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800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14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105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305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71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83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291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62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39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414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890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1074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66019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47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12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60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3D5A4-E78F-4522-A5C1-41BE1D4FE3C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BF058A7-7685-42E8-B3F3-EF200235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3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egislation.gov.uk/" TargetMode="External"/><Relationship Id="rId4" Type="http://schemas.openxmlformats.org/officeDocument/2006/relationships/hyperlink" Target="https://www.gov.uk/government/organisations/office-for-health-improvement-and-dispar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67EBF-EBBA-4FC5-9A6E-DF64172D2BC6}"/>
              </a:ext>
            </a:extLst>
          </p:cNvPr>
          <p:cNvSpPr txBox="1"/>
          <p:nvPr/>
        </p:nvSpPr>
        <p:spPr>
          <a:xfrm>
            <a:off x="755374" y="462535"/>
            <a:ext cx="9435548" cy="61266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Name: Jude Adimonye Ubanii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ID: 2320539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Programme: BSc (Hons) Health and Care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Module: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</a:rPr>
              <a:t>Health, Well-being and Sustainable Development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 BMHP6030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Title: Component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</a:rPr>
              <a:t>1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(Presentation)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 Name: Olufemi Oluranti</a:t>
            </a:r>
            <a:b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84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8403"/>
    </mc:Choice>
    <mc:Fallback xmlns="">
      <p:transition spd="slow" advTm="99840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67EBF-EBBA-4FC5-9A6E-DF64172D2BC6}"/>
              </a:ext>
            </a:extLst>
          </p:cNvPr>
          <p:cNvSpPr txBox="1"/>
          <p:nvPr/>
        </p:nvSpPr>
        <p:spPr>
          <a:xfrm>
            <a:off x="3044687" y="144047"/>
            <a:ext cx="8656983" cy="7523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Definition and Integration of Health, Wellbeing and </a:t>
            </a:r>
          </a:p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Sustainable Development</a:t>
            </a:r>
          </a:p>
          <a:p>
            <a:pPr algn="ctr">
              <a:lnSpc>
                <a:spcPct val="150000"/>
              </a:lnSpc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Arial" pitchFamily="34" charset="0"/>
                <a:cs typeface="Arial" pitchFamily="34" charset="0"/>
              </a:rPr>
              <a:t>Health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Health is not just the absence of sickness; according to the World Health Organization (WHO), it is a state of physical, mental, and social well-being (WHO, 1948). By acknowledging that social and psychological elements affect health outcomes, this concept encourages a comprehensive view of health. Nonetheless, detractors contend that the idea of "complete wellbeing" is impractical since many people with long-term illnesses manage to have successful and satisfying lives (Huber et al., 2011).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endParaRPr lang="en-US" sz="1400" dirty="0">
              <a:latin typeface="Arial" pitchFamily="34" charset="0"/>
              <a:cs typeface="Arial" pitchFamily="34" charset="0"/>
            </a:endParaRPr>
          </a:p>
          <a:p>
            <a:r>
              <a:rPr lang="en-US" sz="1400" b="1" dirty="0">
                <a:latin typeface="Arial" pitchFamily="34" charset="0"/>
                <a:cs typeface="Arial" pitchFamily="34" charset="0"/>
              </a:rPr>
              <a:t>Well-being</a:t>
            </a:r>
            <a:endParaRPr lang="en-GB" sz="1400" dirty="0">
              <a:latin typeface="Arial" pitchFamily="34" charset="0"/>
              <a:cs typeface="Arial" pitchFamily="34" charset="0"/>
            </a:endParaRP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According to Dodge et al. (2012), wellbeing is defined as a person's total quality of life, which includes emotional, social, psychological, and financial aspects that support personal fulfilment and life satisfaction.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 Positive wellbeing is a major emphasis of modern health and social care practice since there is growing evidence that it improves physical and mental health outcomes (OECD, 2023).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r>
              <a:rPr lang="en-US" sz="1400" b="1" dirty="0">
                <a:latin typeface="Arial" pitchFamily="34" charset="0"/>
                <a:cs typeface="Arial" pitchFamily="34" charset="0"/>
              </a:rPr>
              <a:t>Sustainable Development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 Meeting current demands without sacrificing the capacity of future generations to meet their own needs is the goal of sustainable development (WCED, 1987).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 To ensure long-term service delivery and better population health, sustainability in healthcare necessitates striking a balance between social equality, environmental responsibility, and economic efficiency (WHO, 2023).</a:t>
            </a:r>
          </a:p>
          <a:p>
            <a:endParaRPr lang="en-US" sz="1400" dirty="0">
              <a:latin typeface="Arial" pitchFamily="34" charset="0"/>
              <a:cs typeface="Arial" pitchFamily="34" charset="0"/>
            </a:endParaRPr>
          </a:p>
          <a:p>
            <a:r>
              <a:rPr lang="en-US" sz="1400" b="1" dirty="0">
                <a:latin typeface="Arial" pitchFamily="34" charset="0"/>
                <a:cs typeface="Arial" pitchFamily="34" charset="0"/>
              </a:rPr>
              <a:t>Critical Analysis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• Health, wellbeing and sustainable development are closely interconnected because improving population health requires addressing wider social determinants while ensuring healthcare systems remain sustainable and accessible for future generations (Marmot, 2020).</a:t>
            </a:r>
          </a:p>
          <a:p>
            <a:pPr algn="ctr">
              <a:lnSpc>
                <a:spcPct val="150000"/>
              </a:lnSpc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7 Data Analysis Software Applications You Need to Know | Coursera">
            <a:extLst>
              <a:ext uri="{FF2B5EF4-FFF2-40B4-BE49-F238E27FC236}">
                <a16:creationId xmlns:a16="http://schemas.microsoft.com/office/drawing/2014/main" id="{F3F85A7E-5DA2-4CC6-A75F-467A498814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67" r="54105"/>
          <a:stretch/>
        </p:blipFill>
        <p:spPr bwMode="auto">
          <a:xfrm>
            <a:off x="0" y="0"/>
            <a:ext cx="30446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5673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67EBF-EBBA-4FC5-9A6E-DF64172D2BC6}"/>
              </a:ext>
            </a:extLst>
          </p:cNvPr>
          <p:cNvSpPr txBox="1"/>
          <p:nvPr/>
        </p:nvSpPr>
        <p:spPr>
          <a:xfrm>
            <a:off x="1668117" y="1028791"/>
            <a:ext cx="8855765" cy="899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Bringing Health and Wellbeing </a:t>
            </a:r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US" sz="20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ogether</a:t>
            </a:r>
            <a:endParaRPr lang="en-GB" sz="2000" dirty="0">
              <a:solidFill>
                <a:srgbClr val="00B0F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700" dirty="0">
              <a:solidFill>
                <a:srgbClr val="00B0F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CFBF1E-F9E1-4079-97B7-459BE9378CB7}"/>
              </a:ext>
            </a:extLst>
          </p:cNvPr>
          <p:cNvSpPr txBox="1"/>
          <p:nvPr/>
        </p:nvSpPr>
        <p:spPr>
          <a:xfrm>
            <a:off x="424070" y="1898560"/>
            <a:ext cx="9780104" cy="5981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ts val="195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Holistic Health and Wellbeing in Healthcare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Health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include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being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physically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along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where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situation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all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role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(WHO, 2024).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Holistic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whole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not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sickness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takes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account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emotional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lifestyle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family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challenges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along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follows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which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considers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biology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psychology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all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(Engel, 1977).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When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staff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government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groups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they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offer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Integrated Care Systems (ICSs)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Integrated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Systems (ICSs) were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created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through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Act 2022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unite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organizations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main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goals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communities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healthier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down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unfair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(UK Government, 2022).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ICSs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covers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both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physical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might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impact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1600" dirty="0">
              <a:solidFill>
                <a:srgbClr val="0D0D0D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616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67EBF-EBBA-4FC5-9A6E-DF64172D2BC6}"/>
              </a:ext>
            </a:extLst>
          </p:cNvPr>
          <p:cNvSpPr txBox="1"/>
          <p:nvPr/>
        </p:nvSpPr>
        <p:spPr>
          <a:xfrm>
            <a:off x="2796210" y="315839"/>
            <a:ext cx="9727093" cy="50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Sustainable Development Frameworks in Health Policy</a:t>
            </a:r>
            <a:endParaRPr lang="en-GB" sz="2000" dirty="0">
              <a:solidFill>
                <a:srgbClr val="00B0F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What are the Main Types of Medical Robots Used in Healthcare">
            <a:extLst>
              <a:ext uri="{FF2B5EF4-FFF2-40B4-BE49-F238E27FC236}">
                <a16:creationId xmlns:a16="http://schemas.microsoft.com/office/drawing/2014/main" id="{500648C8-6366-4341-A3AF-246CB6EE20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09" t="-8783" r="51140" b="-6207"/>
          <a:stretch/>
        </p:blipFill>
        <p:spPr bwMode="auto">
          <a:xfrm>
            <a:off x="0" y="-43070"/>
            <a:ext cx="2796210" cy="691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2324C8-F0B9-4C42-B5B4-2A25DF1C56C3}"/>
              </a:ext>
            </a:extLst>
          </p:cNvPr>
          <p:cNvSpPr txBox="1"/>
          <p:nvPr/>
        </p:nvSpPr>
        <p:spPr>
          <a:xfrm>
            <a:off x="3140765" y="967410"/>
            <a:ext cx="8415131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i="0" dirty="0">
              <a:solidFill>
                <a:srgbClr val="212529"/>
              </a:solidFill>
              <a:effectLst/>
              <a:latin typeface="Poppins" panose="00000500000000000000" pitchFamily="2" charset="0"/>
            </a:endParaRPr>
          </a:p>
          <a:p>
            <a:endParaRPr lang="en-GB" b="1" dirty="0">
              <a:solidFill>
                <a:srgbClr val="00B0F0"/>
              </a:solidFill>
              <a:latin typeface="Poppins" panose="00000500000000000000" pitchFamily="2" charset="0"/>
            </a:endParaRPr>
          </a:p>
          <a:p>
            <a:r>
              <a:rPr lang="en-GB" sz="2000" b="1" i="0" dirty="0">
                <a:solidFill>
                  <a:srgbClr val="00B0F0"/>
                </a:solidFill>
                <a:effectLst/>
                <a:latin typeface="Poppins" panose="00000500000000000000" pitchFamily="2" charset="0"/>
              </a:rPr>
              <a:t>Sustainable Development Framework in Health Policy</a:t>
            </a:r>
          </a:p>
          <a:p>
            <a:endParaRPr lang="en-GB" b="1" dirty="0">
              <a:solidFill>
                <a:srgbClr val="212529"/>
              </a:solidFill>
              <a:latin typeface="Poppins" panose="00000500000000000000" pitchFamily="2" charset="0"/>
            </a:endParaRPr>
          </a:p>
          <a:p>
            <a:endParaRPr lang="en-GB" b="1" i="0" dirty="0">
              <a:solidFill>
                <a:srgbClr val="212529"/>
              </a:solidFill>
              <a:effectLst/>
              <a:latin typeface="Poppins" panose="00000500000000000000" pitchFamily="2" charset="0"/>
            </a:endParaRPr>
          </a:p>
          <a:p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WHO Health in All Policies 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(HiAP)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All Policies (HiAP)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approach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asks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governments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how their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decisions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impact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various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jobs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transportation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planning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(WHO, 2014).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HiAP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beyond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Things like where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how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school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conditions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can all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influence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So,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various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collaborate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enhance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public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For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example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homes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safer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cleaner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stop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getting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lung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school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teach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so they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decisions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themselves.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Critical Analysis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Holistic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development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it's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stop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before it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happens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instead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fixing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 after it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occurs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also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importance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all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parts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But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these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be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tough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Success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relies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teamwork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across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ongoing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investment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strong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leaders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686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1024145" y="944379"/>
            <a:ext cx="10143710" cy="63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Theoretical Perspectives and Models of Health</a:t>
            </a:r>
          </a:p>
          <a:p>
            <a:pPr>
              <a:lnSpc>
                <a:spcPct val="150000"/>
              </a:lnSpc>
            </a:pP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Biomedical Model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biomedical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mostly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not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disease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describes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being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caused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germs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inherited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changes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how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body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(Wade and Halligan, 2017).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scientific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approach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getting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right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diagnosis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correct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Medical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progress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has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create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vaccines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surgeries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drugs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stop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Good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: Helps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doctors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nurses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find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out what's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wrong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body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when they are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Limited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attention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: Might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miss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out on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effects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surroundings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Complex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conditions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: They might not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completely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explain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chronic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Health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inequalities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: Focuses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income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which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(Marmot, 2020).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biomedical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physical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but it's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 along with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whole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7443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1024145" y="374317"/>
            <a:ext cx="10143710" cy="7485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Engel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created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1977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fix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biomedical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approach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suggests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results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biological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psychological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behavior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relationships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where someone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much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money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really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physical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Supports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holistic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centred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Promotes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fields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study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tackle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broader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Very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helpful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handling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It can be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hard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put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Critical Comparison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biomedical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still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important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diagnosing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but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gives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complete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picture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considering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also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role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along with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patients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(Borrell-</a:t>
            </a:r>
            <a:r>
              <a:rPr lang="en-GB" sz="1400" b="0" i="0" dirty="0" err="1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Carrió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et al., 2004).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Link to Health and Wellbeing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holistic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someone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healthier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isn't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fixing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sickness</a:t>
            </a:r>
            <a:r>
              <a:rPr lang="en-GB" sz="1400" b="0" i="0" dirty="0" err="1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.It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also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situation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how they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635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1024145" y="393297"/>
            <a:ext cx="10143710" cy="54014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rgbClr val="00B0F0"/>
              </a:solidFill>
              <a:latin typeface="Arial" panose="020B0604020202020204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Models of Wellbeing and Sustainable Development Theories</a:t>
            </a:r>
          </a:p>
          <a:p>
            <a:pPr>
              <a:lnSpc>
                <a:spcPct val="150000"/>
              </a:lnSpc>
            </a:pPr>
            <a:endParaRPr lang="en-US" sz="1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</a:rPr>
              <a:t>Eudaimonic Model of Wellbeing</a:t>
            </a:r>
          </a:p>
          <a:p>
            <a:pPr marL="0" indent="0">
              <a:buNone/>
            </a:pPr>
            <a:endParaRPr lang="en-US" sz="1400" b="1" dirty="0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/>
              <a:t> 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6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eudaimonic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says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growing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yourself, being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independent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meaningful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connections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reaching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your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potential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not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</a:t>
            </a:r>
            <a:r>
              <a:rPr lang="en-GB" sz="1600" b="0" i="0" dirty="0" err="1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Ryff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2014).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centred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fulfilling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useful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even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when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Offers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wider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lasting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view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what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someone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Understands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value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clear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purpose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strength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through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challenges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decisions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based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goals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It's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harder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measure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clear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objective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compared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hedonic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People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ideas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what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gives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meaning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satisfaction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which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harder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policies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effectively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248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67EBF-EBBA-4FC5-9A6E-DF64172D2BC6}"/>
              </a:ext>
            </a:extLst>
          </p:cNvPr>
          <p:cNvSpPr txBox="1"/>
          <p:nvPr/>
        </p:nvSpPr>
        <p:spPr>
          <a:xfrm>
            <a:off x="3044687" y="147888"/>
            <a:ext cx="9054548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Hedonic Model of Wellbeing</a:t>
            </a:r>
          </a:p>
          <a:p>
            <a:pPr marL="0" indent="0">
              <a:buNone/>
            </a:pPr>
            <a:endParaRPr lang="en-US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hedonic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explains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pleasure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satisfied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someone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According to this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view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when they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experiences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(Ryan and Deci, 2001).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hedonic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approach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commonly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measure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patient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satisfaction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quality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own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This is because 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individuals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own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Gives 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clear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easy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someone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doing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highlights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experiences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your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really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important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May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consider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important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parts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growth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resilience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finding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meaning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Short-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doesn't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always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lead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Using your Apple Watch to monitor blood pressure">
            <a:extLst>
              <a:ext uri="{FF2B5EF4-FFF2-40B4-BE49-F238E27FC236}">
                <a16:creationId xmlns:a16="http://schemas.microsoft.com/office/drawing/2014/main" id="{477E41FF-B423-43F2-BA66-EE865A76F2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49" r="40978"/>
          <a:stretch/>
        </p:blipFill>
        <p:spPr bwMode="auto">
          <a:xfrm>
            <a:off x="0" y="26504"/>
            <a:ext cx="30446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038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278297" y="318052"/>
            <a:ext cx="11224590" cy="10050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Three Models of Sustainable Development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Sustainable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usually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seen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being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made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up of three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linked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: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economic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(Elkington, 1997).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Social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about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life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everyone,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cutting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down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unfair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available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all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Economic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wisely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so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systems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keep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functioning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handle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future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Environmental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aims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reduce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harm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wisely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cutting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down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waste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amount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carbon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emissions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Offers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choices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Helps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companies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effects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society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money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Balancing the three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pillars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be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tough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sometimes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priorities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don't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agree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each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For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example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projects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might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money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keep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Critical Analysis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Both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hedonic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eudaimonic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offer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useful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ideas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about what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However, the </a:t>
            </a:r>
            <a:r>
              <a:rPr lang="en-GB" sz="16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eudaimonic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usually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seen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important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modern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This is because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strength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independence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rather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feelings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</a:t>
            </a:r>
            <a:r>
              <a:rPr lang="en-GB" sz="1600" b="0" i="0" dirty="0" err="1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Ryff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2014).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Three Pillars Model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offers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useful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look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results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also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fairness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society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strong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economic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These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toward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complete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888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800211" y="0"/>
            <a:ext cx="10143710" cy="6779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endParaRPr lang="en-US" sz="18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sz="18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Policy and Governance in Health, Wellbeing and Sustainable Development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Policy and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governance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shape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setting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up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clear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guidelines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how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decisions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made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how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distributed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how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provided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Besides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helping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happiness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growth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governance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systems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stay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responsible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able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meet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(Greer et al., 2022).</a:t>
            </a:r>
            <a:b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Now,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instead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focusing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today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policies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aware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results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addressing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wider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economic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like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jobs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where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 </a:t>
            </a:r>
            <a:r>
              <a:rPr lang="en-GB" sz="20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(Marmot, 2020).</a:t>
            </a:r>
            <a:br>
              <a:rPr lang="en-GB" sz="20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GB" sz="2000" kern="100" dirty="0">
              <a:solidFill>
                <a:srgbClr val="00B0F0"/>
              </a:solidFill>
              <a:effectLst/>
              <a:latin typeface="Aptos"/>
              <a:ea typeface="Aptos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495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F14185-31D1-4BB3-915B-E649E97007E0}"/>
              </a:ext>
            </a:extLst>
          </p:cNvPr>
          <p:cNvSpPr txBox="1"/>
          <p:nvPr/>
        </p:nvSpPr>
        <p:spPr>
          <a:xfrm>
            <a:off x="490329" y="587863"/>
            <a:ext cx="1008117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Long Term Plan (2019)</a:t>
            </a:r>
          </a:p>
          <a:p>
            <a:pPr marL="0" indent="0">
              <a:buNone/>
            </a:pP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NHS Long Term Plan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change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catching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early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across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meant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healthier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everyone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effectively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offering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is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tailored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each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(NHS England, 2019).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it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physical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all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connected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that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be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dealt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through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teamwork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Encourages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prevention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rather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reactive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Supports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integrated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centred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Places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greater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emphasis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reducing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inequalities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successful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project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enough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trained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workers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steady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money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Differences in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across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regions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influence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035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E6A32F5-9635-4E9F-93B8-9F77AF7C968C}"/>
              </a:ext>
            </a:extLst>
          </p:cNvPr>
          <p:cNvSpPr/>
          <p:nvPr/>
        </p:nvSpPr>
        <p:spPr>
          <a:xfrm>
            <a:off x="384313" y="0"/>
            <a:ext cx="10429462" cy="64935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</a:p>
          <a:p>
            <a:pPr marL="0" indent="0">
              <a:buNone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Health and Care Act 2022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created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Integrated Care Systems (ICSs)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NHS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organizations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local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authorities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groups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(UK Government, 2022).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law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designed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patients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experiences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tackle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Promotes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joined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-up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across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organisations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Supports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population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management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preventative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Organisational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complexity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may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create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implementation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challenges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Getting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results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time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a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WHO Health in All Policies (HiAP)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WHO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All Policies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framework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suggests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when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decisions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transport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should be </a:t>
            </a:r>
            <a:r>
              <a:rPr lang="en-GB" sz="1400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considered</a:t>
            </a:r>
            <a:r>
              <a:rPr lang="en-GB" sz="1400" b="0" i="0" dirty="0" err="1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.This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idea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was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introduced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WHO in 2014.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framework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many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things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outside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system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so it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joined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-up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policies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them.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Investing in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affordable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chances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respiratory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having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educational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policies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boost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knowledge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choices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their </a:t>
            </a:r>
            <a:r>
              <a:rPr lang="en-GB" sz="14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4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352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5E9EBF-6AA6-4C3B-882B-E53483D3AD9B}"/>
              </a:ext>
            </a:extLst>
          </p:cNvPr>
          <p:cNvSpPr txBox="1"/>
          <p:nvPr/>
        </p:nvSpPr>
        <p:spPr>
          <a:xfrm>
            <a:off x="1378227" y="-251791"/>
            <a:ext cx="91970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0" b="1" dirty="0">
              <a:latin typeface="Arial" pitchFamily="34" charset="0"/>
              <a:cs typeface="Arial" pitchFamily="34" charset="0"/>
            </a:endParaRPr>
          </a:p>
          <a:p>
            <a:endParaRPr lang="en-US" sz="1800" b="1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Service Delivery in Health and Social Care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CF1E8A-8A8B-422C-9992-63D55475A9E6}"/>
              </a:ext>
            </a:extLst>
          </p:cNvPr>
          <p:cNvSpPr txBox="1"/>
          <p:nvPr/>
        </p:nvSpPr>
        <p:spPr>
          <a:xfrm>
            <a:off x="198783" y="1152939"/>
            <a:ext cx="97270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The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impact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of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wellbeing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sustainable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development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on how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services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are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provided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.</a:t>
            </a:r>
            <a:b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</a:b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social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services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now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focus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on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helping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people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stay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well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over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time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prevent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illness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provide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that is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tailored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to each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person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's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needs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instead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of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just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treating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diseases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. </a:t>
            </a:r>
            <a:r>
              <a:rPr lang="en-GB" dirty="0">
                <a:effectLst/>
              </a:rPr>
              <a:t>This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change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shows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that there's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awareness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now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that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good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isn't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just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about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fixing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illness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but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also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about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taking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of a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person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's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social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mental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physical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(NHS England, 2024).</a:t>
            </a:r>
            <a:br>
              <a:rPr lang="en-GB" dirty="0">
                <a:effectLst/>
              </a:rPr>
            </a:br>
            <a:br>
              <a:rPr lang="en-GB" dirty="0">
                <a:effectLst/>
              </a:rPr>
            </a:br>
            <a:r>
              <a:rPr lang="en-GB" dirty="0">
                <a:effectLst/>
              </a:rPr>
              <a:t>The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biopsychosocial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model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helps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doctors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other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workers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consider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than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just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physical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. </a:t>
            </a:r>
            <a:r>
              <a:rPr lang="en-GB" dirty="0">
                <a:effectLst/>
              </a:rPr>
              <a:t>They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also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think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about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things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like a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person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's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lifestyle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their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social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environment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where they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live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and their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mental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when they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plan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and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give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care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. </a:t>
            </a:r>
            <a:r>
              <a:rPr lang="en-GB" dirty="0">
                <a:effectLst/>
              </a:rPr>
              <a:t>This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model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is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becoming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more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important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in how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health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services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are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provided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today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, as </a:t>
            </a:r>
            <a:r>
              <a:rPr lang="en-GB" sz="1800" dirty="0">
                <a:solidFill>
                  <a:srgbClr val="37AC8E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shown</a:t>
            </a:r>
            <a:r>
              <a:rPr lang="en-GB" sz="1800" dirty="0">
                <a:solidFill>
                  <a:srgbClr val="212529"/>
                </a:solidFill>
                <a:effectLst/>
                <a:latin typeface="Poppins" panose="00000500000000000000" pitchFamily="2" charset="0"/>
                <a:ea typeface="Calibri" panose="020F0502020204030204" pitchFamily="34" charset="0"/>
              </a:rPr>
              <a:t> by Engel in 1977.</a:t>
            </a:r>
            <a:br>
              <a:rPr lang="en-GB" dirty="0">
                <a:effectLst/>
              </a:rPr>
            </a:br>
            <a:br>
              <a:rPr lang="en-GB" dirty="0">
                <a:effectLst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262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EBE23D-8009-4087-9443-90EE486CC7DC}"/>
              </a:ext>
            </a:extLst>
          </p:cNvPr>
          <p:cNvSpPr txBox="1"/>
          <p:nvPr/>
        </p:nvSpPr>
        <p:spPr>
          <a:xfrm>
            <a:off x="238538" y="424071"/>
            <a:ext cx="1046921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0" i="0" dirty="0">
              <a:solidFill>
                <a:srgbClr val="212529"/>
              </a:solidFill>
              <a:effectLst/>
              <a:latin typeface="Poppins" panose="00000500000000000000" pitchFamily="2" charset="0"/>
            </a:endParaRPr>
          </a:p>
          <a:p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Integrated Care Systems (ICSs)</a:t>
            </a:r>
          </a:p>
          <a:p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Integrated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Systems are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designed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enhance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encouraging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teamwork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among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professionals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government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bodies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agencies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organizations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voluntary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sector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together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through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shared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ICSs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aim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whole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population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down on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repeated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avoidable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hospital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visits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(UK Government, 2022).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This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keep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consistent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especially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ongoing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several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professionals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Benefits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Improved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communication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between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organisations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professionals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Better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patient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experiences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is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coordinated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tailored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each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individual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More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efficient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Challenges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Workforce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shortages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growing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needs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could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impact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things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carried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out.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Differences in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available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lead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unequal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819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04485E-E5F5-4619-BC13-6AE48A28C9A8}"/>
              </a:ext>
            </a:extLst>
          </p:cNvPr>
          <p:cNvSpPr txBox="1"/>
          <p:nvPr/>
        </p:nvSpPr>
        <p:spPr>
          <a:xfrm>
            <a:off x="477079" y="755374"/>
            <a:ext cx="1024393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en-US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Social Prescribing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US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spcBef>
                <a:spcPts val="0"/>
              </a:spcBef>
            </a:pP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Social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prescribing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is a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new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workers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suggest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activities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programs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instead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alone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(NHS England, 2024).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Examples are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things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exercise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plans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chances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volunteer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money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matters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groups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where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each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These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loneliness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isolation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other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how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Effectiveness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Studies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show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prescribing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bring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into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burden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tackling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main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reasons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behind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(Drinkwater et al., 2019).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Digital Healthcare and Telehealth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Digital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telehealth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virtual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doctor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visits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have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grown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few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years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These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easier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especially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those in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remote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or with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difficulty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moving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around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(NHS England, 2024).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Telehealth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development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carbon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emissions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travel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efficient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Barriers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Digital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52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482301-143C-4B52-9EA1-2163944FD35C}"/>
              </a:ext>
            </a:extLst>
          </p:cNvPr>
          <p:cNvSpPr txBox="1"/>
          <p:nvPr/>
        </p:nvSpPr>
        <p:spPr>
          <a:xfrm>
            <a:off x="2199861" y="503583"/>
            <a:ext cx="61357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Public Health Initiatives and Population Wellbeing</a:t>
            </a: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9ED98-8C47-4268-AAF3-621EDA9D16DF}"/>
              </a:ext>
            </a:extLst>
          </p:cNvPr>
          <p:cNvSpPr txBox="1"/>
          <p:nvPr/>
        </p:nvSpPr>
        <p:spPr>
          <a:xfrm>
            <a:off x="357808" y="1152940"/>
            <a:ext cx="10164417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buNone/>
            </a:pPr>
            <a:endParaRPr lang="en-US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Role of Public Health in Improving Health Outcomes</a:t>
            </a:r>
          </a:p>
          <a:p>
            <a:pPr marL="0" indent="0" algn="just">
              <a:buNone/>
            </a:pP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Public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efforts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aim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stop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diseases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encourage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habits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teaching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rules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programs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involve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 Unlike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clinical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which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mainly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sickness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public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solve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main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reasons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behind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impact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disease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(Office for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Improvement and Disparities (OHID), 2024).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Public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they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results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a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mix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biological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psychological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environmental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influences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 not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just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personal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(Marmot, 2020).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584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DB63EF-043C-4E1C-A06E-95826AF23DA7}"/>
              </a:ext>
            </a:extLst>
          </p:cNvPr>
          <p:cNvSpPr txBox="1"/>
          <p:nvPr/>
        </p:nvSpPr>
        <p:spPr>
          <a:xfrm>
            <a:off x="530087" y="490330"/>
            <a:ext cx="1084027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Key Public Health Initiatives</a:t>
            </a:r>
          </a:p>
          <a:p>
            <a:pPr marL="0" indent="0">
              <a:buNone/>
            </a:pPr>
            <a:endParaRPr lang="en-US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Smoking Cessation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NHS Stop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Smoking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Services have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down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smoking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rates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related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illnesses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offering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quit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smoking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(NHS England, 2024).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Obesity Prevention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National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strategies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encourage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be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active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diabetes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heart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disease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according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the World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Organization in 2024.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Mental Health Promotion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campaigns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stigma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around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increase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's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them,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promote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getting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early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which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feel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mentally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(OHID, 2024).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Critical Evaluation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Strengths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Promotes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rather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than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treatment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Improves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term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population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outcomes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Reduces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costs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through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early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intervention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Limitations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Effectiveness is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often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limited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poverty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unequal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conditions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(Marmot, 2020).</a:t>
            </a:r>
            <a:b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Changing </a:t>
            </a:r>
            <a:r>
              <a:rPr lang="en-GB" b="0" i="0" dirty="0" err="1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behavior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alone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might not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fix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cause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poor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974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753AF3-04E5-4EC8-8C2B-8A8F014C086C}"/>
              </a:ext>
            </a:extLst>
          </p:cNvPr>
          <p:cNvSpPr txBox="1"/>
          <p:nvPr/>
        </p:nvSpPr>
        <p:spPr>
          <a:xfrm>
            <a:off x="530087" y="781878"/>
            <a:ext cx="1102580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Health Inequalities and Access to Care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inequalities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outcomes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can be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avoided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they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happen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of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income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where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their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jobs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(Marmot, 2020).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Even though the NHS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everyone, there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still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how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healthy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how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easily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can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depending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which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group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they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belong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Barriers to Access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People in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poorer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often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worse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don't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those in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fortunate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communities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Geographical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barriers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hard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living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rural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or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less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served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areas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Cultural and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language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along with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discrimination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can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influence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their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experience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as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patients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Digital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exclusion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happens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when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don't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have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enough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technology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or the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skills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it, which can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stop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them from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getting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online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as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stated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NHS England in 2024.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Strategies to Promote Equity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Targeted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public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actions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understands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cultures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education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housing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jobs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can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(WHO, 2024).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Critical Evaluation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Even though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rules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aim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have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helped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get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themselves can't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fully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remove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differences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.This is because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many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come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from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economic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issues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as </a:t>
            </a:r>
            <a:r>
              <a:rPr lang="en-GB" sz="1600" b="0" i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noted</a:t>
            </a:r>
            <a: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Marmot in 2020.</a:t>
            </a:r>
            <a:br>
              <a:rPr lang="en-GB" sz="1600" b="0" i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31B9F6-03EB-4BC4-AFF8-5BBC03564C9A}"/>
              </a:ext>
            </a:extLst>
          </p:cNvPr>
          <p:cNvSpPr txBox="1"/>
          <p:nvPr/>
        </p:nvSpPr>
        <p:spPr>
          <a:xfrm>
            <a:off x="1934817" y="1"/>
            <a:ext cx="6559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Equity and Access in Health and Social Care</a:t>
            </a:r>
            <a:endParaRPr lang="en-GB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2772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A244AC-B102-41FD-9C01-5110957E23C2}"/>
              </a:ext>
            </a:extLst>
          </p:cNvPr>
          <p:cNvSpPr txBox="1"/>
          <p:nvPr/>
        </p:nvSpPr>
        <p:spPr>
          <a:xfrm>
            <a:off x="1762539" y="344557"/>
            <a:ext cx="62417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Conclusion and Recommendations</a:t>
            </a: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491FCB-1BC5-4C13-AF08-3A9576497B29}"/>
              </a:ext>
            </a:extLst>
          </p:cNvPr>
          <p:cNvSpPr txBox="1"/>
          <p:nvPr/>
        </p:nvSpPr>
        <p:spPr>
          <a:xfrm>
            <a:off x="424070" y="713889"/>
            <a:ext cx="1048246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US" sz="1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linked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ideas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form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basis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good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practices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biomedical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biopsychosocial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sustainable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development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have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shaped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modern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encouraging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comprehensive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individual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focused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approaches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Policies like the NHS Long Term Plan,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Act 2022, and the WHO's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All Policies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framework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help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providing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across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for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whole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population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making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are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delivered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way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can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last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over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time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Even though there have been some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improvements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like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unequal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lack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enough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medical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staff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limited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resources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still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impact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how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works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1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Recommendations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Increase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spending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on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efforts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prevent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problems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improve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community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Work with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different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sectors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tackle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bigger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factors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that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affect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Make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services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more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fair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accessible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lowering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challenges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people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face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because of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background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where they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live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, or their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ability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digital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tools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Encourage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use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of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eco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friendly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healthcare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methods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to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support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better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health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and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overall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well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-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being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 in the </a:t>
            </a:r>
            <a:r>
              <a:rPr lang="en-GB" sz="1600" b="0" i="0" dirty="0">
                <a:solidFill>
                  <a:srgbClr val="37AC8E"/>
                </a:solidFill>
                <a:effectLst/>
                <a:latin typeface="Poppins" panose="00000500000000000000" pitchFamily="2" charset="0"/>
              </a:rPr>
              <a:t>future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  <a:t>.</a:t>
            </a:r>
            <a:br>
              <a:rPr lang="en-GB" sz="1600" b="0" i="0" dirty="0">
                <a:solidFill>
                  <a:srgbClr val="212529"/>
                </a:solidFill>
                <a:effectLst/>
                <a:latin typeface="Poppins" panose="00000500000000000000" pitchFamily="2" charset="0"/>
              </a:rPr>
            </a:br>
            <a:endParaRPr lang="en-US" sz="1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7370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5B7767-3F07-4EF9-9D25-21DDC3050EDE}"/>
              </a:ext>
            </a:extLst>
          </p:cNvPr>
          <p:cNvSpPr txBox="1"/>
          <p:nvPr/>
        </p:nvSpPr>
        <p:spPr>
          <a:xfrm>
            <a:off x="410817" y="939175"/>
            <a:ext cx="1048247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Borrell-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Carrió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Suchman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A.L. and Epstein, R.M. (2004) ‘The biopsychosocial model 25 years later: principles, practice, and scientific inquiry’,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Annals of Family Medicine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2(6), pp. 576–582.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Dodge, R., Daly,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Huyton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and Sanders, L. (2012) ‘The challenge of defining wellbeing’,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Wellbeing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2(3), pp. 222–235.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Drinkwater, C., Wildman, J. and Moffatt, S. (2019) ‘Social prescribing’,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364, l1285.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Elkington, J. (1997)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Greer, S.L., Wismar, M.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Figueras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Strengthening Health System Governance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Copenhagen: WHO Regional Office for Europe.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Huber,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Knottnerus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J.A., Green, L., van der Horst, H.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Jadad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A.R. (2011) ‘How should we define health?’,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343, d4163.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Marmot, M. (2020)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Overview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Guidance and Reports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https://www.gov.uk/government/organisations/office-for-health-improvement-and-disparities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OECD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at a Glance 2023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Paris: OECD Publishing.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Raworth, K. (2017)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Doughnut Economics: Seven Ways to Think Like a 21st-Century Economist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Ryan, R.M. and Deci, E.L. (2001) ‘On happiness and human potentials: a review of research on hedonic and eudaimonic wellbeing’,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Psychology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52, pp. 141–166.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Ryff, C.D. (2014) ‘Psychological well-being revisited’,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Psychotherapy and Psychosomatics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83(1), pp. 10–28.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UK Government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(WCED) (1987)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(1948)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Framework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Climate Change and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and Health Promotion Guidance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Wade, D.T. and Halligan, P.W. (2017) ‘The biopsychosocial model of illness: a model whose time has come’,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Clinical Rehabilitation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31(8), pp. 995–1004.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D1C394-2EDC-4008-9B9C-30F567E709B4}"/>
              </a:ext>
            </a:extLst>
          </p:cNvPr>
          <p:cNvSpPr txBox="1"/>
          <p:nvPr/>
        </p:nvSpPr>
        <p:spPr>
          <a:xfrm>
            <a:off x="583097" y="569843"/>
            <a:ext cx="53803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References</a:t>
            </a:r>
            <a:endParaRPr lang="en-GB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2603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157006</TotalTime>
  <Words>4460</Words>
  <Application>Microsoft Office PowerPoint</Application>
  <PresentationFormat>Widescreen</PresentationFormat>
  <Paragraphs>117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Aptos</vt:lpstr>
      <vt:lpstr>Arial</vt:lpstr>
      <vt:lpstr>Calibri</vt:lpstr>
      <vt:lpstr>Poppins</vt:lpstr>
      <vt:lpstr>Symbol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Jude Adimonye</dc:creator>
  <cp:lastModifiedBy>Jude Adimonye</cp:lastModifiedBy>
  <cp:revision>61</cp:revision>
  <dcterms:created xsi:type="dcterms:W3CDTF">2026-02-21T18:10:15Z</dcterms:created>
  <dcterms:modified xsi:type="dcterms:W3CDTF">2026-10-14T18:23:21Z</dcterms:modified>
</cp:coreProperties>
</file>