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0"/>
  </p:notesMasterIdLst>
  <p:sldIdLst>
    <p:sldId id="256" r:id="rId2"/>
    <p:sldId id="260" r:id="rId3"/>
    <p:sldId id="257" r:id="rId4"/>
    <p:sldId id="259" r:id="rId5"/>
    <p:sldId id="258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7" d="100"/>
          <a:sy n="87" d="100"/>
        </p:scale>
        <p:origin x="-3222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1D93AB-87EE-4EFA-BD8B-57C8BC323F7F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ru-RU"/>
        </a:p>
      </dgm:t>
    </dgm:pt>
    <dgm:pt modelId="{4355BC3C-BFD0-4A65-9D1B-A54ACD95AB4C}">
      <dgm:prSet/>
      <dgm:spPr/>
      <dgm:t>
        <a:bodyPr/>
        <a:lstStyle/>
        <a:p>
          <a:pPr rtl="0"/>
          <a:r>
            <a:rPr lang="en-US" dirty="0" err="1" smtClean="0"/>
            <a:t>Tibulschi</a:t>
          </a:r>
          <a:r>
            <a:rPr lang="en-US" dirty="0" smtClean="0"/>
            <a:t> Irina</a:t>
          </a:r>
          <a:endParaRPr lang="ru-RU" dirty="0"/>
        </a:p>
      </dgm:t>
    </dgm:pt>
    <dgm:pt modelId="{4BA12B4A-FC0F-4247-82D8-9528BCEB503A}" type="parTrans" cxnId="{FCD97320-DFEA-4E97-98EB-18DD1797C1B2}">
      <dgm:prSet/>
      <dgm:spPr/>
      <dgm:t>
        <a:bodyPr/>
        <a:lstStyle/>
        <a:p>
          <a:endParaRPr lang="ru-RU"/>
        </a:p>
      </dgm:t>
    </dgm:pt>
    <dgm:pt modelId="{844F25F9-1E89-4A24-B4E2-B246F43BC2D0}" type="sibTrans" cxnId="{FCD97320-DFEA-4E97-98EB-18DD1797C1B2}">
      <dgm:prSet/>
      <dgm:spPr/>
      <dgm:t>
        <a:bodyPr/>
        <a:lstStyle/>
        <a:p>
          <a:endParaRPr lang="ru-RU"/>
        </a:p>
      </dgm:t>
    </dgm:pt>
    <dgm:pt modelId="{185F8A87-EFFD-4F73-8E1C-E9AF7B189DAD}">
      <dgm:prSet/>
      <dgm:spPr/>
      <dgm:t>
        <a:bodyPr/>
        <a:lstStyle/>
        <a:p>
          <a:pPr rtl="0"/>
          <a:r>
            <a:rPr lang="en-US" dirty="0" smtClean="0"/>
            <a:t>Student Number2535545</a:t>
          </a:r>
          <a:endParaRPr lang="ru-RU" dirty="0"/>
        </a:p>
      </dgm:t>
    </dgm:pt>
    <dgm:pt modelId="{8E23D519-E530-41C8-A772-9D42C7599B81}" type="parTrans" cxnId="{D5388154-57BD-4C76-8B52-39E443786DFD}">
      <dgm:prSet/>
      <dgm:spPr/>
      <dgm:t>
        <a:bodyPr/>
        <a:lstStyle/>
        <a:p>
          <a:endParaRPr lang="ru-RU"/>
        </a:p>
      </dgm:t>
    </dgm:pt>
    <dgm:pt modelId="{A6648033-C92E-416B-8241-00CE52165760}" type="sibTrans" cxnId="{D5388154-57BD-4C76-8B52-39E443786DFD}">
      <dgm:prSet/>
      <dgm:spPr/>
      <dgm:t>
        <a:bodyPr/>
        <a:lstStyle/>
        <a:p>
          <a:endParaRPr lang="ru-RU"/>
        </a:p>
      </dgm:t>
    </dgm:pt>
    <dgm:pt modelId="{C5BA4818-FA28-4DF1-96C5-DC6033B411B9}" type="pres">
      <dgm:prSet presAssocID="{0D1D93AB-87EE-4EFA-BD8B-57C8BC323F7F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ru-RU"/>
        </a:p>
      </dgm:t>
    </dgm:pt>
    <dgm:pt modelId="{D98CC822-E7FF-4A48-ACFC-39C33A8CA486}" type="pres">
      <dgm:prSet presAssocID="{4355BC3C-BFD0-4A65-9D1B-A54ACD95AB4C}" presName="circle1" presStyleLbl="node1" presStyleIdx="0" presStyleCnt="2"/>
      <dgm:spPr/>
    </dgm:pt>
    <dgm:pt modelId="{BA6125CE-101E-4458-B8BA-09C64B4C78C7}" type="pres">
      <dgm:prSet presAssocID="{4355BC3C-BFD0-4A65-9D1B-A54ACD95AB4C}" presName="space" presStyleCnt="0"/>
      <dgm:spPr/>
    </dgm:pt>
    <dgm:pt modelId="{C666B97F-DB7E-48EA-AEE2-AF96DC7997D1}" type="pres">
      <dgm:prSet presAssocID="{4355BC3C-BFD0-4A65-9D1B-A54ACD95AB4C}" presName="rect1" presStyleLbl="alignAcc1" presStyleIdx="0" presStyleCnt="2"/>
      <dgm:spPr/>
      <dgm:t>
        <a:bodyPr/>
        <a:lstStyle/>
        <a:p>
          <a:endParaRPr lang="ru-RU"/>
        </a:p>
      </dgm:t>
    </dgm:pt>
    <dgm:pt modelId="{37F40C3E-6012-49AB-9B3E-C1C44AC81B2D}" type="pres">
      <dgm:prSet presAssocID="{185F8A87-EFFD-4F73-8E1C-E9AF7B189DAD}" presName="vertSpace2" presStyleLbl="node1" presStyleIdx="0" presStyleCnt="2"/>
      <dgm:spPr/>
    </dgm:pt>
    <dgm:pt modelId="{30A049E4-3700-4A23-895B-EB1E62FB7F71}" type="pres">
      <dgm:prSet presAssocID="{185F8A87-EFFD-4F73-8E1C-E9AF7B189DAD}" presName="circle2" presStyleLbl="node1" presStyleIdx="1" presStyleCnt="2"/>
      <dgm:spPr/>
    </dgm:pt>
    <dgm:pt modelId="{EB89EF38-9F2E-4BE5-A395-C33B372E6E43}" type="pres">
      <dgm:prSet presAssocID="{185F8A87-EFFD-4F73-8E1C-E9AF7B189DAD}" presName="rect2" presStyleLbl="alignAcc1" presStyleIdx="1" presStyleCnt="2"/>
      <dgm:spPr/>
      <dgm:t>
        <a:bodyPr/>
        <a:lstStyle/>
        <a:p>
          <a:endParaRPr lang="ru-RU"/>
        </a:p>
      </dgm:t>
    </dgm:pt>
    <dgm:pt modelId="{913ADA47-867E-4313-87A1-DBEAD2BCCF59}" type="pres">
      <dgm:prSet presAssocID="{4355BC3C-BFD0-4A65-9D1B-A54ACD95AB4C}" presName="rect1ParTxNoCh" presStyleLbl="alignAcc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  <dgm:pt modelId="{5C613231-2CE1-479B-9F3C-2B5E413E1BC8}" type="pres">
      <dgm:prSet presAssocID="{185F8A87-EFFD-4F73-8E1C-E9AF7B189DAD}" presName="rect2ParTxNoCh" presStyleLbl="alignAcc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ru-RU"/>
        </a:p>
      </dgm:t>
    </dgm:pt>
  </dgm:ptLst>
  <dgm:cxnLst>
    <dgm:cxn modelId="{FCD97320-DFEA-4E97-98EB-18DD1797C1B2}" srcId="{0D1D93AB-87EE-4EFA-BD8B-57C8BC323F7F}" destId="{4355BC3C-BFD0-4A65-9D1B-A54ACD95AB4C}" srcOrd="0" destOrd="0" parTransId="{4BA12B4A-FC0F-4247-82D8-9528BCEB503A}" sibTransId="{844F25F9-1E89-4A24-B4E2-B246F43BC2D0}"/>
    <dgm:cxn modelId="{9DBB88B6-A2EC-403A-A31C-15B6841049FA}" type="presOf" srcId="{4355BC3C-BFD0-4A65-9D1B-A54ACD95AB4C}" destId="{C666B97F-DB7E-48EA-AEE2-AF96DC7997D1}" srcOrd="0" destOrd="0" presId="urn:microsoft.com/office/officeart/2005/8/layout/target3"/>
    <dgm:cxn modelId="{FEDACD48-D832-4BAA-84C5-E352FD373BC4}" type="presOf" srcId="{0D1D93AB-87EE-4EFA-BD8B-57C8BC323F7F}" destId="{C5BA4818-FA28-4DF1-96C5-DC6033B411B9}" srcOrd="0" destOrd="0" presId="urn:microsoft.com/office/officeart/2005/8/layout/target3"/>
    <dgm:cxn modelId="{D5388154-57BD-4C76-8B52-39E443786DFD}" srcId="{0D1D93AB-87EE-4EFA-BD8B-57C8BC323F7F}" destId="{185F8A87-EFFD-4F73-8E1C-E9AF7B189DAD}" srcOrd="1" destOrd="0" parTransId="{8E23D519-E530-41C8-A772-9D42C7599B81}" sibTransId="{A6648033-C92E-416B-8241-00CE52165760}"/>
    <dgm:cxn modelId="{9101954E-A14D-4FE7-95C6-A8D71985173A}" type="presOf" srcId="{185F8A87-EFFD-4F73-8E1C-E9AF7B189DAD}" destId="{EB89EF38-9F2E-4BE5-A395-C33B372E6E43}" srcOrd="0" destOrd="0" presId="urn:microsoft.com/office/officeart/2005/8/layout/target3"/>
    <dgm:cxn modelId="{3F307847-2CF2-4F4E-8F1C-323C7A88EBD7}" type="presOf" srcId="{185F8A87-EFFD-4F73-8E1C-E9AF7B189DAD}" destId="{5C613231-2CE1-479B-9F3C-2B5E413E1BC8}" srcOrd="1" destOrd="0" presId="urn:microsoft.com/office/officeart/2005/8/layout/target3"/>
    <dgm:cxn modelId="{E6C9B1E5-6C1B-4847-B82B-F3EBBE9FA61B}" type="presOf" srcId="{4355BC3C-BFD0-4A65-9D1B-A54ACD95AB4C}" destId="{913ADA47-867E-4313-87A1-DBEAD2BCCF59}" srcOrd="1" destOrd="0" presId="urn:microsoft.com/office/officeart/2005/8/layout/target3"/>
    <dgm:cxn modelId="{F18FD4E6-6444-4D14-B616-671EC1D901AB}" type="presParOf" srcId="{C5BA4818-FA28-4DF1-96C5-DC6033B411B9}" destId="{D98CC822-E7FF-4A48-ACFC-39C33A8CA486}" srcOrd="0" destOrd="0" presId="urn:microsoft.com/office/officeart/2005/8/layout/target3"/>
    <dgm:cxn modelId="{2292DD6C-9909-4980-A182-0B4340CFC531}" type="presParOf" srcId="{C5BA4818-FA28-4DF1-96C5-DC6033B411B9}" destId="{BA6125CE-101E-4458-B8BA-09C64B4C78C7}" srcOrd="1" destOrd="0" presId="urn:microsoft.com/office/officeart/2005/8/layout/target3"/>
    <dgm:cxn modelId="{C060A87C-0147-4769-9B09-781E43E07FC3}" type="presParOf" srcId="{C5BA4818-FA28-4DF1-96C5-DC6033B411B9}" destId="{C666B97F-DB7E-48EA-AEE2-AF96DC7997D1}" srcOrd="2" destOrd="0" presId="urn:microsoft.com/office/officeart/2005/8/layout/target3"/>
    <dgm:cxn modelId="{A3E3355C-7835-47EA-8CB4-A4F1161A8BFE}" type="presParOf" srcId="{C5BA4818-FA28-4DF1-96C5-DC6033B411B9}" destId="{37F40C3E-6012-49AB-9B3E-C1C44AC81B2D}" srcOrd="3" destOrd="0" presId="urn:microsoft.com/office/officeart/2005/8/layout/target3"/>
    <dgm:cxn modelId="{2579783E-74DE-464E-A3E0-264437E09047}" type="presParOf" srcId="{C5BA4818-FA28-4DF1-96C5-DC6033B411B9}" destId="{30A049E4-3700-4A23-895B-EB1E62FB7F71}" srcOrd="4" destOrd="0" presId="urn:microsoft.com/office/officeart/2005/8/layout/target3"/>
    <dgm:cxn modelId="{93CA3810-CAB6-495E-9191-546FC529F5F0}" type="presParOf" srcId="{C5BA4818-FA28-4DF1-96C5-DC6033B411B9}" destId="{EB89EF38-9F2E-4BE5-A395-C33B372E6E43}" srcOrd="5" destOrd="0" presId="urn:microsoft.com/office/officeart/2005/8/layout/target3"/>
    <dgm:cxn modelId="{262F846A-1738-412C-9CC6-165223F95429}" type="presParOf" srcId="{C5BA4818-FA28-4DF1-96C5-DC6033B411B9}" destId="{913ADA47-867E-4313-87A1-DBEAD2BCCF59}" srcOrd="6" destOrd="0" presId="urn:microsoft.com/office/officeart/2005/8/layout/target3"/>
    <dgm:cxn modelId="{33D0F1D3-4A1C-41A4-9F8F-0954F350B5CD}" type="presParOf" srcId="{C5BA4818-FA28-4DF1-96C5-DC6033B411B9}" destId="{5C613231-2CE1-479B-9F3C-2B5E413E1BC8}" srcOrd="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11D21D-AC3E-452E-895C-38119691515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036E0B-6502-4D21-B436-D7F58B8D43AB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036E0B-6502-4D21-B436-D7F58B8D43AB}" type="slidenum">
              <a:rPr lang="ru-RU" smtClean="0"/>
              <a:pPr/>
              <a:t>1</a:t>
            </a:fld>
            <a:endParaRPr lang="ru-RU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оугольный треугольник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Заголовок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7" name="Подзаголовок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  <p:grpSp>
        <p:nvGrpSpPr>
          <p:cNvPr id="2" name="Группа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Полилиния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Полилиния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Полилиния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Прямая соединительная линия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Дата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19" name="Нижний колонтитул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ru-RU"/>
          </a:p>
        </p:txBody>
      </p:sp>
      <p:sp>
        <p:nvSpPr>
          <p:cNvPr id="27" name="Номер слайда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7" name="Заголовок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7" name="Нашивка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Нашивка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Содержимое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Содержимое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8" name="Заголовок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Сравнение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5" name="Содержимое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6" name="Заголовок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Содержимое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ru-RU" smtClean="0"/>
              <a:t>Вставка рисунка</a:t>
            </a:r>
            <a:endParaRPr kumimoji="0" lang="en-US" dirty="0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8" name="Полилиния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Полилиния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Прямоугольный треугольник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Прямая соединительная линия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Нашивка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Нашивка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Полилиния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Полилиния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Прямоугольный треугольник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Прямая соединительная линия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Заголовок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0" name="Текст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  <p:sp>
        <p:nvSpPr>
          <p:cNvPr id="10" name="Дата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C322BDC-479B-4642-B575-94417BBEEFEF}" type="datetimeFigureOut">
              <a:rPr lang="ru-RU" smtClean="0"/>
              <a:pPr/>
              <a:t>23.07.2026</a:t>
            </a:fld>
            <a:endParaRPr lang="ru-RU"/>
          </a:p>
        </p:txBody>
      </p:sp>
      <p:sp>
        <p:nvSpPr>
          <p:cNvPr id="22" name="Нижний колонтитул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ru-RU"/>
          </a:p>
        </p:txBody>
      </p:sp>
      <p:sp>
        <p:nvSpPr>
          <p:cNvPr id="18" name="Номер слайда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CD3A49C-0DB6-493B-B9ED-6D612DA714AB}" type="slidenum">
              <a:rPr lang="ru-RU" smtClean="0"/>
              <a:pPr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785786" y="214290"/>
            <a:ext cx="7772400" cy="3314723"/>
          </a:xfrm>
        </p:spPr>
        <p:txBody>
          <a:bodyPr>
            <a:normAutofit fontScale="90000"/>
          </a:bodyPr>
          <a:lstStyle/>
          <a:p>
            <a:r>
              <a:rPr lang="en-US" sz="8900" dirty="0" smtClean="0">
                <a:solidFill>
                  <a:schemeClr val="accent4">
                    <a:lumMod val="75000"/>
                  </a:schemeClr>
                </a:solidFill>
              </a:rPr>
              <a:t>Digital Skills</a:t>
            </a:r>
            <a:br>
              <a:rPr lang="en-US" sz="8900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en-US" sz="8900" dirty="0" smtClean="0">
                <a:solidFill>
                  <a:schemeClr val="accent4">
                    <a:lumMod val="75000"/>
                  </a:schemeClr>
                </a:solidFill>
              </a:rPr>
              <a:t>Task 3</a:t>
            </a:r>
            <a:r>
              <a:rPr lang="en-US" dirty="0" smtClean="0"/>
              <a:t/>
            </a:r>
            <a:br>
              <a:rPr lang="en-US" dirty="0" smtClean="0"/>
            </a:br>
            <a:endParaRPr lang="ru-RU" dirty="0"/>
          </a:p>
        </p:txBody>
      </p:sp>
      <p:graphicFrame>
        <p:nvGraphicFramePr>
          <p:cNvPr id="5" name="Схема 4"/>
          <p:cNvGraphicFramePr/>
          <p:nvPr/>
        </p:nvGraphicFramePr>
        <p:xfrm>
          <a:off x="685800" y="3611607"/>
          <a:ext cx="7772400" cy="1199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Содержимое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US" sz="4400" dirty="0" smtClean="0">
                <a:solidFill>
                  <a:schemeClr val="accent4">
                    <a:lumMod val="75000"/>
                  </a:schemeClr>
                </a:solidFill>
                <a:latin typeface="Footlight MT Light" pitchFamily="18" charset="0"/>
              </a:rPr>
              <a:t>This portfolio shows the digital skills I developed  during this module .</a:t>
            </a:r>
          </a:p>
          <a:p>
            <a:pPr>
              <a:buFont typeface="Wingdings" pitchFamily="2" charset="2"/>
              <a:buChar char="Ø"/>
            </a:pPr>
            <a:r>
              <a:rPr lang="en-US" sz="4400" dirty="0" smtClean="0">
                <a:solidFill>
                  <a:schemeClr val="accent4">
                    <a:lumMod val="75000"/>
                  </a:schemeClr>
                </a:solidFill>
                <a:latin typeface="Footlight MT Light" pitchFamily="18" charset="0"/>
              </a:rPr>
              <a:t>It includes examples of my work using different digital tools .</a:t>
            </a:r>
            <a:endParaRPr lang="ru-RU" sz="4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Заголовок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Digital Skills Portfolio</a:t>
            </a:r>
            <a:endParaRPr lang="ru-RU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481776" cy="4572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Using Screenshots </a:t>
            </a:r>
            <a:r>
              <a:rPr lang="en-US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a  </a:t>
            </a:r>
            <a:r>
              <a:rPr lang="en-US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Document </a:t>
            </a:r>
            <a:endParaRPr lang="ru-RU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4714876" y="1071546"/>
            <a:ext cx="3857652" cy="4714908"/>
          </a:xfrm>
        </p:spPr>
        <p:txBody>
          <a:bodyPr>
            <a:normAutofit fontScale="25000" lnSpcReduction="20000"/>
          </a:bodyPr>
          <a:lstStyle/>
          <a:p>
            <a:pPr lvl="1">
              <a:buFont typeface="Wingdings" pitchFamily="2" charset="2"/>
              <a:buChar char="v"/>
            </a:pPr>
            <a:r>
              <a:rPr lang="en-US" sz="6700" dirty="0" smtClean="0">
                <a:latin typeface="Arial" pitchFamily="34" charset="0"/>
                <a:cs typeface="Arial" pitchFamily="34" charset="0"/>
              </a:rPr>
              <a:t>-I captured a screenshot from an application and inserted it into my document as part of this task.</a:t>
            </a:r>
          </a:p>
          <a:p>
            <a:pPr lvl="1">
              <a:buFont typeface="Wingdings" pitchFamily="2" charset="2"/>
              <a:buChar char="v"/>
            </a:pPr>
            <a:r>
              <a:rPr lang="en-US" sz="6700" dirty="0" smtClean="0">
                <a:latin typeface="Arial" pitchFamily="34" charset="0"/>
                <a:cs typeface="Arial" pitchFamily="34" charset="0"/>
              </a:rPr>
              <a:t>-I learned how to capture ,insert , resize and position screenshots correctly.</a:t>
            </a:r>
          </a:p>
          <a:p>
            <a:pPr lvl="1">
              <a:buFont typeface="Wingdings" pitchFamily="2" charset="2"/>
              <a:buChar char="v"/>
            </a:pPr>
            <a:r>
              <a:rPr lang="en-US" sz="6700" dirty="0" smtClean="0">
                <a:latin typeface="Arial" pitchFamily="34" charset="0"/>
                <a:cs typeface="Arial" pitchFamily="34" charset="0"/>
              </a:rPr>
              <a:t>-I also learned how to </a:t>
            </a:r>
            <a:r>
              <a:rPr lang="en-US" sz="6700" dirty="0" err="1" smtClean="0">
                <a:latin typeface="Arial" pitchFamily="34" charset="0"/>
                <a:cs typeface="Arial" pitchFamily="34" charset="0"/>
              </a:rPr>
              <a:t>organise</a:t>
            </a:r>
            <a:r>
              <a:rPr lang="en-US" sz="6700" dirty="0" smtClean="0">
                <a:latin typeface="Arial" pitchFamily="34" charset="0"/>
                <a:cs typeface="Arial" pitchFamily="34" charset="0"/>
              </a:rPr>
              <a:t> text and images to create a clear and easy –to-read document.</a:t>
            </a:r>
          </a:p>
          <a:p>
            <a:pPr lvl="1">
              <a:buFont typeface="Wingdings" pitchFamily="2" charset="2"/>
              <a:buChar char="v"/>
            </a:pPr>
            <a:r>
              <a:rPr lang="en-US" sz="6700" dirty="0" smtClean="0">
                <a:latin typeface="Arial" pitchFamily="34" charset="0"/>
                <a:cs typeface="Arial" pitchFamily="34" charset="0"/>
              </a:rPr>
              <a:t>-At first ,I found it difficult to position and resize images correctly , but I improved with practice .</a:t>
            </a:r>
          </a:p>
          <a:p>
            <a:pPr lvl="1">
              <a:buFont typeface="Wingdings" pitchFamily="2" charset="2"/>
              <a:buChar char="v"/>
            </a:pPr>
            <a:r>
              <a:rPr lang="en-US" sz="6700" dirty="0" smtClean="0">
                <a:latin typeface="Arial" pitchFamily="34" charset="0"/>
                <a:cs typeface="Arial" pitchFamily="34" charset="0"/>
              </a:rPr>
              <a:t>-I can now insert and format screenshots independently and with more confidence .</a:t>
            </a:r>
          </a:p>
          <a:p>
            <a:pPr lvl="1">
              <a:buFont typeface="Wingdings" pitchFamily="2" charset="2"/>
              <a:buChar char="v"/>
            </a:pPr>
            <a:r>
              <a:rPr lang="en-US" sz="6700" dirty="0" smtClean="0">
                <a:latin typeface="Arial" pitchFamily="34" charset="0"/>
                <a:cs typeface="Arial" pitchFamily="34" charset="0"/>
              </a:rPr>
              <a:t>-These skills are useful when creating assignments, reports and professional documents for university and future work.  </a:t>
            </a:r>
          </a:p>
          <a:p>
            <a:r>
              <a:rPr lang="en-US" sz="1100" dirty="0" smtClean="0"/>
              <a:t> </a:t>
            </a:r>
            <a:endParaRPr lang="ru-RU" sz="1100" dirty="0"/>
          </a:p>
        </p:txBody>
      </p:sp>
      <p:pic>
        <p:nvPicPr>
          <p:cNvPr id="6" name="Содержимое 5" descr="Screenshot 2026-07-22 230712.pn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42910" y="785794"/>
            <a:ext cx="4339256" cy="550072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 smtClean="0">
                <a:solidFill>
                  <a:schemeClr val="accent4">
                    <a:lumMod val="75000"/>
                  </a:schemeClr>
                </a:solidFill>
              </a:rPr>
              <a:t>Weekly Coffee Sales Analysis </a:t>
            </a:r>
            <a:endParaRPr lang="ru-RU" sz="4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 flipV="1">
            <a:off x="500034" y="2668902"/>
            <a:ext cx="71438" cy="45719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571472" y="3000372"/>
            <a:ext cx="8115329" cy="317182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  this task , I created a spreadsheet to </a:t>
            </a:r>
            <a:r>
              <a:rPr lang="en-US" sz="1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organise</a:t>
            </a: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weekly coffee sales data.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 entered sales figures, calculated totals and used formatting to make the data clear and easy to understand .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 also created a chart to compare and present the result visually .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This task improved my spreadsheet, calculation and data presentation skills.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At first , formulas and chart were challenging , but with practice I became more confident.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 can now </a:t>
            </a:r>
            <a:r>
              <a:rPr lang="en-US" sz="1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organises</a:t>
            </a: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data , calculated totals and create charts more independently .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There result showed than Latte had the highest sales , while Hot Chocolate had the lowest .</a:t>
            </a: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v"/>
            </a:pPr>
            <a:r>
              <a:rPr 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These skills are useful in business for tracking sales , comparing products and making better decision.</a:t>
            </a:r>
            <a:endParaRPr lang="ru-RU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7" name="Содержимое 6" descr="Screenshot 2026-07-23 002703.pn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00034" y="1571612"/>
            <a:ext cx="4040188" cy="135732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8" name="Содержимое 7" descr="Screenshot 2026-07-23 002726.pn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14876" y="1500174"/>
            <a:ext cx="4041775" cy="142876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accent4">
                    <a:lumMod val="75000"/>
                  </a:schemeClr>
                </a:solidFill>
                <a:latin typeface="Cooper Black" pitchFamily="18" charset="0"/>
              </a:rPr>
              <a:t>Working with </a:t>
            </a:r>
            <a:r>
              <a:rPr lang="en-US" sz="2400" dirty="0" smtClean="0">
                <a:solidFill>
                  <a:schemeClr val="accent4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en-US" sz="2400" dirty="0" smtClean="0">
                <a:solidFill>
                  <a:schemeClr val="accent4">
                    <a:lumMod val="75000"/>
                  </a:schemeClr>
                </a:solidFill>
                <a:latin typeface="Cooper Black" pitchFamily="18" charset="0"/>
              </a:rPr>
              <a:t>Structured Academic Documents </a:t>
            </a:r>
            <a:endParaRPr lang="ru-RU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5719" cy="45719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>
          <a:xfrm>
            <a:off x="500034" y="5410200"/>
            <a:ext cx="45719" cy="45719"/>
          </a:xfrm>
        </p:spPr>
        <p:txBody>
          <a:bodyPr>
            <a:normAutofit fontScale="25000" lnSpcReduction="20000"/>
          </a:bodyPr>
          <a:lstStyle/>
          <a:p>
            <a:endParaRPr lang="ru-RU" dirty="0"/>
          </a:p>
        </p:txBody>
      </p:sp>
      <p:sp>
        <p:nvSpPr>
          <p:cNvPr id="5" name="Содержимое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566928" indent="-457200"/>
            <a:r>
              <a:rPr lang="en-US" sz="1400" dirty="0" smtClean="0"/>
              <a:t>In this task , I used Microsoft Word to complete and </a:t>
            </a:r>
            <a:r>
              <a:rPr lang="en-US" sz="1400" dirty="0" err="1" smtClean="0"/>
              <a:t>organise</a:t>
            </a:r>
            <a:r>
              <a:rPr lang="en-US" sz="1400" dirty="0" smtClean="0"/>
              <a:t> an academic document .</a:t>
            </a:r>
          </a:p>
          <a:p>
            <a:pPr marL="566928" indent="-457200"/>
            <a:r>
              <a:rPr lang="en-US" sz="1400" dirty="0" smtClean="0"/>
              <a:t>I learned how to enter , edit and format text to make my document clear and well </a:t>
            </a:r>
            <a:r>
              <a:rPr lang="en-US" sz="1400" dirty="0" err="1" smtClean="0"/>
              <a:t>organised</a:t>
            </a:r>
            <a:r>
              <a:rPr lang="en-US" sz="1400" dirty="0" smtClean="0"/>
              <a:t> .</a:t>
            </a:r>
          </a:p>
          <a:p>
            <a:pPr marL="566928" indent="-457200"/>
            <a:r>
              <a:rPr lang="en-US" sz="1400" dirty="0" smtClean="0"/>
              <a:t>I used different Word tools to </a:t>
            </a:r>
            <a:r>
              <a:rPr lang="en-US" sz="1400" dirty="0" err="1" smtClean="0"/>
              <a:t>organise</a:t>
            </a:r>
            <a:r>
              <a:rPr lang="en-US" sz="1400" dirty="0" smtClean="0"/>
              <a:t> information and complete the task correctly .</a:t>
            </a:r>
          </a:p>
          <a:p>
            <a:pPr marL="566928" indent="-457200"/>
            <a:r>
              <a:rPr lang="en-US" sz="1400" dirty="0" smtClean="0"/>
              <a:t>At first , same formatting tools were difficult for me , but with practice I became more confident .</a:t>
            </a:r>
          </a:p>
          <a:p>
            <a:pPr marL="566928" indent="-457200"/>
            <a:r>
              <a:rPr lang="en-US" sz="1400" dirty="0" smtClean="0"/>
              <a:t>I can now create , edit and format Word document more independently .</a:t>
            </a:r>
          </a:p>
          <a:p>
            <a:pPr marL="566928" indent="-457200"/>
            <a:r>
              <a:rPr lang="en-US" sz="1400" dirty="0" smtClean="0"/>
              <a:t>These skills are useful for university assignments in the </a:t>
            </a:r>
            <a:r>
              <a:rPr lang="en-US" sz="1400" dirty="0" err="1" smtClean="0"/>
              <a:t>workpace</a:t>
            </a:r>
            <a:r>
              <a:rPr lang="en-US" sz="1400" dirty="0" smtClean="0"/>
              <a:t> .</a:t>
            </a:r>
            <a:endParaRPr lang="ru-RU" sz="1400" dirty="0"/>
          </a:p>
        </p:txBody>
      </p:sp>
      <p:pic>
        <p:nvPicPr>
          <p:cNvPr id="10" name="Содержимое 9" descr="Screenshot 2026-07-23 002259.png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45025" y="1357298"/>
            <a:ext cx="4284693" cy="392909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4">
                    <a:lumMod val="50000"/>
                  </a:schemeClr>
                </a:solidFill>
                <a:latin typeface="Berlin Sans FB Demi" pitchFamily="34" charset="0"/>
              </a:rPr>
              <a:t>My Digital Skills Reflection </a:t>
            </a:r>
            <a:endParaRPr lang="ru-RU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428596" y="1428736"/>
            <a:ext cx="4040188" cy="762000"/>
          </a:xfrm>
        </p:spPr>
        <p:txBody>
          <a:bodyPr/>
          <a:lstStyle/>
          <a:p>
            <a:r>
              <a:rPr lang="en-US" dirty="0" smtClean="0"/>
              <a:t>Digital Skills week 1</a:t>
            </a: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US" dirty="0" smtClean="0"/>
              <a:t>My Reflection </a:t>
            </a:r>
            <a:endParaRPr lang="ru-RU" dirty="0"/>
          </a:p>
        </p:txBody>
      </p:sp>
      <p:pic>
        <p:nvPicPr>
          <p:cNvPr id="7" name="Содержимое 6" descr="ira 3.pn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28596" y="2428868"/>
            <a:ext cx="4040188" cy="328614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Содержимое 5"/>
          <p:cNvSpPr>
            <a:spLocks noGrp="1"/>
          </p:cNvSpPr>
          <p:nvPr>
            <p:ph sz="quarter" idx="4"/>
          </p:nvPr>
        </p:nvSpPr>
        <p:spPr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sz="1200" dirty="0" smtClean="0"/>
              <a:t>At the start of this module , I reflected on my digital skills and identified my strengths and areas for improvement .</a:t>
            </a:r>
          </a:p>
          <a:p>
            <a:pPr>
              <a:buFont typeface="Wingdings" pitchFamily="2" charset="2"/>
              <a:buChar char="v"/>
            </a:pPr>
            <a:r>
              <a:rPr lang="en-US" sz="1200" dirty="0" smtClean="0"/>
              <a:t>One of my strengths was using technology to communicate with others and work collaboratively online .</a:t>
            </a:r>
          </a:p>
          <a:p>
            <a:pPr>
              <a:buFont typeface="Wingdings" pitchFamily="2" charset="2"/>
              <a:buChar char="v"/>
            </a:pPr>
            <a:r>
              <a:rPr lang="en-US" sz="1200" dirty="0" smtClean="0"/>
              <a:t>I needed to improve how I </a:t>
            </a:r>
            <a:r>
              <a:rPr lang="en-US" sz="1200" dirty="0" err="1" smtClean="0"/>
              <a:t>organised</a:t>
            </a:r>
            <a:r>
              <a:rPr lang="en-US" sz="1200" dirty="0" smtClean="0"/>
              <a:t> my time and study materials using digital tools .My goal was  to continue </a:t>
            </a:r>
            <a:r>
              <a:rPr lang="en-US" sz="1200" dirty="0" err="1" smtClean="0"/>
              <a:t>practising</a:t>
            </a:r>
            <a:r>
              <a:rPr lang="en-US" sz="1200" dirty="0" smtClean="0"/>
              <a:t> these skills and explore new apps and features that could support my learning .</a:t>
            </a:r>
          </a:p>
          <a:p>
            <a:pPr>
              <a:buFont typeface="Wingdings" pitchFamily="2" charset="2"/>
              <a:buChar char="v"/>
            </a:pPr>
            <a:r>
              <a:rPr lang="en-US" sz="1200" dirty="0" smtClean="0"/>
              <a:t>I can now see that I am more confident and independent when using a </a:t>
            </a:r>
            <a:r>
              <a:rPr lang="en-US" sz="1200" dirty="0" err="1" smtClean="0"/>
              <a:t>varietly</a:t>
            </a:r>
            <a:r>
              <a:rPr lang="en-US" sz="1200" dirty="0" smtClean="0"/>
              <a:t> of digital tools .</a:t>
            </a:r>
          </a:p>
          <a:p>
            <a:pPr>
              <a:buFont typeface="Wingdings" pitchFamily="2" charset="2"/>
              <a:buChar char="v"/>
            </a:pPr>
            <a:r>
              <a:rPr lang="en-US" sz="1200" dirty="0" smtClean="0"/>
              <a:t>Overall  this activity helped me reflect on how far I have came and what skills I can continue to develop for university , work and my daily life.</a:t>
            </a:r>
            <a:endParaRPr lang="ru-RU" sz="1200" dirty="0"/>
          </a:p>
        </p:txBody>
      </p:sp>
    </p:spTree>
  </p:cSld>
  <p:clrMapOvr>
    <a:masterClrMapping/>
  </p:clrMapOvr>
  <p:transition spd="med" advTm="60000">
    <p:pull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Содержимое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000" dirty="0" smtClean="0">
                <a:latin typeface="Arial Rounded MT Bold" pitchFamily="34" charset="0"/>
              </a:rPr>
              <a:t>I fill that this module has allowed me to develop many useful digital skill that I will be able to apply at university and in my everyday life .During this module , I learned how to take screenshots , </a:t>
            </a:r>
            <a:r>
              <a:rPr lang="en-US" sz="2000" dirty="0" err="1" smtClean="0">
                <a:latin typeface="Arial Rounded MT Bold" pitchFamily="34" charset="0"/>
              </a:rPr>
              <a:t>organise</a:t>
            </a:r>
            <a:r>
              <a:rPr lang="en-US" sz="2000" dirty="0" smtClean="0">
                <a:latin typeface="Arial Rounded MT Bold" pitchFamily="34" charset="0"/>
              </a:rPr>
              <a:t> information, create table and charts , carry out online research to find reliable information , and take digitals notes .Same task seemed difficult at the beginning , but with regular practice I became more confident and was able to complete them independently . I believe that these skills will help me complete my university assignments more efficiently and stay </a:t>
            </a:r>
            <a:r>
              <a:rPr lang="en-US" sz="2000" dirty="0" err="1" smtClean="0">
                <a:latin typeface="Arial Rounded MT Bold" pitchFamily="34" charset="0"/>
              </a:rPr>
              <a:t>organised</a:t>
            </a:r>
            <a:r>
              <a:rPr lang="en-US" sz="2000" dirty="0" smtClean="0">
                <a:latin typeface="Arial Rounded MT Bold" pitchFamily="34" charset="0"/>
              </a:rPr>
              <a:t>. In the future , I hope to continue improved my digital skills and learn how to use new technologies .I believe  that  these skills will benefit me in my university studies , my futures career , and my everyday life .</a:t>
            </a:r>
            <a:endParaRPr lang="ru-RU" sz="2000" dirty="0"/>
          </a:p>
        </p:txBody>
      </p:sp>
      <p:sp>
        <p:nvSpPr>
          <p:cNvPr id="3" name="Заголовок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 OUTCOMES </a:t>
            </a:r>
            <a:endParaRPr lang="ru-RU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Содержимое 3" descr="nnn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224" y="1714488"/>
            <a:ext cx="7213748" cy="3985678"/>
          </a:xfrm>
        </p:spPr>
      </p:pic>
      <p:sp>
        <p:nvSpPr>
          <p:cNvPr id="3" name="Заголовок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Bodoni MT Black" pitchFamily="18" charset="0"/>
              </a:rPr>
              <a:t>Thank you for your attention!</a:t>
            </a:r>
            <a:endParaRPr lang="ru-RU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Открытая">
  <a:themeElements>
    <a:clrScheme name="Открытая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Открытая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Открытая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Стандартная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322</TotalTime>
  <Words>660</Words>
  <Application>Microsoft Office PowerPoint</Application>
  <PresentationFormat>Экран (4:3)</PresentationFormat>
  <Paragraphs>42</Paragraphs>
  <Slides>8</Slides>
  <Notes>1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8</vt:i4>
      </vt:variant>
    </vt:vector>
  </HeadingPairs>
  <TitlesOfParts>
    <vt:vector size="9" baseType="lpstr">
      <vt:lpstr>Открытая</vt:lpstr>
      <vt:lpstr>Digital Skills Task 3 </vt:lpstr>
      <vt:lpstr>Digital Skills Portfolio</vt:lpstr>
      <vt:lpstr>Using Screenshots in a  Document </vt:lpstr>
      <vt:lpstr>Weekly Coffee Sales Analysis </vt:lpstr>
      <vt:lpstr>Working with  Structured Academic Documents </vt:lpstr>
      <vt:lpstr>My Digital Skills Reflection </vt:lpstr>
      <vt:lpstr>MODULE OUTCOMES </vt:lpstr>
      <vt:lpstr>Thank you for your attention!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Task 3</dc:title>
  <dc:creator>ASUS</dc:creator>
  <cp:lastModifiedBy>ASUS</cp:lastModifiedBy>
  <cp:revision>31</cp:revision>
  <dcterms:created xsi:type="dcterms:W3CDTF">2026-07-22T21:54:06Z</dcterms:created>
  <dcterms:modified xsi:type="dcterms:W3CDTF">2026-07-23T21:51:08Z</dcterms:modified>
</cp:coreProperties>
</file>