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embeddedFontLst>
    <p:embeddedFont>
      <p:font typeface="PT Sans Narrow"/>
      <p:regular r:id="rId24"/>
      <p:bold r:id="rId25"/>
    </p:embeddedFont>
    <p:embeddedFont>
      <p:font typeface="Open Sans"/>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PTSansNarrow-regular.fntdata"/><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penSans-regular.fntdata"/><Relationship Id="rId25" Type="http://schemas.openxmlformats.org/officeDocument/2006/relationships/font" Target="fonts/PTSansNarrow-bold.fntdata"/><Relationship Id="rId28" Type="http://schemas.openxmlformats.org/officeDocument/2006/relationships/font" Target="fonts/OpenSans-italic.fntdata"/><Relationship Id="rId27" Type="http://schemas.openxmlformats.org/officeDocument/2006/relationships/font" Target="fonts/OpenSans-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OpenSans-boldItalic.fnt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 name="Google Shape;6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 name="Shape 67"/>
        <p:cNvGrpSpPr/>
        <p:nvPr/>
      </p:nvGrpSpPr>
      <p:grpSpPr>
        <a:xfrm>
          <a:off x="0" y="0"/>
          <a:ext cx="0" cy="0"/>
          <a:chOff x="0" y="0"/>
          <a:chExt cx="0" cy="0"/>
        </a:xfrm>
      </p:grpSpPr>
      <p:sp>
        <p:nvSpPr>
          <p:cNvPr id="68" name="Google Shape;68;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7" name="Shape 87"/>
        <p:cNvGrpSpPr/>
        <p:nvPr/>
      </p:nvGrpSpPr>
      <p:grpSpPr>
        <a:xfrm>
          <a:off x="0" y="0"/>
          <a:ext cx="0" cy="0"/>
          <a:chOff x="0" y="0"/>
          <a:chExt cx="0" cy="0"/>
        </a:xfrm>
      </p:grpSpPr>
      <p:sp>
        <p:nvSpPr>
          <p:cNvPr id="88" name="Google Shape;88;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5: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5" name="Shape 95"/>
        <p:cNvGrpSpPr/>
        <p:nvPr/>
      </p:nvGrpSpPr>
      <p:grpSpPr>
        <a:xfrm>
          <a:off x="0" y="0"/>
          <a:ext cx="0" cy="0"/>
          <a:chOff x="0" y="0"/>
          <a:chExt cx="0" cy="0"/>
        </a:xfrm>
      </p:grpSpPr>
      <p:sp>
        <p:nvSpPr>
          <p:cNvPr id="96" name="Google Shape;96;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6: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1" name="Shape 101"/>
        <p:cNvGrpSpPr/>
        <p:nvPr/>
      </p:nvGrpSpPr>
      <p:grpSpPr>
        <a:xfrm>
          <a:off x="0" y="0"/>
          <a:ext cx="0" cy="0"/>
          <a:chOff x="0" y="0"/>
          <a:chExt cx="0" cy="0"/>
        </a:xfrm>
      </p:grpSpPr>
      <p:sp>
        <p:nvSpPr>
          <p:cNvPr id="102" name="Google Shape;102;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7: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9" name="Shape 109"/>
        <p:cNvGrpSpPr/>
        <p:nvPr/>
      </p:nvGrpSpPr>
      <p:grpSpPr>
        <a:xfrm>
          <a:off x="0" y="0"/>
          <a:ext cx="0" cy="0"/>
          <a:chOff x="0" y="0"/>
          <a:chExt cx="0" cy="0"/>
        </a:xfrm>
      </p:grpSpPr>
      <p:sp>
        <p:nvSpPr>
          <p:cNvPr id="110" name="Google Shape;110;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8: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Google Shape;116;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9: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Google Shape;122;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0: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Google Shape;128;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1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3" name="Shape 133"/>
        <p:cNvGrpSpPr/>
        <p:nvPr/>
      </p:nvGrpSpPr>
      <p:grpSpPr>
        <a:xfrm>
          <a:off x="0" y="0"/>
          <a:ext cx="0" cy="0"/>
          <a:chOff x="0" y="0"/>
          <a:chExt cx="0" cy="0"/>
        </a:xfrm>
      </p:grpSpPr>
      <p:sp>
        <p:nvSpPr>
          <p:cNvPr id="134" name="Google Shape;134;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9" name="Shape 139"/>
        <p:cNvGrpSpPr/>
        <p:nvPr/>
      </p:nvGrpSpPr>
      <p:grpSpPr>
        <a:xfrm>
          <a:off x="0" y="0"/>
          <a:ext cx="0" cy="0"/>
          <a:chOff x="0" y="0"/>
          <a:chExt cx="0" cy="0"/>
        </a:xfrm>
      </p:grpSpPr>
      <p:sp>
        <p:nvSpPr>
          <p:cNvPr id="140" name="Google Shape;140;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5" name="Shape 145"/>
        <p:cNvGrpSpPr/>
        <p:nvPr/>
      </p:nvGrpSpPr>
      <p:grpSpPr>
        <a:xfrm>
          <a:off x="0" y="0"/>
          <a:ext cx="0" cy="0"/>
          <a:chOff x="0" y="0"/>
          <a:chExt cx="0" cy="0"/>
        </a:xfrm>
      </p:grpSpPr>
      <p:sp>
        <p:nvSpPr>
          <p:cNvPr id="146" name="Google Shape;146;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1" name="Shape 151"/>
        <p:cNvGrpSpPr/>
        <p:nvPr/>
      </p:nvGrpSpPr>
      <p:grpSpPr>
        <a:xfrm>
          <a:off x="0" y="0"/>
          <a:ext cx="0" cy="0"/>
          <a:chOff x="0" y="0"/>
          <a:chExt cx="0" cy="0"/>
        </a:xfrm>
      </p:grpSpPr>
      <p:sp>
        <p:nvSpPr>
          <p:cNvPr id="152" name="Google Shape;152;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5: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7" name="Shape 157"/>
        <p:cNvGrpSpPr/>
        <p:nvPr/>
      </p:nvGrpSpPr>
      <p:grpSpPr>
        <a:xfrm>
          <a:off x="0" y="0"/>
          <a:ext cx="0" cy="0"/>
          <a:chOff x="0" y="0"/>
          <a:chExt cx="0" cy="0"/>
        </a:xfrm>
      </p:grpSpPr>
      <p:sp>
        <p:nvSpPr>
          <p:cNvPr id="158" name="Google Shape;158;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6: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Google Shape;164;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7: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8: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cap="flat" cmpd="sng" w="76200">
            <a:solidFill>
              <a:schemeClr val="lt2"/>
            </a:solidFill>
            <a:prstDash val="solid"/>
            <a:round/>
            <a:headEnd len="sm" w="sm" type="none"/>
            <a:tailEnd len="sm" w="sm" type="none"/>
          </a:ln>
        </p:spPr>
      </p:cxnSp>
      <p:cxnSp>
        <p:nvCxnSpPr>
          <p:cNvPr id="11" name="Google Shape;11;p2"/>
          <p:cNvCxnSpPr/>
          <p:nvPr/>
        </p:nvCxnSpPr>
        <p:spPr>
          <a:xfrm>
            <a:off x="1575035" y="3158252"/>
            <a:ext cx="562200" cy="0"/>
          </a:xfrm>
          <a:prstGeom prst="straightConnector1">
            <a:avLst/>
          </a:prstGeom>
          <a:noFill/>
          <a:ln cap="flat" cmpd="sng" w="76200">
            <a:solidFill>
              <a:schemeClr val="lt2"/>
            </a:solidFill>
            <a:prstDash val="solid"/>
            <a:round/>
            <a:headEnd len="sm" w="sm" type="none"/>
            <a:tailEnd len="sm" w="sm" type="none"/>
          </a:ln>
        </p:spPr>
      </p:cxnSp>
      <p:grpSp>
        <p:nvGrpSpPr>
          <p:cNvPr id="12" name="Google Shape;12;p2"/>
          <p:cNvGrpSpPr/>
          <p:nvPr/>
        </p:nvGrpSpPr>
        <p:grpSpPr>
          <a:xfrm>
            <a:off x="1004144" y="1022025"/>
            <a:ext cx="7136669"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4" name="Google Shape;14;p2"/>
            <p:cNvCxnSpPr/>
            <p:nvPr/>
          </p:nvCxnSpPr>
          <p:spPr>
            <a:xfrm rot="10800000">
              <a:off x="1346429" y="1163700"/>
              <a:ext cx="6452100" cy="0"/>
            </a:xfrm>
            <a:prstGeom prst="straightConnector1">
              <a:avLst/>
            </a:prstGeom>
            <a:noFill/>
            <a:ln cap="flat" cmpd="sng" w="9525">
              <a:solidFill>
                <a:schemeClr val="accent3"/>
              </a:solidFill>
              <a:prstDash val="solid"/>
              <a:round/>
              <a:headEnd len="sm" w="sm" type="none"/>
              <a:tailEnd len="sm" w="sm" type="none"/>
            </a:ln>
          </p:spPr>
        </p:cxnSp>
      </p:grpSp>
      <p:grpSp>
        <p:nvGrpSpPr>
          <p:cNvPr id="15" name="Google Shape;15;p2"/>
          <p:cNvGrpSpPr/>
          <p:nvPr/>
        </p:nvGrpSpPr>
        <p:grpSpPr>
          <a:xfrm>
            <a:off x="1004151" y="3969100"/>
            <a:ext cx="7136669" cy="152400"/>
            <a:chOff x="1346435" y="3969088"/>
            <a:chExt cx="6452100" cy="152400"/>
          </a:xfrm>
        </p:grpSpPr>
        <p:cxnSp>
          <p:nvCxnSpPr>
            <p:cNvPr id="16" name="Google Shape;16;p2"/>
            <p:cNvCxnSpPr/>
            <p:nvPr/>
          </p:nvCxnSpPr>
          <p:spPr>
            <a:xfrm>
              <a:off x="1346435" y="4121488"/>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7" name="Google Shape;17;p2"/>
            <p:cNvCxnSpPr/>
            <p:nvPr/>
          </p:nvCxnSpPr>
          <p:spPr>
            <a:xfrm>
              <a:off x="1346435" y="3969088"/>
              <a:ext cx="6452100" cy="0"/>
            </a:xfrm>
            <a:prstGeom prst="straightConnector1">
              <a:avLst/>
            </a:prstGeom>
            <a:noFill/>
            <a:ln cap="flat" cmpd="sng" w="9525">
              <a:solidFill>
                <a:schemeClr val="accent3"/>
              </a:solidFill>
              <a:prstDash val="solid"/>
              <a:round/>
              <a:headEnd len="sm" w="sm" type="none"/>
              <a:tailEnd len="sm" w="sm" type="none"/>
            </a:ln>
          </p:spPr>
        </p:cxnSp>
      </p:grpSp>
      <p:sp>
        <p:nvSpPr>
          <p:cNvPr id="18" name="Google Shape;18;p2"/>
          <p:cNvSpPr txBox="1"/>
          <p:nvPr>
            <p:ph type="ctrTitle"/>
          </p:nvPr>
        </p:nvSpPr>
        <p:spPr>
          <a:xfrm>
            <a:off x="1004150" y="1751764"/>
            <a:ext cx="7136700" cy="1022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400"/>
              <a:buNone/>
              <a:defRPr sz="5400"/>
            </a:lvl1pPr>
            <a:lvl2pPr lvl="1" algn="ctr">
              <a:lnSpc>
                <a:spcPct val="100000"/>
              </a:lnSpc>
              <a:spcBef>
                <a:spcPts val="0"/>
              </a:spcBef>
              <a:spcAft>
                <a:spcPts val="0"/>
              </a:spcAft>
              <a:buSzPts val="5400"/>
              <a:buNone/>
              <a:defRPr sz="5400"/>
            </a:lvl2pPr>
            <a:lvl3pPr lvl="2" algn="ctr">
              <a:lnSpc>
                <a:spcPct val="100000"/>
              </a:lnSpc>
              <a:spcBef>
                <a:spcPts val="0"/>
              </a:spcBef>
              <a:spcAft>
                <a:spcPts val="0"/>
              </a:spcAft>
              <a:buSzPts val="5400"/>
              <a:buNone/>
              <a:defRPr sz="5400"/>
            </a:lvl3pPr>
            <a:lvl4pPr lvl="3" algn="ctr">
              <a:lnSpc>
                <a:spcPct val="100000"/>
              </a:lnSpc>
              <a:spcBef>
                <a:spcPts val="0"/>
              </a:spcBef>
              <a:spcAft>
                <a:spcPts val="0"/>
              </a:spcAft>
              <a:buSzPts val="5400"/>
              <a:buNone/>
              <a:defRPr sz="5400"/>
            </a:lvl4pPr>
            <a:lvl5pPr lvl="4" algn="ctr">
              <a:lnSpc>
                <a:spcPct val="100000"/>
              </a:lnSpc>
              <a:spcBef>
                <a:spcPts val="0"/>
              </a:spcBef>
              <a:spcAft>
                <a:spcPts val="0"/>
              </a:spcAft>
              <a:buSzPts val="5400"/>
              <a:buNone/>
              <a:defRPr sz="5400"/>
            </a:lvl5pPr>
            <a:lvl6pPr lvl="5" algn="ctr">
              <a:lnSpc>
                <a:spcPct val="100000"/>
              </a:lnSpc>
              <a:spcBef>
                <a:spcPts val="0"/>
              </a:spcBef>
              <a:spcAft>
                <a:spcPts val="0"/>
              </a:spcAft>
              <a:buSzPts val="5400"/>
              <a:buNone/>
              <a:defRPr sz="5400"/>
            </a:lvl6pPr>
            <a:lvl7pPr lvl="6" algn="ctr">
              <a:lnSpc>
                <a:spcPct val="100000"/>
              </a:lnSpc>
              <a:spcBef>
                <a:spcPts val="0"/>
              </a:spcBef>
              <a:spcAft>
                <a:spcPts val="0"/>
              </a:spcAft>
              <a:buSzPts val="5400"/>
              <a:buNone/>
              <a:defRPr sz="5400"/>
            </a:lvl7pPr>
            <a:lvl8pPr lvl="7" algn="ctr">
              <a:lnSpc>
                <a:spcPct val="100000"/>
              </a:lnSpc>
              <a:spcBef>
                <a:spcPts val="0"/>
              </a:spcBef>
              <a:spcAft>
                <a:spcPts val="0"/>
              </a:spcAft>
              <a:buSzPts val="5400"/>
              <a:buNone/>
              <a:defRPr sz="5400"/>
            </a:lvl8pPr>
            <a:lvl9pPr lvl="8" algn="ctr">
              <a:lnSpc>
                <a:spcPct val="100000"/>
              </a:lnSpc>
              <a:spcBef>
                <a:spcPts val="0"/>
              </a:spcBef>
              <a:spcAft>
                <a:spcPts val="0"/>
              </a:spcAft>
              <a:buSzPts val="5400"/>
              <a:buNone/>
              <a:defRPr sz="5400"/>
            </a:lvl9pPr>
          </a:lstStyle>
          <a:p/>
        </p:txBody>
      </p:sp>
      <p:sp>
        <p:nvSpPr>
          <p:cNvPr id="19" name="Google Shape;19;p2"/>
          <p:cNvSpPr txBox="1"/>
          <p:nvPr>
            <p:ph idx="1" type="subTitle"/>
          </p:nvPr>
        </p:nvSpPr>
        <p:spPr>
          <a:xfrm>
            <a:off x="2137225" y="2850039"/>
            <a:ext cx="48705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0" name="Google Shape;20;p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sp>
        <p:nvSpPr>
          <p:cNvPr id="22" name="Google Shape;22;p3"/>
          <p:cNvSpPr/>
          <p:nvPr/>
        </p:nvSpPr>
        <p:spPr>
          <a:xfrm>
            <a:off x="-75" y="5045700"/>
            <a:ext cx="9144000" cy="978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3"/>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24" name="Google Shape;24;p3"/>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25" name="Google Shape;25;p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6" name="Shape 26"/>
        <p:cNvGrpSpPr/>
        <p:nvPr/>
      </p:nvGrpSpPr>
      <p:grpSpPr>
        <a:xfrm>
          <a:off x="0" y="0"/>
          <a:ext cx="0" cy="0"/>
          <a:chOff x="0" y="0"/>
          <a:chExt cx="0" cy="0"/>
        </a:xfrm>
      </p:grpSpPr>
      <p:sp>
        <p:nvSpPr>
          <p:cNvPr id="27" name="Google Shape;27;p4"/>
          <p:cNvSpPr/>
          <p:nvPr/>
        </p:nvSpPr>
        <p:spPr>
          <a:xfrm>
            <a:off x="-50" y="2571900"/>
            <a:ext cx="9144000" cy="25716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4"/>
          <p:cNvSpPr txBox="1"/>
          <p:nvPr>
            <p:ph type="title"/>
          </p:nvPr>
        </p:nvSpPr>
        <p:spPr>
          <a:xfrm>
            <a:off x="311700" y="814800"/>
            <a:ext cx="8571300" cy="9420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a:lvl1pPr>
            <a:lvl2pPr lvl="1" algn="ctr">
              <a:lnSpc>
                <a:spcPct val="100000"/>
              </a:lnSpc>
              <a:spcBef>
                <a:spcPts val="0"/>
              </a:spcBef>
              <a:spcAft>
                <a:spcPts val="0"/>
              </a:spcAft>
              <a:buSzPts val="3600"/>
              <a:buNone/>
              <a:defRPr/>
            </a:lvl2pPr>
            <a:lvl3pPr lvl="2" algn="ctr">
              <a:lnSpc>
                <a:spcPct val="100000"/>
              </a:lnSpc>
              <a:spcBef>
                <a:spcPts val="0"/>
              </a:spcBef>
              <a:spcAft>
                <a:spcPts val="0"/>
              </a:spcAft>
              <a:buSzPts val="3600"/>
              <a:buNone/>
              <a:defRPr/>
            </a:lvl3pPr>
            <a:lvl4pPr lvl="3" algn="ctr">
              <a:lnSpc>
                <a:spcPct val="100000"/>
              </a:lnSpc>
              <a:spcBef>
                <a:spcPts val="0"/>
              </a:spcBef>
              <a:spcAft>
                <a:spcPts val="0"/>
              </a:spcAft>
              <a:buSzPts val="3600"/>
              <a:buNone/>
              <a:defRPr/>
            </a:lvl4pPr>
            <a:lvl5pPr lvl="4" algn="ctr">
              <a:lnSpc>
                <a:spcPct val="100000"/>
              </a:lnSpc>
              <a:spcBef>
                <a:spcPts val="0"/>
              </a:spcBef>
              <a:spcAft>
                <a:spcPts val="0"/>
              </a:spcAft>
              <a:buSzPts val="3600"/>
              <a:buNone/>
              <a:defRPr/>
            </a:lvl5pPr>
            <a:lvl6pPr lvl="5" algn="ctr">
              <a:lnSpc>
                <a:spcPct val="100000"/>
              </a:lnSpc>
              <a:spcBef>
                <a:spcPts val="0"/>
              </a:spcBef>
              <a:spcAft>
                <a:spcPts val="0"/>
              </a:spcAft>
              <a:buSzPts val="3600"/>
              <a:buNone/>
              <a:defRPr/>
            </a:lvl6pPr>
            <a:lvl7pPr lvl="6" algn="ctr">
              <a:lnSpc>
                <a:spcPct val="100000"/>
              </a:lnSpc>
              <a:spcBef>
                <a:spcPts val="0"/>
              </a:spcBef>
              <a:spcAft>
                <a:spcPts val="0"/>
              </a:spcAft>
              <a:buSzPts val="3600"/>
              <a:buNone/>
              <a:defRPr/>
            </a:lvl7pPr>
            <a:lvl8pPr lvl="7" algn="ctr">
              <a:lnSpc>
                <a:spcPct val="100000"/>
              </a:lnSpc>
              <a:spcBef>
                <a:spcPts val="0"/>
              </a:spcBef>
              <a:spcAft>
                <a:spcPts val="0"/>
              </a:spcAft>
              <a:buSzPts val="3600"/>
              <a:buNone/>
              <a:defRPr/>
            </a:lvl8pPr>
            <a:lvl9pPr lvl="8" algn="ctr">
              <a:lnSpc>
                <a:spcPct val="100000"/>
              </a:lnSpc>
              <a:spcBef>
                <a:spcPts val="0"/>
              </a:spcBef>
              <a:spcAft>
                <a:spcPts val="0"/>
              </a:spcAft>
              <a:buSzPts val="3600"/>
              <a:buNone/>
              <a:defRPr/>
            </a:lvl9pPr>
          </a:lstStyle>
          <a:p/>
        </p:txBody>
      </p:sp>
      <p:sp>
        <p:nvSpPr>
          <p:cNvPr id="29" name="Google Shape;29;p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0" name="Shape 30"/>
        <p:cNvGrpSpPr/>
        <p:nvPr/>
      </p:nvGrpSpPr>
      <p:grpSpPr>
        <a:xfrm>
          <a:off x="0" y="0"/>
          <a:ext cx="0" cy="0"/>
          <a:chOff x="0" y="0"/>
          <a:chExt cx="0" cy="0"/>
        </a:xfrm>
      </p:grpSpPr>
      <p:sp>
        <p:nvSpPr>
          <p:cNvPr id="31" name="Google Shape;31;p5"/>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32" name="Google Shape;32;p5"/>
          <p:cNvSpPr txBox="1"/>
          <p:nvPr>
            <p:ph idx="1" type="body"/>
          </p:nvPr>
        </p:nvSpPr>
        <p:spPr>
          <a:xfrm>
            <a:off x="311700" y="1266175"/>
            <a:ext cx="3999900" cy="33027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3" name="Google Shape;33;p5"/>
          <p:cNvSpPr txBox="1"/>
          <p:nvPr>
            <p:ph idx="2" type="body"/>
          </p:nvPr>
        </p:nvSpPr>
        <p:spPr>
          <a:xfrm>
            <a:off x="4832400" y="1266175"/>
            <a:ext cx="3999900" cy="33027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4" name="Google Shape;34;p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5" name="Shape 35"/>
        <p:cNvGrpSpPr/>
        <p:nvPr/>
      </p:nvGrpSpPr>
      <p:grpSpPr>
        <a:xfrm>
          <a:off x="0" y="0"/>
          <a:ext cx="0" cy="0"/>
          <a:chOff x="0" y="0"/>
          <a:chExt cx="0" cy="0"/>
        </a:xfrm>
      </p:grpSpPr>
      <p:sp>
        <p:nvSpPr>
          <p:cNvPr id="36" name="Google Shape;36;p6"/>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37" name="Google Shape;37;p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8" name="Shape 38"/>
        <p:cNvGrpSpPr/>
        <p:nvPr/>
      </p:nvGrpSpPr>
      <p:grpSpPr>
        <a:xfrm>
          <a:off x="0" y="0"/>
          <a:ext cx="0" cy="0"/>
          <a:chOff x="0" y="0"/>
          <a:chExt cx="0" cy="0"/>
        </a:xfrm>
      </p:grpSpPr>
      <p:sp>
        <p:nvSpPr>
          <p:cNvPr id="39" name="Google Shape;39;p7"/>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0" name="Google Shape;40;p7"/>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41" name="Google Shape;41;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6"/>
        </a:solidFill>
      </p:bgPr>
    </p:bg>
    <p:spTree>
      <p:nvGrpSpPr>
        <p:cNvPr id="42" name="Shape 42"/>
        <p:cNvGrpSpPr/>
        <p:nvPr/>
      </p:nvGrpSpPr>
      <p:grpSpPr>
        <a:xfrm>
          <a:off x="0" y="0"/>
          <a:ext cx="0" cy="0"/>
          <a:chOff x="0" y="0"/>
          <a:chExt cx="0" cy="0"/>
        </a:xfrm>
      </p:grpSpPr>
      <p:sp>
        <p:nvSpPr>
          <p:cNvPr id="43" name="Google Shape;43;p8"/>
          <p:cNvSpPr txBox="1"/>
          <p:nvPr>
            <p:ph type="title"/>
          </p:nvPr>
        </p:nvSpPr>
        <p:spPr>
          <a:xfrm>
            <a:off x="490250" y="526350"/>
            <a:ext cx="56136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chemeClr val="dk2"/>
              </a:buClr>
              <a:buSzPts val="5400"/>
              <a:buNone/>
              <a:defRPr b="0" sz="5400">
                <a:solidFill>
                  <a:schemeClr val="dk2"/>
                </a:solidFill>
              </a:defRPr>
            </a:lvl1pPr>
            <a:lvl2pPr lvl="1" algn="l">
              <a:lnSpc>
                <a:spcPct val="100000"/>
              </a:lnSpc>
              <a:spcBef>
                <a:spcPts val="0"/>
              </a:spcBef>
              <a:spcAft>
                <a:spcPts val="0"/>
              </a:spcAft>
              <a:buClr>
                <a:schemeClr val="dk2"/>
              </a:buClr>
              <a:buSzPts val="5400"/>
              <a:buNone/>
              <a:defRPr b="0" sz="5400">
                <a:solidFill>
                  <a:schemeClr val="dk2"/>
                </a:solidFill>
              </a:defRPr>
            </a:lvl2pPr>
            <a:lvl3pPr lvl="2" algn="l">
              <a:lnSpc>
                <a:spcPct val="100000"/>
              </a:lnSpc>
              <a:spcBef>
                <a:spcPts val="0"/>
              </a:spcBef>
              <a:spcAft>
                <a:spcPts val="0"/>
              </a:spcAft>
              <a:buClr>
                <a:schemeClr val="dk2"/>
              </a:buClr>
              <a:buSzPts val="5400"/>
              <a:buNone/>
              <a:defRPr b="0" sz="5400">
                <a:solidFill>
                  <a:schemeClr val="dk2"/>
                </a:solidFill>
              </a:defRPr>
            </a:lvl3pPr>
            <a:lvl4pPr lvl="3" algn="l">
              <a:lnSpc>
                <a:spcPct val="100000"/>
              </a:lnSpc>
              <a:spcBef>
                <a:spcPts val="0"/>
              </a:spcBef>
              <a:spcAft>
                <a:spcPts val="0"/>
              </a:spcAft>
              <a:buClr>
                <a:schemeClr val="dk2"/>
              </a:buClr>
              <a:buSzPts val="5400"/>
              <a:buNone/>
              <a:defRPr b="0" sz="5400">
                <a:solidFill>
                  <a:schemeClr val="dk2"/>
                </a:solidFill>
              </a:defRPr>
            </a:lvl4pPr>
            <a:lvl5pPr lvl="4" algn="l">
              <a:lnSpc>
                <a:spcPct val="100000"/>
              </a:lnSpc>
              <a:spcBef>
                <a:spcPts val="0"/>
              </a:spcBef>
              <a:spcAft>
                <a:spcPts val="0"/>
              </a:spcAft>
              <a:buClr>
                <a:schemeClr val="dk2"/>
              </a:buClr>
              <a:buSzPts val="5400"/>
              <a:buNone/>
              <a:defRPr b="0" sz="5400">
                <a:solidFill>
                  <a:schemeClr val="dk2"/>
                </a:solidFill>
              </a:defRPr>
            </a:lvl5pPr>
            <a:lvl6pPr lvl="5" algn="l">
              <a:lnSpc>
                <a:spcPct val="100000"/>
              </a:lnSpc>
              <a:spcBef>
                <a:spcPts val="0"/>
              </a:spcBef>
              <a:spcAft>
                <a:spcPts val="0"/>
              </a:spcAft>
              <a:buClr>
                <a:schemeClr val="dk2"/>
              </a:buClr>
              <a:buSzPts val="5400"/>
              <a:buNone/>
              <a:defRPr b="0" sz="5400">
                <a:solidFill>
                  <a:schemeClr val="dk2"/>
                </a:solidFill>
              </a:defRPr>
            </a:lvl6pPr>
            <a:lvl7pPr lvl="6" algn="l">
              <a:lnSpc>
                <a:spcPct val="100000"/>
              </a:lnSpc>
              <a:spcBef>
                <a:spcPts val="0"/>
              </a:spcBef>
              <a:spcAft>
                <a:spcPts val="0"/>
              </a:spcAft>
              <a:buClr>
                <a:schemeClr val="dk2"/>
              </a:buClr>
              <a:buSzPts val="5400"/>
              <a:buNone/>
              <a:defRPr b="0" sz="5400">
                <a:solidFill>
                  <a:schemeClr val="dk2"/>
                </a:solidFill>
              </a:defRPr>
            </a:lvl7pPr>
            <a:lvl8pPr lvl="7" algn="l">
              <a:lnSpc>
                <a:spcPct val="100000"/>
              </a:lnSpc>
              <a:spcBef>
                <a:spcPts val="0"/>
              </a:spcBef>
              <a:spcAft>
                <a:spcPts val="0"/>
              </a:spcAft>
              <a:buClr>
                <a:schemeClr val="dk2"/>
              </a:buClr>
              <a:buSzPts val="5400"/>
              <a:buNone/>
              <a:defRPr b="0" sz="5400">
                <a:solidFill>
                  <a:schemeClr val="dk2"/>
                </a:solidFill>
              </a:defRPr>
            </a:lvl8pPr>
            <a:lvl9pPr lvl="8" algn="l">
              <a:lnSpc>
                <a:spcPct val="100000"/>
              </a:lnSpc>
              <a:spcBef>
                <a:spcPts val="0"/>
              </a:spcBef>
              <a:spcAft>
                <a:spcPts val="0"/>
              </a:spcAft>
              <a:buClr>
                <a:schemeClr val="dk2"/>
              </a:buClr>
              <a:buSzPts val="5400"/>
              <a:buNone/>
              <a:defRPr b="0" sz="5400">
                <a:solidFill>
                  <a:schemeClr val="dk2"/>
                </a:solidFill>
              </a:defRPr>
            </a:lvl9pPr>
          </a:lstStyle>
          <a:p/>
        </p:txBody>
      </p:sp>
      <p:sp>
        <p:nvSpPr>
          <p:cNvPr id="44" name="Google Shape;44;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47" name="Google Shape;47;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8" name="Google Shape;48;p9"/>
          <p:cNvSpPr txBox="1"/>
          <p:nvPr>
            <p:ph type="title"/>
          </p:nvPr>
        </p:nvSpPr>
        <p:spPr>
          <a:xfrm>
            <a:off x="265500" y="1039675"/>
            <a:ext cx="4045200" cy="1675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49" name="Google Shape;49;p9"/>
          <p:cNvSpPr txBox="1"/>
          <p:nvPr>
            <p:ph idx="1" type="subTitle"/>
          </p:nvPr>
        </p:nvSpPr>
        <p:spPr>
          <a:xfrm>
            <a:off x="265500" y="27268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1600"/>
              </a:spcBef>
              <a:spcAft>
                <a:spcPts val="0"/>
              </a:spcAft>
              <a:buClr>
                <a:schemeClr val="lt1"/>
              </a:buClr>
              <a:buSzPts val="1400"/>
              <a:buChar char="○"/>
              <a:defRPr>
                <a:solidFill>
                  <a:schemeClr val="lt1"/>
                </a:solidFill>
              </a:defRPr>
            </a:lvl2pPr>
            <a:lvl3pPr indent="-317500" lvl="2" marL="1371600" algn="l">
              <a:lnSpc>
                <a:spcPct val="115000"/>
              </a:lnSpc>
              <a:spcBef>
                <a:spcPts val="1600"/>
              </a:spcBef>
              <a:spcAft>
                <a:spcPts val="0"/>
              </a:spcAft>
              <a:buClr>
                <a:schemeClr val="lt1"/>
              </a:buClr>
              <a:buSzPts val="1400"/>
              <a:buChar char="■"/>
              <a:defRPr>
                <a:solidFill>
                  <a:schemeClr val="lt1"/>
                </a:solidFill>
              </a:defRPr>
            </a:lvl3pPr>
            <a:lvl4pPr indent="-317500" lvl="3" marL="1828800" algn="l">
              <a:lnSpc>
                <a:spcPct val="115000"/>
              </a:lnSpc>
              <a:spcBef>
                <a:spcPts val="1600"/>
              </a:spcBef>
              <a:spcAft>
                <a:spcPts val="0"/>
              </a:spcAft>
              <a:buClr>
                <a:schemeClr val="lt1"/>
              </a:buClr>
              <a:buSzPts val="1400"/>
              <a:buChar char="●"/>
              <a:defRPr>
                <a:solidFill>
                  <a:schemeClr val="lt1"/>
                </a:solidFill>
              </a:defRPr>
            </a:lvl4pPr>
            <a:lvl5pPr indent="-317500" lvl="4" marL="2286000" algn="l">
              <a:lnSpc>
                <a:spcPct val="115000"/>
              </a:lnSpc>
              <a:spcBef>
                <a:spcPts val="1600"/>
              </a:spcBef>
              <a:spcAft>
                <a:spcPts val="0"/>
              </a:spcAft>
              <a:buClr>
                <a:schemeClr val="lt1"/>
              </a:buClr>
              <a:buSzPts val="1400"/>
              <a:buChar char="○"/>
              <a:defRPr>
                <a:solidFill>
                  <a:schemeClr val="lt1"/>
                </a:solidFill>
              </a:defRPr>
            </a:lvl5pPr>
            <a:lvl6pPr indent="-317500" lvl="5" marL="2743200" algn="l">
              <a:lnSpc>
                <a:spcPct val="115000"/>
              </a:lnSpc>
              <a:spcBef>
                <a:spcPts val="1600"/>
              </a:spcBef>
              <a:spcAft>
                <a:spcPts val="0"/>
              </a:spcAft>
              <a:buClr>
                <a:schemeClr val="lt1"/>
              </a:buClr>
              <a:buSzPts val="1400"/>
              <a:buChar char="■"/>
              <a:defRPr>
                <a:solidFill>
                  <a:schemeClr val="lt1"/>
                </a:solidFill>
              </a:defRPr>
            </a:lvl6pPr>
            <a:lvl7pPr indent="-317500" lvl="6" marL="3200400" algn="l">
              <a:lnSpc>
                <a:spcPct val="115000"/>
              </a:lnSpc>
              <a:spcBef>
                <a:spcPts val="1600"/>
              </a:spcBef>
              <a:spcAft>
                <a:spcPts val="0"/>
              </a:spcAft>
              <a:buClr>
                <a:schemeClr val="lt1"/>
              </a:buClr>
              <a:buSzPts val="1400"/>
              <a:buChar char="●"/>
              <a:defRPr>
                <a:solidFill>
                  <a:schemeClr val="lt1"/>
                </a:solidFill>
              </a:defRPr>
            </a:lvl7pPr>
            <a:lvl8pPr indent="-317500" lvl="7" marL="3657600" algn="l">
              <a:lnSpc>
                <a:spcPct val="115000"/>
              </a:lnSpc>
              <a:spcBef>
                <a:spcPts val="1600"/>
              </a:spcBef>
              <a:spcAft>
                <a:spcPts val="0"/>
              </a:spcAft>
              <a:buClr>
                <a:schemeClr val="lt1"/>
              </a:buClr>
              <a:buSzPts val="1400"/>
              <a:buChar char="○"/>
              <a:defRPr>
                <a:solidFill>
                  <a:schemeClr val="lt1"/>
                </a:solidFill>
              </a:defRPr>
            </a:lvl8pPr>
            <a:lvl9pPr indent="-317500" lvl="8" marL="4114800" algn="l">
              <a:lnSpc>
                <a:spcPct val="115000"/>
              </a:lnSpc>
              <a:spcBef>
                <a:spcPts val="1600"/>
              </a:spcBef>
              <a:spcAft>
                <a:spcPts val="160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2" name="Shape 52"/>
        <p:cNvGrpSpPr/>
        <p:nvPr/>
      </p:nvGrpSpPr>
      <p:grpSpPr>
        <a:xfrm>
          <a:off x="0" y="0"/>
          <a:ext cx="0" cy="0"/>
          <a:chOff x="0" y="0"/>
          <a:chExt cx="0" cy="0"/>
        </a:xfrm>
      </p:grpSpPr>
      <p:sp>
        <p:nvSpPr>
          <p:cNvPr id="53" name="Google Shape;53;p10"/>
          <p:cNvSpPr txBox="1"/>
          <p:nvPr>
            <p:ph idx="1" type="body"/>
          </p:nvPr>
        </p:nvSpPr>
        <p:spPr>
          <a:xfrm>
            <a:off x="311700" y="4230725"/>
            <a:ext cx="5998800" cy="5988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p:txBody>
      </p:sp>
      <p:sp>
        <p:nvSpPr>
          <p:cNvPr id="54" name="Google Shape;54;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55"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 name="Google Shape;57;p11"/>
          <p:cNvSpPr txBox="1"/>
          <p:nvPr>
            <p:ph hasCustomPrompt="1" type="title"/>
          </p:nvPr>
        </p:nvSpPr>
        <p:spPr>
          <a:xfrm>
            <a:off x="311700" y="1304850"/>
            <a:ext cx="8520600" cy="15384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3"/>
              </a:buClr>
              <a:buSzPts val="13000"/>
              <a:buNone/>
              <a:defRPr sz="13000">
                <a:solidFill>
                  <a:schemeClr val="accent3"/>
                </a:solidFill>
              </a:defRPr>
            </a:lvl1pPr>
            <a:lvl2pPr lvl="1" algn="ctr">
              <a:lnSpc>
                <a:spcPct val="100000"/>
              </a:lnSpc>
              <a:spcBef>
                <a:spcPts val="0"/>
              </a:spcBef>
              <a:spcAft>
                <a:spcPts val="0"/>
              </a:spcAft>
              <a:buClr>
                <a:schemeClr val="accent3"/>
              </a:buClr>
              <a:buSzPts val="13000"/>
              <a:buNone/>
              <a:defRPr sz="13000">
                <a:solidFill>
                  <a:schemeClr val="accent3"/>
                </a:solidFill>
              </a:defRPr>
            </a:lvl2pPr>
            <a:lvl3pPr lvl="2" algn="ctr">
              <a:lnSpc>
                <a:spcPct val="100000"/>
              </a:lnSpc>
              <a:spcBef>
                <a:spcPts val="0"/>
              </a:spcBef>
              <a:spcAft>
                <a:spcPts val="0"/>
              </a:spcAft>
              <a:buClr>
                <a:schemeClr val="accent3"/>
              </a:buClr>
              <a:buSzPts val="13000"/>
              <a:buNone/>
              <a:defRPr sz="13000">
                <a:solidFill>
                  <a:schemeClr val="accent3"/>
                </a:solidFill>
              </a:defRPr>
            </a:lvl3pPr>
            <a:lvl4pPr lvl="3" algn="ctr">
              <a:lnSpc>
                <a:spcPct val="100000"/>
              </a:lnSpc>
              <a:spcBef>
                <a:spcPts val="0"/>
              </a:spcBef>
              <a:spcAft>
                <a:spcPts val="0"/>
              </a:spcAft>
              <a:buClr>
                <a:schemeClr val="accent3"/>
              </a:buClr>
              <a:buSzPts val="13000"/>
              <a:buNone/>
              <a:defRPr sz="13000">
                <a:solidFill>
                  <a:schemeClr val="accent3"/>
                </a:solidFill>
              </a:defRPr>
            </a:lvl4pPr>
            <a:lvl5pPr lvl="4" algn="ctr">
              <a:lnSpc>
                <a:spcPct val="100000"/>
              </a:lnSpc>
              <a:spcBef>
                <a:spcPts val="0"/>
              </a:spcBef>
              <a:spcAft>
                <a:spcPts val="0"/>
              </a:spcAft>
              <a:buClr>
                <a:schemeClr val="accent3"/>
              </a:buClr>
              <a:buSzPts val="13000"/>
              <a:buNone/>
              <a:defRPr sz="13000">
                <a:solidFill>
                  <a:schemeClr val="accent3"/>
                </a:solidFill>
              </a:defRPr>
            </a:lvl5pPr>
            <a:lvl6pPr lvl="5" algn="ctr">
              <a:lnSpc>
                <a:spcPct val="100000"/>
              </a:lnSpc>
              <a:spcBef>
                <a:spcPts val="0"/>
              </a:spcBef>
              <a:spcAft>
                <a:spcPts val="0"/>
              </a:spcAft>
              <a:buClr>
                <a:schemeClr val="accent3"/>
              </a:buClr>
              <a:buSzPts val="13000"/>
              <a:buNone/>
              <a:defRPr sz="13000">
                <a:solidFill>
                  <a:schemeClr val="accent3"/>
                </a:solidFill>
              </a:defRPr>
            </a:lvl6pPr>
            <a:lvl7pPr lvl="6" algn="ctr">
              <a:lnSpc>
                <a:spcPct val="100000"/>
              </a:lnSpc>
              <a:spcBef>
                <a:spcPts val="0"/>
              </a:spcBef>
              <a:spcAft>
                <a:spcPts val="0"/>
              </a:spcAft>
              <a:buClr>
                <a:schemeClr val="accent3"/>
              </a:buClr>
              <a:buSzPts val="13000"/>
              <a:buNone/>
              <a:defRPr sz="13000">
                <a:solidFill>
                  <a:schemeClr val="accent3"/>
                </a:solidFill>
              </a:defRPr>
            </a:lvl7pPr>
            <a:lvl8pPr lvl="7" algn="ctr">
              <a:lnSpc>
                <a:spcPct val="100000"/>
              </a:lnSpc>
              <a:spcBef>
                <a:spcPts val="0"/>
              </a:spcBef>
              <a:spcAft>
                <a:spcPts val="0"/>
              </a:spcAft>
              <a:buClr>
                <a:schemeClr val="accent3"/>
              </a:buClr>
              <a:buSzPts val="13000"/>
              <a:buNone/>
              <a:defRPr sz="13000">
                <a:solidFill>
                  <a:schemeClr val="accent3"/>
                </a:solidFill>
              </a:defRPr>
            </a:lvl8pPr>
            <a:lvl9pPr lvl="8" algn="ctr">
              <a:lnSpc>
                <a:spcPct val="100000"/>
              </a:lnSpc>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p:nvPr>
            <p:ph idx="1" type="body"/>
          </p:nvPr>
        </p:nvSpPr>
        <p:spPr>
          <a:xfrm>
            <a:off x="311700" y="2995650"/>
            <a:ext cx="8520600" cy="10716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59" name="Google Shape;59;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0" name="Shape 60"/>
        <p:cNvGrpSpPr/>
        <p:nvPr/>
      </p:nvGrpSpPr>
      <p:grpSpPr>
        <a:xfrm>
          <a:off x="0" y="0"/>
          <a:ext cx="0" cy="0"/>
          <a:chOff x="0" y="0"/>
          <a:chExt cx="0" cy="0"/>
        </a:xfrm>
      </p:grpSpPr>
      <p:sp>
        <p:nvSpPr>
          <p:cNvPr id="61" name="Google Shape;61;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trop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1pPr>
            <a:lvl2pPr lvl="1"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2pPr>
            <a:lvl3pPr lvl="2"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3pPr>
            <a:lvl4pPr lvl="3"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4pPr>
            <a:lvl5pPr lvl="4"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5pPr>
            <a:lvl6pPr lvl="5"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6pPr>
            <a:lvl7pPr lvl="6"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7pPr>
            <a:lvl8pPr lvl="7"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8pPr>
            <a:lvl9pPr lvl="8"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9pPr>
          </a:lstStyle>
          <a:p/>
        </p:txBody>
      </p:sp>
      <p:sp>
        <p:nvSpPr>
          <p:cNvPr id="7" name="Google Shape;7;p1"/>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Open Sans"/>
              <a:buChar char="●"/>
              <a:defRPr b="0" i="0" sz="1800" u="none" cap="none" strike="noStrike">
                <a:solidFill>
                  <a:schemeClr val="dk2"/>
                </a:solidFill>
                <a:latin typeface="Open Sans"/>
                <a:ea typeface="Open Sans"/>
                <a:cs typeface="Open Sans"/>
                <a:sym typeface="Open Sans"/>
              </a:defRPr>
            </a:lvl1pPr>
            <a:lvl2pPr indent="-317500" lvl="1" marL="9144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2pPr>
            <a:lvl3pPr indent="-317500" lvl="2" marL="13716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3pPr>
            <a:lvl4pPr indent="-317500" lvl="3" marL="18288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4pPr>
            <a:lvl5pPr indent="-317500" lvl="4" marL="22860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5pPr>
            <a:lvl6pPr indent="-317500" lvl="5" marL="27432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6pPr>
            <a:lvl7pPr indent="-317500" lvl="6" marL="32004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7pPr>
            <a:lvl8pPr indent="-317500" lvl="7" marL="36576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8pPr>
            <a:lvl9pPr indent="-317500" lvl="8" marL="4114800" marR="0" rtl="0" algn="l">
              <a:lnSpc>
                <a:spcPct val="115000"/>
              </a:lnSpc>
              <a:spcBef>
                <a:spcPts val="1600"/>
              </a:spcBef>
              <a:spcAft>
                <a:spcPts val="160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hyperlink" Target="https://www.youtube.com/watch?v=0ypFNWUfRHk" TargetMode="External"/><Relationship Id="rId4" Type="http://schemas.openxmlformats.org/officeDocument/2006/relationships/hyperlink" Target="http://www.britishpathe.com/video/margaret-morris-movement" TargetMode="External"/><Relationship Id="rId5" Type="http://schemas.openxmlformats.org/officeDocument/2006/relationships/hyperlink" Target="http://www.npg.org.uk/collections/search/person.php?LinkID=mp05596" TargetMode="External"/><Relationship Id="rId6" Type="http://schemas.openxmlformats.org/officeDocument/2006/relationships/hyperlink" Target="https://www.heraldscotland.com/news/12367389.hair-today-anti-war-show-is-back-in-style/" TargetMode="External"/><Relationship Id="rId7" Type="http://schemas.openxmlformats.org/officeDocument/2006/relationships/hyperlink" Target="https://www.margaretmorrismovement.com/" TargetMode="External"/><Relationship Id="rId8" Type="http://schemas.openxmlformats.org/officeDocument/2006/relationships/hyperlink" Target="https://www.lightladdemberton.com/work#/new-page-3/"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doi.org/10.1057/9780230354487"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5" name="Shape 65"/>
        <p:cNvGrpSpPr/>
        <p:nvPr/>
      </p:nvGrpSpPr>
      <p:grpSpPr>
        <a:xfrm>
          <a:off x="0" y="0"/>
          <a:ext cx="0" cy="0"/>
          <a:chOff x="0" y="0"/>
          <a:chExt cx="0" cy="0"/>
        </a:xfrm>
      </p:grpSpPr>
      <p:sp>
        <p:nvSpPr>
          <p:cNvPr id="66" name="Google Shape;66;p13"/>
          <p:cNvSpPr txBox="1"/>
          <p:nvPr/>
        </p:nvSpPr>
        <p:spPr>
          <a:xfrm>
            <a:off x="1084729" y="586067"/>
            <a:ext cx="6974542" cy="3971365"/>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GB" sz="2000" u="none" cap="none" strike="noStrike">
                <a:solidFill>
                  <a:srgbClr val="000000"/>
                </a:solidFill>
                <a:latin typeface="Avenir"/>
                <a:ea typeface="Avenir"/>
                <a:cs typeface="Avenir"/>
                <a:sym typeface="Avenir"/>
              </a:rPr>
              <a:t>Dance In Context</a:t>
            </a:r>
            <a:endParaRPr b="1" i="0" sz="2000" u="none" cap="none" strike="noStrike">
              <a:solidFill>
                <a:srgbClr val="000000"/>
              </a:solidFill>
              <a:latin typeface="Avenir"/>
              <a:ea typeface="Avenir"/>
              <a:cs typeface="Avenir"/>
              <a:sym typeface="Avenir"/>
            </a:endParaRPr>
          </a:p>
          <a:p>
            <a:pPr indent="0" lvl="0" marL="0" marR="0" rtl="0" algn="ctr">
              <a:lnSpc>
                <a:spcPct val="100000"/>
              </a:lnSpc>
              <a:spcBef>
                <a:spcPts val="0"/>
              </a:spcBef>
              <a:spcAft>
                <a:spcPts val="0"/>
              </a:spcAft>
              <a:buClr>
                <a:srgbClr val="000000"/>
              </a:buClr>
              <a:buSzPts val="1200"/>
              <a:buFont typeface="Arial"/>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1" i="0" lang="en-GB" sz="1200" u="none" cap="none" strike="noStrike">
                <a:solidFill>
                  <a:srgbClr val="000000"/>
                </a:solidFill>
                <a:latin typeface="Avenir"/>
                <a:ea typeface="Avenir"/>
                <a:cs typeface="Avenir"/>
                <a:sym typeface="Avenir"/>
              </a:rPr>
              <a:t>Lecture: British Modern Dance Pioneers</a:t>
            </a: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1" i="0" lang="en-GB" sz="1200" u="none" cap="none" strike="noStrike">
                <a:solidFill>
                  <a:srgbClr val="000000"/>
                </a:solidFill>
                <a:latin typeface="Avenir"/>
                <a:ea typeface="Avenir"/>
                <a:cs typeface="Avenir"/>
                <a:sym typeface="Avenir"/>
              </a:rPr>
              <a:t>Lecture Content: </a:t>
            </a:r>
            <a:r>
              <a:rPr b="0" i="0" lang="en-GB" sz="1200" u="none" cap="none" strike="noStrike">
                <a:solidFill>
                  <a:srgbClr val="000000"/>
                </a:solidFill>
                <a:latin typeface="Avenir"/>
                <a:ea typeface="Avenir"/>
                <a:cs typeface="Avenir"/>
                <a:sym typeface="Avenir"/>
              </a:rPr>
              <a:t>During this session, you will gain an understanding of the early British Modern Dance pioneers and in relation to Greek revivalism in art, society and dance. </a:t>
            </a:r>
            <a:endParaRPr/>
          </a:p>
          <a:p>
            <a:pPr indent="0" lvl="0" marL="0" marR="0" rtl="0" algn="l">
              <a:lnSpc>
                <a:spcPct val="100000"/>
              </a:lnSpc>
              <a:spcBef>
                <a:spcPts val="0"/>
              </a:spcBef>
              <a:spcAft>
                <a:spcPts val="0"/>
              </a:spcAft>
              <a:buNone/>
            </a:pPr>
            <a:r>
              <a:t/>
            </a:r>
            <a:endParaRPr b="0"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0" i="0" lang="en-GB" sz="1200" u="none" cap="none" strike="noStrike">
                <a:solidFill>
                  <a:srgbClr val="000000"/>
                </a:solidFill>
                <a:latin typeface="Avenir"/>
                <a:ea typeface="Avenir"/>
                <a:cs typeface="Avenir"/>
                <a:sym typeface="Avenir"/>
              </a:rPr>
              <a:t>You will also discuss your research findings about modern art, theory and people. </a:t>
            </a: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0" name="Shape 70"/>
        <p:cNvGrpSpPr/>
        <p:nvPr/>
      </p:nvGrpSpPr>
      <p:grpSpPr>
        <a:xfrm>
          <a:off x="0" y="0"/>
          <a:ext cx="0" cy="0"/>
          <a:chOff x="0" y="0"/>
          <a:chExt cx="0" cy="0"/>
        </a:xfrm>
      </p:grpSpPr>
      <p:sp>
        <p:nvSpPr>
          <p:cNvPr id="71" name="Google Shape;71;p14"/>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a:latin typeface="Avenir"/>
                <a:ea typeface="Avenir"/>
                <a:cs typeface="Avenir"/>
                <a:sym typeface="Avenir"/>
              </a:rPr>
              <a:t>From last week</a:t>
            </a:r>
            <a:endParaRPr/>
          </a:p>
        </p:txBody>
      </p:sp>
      <p:sp>
        <p:nvSpPr>
          <p:cNvPr id="72" name="Google Shape;72;p14"/>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u="sng">
                <a:solidFill>
                  <a:srgbClr val="000000"/>
                </a:solidFill>
                <a:latin typeface="Avenir"/>
                <a:ea typeface="Avenir"/>
                <a:cs typeface="Avenir"/>
                <a:sym typeface="Avenir"/>
              </a:rPr>
              <a:t>Review Introduction</a:t>
            </a:r>
            <a:r>
              <a:rPr lang="en-GB" sz="1200">
                <a:solidFill>
                  <a:srgbClr val="000000"/>
                </a:solidFill>
                <a:latin typeface="Avenir"/>
                <a:ea typeface="Avenir"/>
                <a:cs typeface="Avenir"/>
                <a:sym typeface="Avenir"/>
              </a:rPr>
              <a:t> - discuss and read introductions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Review NDCW Roots</a:t>
            </a:r>
            <a:endParaRPr sz="1200">
              <a:solidFill>
                <a:srgbClr val="000000"/>
              </a:solidFill>
              <a:latin typeface="Avenir"/>
              <a:ea typeface="Avenir"/>
              <a:cs typeface="Avenir"/>
              <a:sym typeface="Aveni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15"/>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600" cap="none">
                <a:latin typeface="Avenir"/>
                <a:ea typeface="Avenir"/>
                <a:cs typeface="Avenir"/>
                <a:sym typeface="Avenir"/>
              </a:rPr>
              <a:t>MARGARET MORRIS (1891 – 1980)</a:t>
            </a:r>
            <a:br>
              <a:rPr lang="en-GB" sz="2600" cap="none">
                <a:latin typeface="Avenir"/>
                <a:ea typeface="Avenir"/>
                <a:cs typeface="Avenir"/>
                <a:sym typeface="Avenir"/>
              </a:rPr>
            </a:br>
            <a:endParaRPr sz="2600">
              <a:latin typeface="Avenir"/>
              <a:ea typeface="Avenir"/>
              <a:cs typeface="Avenir"/>
              <a:sym typeface="Avenir"/>
            </a:endParaRPr>
          </a:p>
        </p:txBody>
      </p:sp>
      <p:sp>
        <p:nvSpPr>
          <p:cNvPr id="78" name="Google Shape;78;p15"/>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Born in London to Welsh/Irish parents. Moved to Boulogne when she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was a few weeks old and grew up bilingual.</a:t>
            </a:r>
            <a:endParaRPr/>
          </a:p>
          <a:p>
            <a:pPr indent="-228600" lvl="0" marL="4572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Precocious child, no formal education except for dance classes, including ballet.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At 6 she had her first stage engagement in panto (First Fairy, “Twinkle Star” in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Little Red Riding Hood, Theatre Royal, Plymouth, 1899).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Dance and performance were to be the focus of her energies and talents for the rest of her life.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1910, aged 19 she established her own system for dance training, called Margaret Morris Movement, and opened her first school in London. It is still taught worldwide today. The curriculum came to include a progressive combination of dance and the visual arts.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MM also choreographed and danced in Gluck’s </a:t>
            </a:r>
            <a:r>
              <a:rPr i="1" lang="en-GB" sz="1200">
                <a:solidFill>
                  <a:srgbClr val="000000"/>
                </a:solidFill>
                <a:latin typeface="Avenir"/>
                <a:ea typeface="Avenir"/>
                <a:cs typeface="Avenir"/>
                <a:sym typeface="Avenir"/>
              </a:rPr>
              <a:t>Orpheus and Eurydice </a:t>
            </a:r>
            <a:r>
              <a:rPr lang="en-GB" sz="1200">
                <a:solidFill>
                  <a:srgbClr val="000000"/>
                </a:solidFill>
                <a:latin typeface="Avenir"/>
                <a:ea typeface="Avenir"/>
                <a:cs typeface="Avenir"/>
                <a:sym typeface="Avenir"/>
              </a:rPr>
              <a:t>staged by Marie Brema at the Savoy Theatre in London and played Water in </a:t>
            </a:r>
            <a:r>
              <a:rPr i="1" lang="en-GB" sz="1200">
                <a:solidFill>
                  <a:srgbClr val="000000"/>
                </a:solidFill>
                <a:latin typeface="Avenir"/>
                <a:ea typeface="Avenir"/>
                <a:cs typeface="Avenir"/>
                <a:sym typeface="Avenir"/>
              </a:rPr>
              <a:t>The Blue Bird </a:t>
            </a:r>
            <a:r>
              <a:rPr lang="en-GB" sz="1200">
                <a:solidFill>
                  <a:srgbClr val="000000"/>
                </a:solidFill>
                <a:latin typeface="Avenir"/>
                <a:ea typeface="Avenir"/>
                <a:cs typeface="Avenir"/>
                <a:sym typeface="Avenir"/>
              </a:rPr>
              <a:t>by Maeterlinck at the Haymarket Theatre.</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 1917 she ran the first of her annual Summer Schools. 1919 &amp; 21 in Harlech.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pic>
        <p:nvPicPr>
          <p:cNvPr descr="A group of people posing for the camera &#10; &#10;Description automatically generated" id="79" name="Google Shape;79;p15"/>
          <p:cNvPicPr preferRelativeResize="0"/>
          <p:nvPr/>
        </p:nvPicPr>
        <p:blipFill rotWithShape="1">
          <a:blip r:embed="rId3">
            <a:alphaModFix/>
          </a:blip>
          <a:srcRect b="0" l="0" r="0" t="0"/>
          <a:stretch/>
        </p:blipFill>
        <p:spPr>
          <a:xfrm>
            <a:off x="7146524" y="140225"/>
            <a:ext cx="1552611" cy="223709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6"/>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600" cap="none">
                <a:latin typeface="Avenir"/>
                <a:ea typeface="Avenir"/>
                <a:cs typeface="Avenir"/>
                <a:sym typeface="Avenir"/>
              </a:rPr>
              <a:t>MARGARET MORRIS (1891 – 1980)</a:t>
            </a:r>
            <a:br>
              <a:rPr lang="en-GB" sz="2600" cap="none">
                <a:latin typeface="Avenir"/>
                <a:ea typeface="Avenir"/>
                <a:cs typeface="Avenir"/>
                <a:sym typeface="Avenir"/>
              </a:rPr>
            </a:br>
            <a:endParaRPr sz="2600">
              <a:latin typeface="Avenir"/>
              <a:ea typeface="Avenir"/>
              <a:cs typeface="Avenir"/>
              <a:sym typeface="Avenir"/>
            </a:endParaRPr>
          </a:p>
        </p:txBody>
      </p:sp>
      <p:sp>
        <p:nvSpPr>
          <p:cNvPr id="85" name="Google Shape;85;p16"/>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MM’s major achievement was the system of movement she devised based on the six Classical Greek dance positions, and which she enshrined in the Margaret Morris Movement which continues to this day.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Attempted to emphasise natural bodily formations emulating poses on Classical Greek pottery.</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 do not clime to be reviving Greek dancing, but to be introducing a method that I think allows of unlimited development in the future. It is really immaterial to me if it was used by the Greeks or Egyptians or any other ancient nation” (Morris, </a:t>
            </a:r>
            <a:r>
              <a:rPr i="1" lang="en-GB" sz="1200">
                <a:solidFill>
                  <a:srgbClr val="000000"/>
                </a:solidFill>
                <a:latin typeface="Avenir"/>
                <a:ea typeface="Avenir"/>
                <a:cs typeface="Avenir"/>
                <a:sym typeface="Avenir"/>
              </a:rPr>
              <a:t>Dancing Times</a:t>
            </a:r>
            <a:r>
              <a:rPr lang="en-GB" sz="1200">
                <a:solidFill>
                  <a:srgbClr val="000000"/>
                </a:solidFill>
                <a:latin typeface="Avenir"/>
                <a:ea typeface="Avenir"/>
                <a:cs typeface="Avenir"/>
                <a:sym typeface="Avenir"/>
              </a:rPr>
              <a:t>. 1917)</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 the 1920s her interests extended in the remedial aspects of movement and sports training.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 1928 she published The Notation of Movement, detailing her system.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The training was a formalised system and grading by colours.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MM attempted to get her method into main-stream education alongside or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even to replace the Swedish gymnastic approach.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pic>
        <p:nvPicPr>
          <p:cNvPr descr="A group of people playing frisbee in the air &#10; &#10;Description automatically generated" id="86" name="Google Shape;86;p16"/>
          <p:cNvPicPr preferRelativeResize="0"/>
          <p:nvPr/>
        </p:nvPicPr>
        <p:blipFill rotWithShape="1">
          <a:blip r:embed="rId3">
            <a:alphaModFix/>
          </a:blip>
          <a:srcRect b="0" l="0" r="0" t="0"/>
          <a:stretch/>
        </p:blipFill>
        <p:spPr>
          <a:xfrm>
            <a:off x="7196904" y="2571749"/>
            <a:ext cx="1635395" cy="236701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0" name="Shape 90"/>
        <p:cNvGrpSpPr/>
        <p:nvPr/>
      </p:nvGrpSpPr>
      <p:grpSpPr>
        <a:xfrm>
          <a:off x="0" y="0"/>
          <a:ext cx="0" cy="0"/>
          <a:chOff x="0" y="0"/>
          <a:chExt cx="0" cy="0"/>
        </a:xfrm>
      </p:grpSpPr>
      <p:sp>
        <p:nvSpPr>
          <p:cNvPr id="91" name="Google Shape;91;p17"/>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600" cap="none">
                <a:latin typeface="Avenir"/>
                <a:ea typeface="Avenir"/>
                <a:cs typeface="Avenir"/>
                <a:sym typeface="Avenir"/>
              </a:rPr>
              <a:t>MARGARET MORRIS - LEGACY</a:t>
            </a:r>
            <a:br>
              <a:rPr lang="en-GB" sz="2600" cap="none">
                <a:latin typeface="Avenir"/>
                <a:ea typeface="Avenir"/>
                <a:cs typeface="Avenir"/>
                <a:sym typeface="Avenir"/>
              </a:rPr>
            </a:br>
            <a:endParaRPr sz="2600">
              <a:latin typeface="Avenir"/>
              <a:ea typeface="Avenir"/>
              <a:cs typeface="Avenir"/>
              <a:sym typeface="Avenir"/>
            </a:endParaRPr>
          </a:p>
        </p:txBody>
      </p:sp>
      <p:sp>
        <p:nvSpPr>
          <p:cNvPr id="92" name="Google Shape;92;p17"/>
          <p:cNvSpPr txBox="1"/>
          <p:nvPr>
            <p:ph idx="1" type="body"/>
          </p:nvPr>
        </p:nvSpPr>
        <p:spPr>
          <a:xfrm>
            <a:off x="97654" y="728442"/>
            <a:ext cx="9046346"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She founded; the Celtic Ballet Club in 1940;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	    the touring company, Celtic Ballet of Scotland in 1947;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	    and the short-lived Scottish National Ballet in 1960.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MM choreographed a production of </a:t>
            </a:r>
            <a:r>
              <a:rPr i="1" lang="en-GB" sz="1200">
                <a:solidFill>
                  <a:srgbClr val="000000"/>
                </a:solidFill>
                <a:latin typeface="Avenir"/>
                <a:ea typeface="Avenir"/>
                <a:cs typeface="Avenir"/>
                <a:sym typeface="Avenir"/>
              </a:rPr>
              <a:t>Hair</a:t>
            </a:r>
            <a:r>
              <a:rPr lang="en-GB" sz="1200">
                <a:solidFill>
                  <a:srgbClr val="000000"/>
                </a:solidFill>
                <a:latin typeface="Avenir"/>
                <a:ea typeface="Avenir"/>
                <a:cs typeface="Avenir"/>
                <a:sym typeface="Avenir"/>
              </a:rPr>
              <a:t> in Glasgow in 1970.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MMM still survives today with summer schools held every year and students attending from around the globe.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Light, Ladd &amp; Emberton created Croesi Traeth in Harlech in 2017 which began as a response to MM in Harlech one hundred years prior.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Margaret Morris designed the poster below for Votes for Women – the campaign which led to the vote for suffrage in 1918. </a:t>
            </a:r>
            <a:endParaRPr/>
          </a:p>
        </p:txBody>
      </p:sp>
      <p:pic>
        <p:nvPicPr>
          <p:cNvPr descr="A person flying through the air while riding a horse &#10; &#10;Description automatically generated" id="93" name="Google Shape;93;p17"/>
          <p:cNvPicPr preferRelativeResize="0"/>
          <p:nvPr/>
        </p:nvPicPr>
        <p:blipFill rotWithShape="1">
          <a:blip r:embed="rId3">
            <a:alphaModFix/>
          </a:blip>
          <a:srcRect b="0" l="0" r="0" t="0"/>
          <a:stretch/>
        </p:blipFill>
        <p:spPr>
          <a:xfrm>
            <a:off x="6352837" y="3343836"/>
            <a:ext cx="2411150" cy="1659439"/>
          </a:xfrm>
          <a:prstGeom prst="rect">
            <a:avLst/>
          </a:prstGeom>
          <a:noFill/>
          <a:ln>
            <a:noFill/>
          </a:ln>
        </p:spPr>
      </p:pic>
      <p:pic>
        <p:nvPicPr>
          <p:cNvPr descr="A close up of a logo &#10; &#10;Description automatically generated" id="94" name="Google Shape;94;p17"/>
          <p:cNvPicPr preferRelativeResize="0"/>
          <p:nvPr/>
        </p:nvPicPr>
        <p:blipFill rotWithShape="1">
          <a:blip r:embed="rId4">
            <a:alphaModFix/>
          </a:blip>
          <a:srcRect b="0" l="0" r="0" t="0"/>
          <a:stretch/>
        </p:blipFill>
        <p:spPr>
          <a:xfrm>
            <a:off x="380013" y="3343837"/>
            <a:ext cx="2411149" cy="165943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8" name="Shape 98"/>
        <p:cNvGrpSpPr/>
        <p:nvPr/>
      </p:nvGrpSpPr>
      <p:grpSpPr>
        <a:xfrm>
          <a:off x="0" y="0"/>
          <a:ext cx="0" cy="0"/>
          <a:chOff x="0" y="0"/>
          <a:chExt cx="0" cy="0"/>
        </a:xfrm>
      </p:grpSpPr>
      <p:sp>
        <p:nvSpPr>
          <p:cNvPr id="99" name="Google Shape;99;p1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400" cap="none">
                <a:latin typeface="Avenir"/>
                <a:ea typeface="Avenir"/>
                <a:cs typeface="Avenir"/>
                <a:sym typeface="Avenir"/>
              </a:rPr>
              <a:t>MARGARET MORRIS - LINKS</a:t>
            </a:r>
            <a:endParaRPr sz="2400">
              <a:latin typeface="Avenir"/>
              <a:ea typeface="Avenir"/>
              <a:cs typeface="Avenir"/>
              <a:sym typeface="Avenir"/>
            </a:endParaRPr>
          </a:p>
        </p:txBody>
      </p:sp>
      <p:sp>
        <p:nvSpPr>
          <p:cNvPr id="100" name="Google Shape;100;p18"/>
          <p:cNvSpPr txBox="1"/>
          <p:nvPr>
            <p:ph idx="1" type="body"/>
          </p:nvPr>
        </p:nvSpPr>
        <p:spPr>
          <a:xfrm>
            <a:off x="97654" y="728442"/>
            <a:ext cx="9046346"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200" u="sng">
                <a:solidFill>
                  <a:schemeClr val="hlink"/>
                </a:solidFill>
                <a:latin typeface="Avenir"/>
                <a:ea typeface="Avenir"/>
                <a:cs typeface="Avenir"/>
                <a:sym typeface="Avenir"/>
                <a:hlinkClick r:id="rId3"/>
              </a:rPr>
              <a:t>https://www.youtube.com/watch?v=0ypFNWUfRHk</a:t>
            </a:r>
            <a:r>
              <a:rPr lang="en-GB" sz="1200">
                <a:solidFill>
                  <a:srgbClr val="000000"/>
                </a:solidFill>
                <a:latin typeface="Avenir"/>
                <a:ea typeface="Avenir"/>
                <a:cs typeface="Avenir"/>
                <a:sym typeface="Avenir"/>
              </a:rPr>
              <a:t>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Film of Margaret Morris dancing in Harlech 1910s (Merry Mermaids on the Beach)</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u="sng">
                <a:solidFill>
                  <a:schemeClr val="hlink"/>
                </a:solidFill>
                <a:latin typeface="Avenir"/>
                <a:ea typeface="Avenir"/>
                <a:cs typeface="Avenir"/>
                <a:sym typeface="Avenir"/>
                <a:hlinkClick r:id="rId4"/>
              </a:rPr>
              <a:t>http://www.britishpathe.com/video/margaret-morris-movement</a:t>
            </a:r>
            <a:r>
              <a:rPr lang="en-GB" sz="1200">
                <a:solidFill>
                  <a:srgbClr val="000000"/>
                </a:solidFill>
                <a:latin typeface="Avenir"/>
                <a:ea typeface="Avenir"/>
                <a:cs typeface="Avenir"/>
                <a:sym typeface="Avenir"/>
              </a:rPr>
              <a:t>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Footage from British Pathe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  </a:t>
            </a:r>
            <a:endParaRPr/>
          </a:p>
          <a:p>
            <a:pPr indent="0" lvl="0" marL="114300" rtl="0" algn="l">
              <a:lnSpc>
                <a:spcPct val="115000"/>
              </a:lnSpc>
              <a:spcBef>
                <a:spcPts val="0"/>
              </a:spcBef>
              <a:spcAft>
                <a:spcPts val="0"/>
              </a:spcAft>
              <a:buSzPts val="1800"/>
              <a:buNone/>
            </a:pPr>
            <a:r>
              <a:rPr lang="en-GB" sz="1200" u="sng">
                <a:solidFill>
                  <a:schemeClr val="hlink"/>
                </a:solidFill>
                <a:latin typeface="Avenir"/>
                <a:ea typeface="Avenir"/>
                <a:cs typeface="Avenir"/>
                <a:sym typeface="Avenir"/>
                <a:hlinkClick r:id="rId5"/>
              </a:rPr>
              <a:t>www.npg.org.uk/collections/search/person.php?LinkID=mp05596</a:t>
            </a:r>
            <a:r>
              <a:rPr lang="en-GB" sz="1200">
                <a:solidFill>
                  <a:srgbClr val="000000"/>
                </a:solidFill>
                <a:latin typeface="Avenir"/>
                <a:ea typeface="Avenir"/>
                <a:cs typeface="Avenir"/>
                <a:sym typeface="Avenir"/>
              </a:rPr>
              <a:t> </a:t>
            </a: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Photographic portraits by Fred Daniels and Walter Benington from 1918 to c.1924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u="sng">
                <a:solidFill>
                  <a:schemeClr val="hlink"/>
                </a:solidFill>
                <a:latin typeface="Avenir"/>
                <a:ea typeface="Avenir"/>
                <a:cs typeface="Avenir"/>
                <a:sym typeface="Avenir"/>
                <a:hlinkClick r:id="rId6"/>
              </a:rPr>
              <a:t>https://www.heraldscotland.com/news/12367389.hair-today-anti-war-show-is-back-in-style/</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Revival of </a:t>
            </a:r>
            <a:r>
              <a:rPr i="1" lang="en-GB" sz="1200">
                <a:solidFill>
                  <a:srgbClr val="000000"/>
                </a:solidFill>
                <a:latin typeface="Avenir"/>
                <a:ea typeface="Avenir"/>
                <a:cs typeface="Avenir"/>
                <a:sym typeface="Avenir"/>
              </a:rPr>
              <a:t>Hair the Musical </a:t>
            </a:r>
            <a:endParaRPr/>
          </a:p>
          <a:p>
            <a:pPr indent="0" lvl="0" marL="114300" rtl="0" algn="l">
              <a:lnSpc>
                <a:spcPct val="115000"/>
              </a:lnSpc>
              <a:spcBef>
                <a:spcPts val="0"/>
              </a:spcBef>
              <a:spcAft>
                <a:spcPts val="0"/>
              </a:spcAft>
              <a:buSzPts val="1800"/>
              <a:buNone/>
            </a:pPr>
            <a:r>
              <a:t/>
            </a:r>
            <a:endParaRPr i="1"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i="1" lang="en-GB" sz="1200" u="sng">
                <a:solidFill>
                  <a:schemeClr val="hlink"/>
                </a:solidFill>
                <a:latin typeface="Avenir"/>
                <a:ea typeface="Avenir"/>
                <a:cs typeface="Avenir"/>
                <a:sym typeface="Avenir"/>
                <a:hlinkClick r:id="rId7"/>
              </a:rPr>
              <a:t>https://www.margaretmorrismovement.com</a:t>
            </a:r>
            <a:endParaRPr i="1"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i="1" lang="en-GB" sz="1200">
                <a:solidFill>
                  <a:srgbClr val="000000"/>
                </a:solidFill>
                <a:latin typeface="Avenir"/>
                <a:ea typeface="Avenir"/>
                <a:cs typeface="Avenir"/>
                <a:sym typeface="Avenir"/>
              </a:rPr>
              <a:t>MMM</a:t>
            </a:r>
            <a:endParaRPr/>
          </a:p>
          <a:p>
            <a:pPr indent="0" lvl="0" marL="114300" rtl="0" algn="l">
              <a:lnSpc>
                <a:spcPct val="115000"/>
              </a:lnSpc>
              <a:spcBef>
                <a:spcPts val="0"/>
              </a:spcBef>
              <a:spcAft>
                <a:spcPts val="0"/>
              </a:spcAft>
              <a:buSzPts val="1800"/>
              <a:buNone/>
            </a:pPr>
            <a:r>
              <a:t/>
            </a:r>
            <a:endParaRPr i="1"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i="1" lang="en-GB" sz="1200" u="sng">
                <a:solidFill>
                  <a:schemeClr val="hlink"/>
                </a:solidFill>
                <a:latin typeface="Avenir"/>
                <a:ea typeface="Avenir"/>
                <a:cs typeface="Avenir"/>
                <a:sym typeface="Avenir"/>
                <a:hlinkClick r:id="rId8"/>
              </a:rPr>
              <a:t>https://www.lightladdemberton.com/work#/new-page-3/</a:t>
            </a:r>
            <a:endParaRPr i="1"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i="1" lang="en-GB" sz="1200">
                <a:solidFill>
                  <a:srgbClr val="000000"/>
                </a:solidFill>
                <a:latin typeface="Avenir"/>
                <a:ea typeface="Avenir"/>
                <a:cs typeface="Avenir"/>
                <a:sym typeface="Avenir"/>
              </a:rPr>
              <a:t>Light, Ladd &amp; Emberton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4" name="Shape 104"/>
        <p:cNvGrpSpPr/>
        <p:nvPr/>
      </p:nvGrpSpPr>
      <p:grpSpPr>
        <a:xfrm>
          <a:off x="0" y="0"/>
          <a:ext cx="0" cy="0"/>
          <a:chOff x="0" y="0"/>
          <a:chExt cx="0" cy="0"/>
        </a:xfrm>
      </p:grpSpPr>
      <p:sp>
        <p:nvSpPr>
          <p:cNvPr id="105" name="Google Shape;105;p1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cap="none">
                <a:latin typeface="Avenir"/>
                <a:ea typeface="Avenir"/>
                <a:cs typeface="Avenir"/>
                <a:sym typeface="Avenir"/>
              </a:rPr>
              <a:t>MADGE ATKINSON (1885 – 1970)</a:t>
            </a:r>
            <a:br>
              <a:rPr lang="en-GB" cap="none">
                <a:latin typeface="Avenir"/>
                <a:ea typeface="Avenir"/>
                <a:cs typeface="Avenir"/>
                <a:sym typeface="Avenir"/>
              </a:rPr>
            </a:br>
            <a:endParaRPr>
              <a:latin typeface="Avenir"/>
              <a:ea typeface="Avenir"/>
              <a:cs typeface="Avenir"/>
              <a:sym typeface="Avenir"/>
            </a:endParaRPr>
          </a:p>
        </p:txBody>
      </p:sp>
      <p:sp>
        <p:nvSpPr>
          <p:cNvPr id="106" name="Google Shape;106;p19"/>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ctr">
              <a:lnSpc>
                <a:spcPct val="115000"/>
              </a:lnSpc>
              <a:spcBef>
                <a:spcPts val="0"/>
              </a:spcBef>
              <a:spcAft>
                <a:spcPts val="0"/>
              </a:spcAft>
              <a:buSzPts val="1800"/>
              <a:buNone/>
            </a:pPr>
            <a:r>
              <a:rPr lang="en-GB" sz="1200" u="sng">
                <a:solidFill>
                  <a:srgbClr val="000000"/>
                </a:solidFill>
                <a:latin typeface="Avenir"/>
                <a:ea typeface="Avenir"/>
                <a:cs typeface="Avenir"/>
                <a:sym typeface="Avenir"/>
              </a:rPr>
              <a:t>English dancer and creator of Natural Movement system.</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Atkinson was born and worked in Manchester.</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Studied at Annea Spong School of Dancing (Natural Movement)</a:t>
            </a:r>
            <a:endParaRPr/>
          </a:p>
          <a:p>
            <a:pPr indent="-228600" lvl="0" marL="457200" rtl="0" algn="l">
              <a:lnSpc>
                <a:spcPct val="115000"/>
              </a:lnSpc>
              <a:spcBef>
                <a:spcPts val="0"/>
              </a:spcBef>
              <a:spcAft>
                <a:spcPts val="0"/>
              </a:spcAft>
              <a:buSzPts val="1800"/>
              <a:buFont typeface="Arial"/>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Wanted a career as a professional actress but was prevented by ill health.</a:t>
            </a:r>
            <a:endParaRPr/>
          </a:p>
          <a:p>
            <a:pPr indent="-228600" lvl="0" marL="457200" rtl="0" algn="l">
              <a:lnSpc>
                <a:spcPct val="115000"/>
              </a:lnSpc>
              <a:spcBef>
                <a:spcPts val="0"/>
              </a:spcBef>
              <a:spcAft>
                <a:spcPts val="0"/>
              </a:spcAft>
              <a:buSzPts val="1800"/>
              <a:buFont typeface="Arial"/>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She became interested in the work of Isadora Duncan, Spong and Dalcroze.</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Productions at the Gaiety Theatre, public performances of her own work.</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Regional activity - Manchester – much industry and money allowed arts to develop but lack of archive.</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Influenced by Duncan and revival of Greek dance. </a:t>
            </a:r>
            <a:endParaRPr/>
          </a:p>
          <a:p>
            <a:pPr indent="-228600" lvl="0" marL="457200" rtl="0" algn="l">
              <a:lnSpc>
                <a:spcPct val="115000"/>
              </a:lnSpc>
              <a:spcBef>
                <a:spcPts val="0"/>
              </a:spcBef>
              <a:spcAft>
                <a:spcPts val="0"/>
              </a:spcAft>
              <a:buSzPts val="1800"/>
              <a:buFont typeface="Arial"/>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'we who live in the 20th century must gain what we can from these past glories, yet make our dance for today the natural outcome of our feelings. So it is that I would call it "natural" rather than "Greek”’ (Atkinson, The Ball Room Dec. 1926).</a:t>
            </a:r>
            <a:endParaRPr/>
          </a:p>
          <a:p>
            <a:pPr indent="-228600" lvl="0" marL="457200" rtl="0" algn="l">
              <a:lnSpc>
                <a:spcPct val="115000"/>
              </a:lnSpc>
              <a:spcBef>
                <a:spcPts val="0"/>
              </a:spcBef>
              <a:spcAft>
                <a:spcPts val="0"/>
              </a:spcAft>
              <a:buSzPts val="1800"/>
              <a:buFont typeface="Arial"/>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br>
              <a:rPr lang="en-GB" sz="1200">
                <a:solidFill>
                  <a:srgbClr val="000000"/>
                </a:solidFill>
                <a:latin typeface="Avenir"/>
                <a:ea typeface="Avenir"/>
                <a:cs typeface="Avenir"/>
                <a:sym typeface="Avenir"/>
              </a:rPr>
            </a:b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pic>
        <p:nvPicPr>
          <p:cNvPr id="107" name="Google Shape;107;p19"/>
          <p:cNvPicPr preferRelativeResize="0"/>
          <p:nvPr/>
        </p:nvPicPr>
        <p:blipFill rotWithShape="1">
          <a:blip r:embed="rId3">
            <a:alphaModFix/>
          </a:blip>
          <a:srcRect b="0" l="0" r="0" t="0"/>
          <a:stretch/>
        </p:blipFill>
        <p:spPr>
          <a:xfrm>
            <a:off x="1169" y="945"/>
            <a:ext cx="9144000" cy="5143500"/>
          </a:xfrm>
          <a:prstGeom prst="rect">
            <a:avLst/>
          </a:prstGeom>
          <a:noFill/>
          <a:ln>
            <a:noFill/>
          </a:ln>
        </p:spPr>
      </p:pic>
      <p:pic>
        <p:nvPicPr>
          <p:cNvPr descr="A group of people on a field &#10; &#10;Description automatically generated" id="108" name="Google Shape;108;p19"/>
          <p:cNvPicPr preferRelativeResize="0"/>
          <p:nvPr/>
        </p:nvPicPr>
        <p:blipFill rotWithShape="1">
          <a:blip r:embed="rId4">
            <a:alphaModFix/>
          </a:blip>
          <a:srcRect b="0" l="0" r="0" t="0"/>
          <a:stretch/>
        </p:blipFill>
        <p:spPr>
          <a:xfrm>
            <a:off x="5939162" y="1093803"/>
            <a:ext cx="2592278" cy="200312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2" name="Shape 112"/>
        <p:cNvGrpSpPr/>
        <p:nvPr/>
      </p:nvGrpSpPr>
      <p:grpSpPr>
        <a:xfrm>
          <a:off x="0" y="0"/>
          <a:ext cx="0" cy="0"/>
          <a:chOff x="0" y="0"/>
          <a:chExt cx="0" cy="0"/>
        </a:xfrm>
      </p:grpSpPr>
      <p:sp>
        <p:nvSpPr>
          <p:cNvPr id="113" name="Google Shape;113;p20"/>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3000" cap="none">
                <a:latin typeface="Avenir"/>
                <a:ea typeface="Avenir"/>
                <a:cs typeface="Avenir"/>
                <a:sym typeface="Avenir"/>
              </a:rPr>
              <a:t>ATKINSON’S NATURAL MOVEMENT</a:t>
            </a:r>
            <a:endParaRPr sz="3000">
              <a:latin typeface="Avenir"/>
              <a:ea typeface="Avenir"/>
              <a:cs typeface="Avenir"/>
              <a:sym typeface="Avenir"/>
            </a:endParaRPr>
          </a:p>
        </p:txBody>
      </p:sp>
      <p:sp>
        <p:nvSpPr>
          <p:cNvPr id="114" name="Google Shape;114;p20"/>
          <p:cNvSpPr txBox="1"/>
          <p:nvPr>
            <p:ph idx="1" type="body"/>
          </p:nvPr>
        </p:nvSpPr>
        <p:spPr>
          <a:xfrm>
            <a:off x="311700" y="946156"/>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Believed Duncan’s method lacked method and a system.</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Combined inspirations into her own training system.</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Systemic approach.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Movements for each limb, head down.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Its core vocabulary extends natural ways of travelling and gesture.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Lyrical style.</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Emphasis on expressiveness and musicality.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228600" lvl="0" marL="457200" rtl="0" algn="l">
              <a:lnSpc>
                <a:spcPct val="115000"/>
              </a:lnSpc>
              <a:spcBef>
                <a:spcPts val="0"/>
              </a:spcBef>
              <a:spcAft>
                <a:spcPts val="0"/>
              </a:spcAft>
              <a:buSzPts val="1800"/>
              <a:buFont typeface="Arial"/>
              <a:buNone/>
            </a:pPr>
            <a:r>
              <a:t/>
            </a:r>
            <a:endParaRPr sz="1400">
              <a:solidFill>
                <a:srgbClr val="000000"/>
              </a:solidFill>
              <a:latin typeface="Avenir"/>
              <a:ea typeface="Avenir"/>
              <a:cs typeface="Avenir"/>
              <a:sym typeface="Aveni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21"/>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400" cap="none">
                <a:latin typeface="Avenir"/>
                <a:ea typeface="Avenir"/>
                <a:cs typeface="Avenir"/>
                <a:sym typeface="Avenir"/>
              </a:rPr>
              <a:t>NATURAL MOVEMENT CONTINUES</a:t>
            </a:r>
            <a:br>
              <a:rPr lang="en-GB" sz="2400" cap="none">
                <a:latin typeface="Avenir"/>
                <a:ea typeface="Avenir"/>
                <a:cs typeface="Avenir"/>
                <a:sym typeface="Avenir"/>
              </a:rPr>
            </a:br>
            <a:endParaRPr sz="2400">
              <a:latin typeface="Avenir"/>
              <a:ea typeface="Avenir"/>
              <a:cs typeface="Avenir"/>
              <a:sym typeface="Avenir"/>
            </a:endParaRPr>
          </a:p>
        </p:txBody>
      </p:sp>
      <p:sp>
        <p:nvSpPr>
          <p:cNvPr id="120" name="Google Shape;120;p21"/>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Opened the School of Natural Movement in 1918 – joined by Mollie Suffield.</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1922 invited by ISTD to form Natural Movement branch with systemic approach to training.</a:t>
            </a:r>
            <a:br>
              <a:rPr lang="en-GB" sz="1200">
                <a:solidFill>
                  <a:srgbClr val="000000"/>
                </a:solidFill>
                <a:latin typeface="Avenir"/>
                <a:ea typeface="Avenir"/>
                <a:cs typeface="Avenir"/>
                <a:sym typeface="Avenir"/>
              </a:rPr>
            </a:b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System was recognised for its educational benefits and filtered through Manchester schools in the 1930s.</a:t>
            </a:r>
            <a:br>
              <a:rPr lang="en-GB" sz="1200">
                <a:solidFill>
                  <a:srgbClr val="000000"/>
                </a:solidFill>
                <a:latin typeface="Avenir"/>
                <a:ea typeface="Avenir"/>
                <a:cs typeface="Avenir"/>
                <a:sym typeface="Avenir"/>
              </a:rPr>
            </a:b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With her partner Anita Heyworth set up London College of Educational Dance (later London College of Dance and Drama) in 1944 –  first specialist teacher training college in UK.</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Life dedicated to technical development, choreography and teaching of Natural Movement.</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Atkinson died in 1970 but Natural Movement continues as part of the ISTD syllabus.</a:t>
            </a:r>
            <a:br>
              <a:rPr lang="en-GB" sz="1200">
                <a:solidFill>
                  <a:srgbClr val="000000"/>
                </a:solidFill>
                <a:latin typeface="Avenir"/>
                <a:ea typeface="Avenir"/>
                <a:cs typeface="Avenir"/>
                <a:sym typeface="Avenir"/>
              </a:rPr>
            </a:b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Prolific but less well-known – no books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b="1" lang="en-GB" sz="1200" u="sng">
                <a:solidFill>
                  <a:srgbClr val="000000"/>
                </a:solidFill>
                <a:latin typeface="Avenir"/>
                <a:ea typeface="Avenir"/>
                <a:cs typeface="Avenir"/>
                <a:sym typeface="Avenir"/>
              </a:rPr>
              <a:t>Further reading </a:t>
            </a:r>
            <a:endParaRPr/>
          </a:p>
          <a:p>
            <a:pPr indent="0" lvl="0" marL="114300" rtl="0" algn="l">
              <a:lnSpc>
                <a:spcPct val="115000"/>
              </a:lnSpc>
              <a:spcBef>
                <a:spcPts val="0"/>
              </a:spcBef>
              <a:spcAft>
                <a:spcPts val="0"/>
              </a:spcAft>
              <a:buSzPts val="1800"/>
              <a:buNone/>
            </a:pPr>
            <a:r>
              <a:rPr lang="en-GB" sz="1200">
                <a:solidFill>
                  <a:srgbClr val="000000"/>
                </a:solidFill>
              </a:rPr>
              <a:t>Dancing Naturally - Nature, Neo-Classicism and Modernity in Early Twentieth-Century Dance by Alexandra Carter &amp; Rachel Fensham </a:t>
            </a:r>
            <a:r>
              <a:rPr lang="en-GB" sz="1200" u="sng">
                <a:solidFill>
                  <a:schemeClr val="hlink"/>
                </a:solidFill>
                <a:hlinkClick r:id="rId3"/>
              </a:rPr>
              <a:t>https://doi.org/10.1057/9780230354487</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4" name="Shape 124"/>
        <p:cNvGrpSpPr/>
        <p:nvPr/>
      </p:nvGrpSpPr>
      <p:grpSpPr>
        <a:xfrm>
          <a:off x="0" y="0"/>
          <a:ext cx="0" cy="0"/>
          <a:chOff x="0" y="0"/>
          <a:chExt cx="0" cy="0"/>
        </a:xfrm>
      </p:grpSpPr>
      <p:sp>
        <p:nvSpPr>
          <p:cNvPr id="125" name="Google Shape;125;p22"/>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RUBY GINNER (1886 – 1978)</a:t>
            </a:r>
            <a:br>
              <a:rPr lang="en-GB" cap="none">
                <a:latin typeface="Avenir"/>
                <a:ea typeface="Avenir"/>
                <a:cs typeface="Avenir"/>
                <a:sym typeface="Avenir"/>
              </a:rPr>
            </a:br>
            <a:endParaRPr>
              <a:latin typeface="Avenir"/>
              <a:ea typeface="Avenir"/>
              <a:cs typeface="Avenir"/>
              <a:sym typeface="Avenir"/>
            </a:endParaRPr>
          </a:p>
        </p:txBody>
      </p:sp>
      <p:sp>
        <p:nvSpPr>
          <p:cNvPr id="126" name="Google Shape;126;p22"/>
          <p:cNvSpPr txBox="1"/>
          <p:nvPr>
            <p:ph idx="1" type="body"/>
          </p:nvPr>
        </p:nvSpPr>
        <p:spPr>
          <a:xfrm>
            <a:off x="311700" y="728442"/>
            <a:ext cx="8520600" cy="3956769"/>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b="1" lang="en-GB" sz="1200">
                <a:solidFill>
                  <a:srgbClr val="000000"/>
                </a:solidFill>
                <a:latin typeface="Avenir"/>
                <a:ea typeface="Avenir"/>
                <a:cs typeface="Avenir"/>
                <a:sym typeface="Avenir"/>
              </a:rPr>
              <a:t>Revival of Greek Dance in England: initially based on research into the Hellenic Greek chorus. </a:t>
            </a:r>
            <a:endParaRPr/>
          </a:p>
          <a:p>
            <a:pPr indent="0" lvl="0" marL="114300" rtl="0" algn="l">
              <a:lnSpc>
                <a:spcPct val="115000"/>
              </a:lnSpc>
              <a:spcBef>
                <a:spcPts val="0"/>
              </a:spcBef>
              <a:spcAft>
                <a:spcPts val="0"/>
              </a:spcAft>
              <a:buSzPts val="1800"/>
              <a:buNone/>
            </a:pPr>
            <a:r>
              <a:rPr b="1" lang="en-GB" sz="1200">
                <a:solidFill>
                  <a:srgbClr val="000000"/>
                </a:solidFill>
                <a:latin typeface="Avenir"/>
                <a:ea typeface="Avenir"/>
                <a:cs typeface="Avenir"/>
                <a:sym typeface="Avenir"/>
              </a:rPr>
              <a:t>This dance form embraces different movement vocabularies, voice and emotion. Focus on free movement.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Studied as an actress, chorus of Greek theatre.</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Interest in Greek art and philosophy.</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Danced with Margaret Morris, was inspired by Isadora Duncan’s principals in using Greek dance.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1913 founded the Grecian Dancers, toured to inner city music halls. Ruby Ginner School of Dance.</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1915 with Mime artist Irene Mawer – Ginner-Mawer School of Dance and Drama  - presented European dances.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Natural dances were popular to audiences as well as to press.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Three books 1933, 1960/1963 journals.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228600" lvl="0" marL="457200" rtl="0" algn="l">
              <a:lnSpc>
                <a:spcPct val="115000"/>
              </a:lnSpc>
              <a:spcBef>
                <a:spcPts val="0"/>
              </a:spcBef>
              <a:spcAft>
                <a:spcPts val="0"/>
              </a:spcAft>
              <a:buSzPts val="1800"/>
              <a:buFont typeface="Arial"/>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0" name="Shape 130"/>
        <p:cNvGrpSpPr/>
        <p:nvPr/>
      </p:nvGrpSpPr>
      <p:grpSpPr>
        <a:xfrm>
          <a:off x="0" y="0"/>
          <a:ext cx="0" cy="0"/>
          <a:chOff x="0" y="0"/>
          <a:chExt cx="0" cy="0"/>
        </a:xfrm>
      </p:grpSpPr>
      <p:sp>
        <p:nvSpPr>
          <p:cNvPr id="131" name="Google Shape;131;p23"/>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RUBY GINNER - EDUCATION</a:t>
            </a:r>
            <a:endParaRPr>
              <a:latin typeface="Avenir"/>
              <a:ea typeface="Avenir"/>
              <a:cs typeface="Avenir"/>
              <a:sym typeface="Avenir"/>
            </a:endParaRPr>
          </a:p>
        </p:txBody>
      </p:sp>
      <p:sp>
        <p:nvSpPr>
          <p:cNvPr id="132" name="Google Shape;132;p23"/>
          <p:cNvSpPr txBox="1"/>
          <p:nvPr>
            <p:ph idx="1" type="body"/>
          </p:nvPr>
        </p:nvSpPr>
        <p:spPr>
          <a:xfrm>
            <a:off x="311700" y="728442"/>
            <a:ext cx="8520600" cy="7724182"/>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1920s - Theatre work decreases, with increase in education work.</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1923 - founded the Association of Teaching of Revived Greek Dance</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Greek Revival absorbed into schools’ curriculums by teachers in the 1920’s.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ISTD and RAD Free Movement syllabus – still taught today at Royal Ballet School.</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Practices in education continued but choreographic work disappeared.</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Find further reading on Ginner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Google Shape;137;p24"/>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cap="none">
                <a:latin typeface="Avenir"/>
                <a:ea typeface="Avenir"/>
                <a:cs typeface="Avenir"/>
                <a:sym typeface="Avenir"/>
              </a:rPr>
              <a:t>CULTURAL CONTEXT TO GREEK REVIVALISM</a:t>
            </a:r>
            <a:br>
              <a:rPr lang="en-GB" sz="2200" cap="none">
                <a:latin typeface="Avenir"/>
                <a:ea typeface="Avenir"/>
                <a:cs typeface="Avenir"/>
                <a:sym typeface="Avenir"/>
              </a:rPr>
            </a:br>
            <a:endParaRPr sz="2200">
              <a:latin typeface="Avenir"/>
              <a:ea typeface="Avenir"/>
              <a:cs typeface="Avenir"/>
              <a:sym typeface="Avenir"/>
            </a:endParaRPr>
          </a:p>
        </p:txBody>
      </p:sp>
      <p:sp>
        <p:nvSpPr>
          <p:cNvPr id="138" name="Google Shape;138;p24"/>
          <p:cNvSpPr txBox="1"/>
          <p:nvPr>
            <p:ph idx="1" type="body"/>
          </p:nvPr>
        </p:nvSpPr>
        <p:spPr>
          <a:xfrm>
            <a:off x="154946" y="658774"/>
            <a:ext cx="8520600" cy="7724182"/>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During the first three decades or so of the twentieth century there were discernible trends in artistic, educational and broad cultural beliefs and practices.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These cohered around the themes of nature and the natural.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Revised views of the perceptions of the body human, as natural and holistic. </a:t>
            </a:r>
            <a:endParaRPr/>
          </a:p>
          <a:p>
            <a:pPr indent="-228600" lvl="0" marL="4572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Education itself was revised – movement in physical education.</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Reaction to Victorian era values and beliefs. </a:t>
            </a:r>
            <a:endParaRPr/>
          </a:p>
          <a:p>
            <a:pPr indent="0" lvl="0" marL="114300" rtl="0" algn="l">
              <a:lnSpc>
                <a:spcPct val="115000"/>
              </a:lnSpc>
              <a:spcBef>
                <a:spcPts val="0"/>
              </a:spcBef>
              <a:spcAft>
                <a:spcPts val="0"/>
              </a:spcAft>
              <a:buSzPts val="1800"/>
              <a:buNone/>
            </a:pPr>
            <a:r>
              <a:t/>
            </a:r>
            <a:endParaRPr sz="1400">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2" name="Shape 142"/>
        <p:cNvGrpSpPr/>
        <p:nvPr/>
      </p:nvGrpSpPr>
      <p:grpSpPr>
        <a:xfrm>
          <a:off x="0" y="0"/>
          <a:ext cx="0" cy="0"/>
          <a:chOff x="0" y="0"/>
          <a:chExt cx="0" cy="0"/>
        </a:xfrm>
      </p:grpSpPr>
      <p:sp>
        <p:nvSpPr>
          <p:cNvPr id="143" name="Google Shape;143;p25"/>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cap="none">
                <a:latin typeface="Avenir"/>
                <a:ea typeface="Avenir"/>
                <a:cs typeface="Avenir"/>
                <a:sym typeface="Avenir"/>
              </a:rPr>
              <a:t>GREEK REVIVAL / MODERN DANCE</a:t>
            </a:r>
            <a:br>
              <a:rPr lang="en-GB" sz="2200" cap="none">
                <a:latin typeface="Avenir"/>
                <a:ea typeface="Avenir"/>
                <a:cs typeface="Avenir"/>
                <a:sym typeface="Avenir"/>
              </a:rPr>
            </a:br>
            <a:endParaRPr sz="2200">
              <a:latin typeface="Avenir"/>
              <a:ea typeface="Avenir"/>
              <a:cs typeface="Avenir"/>
              <a:sym typeface="Avenir"/>
            </a:endParaRPr>
          </a:p>
        </p:txBody>
      </p:sp>
      <p:sp>
        <p:nvSpPr>
          <p:cNvPr id="144" name="Google Shape;144;p25"/>
          <p:cNvSpPr txBox="1"/>
          <p:nvPr>
            <p:ph idx="1" type="body"/>
          </p:nvPr>
        </p:nvSpPr>
        <p:spPr>
          <a:xfrm>
            <a:off x="154946" y="658774"/>
            <a:ext cx="8520600" cy="4174483"/>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Hellenic model of society was revered and considered ideal.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Idealised concepts of the changing role of women during this time.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In Greek Dance Revival – mostly women.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New dance forms that facilitated choreographic creativity by women that had been precluded.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New emancipations for women:</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	dress reform</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	relationship between women and their bodies in performance and participation</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	in public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8" name="Shape 148"/>
        <p:cNvGrpSpPr/>
        <p:nvPr/>
      </p:nvGrpSpPr>
      <p:grpSpPr>
        <a:xfrm>
          <a:off x="0" y="0"/>
          <a:ext cx="0" cy="0"/>
          <a:chOff x="0" y="0"/>
          <a:chExt cx="0" cy="0"/>
        </a:xfrm>
      </p:grpSpPr>
      <p:sp>
        <p:nvSpPr>
          <p:cNvPr id="149" name="Google Shape;149;p26"/>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cap="none">
                <a:latin typeface="Avenir"/>
                <a:ea typeface="Avenir"/>
                <a:cs typeface="Avenir"/>
                <a:sym typeface="Avenir"/>
              </a:rPr>
              <a:t>HELLENISM</a:t>
            </a:r>
            <a:endParaRPr sz="2200">
              <a:latin typeface="Avenir"/>
              <a:ea typeface="Avenir"/>
              <a:cs typeface="Avenir"/>
              <a:sym typeface="Avenir"/>
            </a:endParaRPr>
          </a:p>
        </p:txBody>
      </p:sp>
      <p:sp>
        <p:nvSpPr>
          <p:cNvPr id="150" name="Google Shape;150;p26"/>
          <p:cNvSpPr txBox="1"/>
          <p:nvPr>
            <p:ph idx="1" type="body"/>
          </p:nvPr>
        </p:nvSpPr>
        <p:spPr>
          <a:xfrm>
            <a:off x="154946" y="658774"/>
            <a:ext cx="8520600" cy="7724182"/>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Interest of the late 19</a:t>
            </a:r>
            <a:r>
              <a:rPr baseline="30000" lang="en-GB" sz="1300">
                <a:solidFill>
                  <a:srgbClr val="000000"/>
                </a:solidFill>
                <a:latin typeface="Avenir"/>
                <a:ea typeface="Avenir"/>
                <a:cs typeface="Avenir"/>
                <a:sym typeface="Avenir"/>
              </a:rPr>
              <a:t>th</a:t>
            </a:r>
            <a:r>
              <a:rPr lang="en-GB" sz="1300">
                <a:solidFill>
                  <a:srgbClr val="000000"/>
                </a:solidFill>
                <a:latin typeface="Avenir"/>
                <a:ea typeface="Avenir"/>
                <a:cs typeface="Avenir"/>
                <a:sym typeface="Avenir"/>
              </a:rPr>
              <a:t> Century in ‘Hellenism’ arises from the pre-occupation with the perfect body – (revival of the Olympics in 1896)</a:t>
            </a:r>
            <a:endParaRPr/>
          </a:p>
          <a:p>
            <a:pPr indent="0" lvl="0" marL="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ctr">
              <a:lnSpc>
                <a:spcPct val="115000"/>
              </a:lnSpc>
              <a:spcBef>
                <a:spcPts val="0"/>
              </a:spcBef>
              <a:spcAft>
                <a:spcPts val="0"/>
              </a:spcAft>
              <a:buSzPts val="1800"/>
              <a:buNone/>
            </a:pPr>
            <a:r>
              <a:rPr b="1" lang="en-GB" sz="1200" u="sng">
                <a:solidFill>
                  <a:srgbClr val="AF50BF"/>
                </a:solidFill>
                <a:latin typeface="Avenir"/>
                <a:ea typeface="Avenir"/>
                <a:cs typeface="Avenir"/>
                <a:sym typeface="Avenir"/>
              </a:rPr>
              <a:t>Hellenism</a:t>
            </a:r>
            <a:endParaRPr/>
          </a:p>
          <a:p>
            <a:pPr indent="0" lvl="0" marL="114300" rtl="0" algn="ctr">
              <a:lnSpc>
                <a:spcPct val="115000"/>
              </a:lnSpc>
              <a:spcBef>
                <a:spcPts val="0"/>
              </a:spcBef>
              <a:spcAft>
                <a:spcPts val="0"/>
              </a:spcAft>
              <a:buSzPts val="1800"/>
              <a:buNone/>
            </a:pPr>
            <a:r>
              <a:rPr lang="en-GB" sz="1100">
                <a:solidFill>
                  <a:srgbClr val="AF50BF"/>
                </a:solidFill>
                <a:latin typeface="Avenir"/>
                <a:ea typeface="Avenir"/>
                <a:cs typeface="Avenir"/>
                <a:sym typeface="Avenir"/>
              </a:rPr>
              <a:t>Cultural characteristics of Greece between 332 BC (Death of Alexander the Great) </a:t>
            </a:r>
            <a:endParaRPr/>
          </a:p>
          <a:p>
            <a:pPr indent="0" lvl="0" marL="114300" rtl="0" algn="ctr">
              <a:lnSpc>
                <a:spcPct val="115000"/>
              </a:lnSpc>
              <a:spcBef>
                <a:spcPts val="0"/>
              </a:spcBef>
              <a:spcAft>
                <a:spcPts val="0"/>
              </a:spcAft>
              <a:buSzPts val="1800"/>
              <a:buNone/>
            </a:pPr>
            <a:r>
              <a:rPr lang="en-GB" sz="1100">
                <a:solidFill>
                  <a:srgbClr val="AF50BF"/>
                </a:solidFill>
                <a:latin typeface="Avenir"/>
                <a:ea typeface="Avenir"/>
                <a:cs typeface="Avenir"/>
                <a:sym typeface="Avenir"/>
              </a:rPr>
              <a:t>			to 31 BC rise of the Roman Empire.</a:t>
            </a:r>
            <a:endParaRPr sz="1300">
              <a:solidFill>
                <a:srgbClr val="000000"/>
              </a:solidFill>
              <a:latin typeface="Avenir"/>
              <a:ea typeface="Avenir"/>
              <a:cs typeface="Avenir"/>
              <a:sym typeface="Avenir"/>
            </a:endParaRPr>
          </a:p>
          <a:p>
            <a:pPr indent="0" lvl="0" marL="114300" rtl="0" algn="ctr">
              <a:lnSpc>
                <a:spcPct val="115000"/>
              </a:lnSpc>
              <a:spcBef>
                <a:spcPts val="0"/>
              </a:spcBef>
              <a:spcAft>
                <a:spcPts val="0"/>
              </a:spcAft>
              <a:buSzPts val="1800"/>
              <a:buNone/>
            </a:pPr>
            <a:r>
              <a:rPr lang="en-GB" sz="1100">
                <a:solidFill>
                  <a:srgbClr val="AF50BF"/>
                </a:solidFill>
                <a:latin typeface="Avenir"/>
                <a:ea typeface="Avenir"/>
                <a:cs typeface="Avenir"/>
                <a:sym typeface="Avenir"/>
              </a:rPr>
              <a:t>Spread of Greek culture following Alexander the Great’s invasion of the Persian Empire. </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Greek revival/reconstruction/reinterpretation coincides with interest with Greek drama in other art forms</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	i.e. Max Reinhardt’s Oedipus Rex in 1912 and Terrance Gray’s productions in the 20’s and 30’s </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4" name="Shape 154"/>
        <p:cNvGrpSpPr/>
        <p:nvPr/>
      </p:nvGrpSpPr>
      <p:grpSpPr>
        <a:xfrm>
          <a:off x="0" y="0"/>
          <a:ext cx="0" cy="0"/>
          <a:chOff x="0" y="0"/>
          <a:chExt cx="0" cy="0"/>
        </a:xfrm>
      </p:grpSpPr>
      <p:sp>
        <p:nvSpPr>
          <p:cNvPr id="155" name="Google Shape;155;p27"/>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cap="none">
                <a:latin typeface="Avenir"/>
                <a:ea typeface="Avenir"/>
                <a:cs typeface="Avenir"/>
                <a:sym typeface="Avenir"/>
              </a:rPr>
              <a:t>HELLENISTIC INFLUENCE ON THE BIRTH OF MODERN DANCE</a:t>
            </a:r>
            <a:br>
              <a:rPr lang="en-GB" sz="2200" cap="none">
                <a:latin typeface="Avenir"/>
                <a:ea typeface="Avenir"/>
                <a:cs typeface="Avenir"/>
                <a:sym typeface="Avenir"/>
              </a:rPr>
            </a:br>
            <a:endParaRPr sz="2200">
              <a:latin typeface="Avenir"/>
              <a:ea typeface="Avenir"/>
              <a:cs typeface="Avenir"/>
              <a:sym typeface="Avenir"/>
            </a:endParaRPr>
          </a:p>
        </p:txBody>
      </p:sp>
      <p:sp>
        <p:nvSpPr>
          <p:cNvPr id="156" name="Google Shape;156;p27"/>
          <p:cNvSpPr txBox="1"/>
          <p:nvPr>
            <p:ph idx="1" type="body"/>
          </p:nvPr>
        </p:nvSpPr>
        <p:spPr>
          <a:xfrm>
            <a:off x="311700" y="580397"/>
            <a:ext cx="8520600" cy="7724182"/>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‘I drew my inspiration from Greek sources. Strictly speaking, I do not try to reconstruct Greek dances. This is practically impossible.’</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Study of the figures of athletes, dancers and warriors in vases, pottery. </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Interest in Greek Chorus of 1920s.</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Duncan was accused of imitating the Greek style during her early years.</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She claims to want to emulate the Greek style. </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300">
                <a:solidFill>
                  <a:srgbClr val="000000"/>
                </a:solidFill>
                <a:latin typeface="Avenir"/>
                <a:ea typeface="Avenir"/>
                <a:cs typeface="Avenir"/>
                <a:sym typeface="Avenir"/>
              </a:rPr>
              <a:t>Reconstruction v’s interpretation. </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‘frequently one finds . . . that a new idea in art has simultaneous birth in more than one mind. Unknown to each other, widely varying personalities at great distances will conceive the same idea and set work to reproduce it. When Isadora Duncan was beginning her work in the United States the same seed of inspiration was growing in England, where, under my guidance, it took shape as the revived Greek dance [sic]. (Ginner, 1960)</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Google Shape;161;p2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400">
                <a:latin typeface="Avenir"/>
                <a:ea typeface="Avenir"/>
                <a:cs typeface="Avenir"/>
                <a:sym typeface="Avenir"/>
              </a:rPr>
              <a:t>GREEK DANCE - DUNCAN v’s GINNER</a:t>
            </a:r>
            <a:endParaRPr/>
          </a:p>
        </p:txBody>
      </p:sp>
      <p:sp>
        <p:nvSpPr>
          <p:cNvPr id="162" name="Google Shape;162;p28"/>
          <p:cNvSpPr txBox="1"/>
          <p:nvPr>
            <p:ph idx="1" type="body"/>
          </p:nvPr>
        </p:nvSpPr>
        <p:spPr>
          <a:xfrm>
            <a:off x="311700" y="728442"/>
            <a:ext cx="8520600" cy="3074124"/>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Duncan – influential in the interest leading to academicization of Greek dance by Ginner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Ginner collected pictures and images of Greek poses and movement of gymnasium activities, rituals and ceremonies, war, choral and social dances.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She guessed as to ‘what receded and what followed the action, and what degree of forced speed were necessary to the rhythmic flow and continuity of the whole movement.’</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Interest in the intentionality of the gesture and the translation of those into words.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She discovered a commonality between poets, playwriters and philosophers from ancient Greece.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Google Shape;167;p2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400">
                <a:latin typeface="Avenir"/>
                <a:ea typeface="Avenir"/>
                <a:cs typeface="Avenir"/>
                <a:sym typeface="Avenir"/>
              </a:rPr>
              <a:t>GREEK DANCE - DUNCAN v’s GINNER</a:t>
            </a:r>
            <a:endParaRPr/>
          </a:p>
        </p:txBody>
      </p:sp>
      <p:sp>
        <p:nvSpPr>
          <p:cNvPr id="168" name="Google Shape;168;p29"/>
          <p:cNvSpPr txBox="1"/>
          <p:nvPr>
            <p:ph idx="1" type="body"/>
          </p:nvPr>
        </p:nvSpPr>
        <p:spPr>
          <a:xfrm>
            <a:off x="311700" y="728442"/>
            <a:ext cx="8520600" cy="3074124"/>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Ginner interest in Greek arts from two angles: a. ideal of the body beautiful/perfect somatic form and its presentation b. tempestuous, passionate, emotionally exciting/what lies behind the impetus to move, to dance, to sing, to perform.</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 a retrospective in 1960 Ginner describes her own interest in choruses of Greek dramas - creates ‘a new kind of intensity’ in dance not seen at the time – breaking away from stuffy traditions.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rPr>
              <a:t>Ginner challenges the notions or ideals of Duncan’s. </a:t>
            </a:r>
            <a:endParaRPr/>
          </a:p>
          <a:p>
            <a:pPr indent="0" lvl="0" marL="114300" rtl="0" algn="l">
              <a:lnSpc>
                <a:spcPct val="115000"/>
              </a:lnSpc>
              <a:spcBef>
                <a:spcPts val="0"/>
              </a:spcBef>
              <a:spcAft>
                <a:spcPts val="0"/>
              </a:spcAft>
              <a:buSzPts val="1800"/>
              <a:buNone/>
            </a:pPr>
            <a:r>
              <a:t/>
            </a:r>
            <a:endParaRPr sz="1200">
              <a:solidFill>
                <a:srgbClr val="000000"/>
              </a:solidFill>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Ginner – research and method leads to the ‘idea’ of Greek myth in modern dance (Graham and Balanchine)</a:t>
            </a:r>
            <a:endParaRPr sz="1200">
              <a:solidFill>
                <a:srgbClr val="000000"/>
              </a:solidFill>
            </a:endParaRPr>
          </a:p>
          <a:p>
            <a:pPr indent="0" lvl="0" marL="114300" rtl="0" algn="l">
              <a:lnSpc>
                <a:spcPct val="115000"/>
              </a:lnSpc>
              <a:spcBef>
                <a:spcPts val="0"/>
              </a:spcBef>
              <a:spcAft>
                <a:spcPts val="0"/>
              </a:spcAft>
              <a:buSzPts val="1800"/>
              <a:buNone/>
            </a:pPr>
            <a:r>
              <a:t/>
            </a:r>
            <a:endParaRPr sz="1200">
              <a:solidFill>
                <a:srgbClr val="000000"/>
              </a:solidFill>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Mimicking Greek movements was part of the culture but this contradicts philosophies of abstractionism in modernism – i.e. Balanchine.</a:t>
            </a:r>
            <a:endParaRPr sz="1200">
              <a:solidFill>
                <a:srgbClr val="000000"/>
              </a:solidFill>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30"/>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2400">
                <a:latin typeface="Avenir"/>
                <a:ea typeface="Avenir"/>
                <a:cs typeface="Avenir"/>
                <a:sym typeface="Avenir"/>
              </a:rPr>
              <a:t>FURTHER</a:t>
            </a:r>
            <a:r>
              <a:rPr lang="en-GB">
                <a:latin typeface="Avenir"/>
                <a:ea typeface="Avenir"/>
                <a:cs typeface="Avenir"/>
                <a:sym typeface="Avenir"/>
              </a:rPr>
              <a:t> </a:t>
            </a:r>
            <a:r>
              <a:rPr lang="en-GB" sz="2400">
                <a:latin typeface="Avenir"/>
                <a:ea typeface="Avenir"/>
                <a:cs typeface="Avenir"/>
                <a:sym typeface="Avenir"/>
              </a:rPr>
              <a:t>READING</a:t>
            </a:r>
            <a:endParaRPr/>
          </a:p>
        </p:txBody>
      </p:sp>
      <p:sp>
        <p:nvSpPr>
          <p:cNvPr id="174" name="Google Shape;174;p30"/>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b="1" lang="en-GB">
                <a:solidFill>
                  <a:srgbClr val="000000"/>
                </a:solidFill>
                <a:latin typeface="Avenir"/>
                <a:ea typeface="Avenir"/>
                <a:cs typeface="Avenir"/>
                <a:sym typeface="Avenir"/>
              </a:rPr>
              <a:t>Literature, Modernism, and Dance </a:t>
            </a:r>
            <a:r>
              <a:rPr lang="en-GB">
                <a:solidFill>
                  <a:srgbClr val="000000"/>
                </a:solidFill>
                <a:latin typeface="Avenir"/>
                <a:ea typeface="Avenir"/>
                <a:cs typeface="Avenir"/>
                <a:sym typeface="Avenir"/>
              </a:rPr>
              <a:t>By Susan Jones</a:t>
            </a:r>
            <a:endParaRPr/>
          </a:p>
          <a:p>
            <a:pPr indent="0" lvl="0" marL="114300" rtl="0" algn="l">
              <a:lnSpc>
                <a:spcPct val="115000"/>
              </a:lnSpc>
              <a:spcBef>
                <a:spcPts val="0"/>
              </a:spcBef>
              <a:spcAft>
                <a:spcPts val="0"/>
              </a:spcAft>
              <a:buSzPts val="1800"/>
              <a:buNone/>
            </a:pPr>
            <a:r>
              <a:rPr i="1" lang="en-GB" sz="1200">
                <a:solidFill>
                  <a:srgbClr val="000000"/>
                </a:solidFill>
                <a:latin typeface="Avenir"/>
                <a:ea typeface="Avenir"/>
                <a:cs typeface="Avenir"/>
                <a:sym typeface="Avenir"/>
              </a:rPr>
              <a:t>Chapter on Isadora Duncan and the Inheritors of Greek Dance (Pg51 to pg55).</a:t>
            </a:r>
            <a:endParaRPr i="1"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i="1"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i="1" lang="en-GB" sz="1200">
                <a:solidFill>
                  <a:srgbClr val="000000"/>
                </a:solidFill>
                <a:latin typeface="Avenir"/>
                <a:ea typeface="Avenir"/>
                <a:cs typeface="Avenir"/>
                <a:sym typeface="Avenir"/>
              </a:rPr>
              <a:t>https://www-oxfordscholarship-com.ezproxy.uwtsd.ac.uk/view/10.1093/acprof:oso/9780199565320.001.0001/acprof-9780199565320</a:t>
            </a:r>
            <a:endParaRPr i="1" sz="1200">
              <a:solidFill>
                <a:srgbClr val="000000"/>
              </a:solidFill>
              <a:latin typeface="Avenir"/>
              <a:ea typeface="Avenir"/>
              <a:cs typeface="Avenir"/>
              <a:sym typeface="Avenir"/>
            </a:endParaRPr>
          </a:p>
        </p:txBody>
      </p:sp>
    </p:spTree>
  </p:cSld>
  <p:clrMapOvr>
    <a:masterClrMapping/>
  </p:clrMapOvr>
</p:sld>
</file>

<file path=ppt/theme/theme1.xml><?xml version="1.0" encoding="utf-8"?>
<a:theme xmlns:a="http://schemas.openxmlformats.org/drawingml/2006/main" xmlns:r="http://schemas.openxmlformats.org/officeDocument/2006/relationships"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