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561" r:id="rId5"/>
    <p:sldId id="2562" r:id="rId6"/>
    <p:sldId id="2563" r:id="rId7"/>
    <p:sldId id="2564" r:id="rId8"/>
    <p:sldId id="2575" r:id="rId9"/>
    <p:sldId id="2576" r:id="rId10"/>
    <p:sldId id="2565" r:id="rId11"/>
    <p:sldId id="2577" r:id="rId12"/>
    <p:sldId id="2578" r:id="rId13"/>
    <p:sldId id="2579" r:id="rId14"/>
    <p:sldId id="2580" r:id="rId15"/>
    <p:sldId id="2581" r:id="rId16"/>
    <p:sldId id="2566" r:id="rId17"/>
    <p:sldId id="2567" r:id="rId18"/>
    <p:sldId id="2568" r:id="rId19"/>
    <p:sldId id="2569" r:id="rId20"/>
    <p:sldId id="2570" r:id="rId21"/>
    <p:sldId id="2571" r:id="rId22"/>
    <p:sldId id="2572" r:id="rId23"/>
    <p:sldId id="2573" r:id="rId24"/>
    <p:sldId id="2574" r:id="rId25"/>
    <p:sldId id="25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Reflection on Poster Presentation – Project Management Module" id="{E6B9A862-01FB-43EB-BDAC-3F09B50ECCF4}">
          <p14:sldIdLst>
            <p14:sldId id="2561"/>
          </p14:sldIdLst>
        </p14:section>
        <p14:section name="Introduction to Reflection" id="{BA289E77-D96E-4C41-AB91-FBE08EFDC845}">
          <p14:sldIdLst>
            <p14:sldId id="2562"/>
            <p14:sldId id="2563"/>
          </p14:sldIdLst>
        </p14:section>
        <p14:section name="Reflective Frameworks" id="{21F27DFD-6F4D-4548-B8EE-8118B7CA33E8}">
          <p14:sldIdLst>
            <p14:sldId id="2564"/>
            <p14:sldId id="2575"/>
            <p14:sldId id="2576"/>
            <p14:sldId id="2565"/>
            <p14:sldId id="2577"/>
            <p14:sldId id="2578"/>
            <p14:sldId id="2579"/>
            <p14:sldId id="2580"/>
            <p14:sldId id="2581"/>
            <p14:sldId id="2566"/>
          </p14:sldIdLst>
        </p14:section>
        <p14:section name="Frameworks Applied in Poster Presentation" id="{AAA6C479-C83F-44C8-9EC1-5CE18A95CBA2}">
          <p14:sldIdLst>
            <p14:sldId id="2567"/>
            <p14:sldId id="2568"/>
          </p14:sldIdLst>
        </p14:section>
        <p14:section name="Reflection Prompts and Challenges" id="{9071E71E-2182-45F2-845C-93584C45C5EB}">
          <p14:sldIdLst>
            <p14:sldId id="2569"/>
            <p14:sldId id="2570"/>
            <p14:sldId id="2571"/>
          </p14:sldIdLst>
        </p14:section>
        <p14:section name="Action Planning and Exercises" id="{82C67F5C-044C-4C37-BE03-9F122F2F20A3}">
          <p14:sldIdLst>
            <p14:sldId id="2572"/>
            <p14:sldId id="2573"/>
            <p14:sldId id="2574"/>
            <p14:sldId id="2582"/>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B8E10D-1B86-4012-B450-C3891B296D47}" v="16" dt="2025-11-21T15:54:25.458"/>
    <p1510:client id="{7654898F-61DD-7EF1-FDBA-87DBD2D7A419}" v="18" dt="2025-11-21T16:12:50.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image" Target="../media/image3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image" Target="../media/image35.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1550D0-1A5C-4035-8730-758B94CD6321}"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E72A72FF-2484-4C9F-9D56-31A0B558B7D7}">
      <dgm:prSet/>
      <dgm:spPr/>
      <dgm:t>
        <a:bodyPr/>
        <a:lstStyle/>
        <a:p>
          <a:pPr>
            <a:lnSpc>
              <a:spcPct val="100000"/>
            </a:lnSpc>
            <a:defRPr b="1"/>
          </a:pPr>
          <a:r>
            <a:rPr lang="en-US"/>
            <a:t>Final Stage of Reflection</a:t>
          </a:r>
        </a:p>
      </dgm:t>
    </dgm:pt>
    <dgm:pt modelId="{048503FD-DD9C-4C8D-9C37-109F390DAE95}" type="parTrans" cxnId="{7FD95FF4-5E93-45D6-9B21-284392E4BD86}">
      <dgm:prSet/>
      <dgm:spPr/>
      <dgm:t>
        <a:bodyPr/>
        <a:lstStyle/>
        <a:p>
          <a:endParaRPr lang="en-US"/>
        </a:p>
      </dgm:t>
    </dgm:pt>
    <dgm:pt modelId="{83E94371-66B7-48B6-9CD4-E62FEB4C5567}" type="sibTrans" cxnId="{7FD95FF4-5E93-45D6-9B21-284392E4BD86}">
      <dgm:prSet/>
      <dgm:spPr/>
      <dgm:t>
        <a:bodyPr/>
        <a:lstStyle/>
        <a:p>
          <a:pPr>
            <a:lnSpc>
              <a:spcPct val="100000"/>
            </a:lnSpc>
            <a:defRPr b="1"/>
          </a:pPr>
          <a:endParaRPr lang="en-US"/>
        </a:p>
      </dgm:t>
    </dgm:pt>
    <dgm:pt modelId="{9A911C42-414A-4000-AC53-480DC203D068}">
      <dgm:prSet/>
      <dgm:spPr/>
      <dgm:t>
        <a:bodyPr/>
        <a:lstStyle/>
        <a:p>
          <a:pPr>
            <a:lnSpc>
              <a:spcPct val="100000"/>
            </a:lnSpc>
          </a:pPr>
          <a:r>
            <a:rPr lang="en-US"/>
            <a:t>Action planning turns insights into concrete steps for personal and academic improvement.</a:t>
          </a:r>
        </a:p>
      </dgm:t>
    </dgm:pt>
    <dgm:pt modelId="{D7491B60-698D-4D27-9DCB-B65FC77678EC}" type="parTrans" cxnId="{4EC462D9-A7D0-4516-BA4A-3B398B4BB881}">
      <dgm:prSet/>
      <dgm:spPr/>
      <dgm:t>
        <a:bodyPr/>
        <a:lstStyle/>
        <a:p>
          <a:endParaRPr lang="en-US"/>
        </a:p>
      </dgm:t>
    </dgm:pt>
    <dgm:pt modelId="{42412533-7A0B-482E-AA3E-E53E1594B4B4}" type="sibTrans" cxnId="{4EC462D9-A7D0-4516-BA4A-3B398B4BB881}">
      <dgm:prSet/>
      <dgm:spPr/>
      <dgm:t>
        <a:bodyPr/>
        <a:lstStyle/>
        <a:p>
          <a:endParaRPr lang="en-US"/>
        </a:p>
      </dgm:t>
    </dgm:pt>
    <dgm:pt modelId="{E88B1001-5665-45EF-83BE-7F9A7EF1E13F}">
      <dgm:prSet/>
      <dgm:spPr/>
      <dgm:t>
        <a:bodyPr/>
        <a:lstStyle/>
        <a:p>
          <a:pPr>
            <a:lnSpc>
              <a:spcPct val="100000"/>
            </a:lnSpc>
            <a:defRPr b="1"/>
          </a:pPr>
          <a:r>
            <a:rPr lang="en-US"/>
            <a:t>Specific Strategies</a:t>
          </a:r>
        </a:p>
      </dgm:t>
    </dgm:pt>
    <dgm:pt modelId="{C7E48ED3-D2A0-447F-A17C-C340494B4983}" type="parTrans" cxnId="{952FDB9A-E9F1-42F3-9188-69A39C91FC21}">
      <dgm:prSet/>
      <dgm:spPr/>
      <dgm:t>
        <a:bodyPr/>
        <a:lstStyle/>
        <a:p>
          <a:endParaRPr lang="en-US"/>
        </a:p>
      </dgm:t>
    </dgm:pt>
    <dgm:pt modelId="{7EF670A9-5679-4499-8100-4CB5A9ADA888}" type="sibTrans" cxnId="{952FDB9A-E9F1-42F3-9188-69A39C91FC21}">
      <dgm:prSet/>
      <dgm:spPr/>
      <dgm:t>
        <a:bodyPr/>
        <a:lstStyle/>
        <a:p>
          <a:pPr>
            <a:lnSpc>
              <a:spcPct val="100000"/>
            </a:lnSpc>
            <a:defRPr b="1"/>
          </a:pPr>
          <a:endParaRPr lang="en-US"/>
        </a:p>
      </dgm:t>
    </dgm:pt>
    <dgm:pt modelId="{46DCA8BB-D5A6-4AEF-85AF-653E6D2FCF46}">
      <dgm:prSet/>
      <dgm:spPr/>
      <dgm:t>
        <a:bodyPr/>
        <a:lstStyle/>
        <a:p>
          <a:pPr>
            <a:lnSpc>
              <a:spcPct val="100000"/>
            </a:lnSpc>
          </a:pPr>
          <a:r>
            <a:rPr lang="en-US"/>
            <a:t>Strategies include workshops, active participation, and using digital tools for collaboration.</a:t>
          </a:r>
        </a:p>
      </dgm:t>
    </dgm:pt>
    <dgm:pt modelId="{3BA9EADD-189F-4ABA-9C28-02E7CC02FDA4}" type="parTrans" cxnId="{0BB0A426-F4B1-4E8E-92BE-36DBEB95B666}">
      <dgm:prSet/>
      <dgm:spPr/>
      <dgm:t>
        <a:bodyPr/>
        <a:lstStyle/>
        <a:p>
          <a:endParaRPr lang="en-US"/>
        </a:p>
      </dgm:t>
    </dgm:pt>
    <dgm:pt modelId="{F587E0B6-55C4-4FF6-8A61-A8C6A6C33EE1}" type="sibTrans" cxnId="{0BB0A426-F4B1-4E8E-92BE-36DBEB95B666}">
      <dgm:prSet/>
      <dgm:spPr/>
      <dgm:t>
        <a:bodyPr/>
        <a:lstStyle/>
        <a:p>
          <a:endParaRPr lang="en-US"/>
        </a:p>
      </dgm:t>
    </dgm:pt>
    <dgm:pt modelId="{5BF00ECB-273A-47A3-82C7-A899E76C0E5A}">
      <dgm:prSet/>
      <dgm:spPr/>
      <dgm:t>
        <a:bodyPr/>
        <a:lstStyle/>
        <a:p>
          <a:pPr>
            <a:lnSpc>
              <a:spcPct val="100000"/>
            </a:lnSpc>
            <a:defRPr b="1"/>
          </a:pPr>
          <a:r>
            <a:rPr lang="en-US"/>
            <a:t>Setting Measurable Goals</a:t>
          </a:r>
        </a:p>
      </dgm:t>
    </dgm:pt>
    <dgm:pt modelId="{EB41C294-FB7B-41CD-A60D-ADEB072BD300}" type="parTrans" cxnId="{1543D100-4791-48F5-B686-AF7EF0C16926}">
      <dgm:prSet/>
      <dgm:spPr/>
      <dgm:t>
        <a:bodyPr/>
        <a:lstStyle/>
        <a:p>
          <a:endParaRPr lang="en-US"/>
        </a:p>
      </dgm:t>
    </dgm:pt>
    <dgm:pt modelId="{132886CB-312C-4D0A-AA1E-D94963350FEF}" type="sibTrans" cxnId="{1543D100-4791-48F5-B686-AF7EF0C16926}">
      <dgm:prSet/>
      <dgm:spPr/>
      <dgm:t>
        <a:bodyPr/>
        <a:lstStyle/>
        <a:p>
          <a:endParaRPr lang="en-US"/>
        </a:p>
      </dgm:t>
    </dgm:pt>
    <dgm:pt modelId="{F4E8FC38-80E4-42BE-9438-505CCD0A951C}">
      <dgm:prSet/>
      <dgm:spPr/>
      <dgm:t>
        <a:bodyPr/>
        <a:lstStyle/>
        <a:p>
          <a:pPr>
            <a:lnSpc>
              <a:spcPct val="100000"/>
            </a:lnSpc>
          </a:pPr>
          <a:r>
            <a:rPr lang="en-US"/>
            <a:t>Identify 2-3 actions with measurable goals like Gantt charts and progress reviews.</a:t>
          </a:r>
        </a:p>
      </dgm:t>
    </dgm:pt>
    <dgm:pt modelId="{B5CCC117-9631-4C82-96D2-6205546FFD9A}" type="parTrans" cxnId="{6D45B1EC-5466-4E62-B837-F648380BA361}">
      <dgm:prSet/>
      <dgm:spPr/>
      <dgm:t>
        <a:bodyPr/>
        <a:lstStyle/>
        <a:p>
          <a:endParaRPr lang="en-US"/>
        </a:p>
      </dgm:t>
    </dgm:pt>
    <dgm:pt modelId="{4D04D2DB-C33F-4097-B28A-0D92CEFE95AE}" type="sibTrans" cxnId="{6D45B1EC-5466-4E62-B837-F648380BA361}">
      <dgm:prSet/>
      <dgm:spPr/>
      <dgm:t>
        <a:bodyPr/>
        <a:lstStyle/>
        <a:p>
          <a:endParaRPr lang="en-US"/>
        </a:p>
      </dgm:t>
    </dgm:pt>
    <dgm:pt modelId="{E6142D3A-AE5E-431B-9933-626389E952AE}" type="pres">
      <dgm:prSet presAssocID="{EF1550D0-1A5C-4035-8730-758B94CD6321}" presName="Root" presStyleCnt="0">
        <dgm:presLayoutVars>
          <dgm:dir/>
          <dgm:resizeHandles val="exact"/>
        </dgm:presLayoutVars>
      </dgm:prSet>
      <dgm:spPr/>
    </dgm:pt>
    <dgm:pt modelId="{D24CB990-A9D8-4C3D-982D-E9B9368883A8}" type="pres">
      <dgm:prSet presAssocID="{E72A72FF-2484-4C9F-9D56-31A0B558B7D7}" presName="Composite" presStyleCnt="0"/>
      <dgm:spPr/>
    </dgm:pt>
    <dgm:pt modelId="{1539EAD3-6009-4CC7-AAF1-833DCBD1212B}" type="pres">
      <dgm:prSet presAssocID="{E72A72FF-2484-4C9F-9D56-31A0B558B7D7}"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1251" r="12244" b="-7"/>
          <a:stretch/>
        </a:blipFill>
      </dgm:spPr>
      <dgm:extLst>
        <a:ext uri="{E40237B7-FDA0-4F09-8148-C483321AD2D9}">
          <dgm14:cNvPr xmlns:dgm14="http://schemas.microsoft.com/office/drawing/2010/diagram" id="0" name="" descr="Teenage boy studying in the city park"/>
        </a:ext>
      </dgm:extLst>
    </dgm:pt>
    <dgm:pt modelId="{2A5A2FAF-9606-411E-9C9F-66FD1EE8764B}" type="pres">
      <dgm:prSet presAssocID="{E72A72FF-2484-4C9F-9D56-31A0B558B7D7}" presName="Subtitle" presStyleLbl="revTx" presStyleIdx="0" presStyleCnt="6">
        <dgm:presLayoutVars>
          <dgm:chMax val="0"/>
          <dgm:bulletEnabled/>
        </dgm:presLayoutVars>
      </dgm:prSet>
      <dgm:spPr/>
    </dgm:pt>
    <dgm:pt modelId="{40B504F5-CAFC-46EF-B9F6-C54125037A27}" type="pres">
      <dgm:prSet presAssocID="{E72A72FF-2484-4C9F-9D56-31A0B558B7D7}" presName="Description" presStyleLbl="revTx" presStyleIdx="1" presStyleCnt="6">
        <dgm:presLayoutVars>
          <dgm:bulletEnabled/>
        </dgm:presLayoutVars>
      </dgm:prSet>
      <dgm:spPr/>
    </dgm:pt>
    <dgm:pt modelId="{F8CEB532-9B7C-4859-9BA3-89D062E28914}" type="pres">
      <dgm:prSet presAssocID="{83E94371-66B7-48B6-9CD4-E62FEB4C5567}" presName="sibTrans" presStyleLbl="sibTrans2D1" presStyleIdx="0" presStyleCnt="0"/>
      <dgm:spPr/>
    </dgm:pt>
    <dgm:pt modelId="{7E80A99F-27D9-491B-BCB5-1A06DBE75686}" type="pres">
      <dgm:prSet presAssocID="{E88B1001-5665-45EF-83BE-7F9A7EF1E13F}" presName="Composite" presStyleCnt="0"/>
      <dgm:spPr/>
    </dgm:pt>
    <dgm:pt modelId="{F55127C9-BBB4-4766-8CD1-44A49D0408C1}" type="pres">
      <dgm:prSet presAssocID="{E88B1001-5665-45EF-83BE-7F9A7EF1E13F}"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9122" r="14128"/>
          <a:stretch/>
        </a:blipFill>
      </dgm:spPr>
      <dgm:extLst>
        <a:ext uri="{E40237B7-FDA0-4F09-8148-C483321AD2D9}">
          <dgm14:cNvPr xmlns:dgm14="http://schemas.microsoft.com/office/drawing/2010/diagram" id="0" name="" descr="Three young creative people on a meeting."/>
        </a:ext>
      </dgm:extLst>
    </dgm:pt>
    <dgm:pt modelId="{AED7D36D-7CA9-445B-BA86-B232B51131DB}" type="pres">
      <dgm:prSet presAssocID="{E88B1001-5665-45EF-83BE-7F9A7EF1E13F}" presName="Subtitle" presStyleLbl="revTx" presStyleIdx="2" presStyleCnt="6">
        <dgm:presLayoutVars>
          <dgm:chMax val="0"/>
          <dgm:bulletEnabled/>
        </dgm:presLayoutVars>
      </dgm:prSet>
      <dgm:spPr/>
    </dgm:pt>
    <dgm:pt modelId="{B0281E25-2CA3-47D6-8868-99EAEBEFA2C6}" type="pres">
      <dgm:prSet presAssocID="{E88B1001-5665-45EF-83BE-7F9A7EF1E13F}" presName="Description" presStyleLbl="revTx" presStyleIdx="3" presStyleCnt="6">
        <dgm:presLayoutVars>
          <dgm:bulletEnabled/>
        </dgm:presLayoutVars>
      </dgm:prSet>
      <dgm:spPr/>
    </dgm:pt>
    <dgm:pt modelId="{F442D4EE-A4E7-4548-86A0-916D007FFBF1}" type="pres">
      <dgm:prSet presAssocID="{7EF670A9-5679-4499-8100-4CB5A9ADA888}" presName="sibTrans" presStyleLbl="sibTrans2D1" presStyleIdx="0" presStyleCnt="0"/>
      <dgm:spPr/>
    </dgm:pt>
    <dgm:pt modelId="{6FC77CC6-365C-4D76-8754-122D0BA12773}" type="pres">
      <dgm:prSet presAssocID="{5BF00ECB-273A-47A3-82C7-A899E76C0E5A}" presName="Composite" presStyleCnt="0"/>
      <dgm:spPr/>
    </dgm:pt>
    <dgm:pt modelId="{9F488161-8327-4C4C-8226-979B87A19544}" type="pres">
      <dgm:prSet presAssocID="{5BF00ECB-273A-47A3-82C7-A899E76C0E5A}"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9403" r="13847"/>
          <a:stretch/>
        </a:blipFill>
      </dgm:spPr>
      <dgm:extLst>
        <a:ext uri="{E40237B7-FDA0-4F09-8148-C483321AD2D9}">
          <dgm14:cNvPr xmlns:dgm14="http://schemas.microsoft.com/office/drawing/2010/diagram" id="0" name="" descr="Multi-ethnic colleagues discussing strategy"/>
        </a:ext>
      </dgm:extLst>
    </dgm:pt>
    <dgm:pt modelId="{53B70B88-0889-4237-BC9A-01BEBB3D02B2}" type="pres">
      <dgm:prSet presAssocID="{5BF00ECB-273A-47A3-82C7-A899E76C0E5A}" presName="Subtitle" presStyleLbl="revTx" presStyleIdx="4" presStyleCnt="6">
        <dgm:presLayoutVars>
          <dgm:chMax val="0"/>
          <dgm:bulletEnabled/>
        </dgm:presLayoutVars>
      </dgm:prSet>
      <dgm:spPr/>
    </dgm:pt>
    <dgm:pt modelId="{C38A76AD-7105-4501-A99A-8BF600158B90}" type="pres">
      <dgm:prSet presAssocID="{5BF00ECB-273A-47A3-82C7-A899E76C0E5A}" presName="Description" presStyleLbl="revTx" presStyleIdx="5" presStyleCnt="6">
        <dgm:presLayoutVars>
          <dgm:bulletEnabled/>
        </dgm:presLayoutVars>
      </dgm:prSet>
      <dgm:spPr/>
    </dgm:pt>
  </dgm:ptLst>
  <dgm:cxnLst>
    <dgm:cxn modelId="{1543D100-4791-48F5-B686-AF7EF0C16926}" srcId="{EF1550D0-1A5C-4035-8730-758B94CD6321}" destId="{5BF00ECB-273A-47A3-82C7-A899E76C0E5A}" srcOrd="2" destOrd="0" parTransId="{EB41C294-FB7B-41CD-A60D-ADEB072BD300}" sibTransId="{132886CB-312C-4D0A-AA1E-D94963350FEF}"/>
    <dgm:cxn modelId="{0BB0A426-F4B1-4E8E-92BE-36DBEB95B666}" srcId="{E88B1001-5665-45EF-83BE-7F9A7EF1E13F}" destId="{46DCA8BB-D5A6-4AEF-85AF-653E6D2FCF46}" srcOrd="0" destOrd="0" parTransId="{3BA9EADD-189F-4ABA-9C28-02E7CC02FDA4}" sibTransId="{F587E0B6-55C4-4FF6-8A61-A8C6A6C33EE1}"/>
    <dgm:cxn modelId="{9C958927-BE22-4144-BBD2-73E309F5DCA3}" type="presOf" srcId="{E88B1001-5665-45EF-83BE-7F9A7EF1E13F}" destId="{AED7D36D-7CA9-445B-BA86-B232B51131DB}" srcOrd="0" destOrd="0" presId="urn:microsoft.com/office/officeart/2024/3/layout/verticalVisualTextBlock1"/>
    <dgm:cxn modelId="{1B25A230-7418-47BC-B8A2-BB032F3AB01D}" type="presOf" srcId="{E72A72FF-2484-4C9F-9D56-31A0B558B7D7}" destId="{2A5A2FAF-9606-411E-9C9F-66FD1EE8764B}" srcOrd="0" destOrd="0" presId="urn:microsoft.com/office/officeart/2024/3/layout/verticalVisualTextBlock1"/>
    <dgm:cxn modelId="{1CAD7061-291F-4DB8-B765-B15B7F087682}" type="presOf" srcId="{9A911C42-414A-4000-AC53-480DC203D068}" destId="{40B504F5-CAFC-46EF-B9F6-C54125037A27}" srcOrd="0" destOrd="0" presId="urn:microsoft.com/office/officeart/2024/3/layout/verticalVisualTextBlock1"/>
    <dgm:cxn modelId="{C4601350-B8D9-4F51-9E7A-FCF967969D97}" type="presOf" srcId="{5BF00ECB-273A-47A3-82C7-A899E76C0E5A}" destId="{53B70B88-0889-4237-BC9A-01BEBB3D02B2}" srcOrd="0" destOrd="0" presId="urn:microsoft.com/office/officeart/2024/3/layout/verticalVisualTextBlock1"/>
    <dgm:cxn modelId="{774F9676-A417-416A-A203-A2186D76C0FF}" type="presOf" srcId="{46DCA8BB-D5A6-4AEF-85AF-653E6D2FCF46}" destId="{B0281E25-2CA3-47D6-8868-99EAEBEFA2C6}" srcOrd="0" destOrd="0" presId="urn:microsoft.com/office/officeart/2024/3/layout/verticalVisualTextBlock1"/>
    <dgm:cxn modelId="{4F7FB979-0312-4947-99AC-31D400E83EB7}" type="presOf" srcId="{7EF670A9-5679-4499-8100-4CB5A9ADA888}" destId="{F442D4EE-A4E7-4548-86A0-916D007FFBF1}" srcOrd="0" destOrd="0" presId="urn:microsoft.com/office/officeart/2024/3/layout/verticalVisualTextBlock1"/>
    <dgm:cxn modelId="{E822B989-E88D-4E45-A279-004DCAE028C5}" type="presOf" srcId="{83E94371-66B7-48B6-9CD4-E62FEB4C5567}" destId="{F8CEB532-9B7C-4859-9BA3-89D062E28914}" srcOrd="0" destOrd="0" presId="urn:microsoft.com/office/officeart/2024/3/layout/verticalVisualTextBlock1"/>
    <dgm:cxn modelId="{0023AC8A-DA1F-44F5-A0F4-AF6F75923543}" type="presOf" srcId="{F4E8FC38-80E4-42BE-9438-505CCD0A951C}" destId="{C38A76AD-7105-4501-A99A-8BF600158B90}" srcOrd="0" destOrd="0" presId="urn:microsoft.com/office/officeart/2024/3/layout/verticalVisualTextBlock1"/>
    <dgm:cxn modelId="{952FDB9A-E9F1-42F3-9188-69A39C91FC21}" srcId="{EF1550D0-1A5C-4035-8730-758B94CD6321}" destId="{E88B1001-5665-45EF-83BE-7F9A7EF1E13F}" srcOrd="1" destOrd="0" parTransId="{C7E48ED3-D2A0-447F-A17C-C340494B4983}" sibTransId="{7EF670A9-5679-4499-8100-4CB5A9ADA888}"/>
    <dgm:cxn modelId="{AE1843C3-F137-412B-986E-2DCA09AE6ED2}" type="presOf" srcId="{EF1550D0-1A5C-4035-8730-758B94CD6321}" destId="{E6142D3A-AE5E-431B-9933-626389E952AE}" srcOrd="0" destOrd="0" presId="urn:microsoft.com/office/officeart/2024/3/layout/verticalVisualTextBlock1"/>
    <dgm:cxn modelId="{4EC462D9-A7D0-4516-BA4A-3B398B4BB881}" srcId="{E72A72FF-2484-4C9F-9D56-31A0B558B7D7}" destId="{9A911C42-414A-4000-AC53-480DC203D068}" srcOrd="0" destOrd="0" parTransId="{D7491B60-698D-4D27-9DCB-B65FC77678EC}" sibTransId="{42412533-7A0B-482E-AA3E-E53E1594B4B4}"/>
    <dgm:cxn modelId="{6D45B1EC-5466-4E62-B837-F648380BA361}" srcId="{5BF00ECB-273A-47A3-82C7-A899E76C0E5A}" destId="{F4E8FC38-80E4-42BE-9438-505CCD0A951C}" srcOrd="0" destOrd="0" parTransId="{B5CCC117-9631-4C82-96D2-6205546FFD9A}" sibTransId="{4D04D2DB-C33F-4097-B28A-0D92CEFE95AE}"/>
    <dgm:cxn modelId="{7FD95FF4-5E93-45D6-9B21-284392E4BD86}" srcId="{EF1550D0-1A5C-4035-8730-758B94CD6321}" destId="{E72A72FF-2484-4C9F-9D56-31A0B558B7D7}" srcOrd="0" destOrd="0" parTransId="{048503FD-DD9C-4C8D-9C37-109F390DAE95}" sibTransId="{83E94371-66B7-48B6-9CD4-E62FEB4C5567}"/>
    <dgm:cxn modelId="{716EF85F-50AF-4733-BE6C-ED299AE7E5EA}" type="presParOf" srcId="{E6142D3A-AE5E-431B-9933-626389E952AE}" destId="{D24CB990-A9D8-4C3D-982D-E9B9368883A8}" srcOrd="0" destOrd="0" presId="urn:microsoft.com/office/officeart/2024/3/layout/verticalVisualTextBlock1"/>
    <dgm:cxn modelId="{8633DDAD-2B10-4473-9F0A-F4B11D8DBD1C}" type="presParOf" srcId="{D24CB990-A9D8-4C3D-982D-E9B9368883A8}" destId="{1539EAD3-6009-4CC7-AAF1-833DCBD1212B}" srcOrd="0" destOrd="0" presId="urn:microsoft.com/office/officeart/2024/3/layout/verticalVisualTextBlock1"/>
    <dgm:cxn modelId="{D3B06E4B-799E-4FAC-9B07-C4C12507B2DC}" type="presParOf" srcId="{D24CB990-A9D8-4C3D-982D-E9B9368883A8}" destId="{2A5A2FAF-9606-411E-9C9F-66FD1EE8764B}" srcOrd="1" destOrd="0" presId="urn:microsoft.com/office/officeart/2024/3/layout/verticalVisualTextBlock1"/>
    <dgm:cxn modelId="{FBCF79B7-786B-45BE-86AE-CB322A65A5DA}" type="presParOf" srcId="{D24CB990-A9D8-4C3D-982D-E9B9368883A8}" destId="{40B504F5-CAFC-46EF-B9F6-C54125037A27}" srcOrd="2" destOrd="0" presId="urn:microsoft.com/office/officeart/2024/3/layout/verticalVisualTextBlock1"/>
    <dgm:cxn modelId="{8086B767-832A-48EB-8FD6-8BD4798861E8}" type="presParOf" srcId="{E6142D3A-AE5E-431B-9933-626389E952AE}" destId="{F8CEB532-9B7C-4859-9BA3-89D062E28914}" srcOrd="1" destOrd="0" presId="urn:microsoft.com/office/officeart/2024/3/layout/verticalVisualTextBlock1"/>
    <dgm:cxn modelId="{F141C977-9572-42F3-BF29-56EEF7915CDA}" type="presParOf" srcId="{E6142D3A-AE5E-431B-9933-626389E952AE}" destId="{7E80A99F-27D9-491B-BCB5-1A06DBE75686}" srcOrd="2" destOrd="0" presId="urn:microsoft.com/office/officeart/2024/3/layout/verticalVisualTextBlock1"/>
    <dgm:cxn modelId="{10C10B6F-47F3-4E07-861F-CA483E728C73}" type="presParOf" srcId="{7E80A99F-27D9-491B-BCB5-1A06DBE75686}" destId="{F55127C9-BBB4-4766-8CD1-44A49D0408C1}" srcOrd="0" destOrd="0" presId="urn:microsoft.com/office/officeart/2024/3/layout/verticalVisualTextBlock1"/>
    <dgm:cxn modelId="{EA0E801E-A454-4586-B6AB-164AD2FC5849}" type="presParOf" srcId="{7E80A99F-27D9-491B-BCB5-1A06DBE75686}" destId="{AED7D36D-7CA9-445B-BA86-B232B51131DB}" srcOrd="1" destOrd="0" presId="urn:microsoft.com/office/officeart/2024/3/layout/verticalVisualTextBlock1"/>
    <dgm:cxn modelId="{192BE9D4-8DEC-4C4F-9719-339F07945E41}" type="presParOf" srcId="{7E80A99F-27D9-491B-BCB5-1A06DBE75686}" destId="{B0281E25-2CA3-47D6-8868-99EAEBEFA2C6}" srcOrd="2" destOrd="0" presId="urn:microsoft.com/office/officeart/2024/3/layout/verticalVisualTextBlock1"/>
    <dgm:cxn modelId="{8649F0E9-7820-438B-B266-BB3D95B7E418}" type="presParOf" srcId="{E6142D3A-AE5E-431B-9933-626389E952AE}" destId="{F442D4EE-A4E7-4548-86A0-916D007FFBF1}" srcOrd="3" destOrd="0" presId="urn:microsoft.com/office/officeart/2024/3/layout/verticalVisualTextBlock1"/>
    <dgm:cxn modelId="{62342D88-357E-4AF7-BBDF-02B314F4A791}" type="presParOf" srcId="{E6142D3A-AE5E-431B-9933-626389E952AE}" destId="{6FC77CC6-365C-4D76-8754-122D0BA12773}" srcOrd="4" destOrd="0" presId="urn:microsoft.com/office/officeart/2024/3/layout/verticalVisualTextBlock1"/>
    <dgm:cxn modelId="{936093C4-9A21-40AF-8529-C21042EC5F69}" type="presParOf" srcId="{6FC77CC6-365C-4D76-8754-122D0BA12773}" destId="{9F488161-8327-4C4C-8226-979B87A19544}" srcOrd="0" destOrd="0" presId="urn:microsoft.com/office/officeart/2024/3/layout/verticalVisualTextBlock1"/>
    <dgm:cxn modelId="{581DD647-90C5-4880-966F-6EC0F9836D01}" type="presParOf" srcId="{6FC77CC6-365C-4D76-8754-122D0BA12773}" destId="{53B70B88-0889-4237-BC9A-01BEBB3D02B2}" srcOrd="1" destOrd="0" presId="urn:microsoft.com/office/officeart/2024/3/layout/verticalVisualTextBlock1"/>
    <dgm:cxn modelId="{7D6AA753-F89C-4806-B87A-BB030948D2F7}" type="presParOf" srcId="{6FC77CC6-365C-4D76-8754-122D0BA12773}" destId="{C38A76AD-7105-4501-A99A-8BF600158B90}"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9EAD3-6009-4CC7-AAF1-833DCBD1212B}">
      <dsp:nvSpPr>
        <dsp:cNvPr id="0" name=""/>
        <dsp:cNvSpPr/>
      </dsp:nvSpPr>
      <dsp:spPr>
        <a:xfrm>
          <a:off x="0" y="0"/>
          <a:ext cx="1446609" cy="144660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1251" r="12244" b="-7"/>
          <a:stretch/>
        </a:blipFill>
        <a:ln>
          <a:noFill/>
        </a:ln>
        <a:effectLst/>
      </dsp:spPr>
      <dsp:style>
        <a:lnRef idx="0">
          <a:scrgbClr r="0" g="0" b="0"/>
        </a:lnRef>
        <a:fillRef idx="3">
          <a:scrgbClr r="0" g="0" b="0"/>
        </a:fillRef>
        <a:effectRef idx="2">
          <a:scrgbClr r="0" g="0" b="0"/>
        </a:effectRef>
        <a:fontRef idx="minor">
          <a:schemeClr val="lt1"/>
        </a:fontRef>
      </dsp:style>
    </dsp:sp>
    <dsp:sp modelId="{2A5A2FAF-9606-411E-9C9F-66FD1EE8764B}">
      <dsp:nvSpPr>
        <dsp:cNvPr id="0" name=""/>
        <dsp:cNvSpPr/>
      </dsp:nvSpPr>
      <dsp:spPr>
        <a:xfrm>
          <a:off x="1626609" y="0"/>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Final Stage of Reflection</a:t>
          </a:r>
        </a:p>
      </dsp:txBody>
      <dsp:txXfrm>
        <a:off x="1626609" y="0"/>
        <a:ext cx="8358638" cy="344585"/>
      </dsp:txXfrm>
    </dsp:sp>
    <dsp:sp modelId="{40B504F5-CAFC-46EF-B9F6-C54125037A27}">
      <dsp:nvSpPr>
        <dsp:cNvPr id="0" name=""/>
        <dsp:cNvSpPr/>
      </dsp:nvSpPr>
      <dsp:spPr>
        <a:xfrm>
          <a:off x="1626609" y="344585"/>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Action planning turns insights into concrete steps for personal and academic improvement.</a:t>
          </a:r>
        </a:p>
      </dsp:txBody>
      <dsp:txXfrm>
        <a:off x="1626609" y="344585"/>
        <a:ext cx="8358638" cy="1102023"/>
      </dsp:txXfrm>
    </dsp:sp>
    <dsp:sp modelId="{F55127C9-BBB4-4766-8CD1-44A49D0408C1}">
      <dsp:nvSpPr>
        <dsp:cNvPr id="0" name=""/>
        <dsp:cNvSpPr/>
      </dsp:nvSpPr>
      <dsp:spPr>
        <a:xfrm>
          <a:off x="0" y="1562338"/>
          <a:ext cx="1446609" cy="144660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9122" r="14128"/>
          <a:stretch/>
        </a:blipFill>
        <a:ln>
          <a:noFill/>
        </a:ln>
        <a:effectLst/>
      </dsp:spPr>
      <dsp:style>
        <a:lnRef idx="0">
          <a:scrgbClr r="0" g="0" b="0"/>
        </a:lnRef>
        <a:fillRef idx="3">
          <a:scrgbClr r="0" g="0" b="0"/>
        </a:fillRef>
        <a:effectRef idx="2">
          <a:scrgbClr r="0" g="0" b="0"/>
        </a:effectRef>
        <a:fontRef idx="minor">
          <a:schemeClr val="lt1"/>
        </a:fontRef>
      </dsp:style>
    </dsp:sp>
    <dsp:sp modelId="{AED7D36D-7CA9-445B-BA86-B232B51131DB}">
      <dsp:nvSpPr>
        <dsp:cNvPr id="0" name=""/>
        <dsp:cNvSpPr/>
      </dsp:nvSpPr>
      <dsp:spPr>
        <a:xfrm>
          <a:off x="1626609" y="1562338"/>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Specific Strategies</a:t>
          </a:r>
        </a:p>
      </dsp:txBody>
      <dsp:txXfrm>
        <a:off x="1626609" y="1562338"/>
        <a:ext cx="8358638" cy="344585"/>
      </dsp:txXfrm>
    </dsp:sp>
    <dsp:sp modelId="{B0281E25-2CA3-47D6-8868-99EAEBEFA2C6}">
      <dsp:nvSpPr>
        <dsp:cNvPr id="0" name=""/>
        <dsp:cNvSpPr/>
      </dsp:nvSpPr>
      <dsp:spPr>
        <a:xfrm>
          <a:off x="1626609" y="1906923"/>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Strategies include workshops, active participation, and using digital tools for collaboration.</a:t>
          </a:r>
        </a:p>
      </dsp:txBody>
      <dsp:txXfrm>
        <a:off x="1626609" y="1906923"/>
        <a:ext cx="8358638" cy="1102023"/>
      </dsp:txXfrm>
    </dsp:sp>
    <dsp:sp modelId="{9F488161-8327-4C4C-8226-979B87A19544}">
      <dsp:nvSpPr>
        <dsp:cNvPr id="0" name=""/>
        <dsp:cNvSpPr/>
      </dsp:nvSpPr>
      <dsp:spPr>
        <a:xfrm>
          <a:off x="0" y="3124676"/>
          <a:ext cx="1446609" cy="144660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9403" r="13847"/>
          <a:stretch/>
        </a:blipFill>
        <a:ln>
          <a:noFill/>
        </a:ln>
        <a:effectLst/>
      </dsp:spPr>
      <dsp:style>
        <a:lnRef idx="0">
          <a:scrgbClr r="0" g="0" b="0"/>
        </a:lnRef>
        <a:fillRef idx="3">
          <a:scrgbClr r="0" g="0" b="0"/>
        </a:fillRef>
        <a:effectRef idx="2">
          <a:scrgbClr r="0" g="0" b="0"/>
        </a:effectRef>
        <a:fontRef idx="minor">
          <a:schemeClr val="lt1"/>
        </a:fontRef>
      </dsp:style>
    </dsp:sp>
    <dsp:sp modelId="{53B70B88-0889-4237-BC9A-01BEBB3D02B2}">
      <dsp:nvSpPr>
        <dsp:cNvPr id="0" name=""/>
        <dsp:cNvSpPr/>
      </dsp:nvSpPr>
      <dsp:spPr>
        <a:xfrm>
          <a:off x="1626609" y="3124676"/>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Setting Measurable Goals</a:t>
          </a:r>
        </a:p>
      </dsp:txBody>
      <dsp:txXfrm>
        <a:off x="1626609" y="3124676"/>
        <a:ext cx="8358638" cy="344585"/>
      </dsp:txXfrm>
    </dsp:sp>
    <dsp:sp modelId="{C38A76AD-7105-4501-A99A-8BF600158B90}">
      <dsp:nvSpPr>
        <dsp:cNvPr id="0" name=""/>
        <dsp:cNvSpPr/>
      </dsp:nvSpPr>
      <dsp:spPr>
        <a:xfrm>
          <a:off x="1626609" y="3469261"/>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Identify 2-3 actions with measurable goals like Gantt charts and progress reviews.</a:t>
          </a:r>
        </a:p>
      </dsp:txBody>
      <dsp:txXfrm>
        <a:off x="1626609" y="3469261"/>
        <a:ext cx="8358638" cy="1102023"/>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9A2AE2-1438-47CF-997D-B47389947D8A}" type="datetimeFigureOut">
              <a:t>3/28/2026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71AEF2-9DF6-402B-8F3E-7E9B5744C74C}" type="slidenum">
              <a:t>‹#›</a:t>
            </a:fld>
            <a:endParaRPr lang="en-US"/>
          </a:p>
        </p:txBody>
      </p:sp>
    </p:spTree>
    <p:extLst>
      <p:ext uri="{BB962C8B-B14F-4D97-AF65-F5344CB8AC3E}">
        <p14:creationId xmlns:p14="http://schemas.microsoft.com/office/powerpoint/2010/main" val="1854660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4CA02C85-8608-4179-9F38-A5BE75D077F0}" type="slidenum">
              <a:t>1</a:t>
            </a:fld>
            <a:endParaRPr lang="en-US"/>
          </a:p>
        </p:txBody>
      </p:sp>
    </p:spTree>
    <p:extLst>
      <p:ext uri="{BB962C8B-B14F-4D97-AF65-F5344CB8AC3E}">
        <p14:creationId xmlns:p14="http://schemas.microsoft.com/office/powerpoint/2010/main" val="4078812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Why Reflection Matters</a:t>
            </a:r>
          </a:p>
        </p:txBody>
      </p:sp>
      <p:sp>
        <p:nvSpPr>
          <p:cNvPr id="4" name="Slide Number Placeholder 3"/>
          <p:cNvSpPr>
            <a:spLocks noGrp="1"/>
          </p:cNvSpPr>
          <p:nvPr>
            <p:ph type="sldNum" sz="quarter" idx="5"/>
          </p:nvPr>
        </p:nvSpPr>
        <p:spPr/>
        <p:txBody>
          <a:bodyPr/>
          <a:lstStyle/>
          <a:p>
            <a:fld id="{4CA02C85-8608-4179-9F38-A5BE75D077F0}" type="slidenum">
              <a:t>2</a:t>
            </a:fld>
            <a:endParaRPr lang="en-US"/>
          </a:p>
        </p:txBody>
      </p:sp>
    </p:spTree>
    <p:extLst>
      <p:ext uri="{BB962C8B-B14F-4D97-AF65-F5344CB8AC3E}">
        <p14:creationId xmlns:p14="http://schemas.microsoft.com/office/powerpoint/2010/main" val="2368732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Reflection is a critical component of professional and academic development, particularly in project management education. It allows students to learn from their experiences, identify strengths and weaknesses, and develop strategies for improvement. By engaging in reflective practice, learners enhance their ability to apply theoretical concepts to real-world scenarios, such as rebuilding infrastructure after a natural disaster. Reflection also fosters critical thinking, self-awareness, and adaptability, which are essential skills for project managers. In the context of the poster presentation task, reflection helps students evaluate their approach to using frameworks like Gantt charts, RACI matrices, and risk management tools, and understand how these contributed to the overall quality of their work. Furthermore, reflecting on module delivery and personal engagement provides insights into coping strategies and areas for better participation, ultimately improving future performance and learning outcomes.</a:t>
            </a:r>
          </a:p>
        </p:txBody>
      </p:sp>
      <p:sp>
        <p:nvSpPr>
          <p:cNvPr id="4" name="Slide Number Placeholder 3"/>
          <p:cNvSpPr>
            <a:spLocks noGrp="1"/>
          </p:cNvSpPr>
          <p:nvPr>
            <p:ph type="sldNum" sz="quarter" idx="5"/>
          </p:nvPr>
        </p:nvSpPr>
        <p:spPr/>
        <p:txBody>
          <a:bodyPr/>
          <a:lstStyle/>
          <a:p>
            <a:fld id="{4CA02C85-8608-4179-9F38-A5BE75D077F0}" type="slidenum">
              <a:t>3</a:t>
            </a:fld>
            <a:endParaRPr lang="en-US"/>
          </a:p>
        </p:txBody>
      </p:sp>
    </p:spTree>
    <p:extLst>
      <p:ext uri="{BB962C8B-B14F-4D97-AF65-F5344CB8AC3E}">
        <p14:creationId xmlns:p14="http://schemas.microsoft.com/office/powerpoint/2010/main" val="2650240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Gibbs Reflective Cycle, Kolb’s Experiential Learning Cycle</a:t>
            </a:r>
          </a:p>
        </p:txBody>
      </p:sp>
      <p:sp>
        <p:nvSpPr>
          <p:cNvPr id="4" name="Slide Number Placeholder 3"/>
          <p:cNvSpPr>
            <a:spLocks noGrp="1"/>
          </p:cNvSpPr>
          <p:nvPr>
            <p:ph type="sldNum" sz="quarter" idx="5"/>
          </p:nvPr>
        </p:nvSpPr>
        <p:spPr/>
        <p:txBody>
          <a:bodyPr/>
          <a:lstStyle/>
          <a:p>
            <a:fld id="{4CA02C85-8608-4179-9F38-A5BE75D077F0}" type="slidenum">
              <a:t>4</a:t>
            </a:fld>
            <a:endParaRPr lang="en-US"/>
          </a:p>
        </p:txBody>
      </p:sp>
    </p:spTree>
    <p:extLst>
      <p:ext uri="{BB962C8B-B14F-4D97-AF65-F5344CB8AC3E}">
        <p14:creationId xmlns:p14="http://schemas.microsoft.com/office/powerpoint/2010/main" val="2728777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2003221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How to Use Gibbs Reflective Cycle, Example Using Gibbs Cycle</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2545768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Gibbs Reflective Cycle is a widely used model for structured reflection, consisting of six stages: Description, Feelings, Evaluation, Analysis, Conclusion, and Action Plan. In the Description stage, students recount what happened during their poster preparation and presentation. The Feelings stage encourages them to explore emotional responses, such as confidence or anxiety. Evaluation involves assessing what worked well and what did not, while Analysis digs deeper into why certain outcomes occurred, linking them to theoretical frameworks and practical constraints. Conclusion focuses on identifying what could have been done differently, and the Action Plan outlines steps for improvement in future tasks. This systematic approach ensures that reflection is comprehensive and actionable, enabling students to translate insights into tangible strategies for better engagement and performance.</a:t>
            </a:r>
          </a:p>
        </p:txBody>
      </p:sp>
      <p:sp>
        <p:nvSpPr>
          <p:cNvPr id="4" name="Slide Number Placeholder 3"/>
          <p:cNvSpPr>
            <a:spLocks noGrp="1"/>
          </p:cNvSpPr>
          <p:nvPr>
            <p:ph type="sldNum" sz="quarter" idx="5"/>
          </p:nvPr>
        </p:nvSpPr>
        <p:spPr/>
        <p:txBody>
          <a:bodyPr/>
          <a:lstStyle/>
          <a:p>
            <a:fld id="{4CA02C85-8608-4179-9F38-A5BE75D077F0}" type="slidenum">
              <a:t>7</a:t>
            </a:fld>
            <a:endParaRPr lang="en-US"/>
          </a:p>
        </p:txBody>
      </p:sp>
    </p:spTree>
    <p:extLst>
      <p:ext uri="{BB962C8B-B14F-4D97-AF65-F5344CB8AC3E}">
        <p14:creationId xmlns:p14="http://schemas.microsoft.com/office/powerpoint/2010/main" val="1448382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Gibbs Reflective Cycle is a structured approach to reflection that helps individuals analyze experiences systematically. It consists of six stages: Description, Feelings, Evaluation, Analysis, Conclusion, and Action Plan. To use this framework effectively, start by describing the event in detail, focusing on what happened without judgment. Next, explore your feelings during the experience, acknowledging both positive and negative emotions. Then, evaluate what aspects worked well and what did not, considering the outcomes and processes involved. The analysis stage requires deeper thinking about why things happened as they did, linking to theories or contextual factors. In the conclusion stage, summarize what you have learned and identify alternative strategies. Finally, create an action plan outlining specific steps to improve future performance. This cycle encourages continuous learning and improvement, making it ideal for project management students reflecting on tasks such as poster presentations. By following these steps, students can transform experiences into actionable insights that enhance their professional development.</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3265449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Consider a student who presented a poster on rebuilding infrastructure after the British Columbia hurricane in 2022. Using Gibbs Cycle, the reflection might begin with a description: 'I presented a poster detailing recovery strategies and frameworks such as Gantt charts and RACI matrices.' For feelings: 'I felt nervous initially but gained confidence as I explained the content.' Evaluation could note that visuals were strong but time management was weak. Analysis might reveal that insufficient rehearsal led to timing issues and reduced clarity during Q&amp;A. The conclusion would suggest that better preparation could improve delivery. Finally, the action plan could include scheduling two practice sessions before the next presentation and incorporating feedback from peers. This example demonstrates how Gibbs Cycle transforms a simple recount into a structured reflection that identifies strengths, weaknesses, and actionable improvements, fostering growth and readiness for future tasks.</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3304029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How to Use Kolb’s Experiential Learning Cycle, Example Using Kolb Cycle</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a:p>
        </p:txBody>
      </p:sp>
    </p:spTree>
    <p:extLst>
      <p:ext uri="{BB962C8B-B14F-4D97-AF65-F5344CB8AC3E}">
        <p14:creationId xmlns:p14="http://schemas.microsoft.com/office/powerpoint/2010/main" val="408650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Kolb’s Experiential Learning Cycle emphasizes learning through experience and consists of four stages: Concrete Experience, Reflective Observation, Abstract Conceptualization, and Active Experimentation. To apply this model, begin with a concrete experience, such as delivering a poster presentation. Next, engage in reflective observation by considering what happened and why, identifying successes and challenges. Then, move to abstract conceptualization by drawing lessons from the experience and connecting them to theoretical frameworks or best practices. Finally, implement active experimentation by applying these insights to future tasks, such as improving design or communication strategies in subsequent projects. This cycle promotes iterative learning and adaptability, essential skills for project managers. By systematically moving through these stages, students can deepen their understanding of project management principles and enhance their ability to apply them in real-world contexts.</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a:p>
        </p:txBody>
      </p:sp>
    </p:spTree>
    <p:extLst>
      <p:ext uri="{BB962C8B-B14F-4D97-AF65-F5344CB8AC3E}">
        <p14:creationId xmlns:p14="http://schemas.microsoft.com/office/powerpoint/2010/main" val="3411490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For example, a student reflecting on their poster presentation about hurricane recovery might start with the concrete experience: 'I presented a poster to peers and faculty.' Reflective observation could involve noting that visuals attracted attention but explanations lacked depth. Abstract conceptualization would draw the lesson that clear visuals combined with concise explanations improve engagement. Active experimentation would involve planning to use more diagrams and rehearsing explanations for the next project. This example illustrates how Kolb’s cycle turns experiences into learning opportunities, enabling students to refine their approach and apply improvements in future tasks. By following this process, learners not only enhance their technical skills but also develop critical thinking and adaptability, which are vital for success in project management roles.</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a:p>
        </p:txBody>
      </p:sp>
    </p:spTree>
    <p:extLst>
      <p:ext uri="{BB962C8B-B14F-4D97-AF65-F5344CB8AC3E}">
        <p14:creationId xmlns:p14="http://schemas.microsoft.com/office/powerpoint/2010/main" val="4257126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Kolb’s Experiential Learning Cycle complements Gibbs by emphasizing learning through experience. It consists of four stages: Concrete Experience, Reflective Observation, Abstract Conceptualization, and Active Experimentation. Students begin with the Concrete Experience of creating and presenting their poster, followed by Reflective Observation, where they consider what happened and how they felt. Abstract Conceptualization involves connecting these reflections to theoretical concepts, such as project management frameworks and stakeholder analysis. Finally, Active Experimentation encourages students to apply these insights in future assignments, improving their approach to planning, collaboration, and engagement. This cyclical process reinforces continuous learning and adaptability, which are vital for managing complex projects in dynamic environments.</a:t>
            </a:r>
          </a:p>
        </p:txBody>
      </p:sp>
      <p:sp>
        <p:nvSpPr>
          <p:cNvPr id="4" name="Slide Number Placeholder 3"/>
          <p:cNvSpPr>
            <a:spLocks noGrp="1"/>
          </p:cNvSpPr>
          <p:nvPr>
            <p:ph type="sldNum" sz="quarter" idx="5"/>
          </p:nvPr>
        </p:nvSpPr>
        <p:spPr/>
        <p:txBody>
          <a:bodyPr/>
          <a:lstStyle/>
          <a:p>
            <a:fld id="{4CA02C85-8608-4179-9F38-A5BE75D077F0}" type="slidenum">
              <a:t>13</a:t>
            </a:fld>
            <a:endParaRPr lang="en-US"/>
          </a:p>
        </p:txBody>
      </p:sp>
    </p:spTree>
    <p:extLst>
      <p:ext uri="{BB962C8B-B14F-4D97-AF65-F5344CB8AC3E}">
        <p14:creationId xmlns:p14="http://schemas.microsoft.com/office/powerpoint/2010/main" val="8266276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Key Project Management Tools</a:t>
            </a:r>
          </a:p>
        </p:txBody>
      </p:sp>
      <p:sp>
        <p:nvSpPr>
          <p:cNvPr id="4" name="Slide Number Placeholder 3"/>
          <p:cNvSpPr>
            <a:spLocks noGrp="1"/>
          </p:cNvSpPr>
          <p:nvPr>
            <p:ph type="sldNum" sz="quarter" idx="5"/>
          </p:nvPr>
        </p:nvSpPr>
        <p:spPr/>
        <p:txBody>
          <a:bodyPr/>
          <a:lstStyle/>
          <a:p>
            <a:fld id="{4CA02C85-8608-4179-9F38-A5BE75D077F0}" type="slidenum">
              <a:t>14</a:t>
            </a:fld>
            <a:endParaRPr lang="en-US"/>
          </a:p>
        </p:txBody>
      </p:sp>
    </p:spTree>
    <p:extLst>
      <p:ext uri="{BB962C8B-B14F-4D97-AF65-F5344CB8AC3E}">
        <p14:creationId xmlns:p14="http://schemas.microsoft.com/office/powerpoint/2010/main" val="20143226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The poster presentations incorporated several essential project management frameworks, including Quad Charts for summarizing project objectives, Gantt Charts for scheduling, RACI Matrices for clarifying roles and responsibilities, and Risk Management plans for identifying and mitigating potential issues. Some students also used Stakeholder Analysis to map influence and interest, and Work Breakdown Structures (WBS) to decompose tasks into manageable components. Reflecting on the use of these tools helps students understand their practical value and limitations. For example, a Gantt Chart may have facilitated timeline visualization, but its effectiveness depends on accurate task estimation. Similarly, a RACI Matrix can improve accountability, but only if roles are clearly defined and communicated. By analyzing these aspects, students can identify which tools were most beneficial and how they might refine their application in future projects.</a:t>
            </a:r>
          </a:p>
        </p:txBody>
      </p:sp>
      <p:sp>
        <p:nvSpPr>
          <p:cNvPr id="4" name="Slide Number Placeholder 3"/>
          <p:cNvSpPr>
            <a:spLocks noGrp="1"/>
          </p:cNvSpPr>
          <p:nvPr>
            <p:ph type="sldNum" sz="quarter" idx="5"/>
          </p:nvPr>
        </p:nvSpPr>
        <p:spPr/>
        <p:txBody>
          <a:bodyPr/>
          <a:lstStyle/>
          <a:p>
            <a:fld id="{4CA02C85-8608-4179-9F38-A5BE75D077F0}" type="slidenum">
              <a:t>15</a:t>
            </a:fld>
            <a:endParaRPr lang="en-US"/>
          </a:p>
        </p:txBody>
      </p:sp>
    </p:spTree>
    <p:extLst>
      <p:ext uri="{BB962C8B-B14F-4D97-AF65-F5344CB8AC3E}">
        <p14:creationId xmlns:p14="http://schemas.microsoft.com/office/powerpoint/2010/main" val="4948045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Prompts for Deep Reflection, Common Challenges Faced</a:t>
            </a:r>
          </a:p>
        </p:txBody>
      </p:sp>
      <p:sp>
        <p:nvSpPr>
          <p:cNvPr id="4" name="Slide Number Placeholder 3"/>
          <p:cNvSpPr>
            <a:spLocks noGrp="1"/>
          </p:cNvSpPr>
          <p:nvPr>
            <p:ph type="sldNum" sz="quarter" idx="5"/>
          </p:nvPr>
        </p:nvSpPr>
        <p:spPr/>
        <p:txBody>
          <a:bodyPr/>
          <a:lstStyle/>
          <a:p>
            <a:fld id="{4CA02C85-8608-4179-9F38-A5BE75D077F0}" type="slidenum">
              <a:t>16</a:t>
            </a:fld>
            <a:endParaRPr lang="en-US"/>
          </a:p>
        </p:txBody>
      </p:sp>
    </p:spTree>
    <p:extLst>
      <p:ext uri="{BB962C8B-B14F-4D97-AF65-F5344CB8AC3E}">
        <p14:creationId xmlns:p14="http://schemas.microsoft.com/office/powerpoint/2010/main" val="77940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To guide meaningful reflection, students should consider questions such as: How did you approach the poster design and content selection? Which frameworks were most useful and why? How effectively did you manage time and tasks during preparation? How did you cope with module delivery and deadlines? What strategies could you adopt to engage more actively in future tasks? These prompts encourage students to move beyond surface-level observations and critically evaluate their learning process, decision-making, and interaction with course requirements.</a:t>
            </a:r>
          </a:p>
        </p:txBody>
      </p:sp>
      <p:sp>
        <p:nvSpPr>
          <p:cNvPr id="4" name="Slide Number Placeholder 3"/>
          <p:cNvSpPr>
            <a:spLocks noGrp="1"/>
          </p:cNvSpPr>
          <p:nvPr>
            <p:ph type="sldNum" sz="quarter" idx="5"/>
          </p:nvPr>
        </p:nvSpPr>
        <p:spPr/>
        <p:txBody>
          <a:bodyPr/>
          <a:lstStyle/>
          <a:p>
            <a:fld id="{4CA02C85-8608-4179-9F38-A5BE75D077F0}" type="slidenum">
              <a:t>17</a:t>
            </a:fld>
            <a:endParaRPr lang="en-US"/>
          </a:p>
        </p:txBody>
      </p:sp>
    </p:spTree>
    <p:extLst>
      <p:ext uri="{BB962C8B-B14F-4D97-AF65-F5344CB8AC3E}">
        <p14:creationId xmlns:p14="http://schemas.microsoft.com/office/powerpoint/2010/main" val="12077555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Students often encounter challenges such as time management, difficulty understanding complex frameworks, coordinating group collaboration, and linking theoretical concepts to practical applications. Recognizing these obstacles during reflection is crucial for developing targeted solutions. For instance, if time management was a recurring issue, students might plan to use project scheduling tools more effectively or allocate buffer time for unforeseen delays. Similarly, if understanding frameworks posed difficulties, engaging with supplementary resources or seeking peer feedback could be part of the action plan. Addressing these challenges proactively enhances learning and performance in subsequent tasks.</a:t>
            </a:r>
          </a:p>
        </p:txBody>
      </p:sp>
      <p:sp>
        <p:nvSpPr>
          <p:cNvPr id="4" name="Slide Number Placeholder 3"/>
          <p:cNvSpPr>
            <a:spLocks noGrp="1"/>
          </p:cNvSpPr>
          <p:nvPr>
            <p:ph type="sldNum" sz="quarter" idx="5"/>
          </p:nvPr>
        </p:nvSpPr>
        <p:spPr/>
        <p:txBody>
          <a:bodyPr/>
          <a:lstStyle/>
          <a:p>
            <a:fld id="{4CA02C85-8608-4179-9F38-A5BE75D077F0}" type="slidenum">
              <a:t>18</a:t>
            </a:fld>
            <a:endParaRPr lang="en-US"/>
          </a:p>
        </p:txBody>
      </p:sp>
    </p:spTree>
    <p:extLst>
      <p:ext uri="{BB962C8B-B14F-4D97-AF65-F5344CB8AC3E}">
        <p14:creationId xmlns:p14="http://schemas.microsoft.com/office/powerpoint/2010/main" val="18401320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Developing an Action Plan, Exercise for Students</a:t>
            </a:r>
          </a:p>
        </p:txBody>
      </p:sp>
      <p:sp>
        <p:nvSpPr>
          <p:cNvPr id="4" name="Slide Number Placeholder 3"/>
          <p:cNvSpPr>
            <a:spLocks noGrp="1"/>
          </p:cNvSpPr>
          <p:nvPr>
            <p:ph type="sldNum" sz="quarter" idx="5"/>
          </p:nvPr>
        </p:nvSpPr>
        <p:spPr/>
        <p:txBody>
          <a:bodyPr/>
          <a:lstStyle/>
          <a:p>
            <a:fld id="{4CA02C85-8608-4179-9F38-A5BE75D077F0}" type="slidenum">
              <a:t>19</a:t>
            </a:fld>
            <a:endParaRPr lang="en-US"/>
          </a:p>
        </p:txBody>
      </p:sp>
    </p:spTree>
    <p:extLst>
      <p:ext uri="{BB962C8B-B14F-4D97-AF65-F5344CB8AC3E}">
        <p14:creationId xmlns:p14="http://schemas.microsoft.com/office/powerpoint/2010/main" val="30076301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Action planning is the final stage of reflection, where students translate insights into concrete steps for improvement. This may include strategies such as attending workshops on project management tools, participating more actively in class discussions, or using digital platforms for collaborative work. Students should identify two to three specific actions that address their main challenges and set measurable goals for implementation. For example, committing to create a detailed Gantt Chart for the next assignment or scheduling weekly progress reviews with peers can significantly enhance engagement and outcomes.</a:t>
            </a:r>
          </a:p>
        </p:txBody>
      </p:sp>
      <p:sp>
        <p:nvSpPr>
          <p:cNvPr id="4" name="Slide Number Placeholder 3"/>
          <p:cNvSpPr>
            <a:spLocks noGrp="1"/>
          </p:cNvSpPr>
          <p:nvPr>
            <p:ph type="sldNum" sz="quarter" idx="5"/>
          </p:nvPr>
        </p:nvSpPr>
        <p:spPr/>
        <p:txBody>
          <a:bodyPr/>
          <a:lstStyle/>
          <a:p>
            <a:fld id="{4CA02C85-8608-4179-9F38-A5BE75D077F0}" type="slidenum">
              <a:t>20</a:t>
            </a:fld>
            <a:endParaRPr lang="en-US"/>
          </a:p>
        </p:txBody>
      </p:sp>
    </p:spTree>
    <p:extLst>
      <p:ext uri="{BB962C8B-B14F-4D97-AF65-F5344CB8AC3E}">
        <p14:creationId xmlns:p14="http://schemas.microsoft.com/office/powerpoint/2010/main" val="1044466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Students are tasked with writing a 300-word reflection using Gibbs Reflective Cycle. They should cover: Description (summarize the poster topic and experience), Feelings (emotions during preparation and delivery), Evaluation (what worked well and what didn’t), Analysis (reasons behind outcomes), Conclusion (what could be done differently), and Action Plan (strategies for improvement). This exercise encourages structured thinking and helps students internalize lessons learned, preparing them for more complex reflective tasks in future modules.</a:t>
            </a:r>
          </a:p>
        </p:txBody>
      </p:sp>
      <p:sp>
        <p:nvSpPr>
          <p:cNvPr id="4" name="Slide Number Placeholder 3"/>
          <p:cNvSpPr>
            <a:spLocks noGrp="1"/>
          </p:cNvSpPr>
          <p:nvPr>
            <p:ph type="sldNum" sz="quarter" idx="5"/>
          </p:nvPr>
        </p:nvSpPr>
        <p:spPr/>
        <p:txBody>
          <a:bodyPr/>
          <a:lstStyle/>
          <a:p>
            <a:fld id="{4CA02C85-8608-4179-9F38-A5BE75D077F0}" type="slidenum">
              <a:t>21</a:t>
            </a:fld>
            <a:endParaRPr lang="en-US"/>
          </a:p>
        </p:txBody>
      </p:sp>
    </p:spTree>
    <p:extLst>
      <p:ext uri="{BB962C8B-B14F-4D97-AF65-F5344CB8AC3E}">
        <p14:creationId xmlns:p14="http://schemas.microsoft.com/office/powerpoint/2010/main" val="11300295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 uri="{C183D7F6-B498-43B3-948B-1728B52AA6E4}">
                <adec:decorative xmlns:adec="http://schemas.microsoft.com/office/drawing/2017/decorative" val="1"/>
              </a:ext>
            </a:extLst>
          </p:cNvPr>
          <p:cNvSpPr/>
          <p:nvPr/>
        </p:nvSpPr>
        <p:spPr>
          <a:xfrm>
            <a:off x="5067300" y="-429"/>
            <a:ext cx="7142987" cy="6858429"/>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 uri="{C183D7F6-B498-43B3-948B-1728B52AA6E4}">
                <adec:decorative xmlns:adec="http://schemas.microsoft.com/office/drawing/2017/decorative" val="1"/>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 uri="{C183D7F6-B498-43B3-948B-1728B52AA6E4}">
                <adec:decorative xmlns:adec="http://schemas.microsoft.com/office/drawing/2017/decorative" val="1"/>
              </a:ext>
            </a:extLst>
          </p:cNvPr>
          <p:cNvSpPr/>
          <p:nvPr/>
        </p:nvSpPr>
        <p:spPr>
          <a:xfrm rot="10800000">
            <a:off x="5067300" y="4571999"/>
            <a:ext cx="7140054"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 uri="{C183D7F6-B498-43B3-948B-1728B52AA6E4}">
                <adec:decorative xmlns:adec="http://schemas.microsoft.com/office/drawing/2017/decorative" val="1"/>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tx1"/>
                </a:solidFill>
              </a:defRPr>
            </a:lvl1pPr>
          </a:lstStyle>
          <a:p>
            <a:pPr lvl="0"/>
            <a:r>
              <a:rPr lang="en-US"/>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tx1"/>
                </a:solidFill>
              </a:defRPr>
            </a:lvl1pPr>
          </a:lstStyle>
          <a:p>
            <a:fld id="{8AF2F4EA-388B-424B-AC17-965C10DAF675}" type="datetime2">
              <a:rPr lang="en-US" smtClean="0"/>
              <a:t>Saturday, March 28,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4660854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E7ACF9F-8FDB-4ADC-A9FD-4B179047B36A}"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1203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 uri="{C183D7F6-B498-43B3-948B-1728B52AA6E4}">
                <adec:decorative xmlns:adec="http://schemas.microsoft.com/office/drawing/2017/decorative" val="1"/>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 uri="{C183D7F6-B498-43B3-948B-1728B52AA6E4}">
                <adec:decorative xmlns:adec="http://schemas.microsoft.com/office/drawing/2017/decorative" val="1"/>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 uri="{C183D7F6-B498-43B3-948B-1728B52AA6E4}">
                <adec:decorative xmlns:adec="http://schemas.microsoft.com/office/drawing/2017/decorative" val="1"/>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 uri="{C183D7F6-B498-43B3-948B-1728B52AA6E4}">
                <adec:decorative xmlns:adec="http://schemas.microsoft.com/office/drawing/2017/decorative" val="1"/>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tx1"/>
                </a:solidFill>
                <a:latin typeface="+mj-lt"/>
              </a:defRPr>
            </a:lvl1pPr>
          </a:lstStyle>
          <a:p>
            <a:pPr lvl="0"/>
            <a:r>
              <a:rPr lang="en-US"/>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tx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tx1"/>
                </a:solidFill>
              </a:defRPr>
            </a:lvl1pPr>
          </a:lstStyle>
          <a:p>
            <a:fld id="{3D4AF38C-0923-462D-8E8F-DFB1FB3CD655}" type="datetime2">
              <a:rPr lang="en-US" smtClean="0"/>
              <a:t>Saturday, March 28, 2026</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51927337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 uri="{C183D7F6-B498-43B3-948B-1728B52AA6E4}">
                <adec:decorative xmlns:adec="http://schemas.microsoft.com/office/drawing/2017/decorative" val="1"/>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 uri="{C183D7F6-B498-43B3-948B-1728B52AA6E4}">
                <adec:decorative xmlns:adec="http://schemas.microsoft.com/office/drawing/2017/decorative" val="1"/>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 uri="{C183D7F6-B498-43B3-948B-1728B52AA6E4}">
                <adec:decorative xmlns:adec="http://schemas.microsoft.com/office/drawing/2017/decorative" val="1"/>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 uri="{C183D7F6-B498-43B3-948B-1728B52AA6E4}">
                <adec:decorative xmlns:adec="http://schemas.microsoft.com/office/drawing/2017/decorative" val="1"/>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tx1"/>
                </a:solidFill>
              </a:defRPr>
            </a:lvl1pPr>
          </a:lstStyle>
          <a:p>
            <a:fld id="{5531B838-A2A1-4E5F-8CE5-ED5C785421C8}" type="datetime2">
              <a:rPr lang="en-US" smtClean="0"/>
              <a:t>Saturday, March 28,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6435562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with Pictur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 uri="{C183D7F6-B498-43B3-948B-1728B52AA6E4}">
                <adec:decorative xmlns:adec="http://schemas.microsoft.com/office/drawing/2017/decorative" val="1"/>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 uri="{C183D7F6-B498-43B3-948B-1728B52AA6E4}">
                <adec:decorative xmlns:adec="http://schemas.microsoft.com/office/drawing/2017/decorative" val="1"/>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 uri="{C183D7F6-B498-43B3-948B-1728B52AA6E4}">
                <adec:decorative xmlns:adec="http://schemas.microsoft.com/office/drawing/2017/decorative" val="1"/>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tx1"/>
                </a:solidFill>
                <a:latin typeface="+mj-lt"/>
              </a:defRPr>
            </a:lvl1pPr>
          </a:lstStyle>
          <a:p>
            <a:pPr lvl="0"/>
            <a:r>
              <a:rPr lang="en-US"/>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tx1"/>
                </a:solidFill>
              </a:defRPr>
            </a:lvl1pPr>
          </a:lstStyle>
          <a:p>
            <a:fld id="{B369E90C-83BE-474F-8867-84D9D4BA9A64}" type="datetime2">
              <a:rPr lang="en-US" smtClean="0"/>
              <a:t>Saturday, March 28, 2026</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8015799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 uri="{C183D7F6-B498-43B3-948B-1728B52AA6E4}">
                <adec:decorative xmlns:adec="http://schemas.microsoft.com/office/drawing/2017/decorative" val="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 uri="{C183D7F6-B498-43B3-948B-1728B52AA6E4}">
                <adec:decorative xmlns:adec="http://schemas.microsoft.com/office/drawing/2017/decorative" val="1"/>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 uri="{C183D7F6-B498-43B3-948B-1728B52AA6E4}">
                <adec:decorative xmlns:adec="http://schemas.microsoft.com/office/drawing/2017/decorative" val="1"/>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 uri="{C183D7F6-B498-43B3-948B-1728B52AA6E4}">
                <adec:decorative xmlns:adec="http://schemas.microsoft.com/office/drawing/2017/decorative" val="1"/>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 uri="{C183D7F6-B498-43B3-948B-1728B52AA6E4}">
                <adec:decorative xmlns:adec="http://schemas.microsoft.com/office/drawing/2017/decorative" val="1"/>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 uri="{C183D7F6-B498-43B3-948B-1728B52AA6E4}">
                <adec:decorative xmlns:adec="http://schemas.microsoft.com/office/drawing/2017/decorative" val="1"/>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tx1"/>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7B5CA67-94ED-4C14-9B73-CCE5A85B4E93}" type="datetime2">
              <a:rPr lang="en-US" smtClean="0"/>
              <a:t>Saturday, March 28,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8611052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 preserve="1">
  <p:cSld name="Title 2">
    <p:bg>
      <p:bgRef idx="1001">
        <a:schemeClr val="bg1"/>
      </p:bgRef>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8C38FEA-146D-53B3-36B0-5CBD8040636E}"/>
              </a:ext>
              <a:ext uri="{C183D7F6-B498-43B3-948B-1728B52AA6E4}">
                <adec:decorative xmlns:adec="http://schemas.microsoft.com/office/drawing/2017/decorative" val="1"/>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 uri="{C183D7F6-B498-43B3-948B-1728B52AA6E4}">
                <adec:decorative xmlns:adec="http://schemas.microsoft.com/office/drawing/2017/decorative" val="1"/>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 uri="{C183D7F6-B498-43B3-948B-1728B52AA6E4}">
                <adec:decorative xmlns:adec="http://schemas.microsoft.com/office/drawing/2017/decorative" val="1"/>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 uri="{C183D7F6-B498-43B3-948B-1728B52AA6E4}">
                <adec:decorative xmlns:adec="http://schemas.microsoft.com/office/drawing/2017/decorative" val="1"/>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7723C116-3055-4F7F-9A49-EB260F9EF6F6}" type="datetime2">
              <a:rPr lang="en-US" smtClean="0"/>
              <a:t>Saturday, March 28, 2026</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7185199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Title 3">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4E2F783-0ED7-1F0B-219A-198549E350DD}"/>
              </a:ext>
              <a:ext uri="{C183D7F6-B498-43B3-948B-1728B52AA6E4}">
                <adec:decorative xmlns:adec="http://schemas.microsoft.com/office/drawing/2017/decorative" val="1"/>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 uri="{C183D7F6-B498-43B3-948B-1728B52AA6E4}">
                <adec:decorative xmlns:adec="http://schemas.microsoft.com/office/drawing/2017/decorative" val="1"/>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 uri="{C183D7F6-B498-43B3-948B-1728B52AA6E4}">
                <adec:decorative xmlns:adec="http://schemas.microsoft.com/office/drawing/2017/decorative" val="1"/>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 uri="{C183D7F6-B498-43B3-948B-1728B52AA6E4}">
                <adec:decorative xmlns:adec="http://schemas.microsoft.com/office/drawing/2017/decorative" val="1"/>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A6A5EF91-D53E-428D-B2CB-7C1F753E44DB}" type="datetime2">
              <a:rPr lang="en-US" smtClean="0"/>
              <a:t>Saturday, March 28, 2026</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5510229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 uri="{C183D7F6-B498-43B3-948B-1728B52AA6E4}">
                <adec:decorative xmlns:adec="http://schemas.microsoft.com/office/drawing/2017/decorative" val="1"/>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 uri="{C183D7F6-B498-43B3-948B-1728B52AA6E4}">
                <adec:decorative xmlns:adec="http://schemas.microsoft.com/office/drawing/2017/decorative" val="1"/>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 uri="{C183D7F6-B498-43B3-948B-1728B52AA6E4}">
                <adec:decorative xmlns:adec="http://schemas.microsoft.com/office/drawing/2017/decorative" val="1"/>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 uri="{C183D7F6-B498-43B3-948B-1728B52AA6E4}">
                <adec:decorative xmlns:adec="http://schemas.microsoft.com/office/drawing/2017/decorative" val="1"/>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 uri="{C183D7F6-B498-43B3-948B-1728B52AA6E4}">
                <adec:decorative xmlns:adec="http://schemas.microsoft.com/office/drawing/2017/decorative" val="1"/>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 uri="{C183D7F6-B498-43B3-948B-1728B52AA6E4}">
                <adec:decorative xmlns:adec="http://schemas.microsoft.com/office/drawing/2017/decorative" val="1"/>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 uri="{C183D7F6-B498-43B3-948B-1728B52AA6E4}">
                <adec:decorative xmlns:adec="http://schemas.microsoft.com/office/drawing/2017/decorative" val="0"/>
              </a:ext>
            </a:extLst>
          </p:cNvPr>
          <p:cNvSpPr>
            <a:spLocks noGrp="1"/>
          </p:cNvSpPr>
          <p:nvPr>
            <p:ph type="title"/>
          </p:nvPr>
        </p:nvSpPr>
        <p:spPr>
          <a:xfrm>
            <a:off x="3657600" y="2807208"/>
            <a:ext cx="7772400" cy="3346704"/>
          </a:xfrm>
        </p:spPr>
        <p:txBody>
          <a:bodyPr anchor="t">
            <a:normAutofit/>
          </a:bodyPr>
          <a:lstStyle>
            <a:lvl1pPr>
              <a:lnSpc>
                <a:spcPct val="110000"/>
              </a:lnSpc>
              <a:defRPr sz="5400" cap="all" spc="700"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B4EA7F42-44CA-4E2D-BE54-54E50F1A95AA}" type="datetime2">
              <a:rPr lang="en-US" smtClean="0"/>
              <a:t>Saturday, March 28,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2374594414"/>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 uri="{C183D7F6-B498-43B3-948B-1728B52AA6E4}">
                <adec:decorative xmlns:adec="http://schemas.microsoft.com/office/drawing/2017/decorative" val="1"/>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 uri="{C183D7F6-B498-43B3-948B-1728B52AA6E4}">
                <adec:decorative xmlns:adec="http://schemas.microsoft.com/office/drawing/2017/decorative" val="1"/>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 uri="{C183D7F6-B498-43B3-948B-1728B52AA6E4}">
                <adec:decorative xmlns:adec="http://schemas.microsoft.com/office/drawing/2017/decorative" val="1"/>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 uri="{C183D7F6-B498-43B3-948B-1728B52AA6E4}">
                <adec:decorative xmlns:adec="http://schemas.microsoft.com/office/drawing/2017/decorative" val="1"/>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 uri="{C183D7F6-B498-43B3-948B-1728B52AA6E4}">
                <adec:decorative xmlns:adec="http://schemas.microsoft.com/office/drawing/2017/decorative" val="1"/>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 uri="{C183D7F6-B498-43B3-948B-1728B52AA6E4}">
                <adec:decorative xmlns:adec="http://schemas.microsoft.com/office/drawing/2017/decorative" val="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A5F6D2C8-34B4-4D49-8BA1-BACB1E5E91D7}" type="datetime2">
              <a:rPr lang="en-US" smtClean="0"/>
              <a:t>Saturday, March 28,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375111834"/>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3735CD2-2790-A02E-C1A3-EB251A110779}"/>
              </a:ext>
              <a:ext uri="{C183D7F6-B498-43B3-948B-1728B52AA6E4}">
                <adec:decorative xmlns:adec="http://schemas.microsoft.com/office/drawing/2017/decorative" val="1"/>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 uri="{C183D7F6-B498-43B3-948B-1728B52AA6E4}">
                <adec:decorative xmlns:adec="http://schemas.microsoft.com/office/drawing/2017/decorative" val="1"/>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 uri="{C183D7F6-B498-43B3-948B-1728B52AA6E4}">
                <adec:decorative xmlns:adec="http://schemas.microsoft.com/office/drawing/2017/decorative" val="1"/>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 uri="{C183D7F6-B498-43B3-948B-1728B52AA6E4}">
                <adec:decorative xmlns:adec="http://schemas.microsoft.com/office/drawing/2017/decorative" val="1"/>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07FA98E2-6F7F-4A51-8E1F-EB59A50F0269}" type="datetime2">
              <a:rPr lang="en-US" smtClean="0"/>
              <a:t>Saturday, March 28,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40356225"/>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CBB6C2A-5CA9-E68C-069E-E0E25559DCC0}"/>
              </a:ext>
              <a:ext uri="{C183D7F6-B498-43B3-948B-1728B52AA6E4}">
                <adec:decorative xmlns:adec="http://schemas.microsoft.com/office/drawing/2017/decorative" val="1"/>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 uri="{C183D7F6-B498-43B3-948B-1728B52AA6E4}">
                <adec:decorative xmlns:adec="http://schemas.microsoft.com/office/drawing/2017/decorative" val="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150BB71E-4F8F-41C0-A92F-F3C4EFE8AC7B}" type="datetime2">
              <a:rPr lang="en-US" smtClean="0"/>
              <a:t>Saturday, March 28,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161023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8963436-5FD3-4DBA-BA14-7BB2834C5EC5}"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87418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2DB3D6C-C357-4A18-98FF-C5DAE1A10B46}"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7564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6848E0B-8A0C-48E4-ADBA-2AC6A8CE7CBF}"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586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CBDCCA7-F1A7-4374-A53E-DDBF6669B4DA}"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35543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7A4E53C8-4441-4494-9A33-9A60A8C010FF}"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574857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 preserve="1">
  <p:cSld name="Content 7">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98606AF-234E-F01C-E350-3E326E5ABE30}"/>
              </a:ext>
              <a:ext uri="{C183D7F6-B498-43B3-948B-1728B52AA6E4}">
                <adec:decorative xmlns:adec="http://schemas.microsoft.com/office/drawing/2017/decorative" val="1"/>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 uri="{C183D7F6-B498-43B3-948B-1728B52AA6E4}">
                <adec:decorative xmlns:adec="http://schemas.microsoft.com/office/drawing/2017/decorative" val="1"/>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 uri="{C183D7F6-B498-43B3-948B-1728B52AA6E4}">
                <adec:decorative xmlns:adec="http://schemas.microsoft.com/office/drawing/2017/decorative" val="1"/>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C27853E-A83C-4AE4-BB8D-D1C2F70D8524}"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565910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358C6A-FFB7-7F91-94AA-423822AA8C38}"/>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 uri="{C183D7F6-B498-43B3-948B-1728B52AA6E4}">
                <adec:decorative xmlns:adec="http://schemas.microsoft.com/office/drawing/2017/decorative" val="1"/>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2BDBDAA-674F-41A5-9B7A-63B7C6B4BF31}" type="datetime2">
              <a:rPr lang="en-US" smtClean="0"/>
              <a:t>Saturday, March 28,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214047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BC72D07-FB95-F16C-6535-C8AEB3ACAFA0}"/>
              </a:ext>
              <a:ext uri="{C183D7F6-B498-43B3-948B-1728B52AA6E4}">
                <adec:decorative xmlns:adec="http://schemas.microsoft.com/office/drawing/2017/decorative" val="1"/>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 uri="{C183D7F6-B498-43B3-948B-1728B52AA6E4}">
                <adec:decorative xmlns:adec="http://schemas.microsoft.com/office/drawing/2017/decorative" val="1"/>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15508136-2BE5-4DEB-BFFF-CA82AE75DA81}" type="datetime2">
              <a:rPr lang="en-US" smtClean="0"/>
              <a:t>Saturday, March 28,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3217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CDB1A6A-A82E-C28C-BC71-E59067A1D47F}"/>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 uri="{C183D7F6-B498-43B3-948B-1728B52AA6E4}">
                <adec:decorative xmlns:adec="http://schemas.microsoft.com/office/drawing/2017/decorative" val="1"/>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8CA907A-57F4-4BE4-B9CF-66B2A48FC3D2}" type="datetime2">
              <a:rPr lang="en-US" smtClean="0"/>
              <a:t>Saturday, March 28,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87197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9DCA41D-9DCB-DD45-31CF-2ACE1D2C681B}"/>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 uri="{C183D7F6-B498-43B3-948B-1728B52AA6E4}">
                <adec:decorative xmlns:adec="http://schemas.microsoft.com/office/drawing/2017/decorative" val="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0" y="-1"/>
            <a:ext cx="5247320" cy="6400369"/>
          </a:xfrm>
          <a:blipFill>
            <a:blip r:embed="rId2">
              <a:alphaModFix amt="70000"/>
            </a:blip>
            <a:stretch>
              <a:fillRect/>
            </a:stretch>
          </a:blipFill>
        </p:spPr>
        <p:txBody>
          <a:bodyPr/>
          <a:lstStyle>
            <a:lvl1pPr marL="0" indent="0">
              <a:buNone/>
              <a:defRPr/>
            </a:lvl1pPr>
          </a:lstStyle>
          <a:p>
            <a:r>
              <a:rPr lang="en-US"/>
              <a:t> </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F8C0C47F-6992-403B-A8BD-DAD08522434F}" type="datetime2">
              <a:rPr lang="en-US" smtClean="0"/>
              <a:t>Saturday, March 28, 2026</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65593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9DCA41D-9DCB-DD45-31CF-2ACE1D2C681B}"/>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 uri="{C183D7F6-B498-43B3-948B-1728B52AA6E4}">
                <adec:decorative xmlns:adec="http://schemas.microsoft.com/office/drawing/2017/decorative" val="1"/>
              </a:ext>
            </a:extLst>
          </p:cNvPr>
          <p:cNvSpPr/>
          <p:nvPr/>
        </p:nvSpPr>
        <p:spPr>
          <a:xfrm flipH="1">
            <a:off x="6922008" y="6400799"/>
            <a:ext cx="5269988"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5440680" cy="1197864"/>
          </a:xfrm>
        </p:spPr>
        <p:txBody>
          <a:bodyPr anchor="b"/>
          <a:lstStyle/>
          <a:p>
            <a:r>
              <a:rPr lang="en-US"/>
              <a:t>Click to edit Master title style</a:t>
            </a:r>
          </a:p>
        </p:txBody>
      </p:sp>
      <p:sp>
        <p:nvSpPr>
          <p:cNvPr id="4" name="Footer Placeholder 3">
            <a:extLst>
              <a:ext uri="{FF2B5EF4-FFF2-40B4-BE49-F238E27FC236}">
                <a16:creationId xmlns:a16="http://schemas.microsoft.com/office/drawing/2014/main" id="{F6328336-AE7A-4C2D-0270-493DC7303B6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31520" y="1856232"/>
            <a:ext cx="544068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922008" y="-1"/>
            <a:ext cx="5269992" cy="6400369"/>
          </a:xfrm>
          <a:blipFill>
            <a:blip r:embed="rId2">
              <a:alphaModFix amt="70000"/>
            </a:blip>
            <a:stretch>
              <a:fillRect/>
            </a:stretch>
          </a:blipFill>
        </p:spPr>
        <p:txBody>
          <a:bodyPr/>
          <a:lstStyle>
            <a:lvl1pPr marL="0" indent="0">
              <a:buNone/>
              <a:defRPr/>
            </a:lvl1pPr>
          </a:lstStyle>
          <a:p>
            <a:r>
              <a:rPr lang="en-US"/>
              <a:t> </a:t>
            </a:r>
          </a:p>
        </p:txBody>
      </p:sp>
      <p:sp>
        <p:nvSpPr>
          <p:cNvPr id="3" name="Date Placeholder 2">
            <a:extLst>
              <a:ext uri="{FF2B5EF4-FFF2-40B4-BE49-F238E27FC236}">
                <a16:creationId xmlns:a16="http://schemas.microsoft.com/office/drawing/2014/main" id="{ACE75CBF-C3DD-595A-4D09-0BDBE3A20100}"/>
              </a:ext>
            </a:extLst>
          </p:cNvPr>
          <p:cNvSpPr>
            <a:spLocks noGrp="1"/>
          </p:cNvSpPr>
          <p:nvPr>
            <p:ph type="dt" sz="half" idx="16"/>
          </p:nvPr>
        </p:nvSpPr>
        <p:spPr/>
        <p:txBody>
          <a:bodyPr/>
          <a:lstStyle/>
          <a:p>
            <a:fld id="{4EE2BF70-051F-4182-B873-1FBEE890188B}" type="datetime2">
              <a:rPr lang="en-US" smtClean="0"/>
              <a:t>Saturday, March 28, 2026</a:t>
            </a:fld>
            <a:endParaRPr lang="en-US"/>
          </a:p>
        </p:txBody>
      </p:sp>
      <p:sp>
        <p:nvSpPr>
          <p:cNvPr id="5" name="Slide Number Placeholder 4">
            <a:extLst>
              <a:ext uri="{FF2B5EF4-FFF2-40B4-BE49-F238E27FC236}">
                <a16:creationId xmlns:a16="http://schemas.microsoft.com/office/drawing/2014/main" id="{FFC4C584-842E-9FEF-D13D-CAA866F0BFEA}"/>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23006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81E3123-7D9E-2A08-F196-CDF340945D9D}"/>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 uri="{C183D7F6-B498-43B3-948B-1728B52AA6E4}">
                <adec:decorative xmlns:adec="http://schemas.microsoft.com/office/drawing/2017/decorative" val="1"/>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2B29163A-D4FD-4B13-B760-29FEA46D26A0}" type="datetime2">
              <a:rPr lang="en-US" smtClean="0"/>
              <a:t>Saturday, March 28,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467347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92EA85-E779-E444-F045-AF74D3205F21}"/>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 uri="{C183D7F6-B498-43B3-948B-1728B52AA6E4}">
                <adec:decorative xmlns:adec="http://schemas.microsoft.com/office/drawing/2017/decorative" val="1"/>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a:t> </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BF31E3F0-C597-454C-9C6A-C05C00896517}" type="datetime2">
              <a:rPr lang="en-US" smtClean="0"/>
              <a:t>Saturday, March 28,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20412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92EA85-E779-E444-F045-AF74D3205F21}"/>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 uri="{C183D7F6-B498-43B3-948B-1728B52AA6E4}">
                <adec:decorative xmlns:adec="http://schemas.microsoft.com/office/drawing/2017/decorative" val="1"/>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a:t> </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64C03E46-357C-41AA-B644-5D238512659D}" type="datetime2">
              <a:rPr lang="en-US" smtClean="0"/>
              <a:t>Saturday, March 28,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6803533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DBABC61-0C94-EB2C-729D-13A2A74C04A2}"/>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 uri="{C183D7F6-B498-43B3-948B-1728B52AA6E4}">
                <adec:decorative xmlns:adec="http://schemas.microsoft.com/office/drawing/2017/decorative" val="1"/>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F7317806-C1A4-4898-A392-58092F2DAC1E}" type="datetime2">
              <a:rPr lang="en-US" smtClean="0"/>
              <a:t>Saturday, March 28,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8923169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460BC6-378A-8F4F-1D44-FA6677F92D4E}"/>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 uri="{C183D7F6-B498-43B3-948B-1728B52AA6E4}">
                <adec:decorative xmlns:adec="http://schemas.microsoft.com/office/drawing/2017/decorative" val="1"/>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5EBE550A-BFEE-40D6-A0EE-F4BD2148E98A}" type="datetime2">
              <a:rPr lang="en-US" smtClean="0"/>
              <a:t>Saturday, March 28,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035166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CBB6C2A-5CA9-E68C-069E-E0E25559DCC0}"/>
              </a:ext>
              <a:ext uri="{C183D7F6-B498-43B3-948B-1728B52AA6E4}">
                <adec:decorative xmlns:adec="http://schemas.microsoft.com/office/drawing/2017/decorative" val="1"/>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 uri="{C183D7F6-B498-43B3-948B-1728B52AA6E4}">
                <adec:decorative xmlns:adec="http://schemas.microsoft.com/office/drawing/2017/decorative" val="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a:t> </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3F60DE63-5C97-4D17-AD5B-559BE78F8C6E}" type="datetime2">
              <a:rPr lang="en-US" smtClean="0"/>
              <a:t>Saturday, March 28,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1379209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BED10C-5619-54D2-5D2D-E5D0A3E26E93}"/>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 uri="{C183D7F6-B498-43B3-948B-1728B52AA6E4}">
                <adec:decorative xmlns:adec="http://schemas.microsoft.com/office/drawing/2017/decorative" val="1"/>
              </a:ext>
            </a:extLst>
          </p:cNvPr>
          <p:cNvSpPr/>
          <p:nvPr/>
        </p:nvSpPr>
        <p:spPr>
          <a:xfrm flipH="1">
            <a:off x="6945630" y="6401228"/>
            <a:ext cx="5246366"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C3B1CEA-5D85-42AB-95DF-BF2F02172CA4}" type="datetime2">
              <a:rPr lang="en-US" smtClean="0"/>
              <a:t>Saturday, March 28,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97679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2093A5D-CF9E-656F-6E4D-BBE26617BBEC}"/>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 uri="{C183D7F6-B498-43B3-948B-1728B52AA6E4}">
                <adec:decorative xmlns:adec="http://schemas.microsoft.com/office/drawing/2017/decorative" val="1"/>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B5151AB-126F-4C4D-9C0D-9B9B07DC1CFA}" type="datetime2">
              <a:rPr lang="en-US" smtClean="0"/>
              <a:t>Saturday, March 28,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278578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EA2F20-DFC9-8EAE-10DC-BC89113C2D4F}"/>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 uri="{C183D7F6-B498-43B3-948B-1728B52AA6E4}">
                <adec:decorative xmlns:adec="http://schemas.microsoft.com/office/drawing/2017/decorative" val="1"/>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8EB0D61-5867-4B60-96C2-F34431D24F0C}" type="datetime2">
              <a:rPr lang="en-US" smtClean="0"/>
              <a:t>Saturday, March 28,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38077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Number Large">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 uri="{C183D7F6-B498-43B3-948B-1728B52AA6E4}">
                <adec:decorative xmlns:adec="http://schemas.microsoft.com/office/drawing/2017/decorative" val="1"/>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 uri="{C183D7F6-B498-43B3-948B-1728B52AA6E4}">
                <adec:decorative xmlns:adec="http://schemas.microsoft.com/office/drawing/2017/decorative" val="1"/>
              </a:ext>
            </a:extLst>
          </p:cNvPr>
          <p:cNvSpPr/>
          <p:nvPr/>
        </p:nvSpPr>
        <p:spPr>
          <a:xfrm>
            <a:off x="-18286" y="4719145"/>
            <a:ext cx="12221346" cy="214894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solidFill>
                  <a:schemeClr val="bg1"/>
                </a:solidFill>
                <a:latin typeface="+mn-lt"/>
              </a:defRPr>
            </a:lvl1pPr>
          </a:lstStyle>
          <a:p>
            <a:r>
              <a:rPr lang="en-US"/>
              <a:t>Click to edit Master title style</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tx1"/>
                </a:solidFill>
                <a:latin typeface="+mj-lt"/>
              </a:defRPr>
            </a:lvl1pPr>
          </a:lstStyle>
          <a:p>
            <a:pPr lvl="0"/>
            <a:r>
              <a:rPr lang="en-US"/>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774365B4-2BDD-42A8-8AD0-4FD66D3F5C4E}" type="datetime2">
              <a:rPr lang="en-US" smtClean="0"/>
              <a:t>Saturday, March 28, 2026</a:t>
            </a:fld>
            <a:endParaRPr lang="en-US"/>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51987367"/>
      </p:ext>
    </p:extLst>
  </p:cSld>
  <p:clrMapOvr>
    <a:overrideClrMapping bg1="dk1" tx1="lt1" bg2="dk2" tx2="lt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Number Large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 uri="{C183D7F6-B498-43B3-948B-1728B52AA6E4}">
                <adec:decorative xmlns:adec="http://schemas.microsoft.com/office/drawing/2017/decorative" val="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 uri="{C183D7F6-B498-43B3-948B-1728B52AA6E4}">
                <adec:decorative xmlns:adec="http://schemas.microsoft.com/office/drawing/2017/decorative" val="1"/>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 uri="{C183D7F6-B498-43B3-948B-1728B52AA6E4}">
                <adec:decorative xmlns:adec="http://schemas.microsoft.com/office/drawing/2017/decorative" val="1"/>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 uri="{C183D7F6-B498-43B3-948B-1728B52AA6E4}">
                <adec:decorative xmlns:adec="http://schemas.microsoft.com/office/drawing/2017/decorative" val="1"/>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 uri="{C183D7F6-B498-43B3-948B-1728B52AA6E4}">
                <adec:decorative xmlns:adec="http://schemas.microsoft.com/office/drawing/2017/decorative" val="1"/>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tx1"/>
                </a:solidFill>
                <a:latin typeface="+mn-lt"/>
              </a:defRPr>
            </a:lvl1pPr>
          </a:lstStyle>
          <a:p>
            <a:r>
              <a:rPr lang="en-US"/>
              <a:t>Click to edit Master title style</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tx1"/>
                </a:solidFill>
                <a:latin typeface="+mj-lt"/>
              </a:defRPr>
            </a:lvl1pPr>
          </a:lstStyle>
          <a:p>
            <a:pPr lvl="0"/>
            <a:r>
              <a:rPr lang="en-US"/>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18042AE0-E8A0-4C07-BDCE-3F5EAB477031}" type="datetime2">
              <a:rPr lang="en-US" smtClean="0"/>
              <a:t>Saturday, March 28, 2026</a:t>
            </a:fld>
            <a:endParaRPr lang="en-US"/>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82734611"/>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a:t>Click to edit Master title style</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118D1234-C791-4FA0-B7BF-3B97E1AFD349}" type="datetime2">
              <a:rPr lang="en-US" smtClean="0"/>
              <a:t>Saturday, March 28, 2026</a:t>
            </a:fld>
            <a:endParaRPr lang="en-US"/>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213799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FA70C64-A82F-539E-FA22-E9EDFA88F0CB}"/>
              </a:ext>
              <a:ext uri="{C183D7F6-B498-43B3-948B-1728B52AA6E4}">
                <adec:decorative xmlns:adec="http://schemas.microsoft.com/office/drawing/2017/decorative" val="1"/>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 uri="{C183D7F6-B498-43B3-948B-1728B52AA6E4}">
                <adec:decorative xmlns:adec="http://schemas.microsoft.com/office/drawing/2017/decorative" val="1"/>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 uri="{C183D7F6-B498-43B3-948B-1728B52AA6E4}">
                <adec:decorative xmlns:adec="http://schemas.microsoft.com/office/drawing/2017/decorative" val="1"/>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 uri="{C183D7F6-B498-43B3-948B-1728B52AA6E4}">
                <adec:decorative xmlns:adec="http://schemas.microsoft.com/office/drawing/2017/decorative" val="1"/>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D599FD6B-A98A-41CE-AE80-E9BFC922155F}" type="datetime2">
              <a:rPr lang="en-US" smtClean="0"/>
              <a:t>Saturday, March 28,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7923230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E952A27B-DA16-4786-8944-4B1CF34905EE}" type="datetime2">
              <a:rPr lang="en-US" smtClean="0"/>
              <a:t>Saturday, March 28,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6942459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 uri="{C183D7F6-B498-43B3-948B-1728B52AA6E4}">
                <adec:decorative xmlns:adec="http://schemas.microsoft.com/office/drawing/2017/decorative" val="1"/>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 uri="{C183D7F6-B498-43B3-948B-1728B52AA6E4}">
                <adec:decorative xmlns:adec="http://schemas.microsoft.com/office/drawing/2017/decorative" val="1"/>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 uri="{C183D7F6-B498-43B3-948B-1728B52AA6E4}">
                <adec:decorative xmlns:adec="http://schemas.microsoft.com/office/drawing/2017/decorative" val="1"/>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C5DA190-1DE0-42AE-81F7-BAE9BB470D89}" type="datetime2">
              <a:rPr lang="en-US" smtClean="0"/>
              <a:t>Saturday, March 28,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6526282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 uri="{C183D7F6-B498-43B3-948B-1728B52AA6E4}">
                <adec:decorative xmlns:adec="http://schemas.microsoft.com/office/drawing/2017/decorative" val="1"/>
              </a:ext>
            </a:extLst>
          </p:cNvPr>
          <p:cNvSpPr/>
          <p:nvPr/>
        </p:nvSpPr>
        <p:spPr>
          <a:xfrm>
            <a:off x="1009651" y="1028701"/>
            <a:ext cx="10172700" cy="48005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 uri="{C183D7F6-B498-43B3-948B-1728B52AA6E4}">
                <adec:decorative xmlns:adec="http://schemas.microsoft.com/office/drawing/2017/decorative" val="1"/>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 uri="{C183D7F6-B498-43B3-948B-1728B52AA6E4}">
                <adec:decorative xmlns:adec="http://schemas.microsoft.com/office/drawing/2017/decorative" val="1"/>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2100A192-F923-4AB4-BDCC-6ACB26A0AAAE}" type="datetime2">
              <a:rPr lang="en-US" smtClean="0"/>
              <a:t>Saturday, March 28, 2026</a:t>
            </a:fld>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1156475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Quote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 uri="{C183D7F6-B498-43B3-948B-1728B52AA6E4}">
                <adec:decorative xmlns:adec="http://schemas.microsoft.com/office/drawing/2017/decorative" val="1"/>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 uri="{C183D7F6-B498-43B3-948B-1728B52AA6E4}">
                <adec:decorative xmlns:adec="http://schemas.microsoft.com/office/drawing/2017/decorative" val="1"/>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 uri="{C183D7F6-B498-43B3-948B-1728B52AA6E4}">
                <adec:decorative xmlns:adec="http://schemas.microsoft.com/office/drawing/2017/decorative" val="1"/>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 uri="{C183D7F6-B498-43B3-948B-1728B52AA6E4}">
                <adec:decorative xmlns:adec="http://schemas.microsoft.com/office/drawing/2017/decorative" val="1"/>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tx1"/>
                </a:solidFill>
              </a:defRPr>
            </a:lvl1pPr>
          </a:lstStyle>
          <a:p>
            <a:pPr lvl="0"/>
            <a:r>
              <a:rPr lang="en-US"/>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tx1"/>
                </a:solidFill>
                <a:latin typeface="+mj-lt"/>
              </a:defRPr>
            </a:lvl1pPr>
          </a:lstStyle>
          <a:p>
            <a:pPr lvl="0"/>
            <a:r>
              <a:rPr lang="en-US"/>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bg1"/>
                </a:solidFill>
              </a:defRPr>
            </a:lvl1pPr>
          </a:lstStyle>
          <a:p>
            <a:fld id="{F3769460-8E62-40CA-83A8-CB830C3D7F18}" type="datetime2">
              <a:rPr lang="en-US" smtClean="0"/>
              <a:t>Saturday, March 28, 2026</a:t>
            </a:fld>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885779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 uri="{C183D7F6-B498-43B3-948B-1728B52AA6E4}">
                <adec:decorative xmlns:adec="http://schemas.microsoft.com/office/drawing/2017/decorative" val="1"/>
              </a:ext>
            </a:extLst>
          </p:cNvPr>
          <p:cNvSpPr/>
          <p:nvPr/>
        </p:nvSpPr>
        <p:spPr>
          <a:xfrm>
            <a:off x="1009651" y="1028701"/>
            <a:ext cx="10172700" cy="4800598"/>
          </a:xfrm>
          <a:prstGeom prst="rect">
            <a:avLst/>
          </a:prstGeom>
          <a:solidFill>
            <a:schemeClr val="bg1"/>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 uri="{C183D7F6-B498-43B3-948B-1728B52AA6E4}">
                <adec:decorative xmlns:adec="http://schemas.microsoft.com/office/drawing/2017/decorative" val="1"/>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 uri="{C183D7F6-B498-43B3-948B-1728B52AA6E4}">
                <adec:decorative xmlns:adec="http://schemas.microsoft.com/office/drawing/2017/decorative" val="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4D9BF413-3F81-4C14-A195-E47B863670C3}" type="datetime2">
              <a:rPr lang="en-US" smtClean="0"/>
              <a:t>Saturday, March 28, 2026</a:t>
            </a:fld>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9110589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0D0CE8AB-DD53-DE37-0172-0F4C2D9FEBDA}"/>
              </a:ext>
            </a:extLst>
          </p:cNvPr>
          <p:cNvSpPr>
            <a:spLocks noGrp="1"/>
          </p:cNvSpPr>
          <p:nvPr>
            <p:ph sz="quarter" idx="15"/>
          </p:nvPr>
        </p:nvSpPr>
        <p:spPr>
          <a:xfrm>
            <a:off x="731838" y="2020824"/>
            <a:ext cx="5075237" cy="411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3467A339-2191-25DF-DA14-F9F1C27E8EBD}"/>
              </a:ext>
            </a:extLst>
          </p:cNvPr>
          <p:cNvSpPr>
            <a:spLocks noGrp="1"/>
          </p:cNvSpPr>
          <p:nvPr>
            <p:ph sz="quarter" idx="16"/>
          </p:nvPr>
        </p:nvSpPr>
        <p:spPr>
          <a:xfrm>
            <a:off x="6500813" y="2020824"/>
            <a:ext cx="5075237" cy="411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3F1486C-F518-4593-A9F9-71F14C909BBB}" type="datetime2">
              <a:rPr lang="en-US" smtClean="0"/>
              <a:t>Saturday, March 28,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708349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5D0ED8F7-2A3F-80A9-EF90-A2A4073C69D3}"/>
              </a:ext>
            </a:extLst>
          </p:cNvPr>
          <p:cNvSpPr>
            <a:spLocks noGrp="1"/>
          </p:cNvSpPr>
          <p:nvPr>
            <p:ph sz="quarter" idx="15"/>
          </p:nvPr>
        </p:nvSpPr>
        <p:spPr>
          <a:xfrm>
            <a:off x="731838" y="2020888"/>
            <a:ext cx="50736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14">
            <a:extLst>
              <a:ext uri="{FF2B5EF4-FFF2-40B4-BE49-F238E27FC236}">
                <a16:creationId xmlns:a16="http://schemas.microsoft.com/office/drawing/2014/main" id="{5D723F4E-0022-57BD-B68A-67BA61881741}"/>
              </a:ext>
            </a:extLst>
          </p:cNvPr>
          <p:cNvSpPr>
            <a:spLocks noGrp="1"/>
          </p:cNvSpPr>
          <p:nvPr>
            <p:ph sz="quarter" idx="16"/>
          </p:nvPr>
        </p:nvSpPr>
        <p:spPr>
          <a:xfrm>
            <a:off x="6500813" y="2020888"/>
            <a:ext cx="507523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54DDA2C-4D95-4DB6-BF4A-4F688D05F62F}" type="datetime2">
              <a:rPr lang="en-US" smtClean="0"/>
              <a:t>Saturday, March 28,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82581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2AE4565-505C-457E-BFE9-7CA5ED3C51C4}" type="datetime2">
              <a:rPr lang="en-US" smtClean="0"/>
              <a:t>Saturday, March 28,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496913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E882EFDC-6A75-4D73-91E7-2ECC26E96D93}" type="datetime2">
              <a:rPr lang="en-US" smtClean="0"/>
              <a:t>Saturday, March 28,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91745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2"/>
            <a:ext cx="3309608" cy="38245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58207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4B8D072B-0F30-4743-AD00-90BD7F92FC91}" type="datetime2">
              <a:rPr lang="en-US" smtClean="0"/>
              <a:t>Saturday, March 28,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65990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F8FF1A8-4BF9-4B7D-9A44-0F91B76D49BD}" type="datetime2">
              <a:rPr lang="en-US" smtClean="0"/>
              <a:t>Saturday, March 28,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90216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p:cSld name="Conclusion">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51DC8D0-ECB3-9C81-4ADA-D2C30B00B146}"/>
              </a:ext>
              <a:ext uri="{C183D7F6-B498-43B3-948B-1728B52AA6E4}">
                <adec:decorative xmlns:adec="http://schemas.microsoft.com/office/drawing/2017/decorative" val="1"/>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 uri="{C183D7F6-B498-43B3-948B-1728B52AA6E4}">
                <adec:decorative xmlns:adec="http://schemas.microsoft.com/office/drawing/2017/decorative" val="1"/>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 uri="{C183D7F6-B498-43B3-948B-1728B52AA6E4}">
                <adec:decorative xmlns:adec="http://schemas.microsoft.com/office/drawing/2017/decorative" val="1"/>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 uri="{C183D7F6-B498-43B3-948B-1728B52AA6E4}">
                <adec:decorative xmlns:adec="http://schemas.microsoft.com/office/drawing/2017/decorative" val="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F7636FB-A6BA-4E3C-9023-5FBFE4689724}"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5662841"/>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Conclusion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17130E-6216-789E-BE08-6D1E3E75622B}"/>
              </a:ext>
              <a:ext uri="{C183D7F6-B498-43B3-948B-1728B52AA6E4}">
                <adec:decorative xmlns:adec="http://schemas.microsoft.com/office/drawing/2017/decorative" val="1"/>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 uri="{C183D7F6-B498-43B3-948B-1728B52AA6E4}">
                <adec:decorative xmlns:adec="http://schemas.microsoft.com/office/drawing/2017/decorative" val="1"/>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 uri="{C183D7F6-B498-43B3-948B-1728B52AA6E4}">
                <adec:decorative xmlns:adec="http://schemas.microsoft.com/office/drawing/2017/decorative" val="1"/>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 uri="{C183D7F6-B498-43B3-948B-1728B52AA6E4}">
                <adec:decorative xmlns:adec="http://schemas.microsoft.com/office/drawing/2017/decorative" val="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BFE3FE3-B74C-4213-AB2F-60F99F3419C3}" type="datetime2">
              <a:rPr lang="en-US" smtClean="0"/>
              <a:t>Saturday, March 28,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73970110"/>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5" name="Title 4">
            <a:extLst>
              <a:ext uri="{FF2B5EF4-FFF2-40B4-BE49-F238E27FC236}">
                <a16:creationId xmlns:a16="http://schemas.microsoft.com/office/drawing/2014/main" id="{3219ACF5-397A-E5C4-7B24-185F5D614B27}"/>
              </a:ext>
            </a:extLst>
          </p:cNvPr>
          <p:cNvSpPr>
            <a:spLocks noGrp="1"/>
          </p:cNvSpPr>
          <p:nvPr>
            <p:ph type="title"/>
          </p:nvPr>
        </p:nvSpPr>
        <p:spPr>
          <a:xfrm>
            <a:off x="365760" y="4578236"/>
            <a:ext cx="11460480" cy="1005840"/>
          </a:xfrm>
        </p:spPr>
        <p:txBody>
          <a:bodyPr>
            <a:normAutofit/>
          </a:bodyPr>
          <a:lstStyle>
            <a:lvl1pPr>
              <a:defRPr sz="6000">
                <a:solidFill>
                  <a:schemeClr val="bg1"/>
                </a:solidFill>
                <a:highlight>
                  <a:srgbClr val="000000"/>
                </a:highlight>
              </a:defRPr>
            </a:lvl1pPr>
          </a:lstStyle>
          <a:p>
            <a:r>
              <a:rPr lang="en-US"/>
              <a:t>Click to edit Master title style</a:t>
            </a:r>
          </a:p>
        </p:txBody>
      </p:sp>
      <p:sp>
        <p:nvSpPr>
          <p:cNvPr id="12" name="Text Placeholder 11">
            <a:extLst>
              <a:ext uri="{FF2B5EF4-FFF2-40B4-BE49-F238E27FC236}">
                <a16:creationId xmlns:a16="http://schemas.microsoft.com/office/drawing/2014/main" id="{D694DB79-4401-7DDD-FF63-CDCECE6DBD86}"/>
              </a:ext>
            </a:extLst>
          </p:cNvPr>
          <p:cNvSpPr>
            <a:spLocks noGrp="1"/>
          </p:cNvSpPr>
          <p:nvPr>
            <p:ph type="body" sz="quarter" idx="17"/>
          </p:nvPr>
        </p:nvSpPr>
        <p:spPr>
          <a:xfrm>
            <a:off x="1051560" y="5668963"/>
            <a:ext cx="10775315" cy="479425"/>
          </a:xfrm>
        </p:spPr>
        <p:txBody>
          <a:bodyPr>
            <a:normAutofit/>
          </a:bodyPr>
          <a:lstStyle>
            <a:lvl1pPr marL="0" indent="0">
              <a:buNone/>
              <a:defRPr sz="2000"/>
            </a:lvl1pPr>
          </a:lstStyle>
          <a:p>
            <a:pPr lvl="0"/>
            <a:r>
              <a:rPr lang="en-US"/>
              <a:t>Click to edit Master text styles</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3/28/2026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385408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713A3F4-E223-745E-5A5E-95DF707B229D}"/>
              </a:ext>
            </a:extLst>
          </p:cNvPr>
          <p:cNvSpPr>
            <a:spLocks noGrp="1"/>
          </p:cNvSpPr>
          <p:nvPr>
            <p:ph type="pic" sz="quarter" idx="18" hasCustomPrompt="1"/>
          </p:nvPr>
        </p:nvSpPr>
        <p:spPr>
          <a:xfrm>
            <a:off x="0" y="0"/>
            <a:ext cx="7584144"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65484" y="548639"/>
            <a:ext cx="4948747" cy="1554480"/>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56079"/>
            <a:ext cx="3401568" cy="4052646"/>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50E7F2C8-9BB5-5A36-DB20-9787777B5325}"/>
              </a:ext>
            </a:extLst>
          </p:cNvPr>
          <p:cNvSpPr>
            <a:spLocks noGrp="1"/>
          </p:cNvSpPr>
          <p:nvPr>
            <p:ph type="dt" sz="half" idx="19"/>
          </p:nvPr>
        </p:nvSpPr>
        <p:spPr>
          <a:xfrm>
            <a:off x="8212790" y="6453002"/>
            <a:ext cx="700122" cy="365125"/>
          </a:xfrm>
        </p:spPr>
        <p:txBody>
          <a:bodyPr/>
          <a:lstStyle/>
          <a:p>
            <a:fld id="{D291CE83-67BA-4B15-B48A-7DC5C0636664}" type="datetime1">
              <a:rPr lang="en-US" smtClean="0"/>
              <a:t>3/28/2026</a:t>
            </a:fld>
            <a:endParaRPr lang="en-US"/>
          </a:p>
        </p:txBody>
      </p:sp>
      <p:sp>
        <p:nvSpPr>
          <p:cNvPr id="6" name="Footer Placeholder 5">
            <a:extLst>
              <a:ext uri="{FF2B5EF4-FFF2-40B4-BE49-F238E27FC236}">
                <a16:creationId xmlns:a16="http://schemas.microsoft.com/office/drawing/2014/main" id="{75E82E6E-2852-09FE-EC5A-6731A616887B}"/>
              </a:ext>
            </a:extLst>
          </p:cNvPr>
          <p:cNvSpPr>
            <a:spLocks noGrp="1"/>
          </p:cNvSpPr>
          <p:nvPr>
            <p:ph type="ftr" sz="quarter" idx="20"/>
          </p:nvPr>
        </p:nvSpPr>
        <p:spPr>
          <a:xfrm>
            <a:off x="9981282" y="6453002"/>
            <a:ext cx="1671616"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C13912C2-0382-F60C-2417-551BD5AC3331}"/>
              </a:ext>
            </a:extLst>
          </p:cNvPr>
          <p:cNvSpPr>
            <a:spLocks noGrp="1"/>
          </p:cNvSpPr>
          <p:nvPr>
            <p:ph type="sldNum" sz="quarter" idx="21"/>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168182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46804" y="2427156"/>
            <a:ext cx="4186010" cy="3905381"/>
          </a:xfrm>
          <a:blipFill>
            <a:blip r:embed="rId2">
              <a:alphaModFix amt="70000"/>
            </a:blip>
            <a:stretch>
              <a:fillRect l="-718"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1" y="548638"/>
            <a:ext cx="5111021" cy="2492735"/>
          </a:xfrm>
        </p:spPr>
        <p:txBody>
          <a:bodyPr anchor="t" anchorCtr="0">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3/28/2026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680984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 uri="{C183D7F6-B498-43B3-948B-1728B52AA6E4}">
                <adec:decorative xmlns:adec="http://schemas.microsoft.com/office/drawing/2017/decorative" val="1"/>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 uri="{C183D7F6-B498-43B3-948B-1728B52AA6E4}">
                <adec:decorative xmlns:adec="http://schemas.microsoft.com/office/drawing/2017/decorative" val="1"/>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39174FB3-ACF6-4A9B-9D1F-91EEB8A6966E}" type="datetime2">
              <a:rPr lang="en-US" smtClean="0"/>
              <a:t>Saturday, March 28, 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789" r:id="rId1"/>
    <p:sldLayoutId id="2147483662" r:id="rId2"/>
    <p:sldLayoutId id="2147483788" r:id="rId3"/>
    <p:sldLayoutId id="2147483792" r:id="rId4"/>
    <p:sldLayoutId id="2147483785" r:id="rId5"/>
    <p:sldLayoutId id="2147483781" r:id="rId6"/>
    <p:sldLayoutId id="2147483783" r:id="rId7"/>
    <p:sldLayoutId id="2147483784" r:id="rId8"/>
    <p:sldLayoutId id="2147483729" r:id="rId9"/>
    <p:sldLayoutId id="2147483810" r:id="rId10"/>
    <p:sldLayoutId id="2147483716" r:id="rId11"/>
    <p:sldLayoutId id="2147483841" r:id="rId12"/>
    <p:sldLayoutId id="2147483679" r:id="rId13"/>
    <p:sldLayoutId id="2147483680" r:id="rId14"/>
    <p:sldLayoutId id="2147483681" r:id="rId15"/>
    <p:sldLayoutId id="2147483778" r:id="rId16"/>
    <p:sldLayoutId id="2147483797" r:id="rId17"/>
    <p:sldLayoutId id="2147483794" r:id="rId18"/>
    <p:sldLayoutId id="2147483690" r:id="rId19"/>
    <p:sldLayoutId id="2147483707" r:id="rId20"/>
    <p:sldLayoutId id="2147483708" r:id="rId21"/>
    <p:sldLayoutId id="2147483848" r:id="rId22"/>
    <p:sldLayoutId id="2147483849" r:id="rId23"/>
    <p:sldLayoutId id="2147483694" r:id="rId24"/>
    <p:sldLayoutId id="2147483803" r:id="rId25"/>
    <p:sldLayoutId id="2147483824" r:id="rId26"/>
    <p:sldLayoutId id="2147483770" r:id="rId27"/>
    <p:sldLayoutId id="2147483801" r:id="rId28"/>
    <p:sldLayoutId id="2147483808" r:id="rId29"/>
    <p:sldLayoutId id="2147483672" r:id="rId30"/>
    <p:sldLayoutId id="2147483804" r:id="rId31"/>
    <p:sldLayoutId id="2147483696" r:id="rId32"/>
    <p:sldLayoutId id="2147483845" r:id="rId33"/>
    <p:sldLayoutId id="2147483846" r:id="rId34"/>
    <p:sldLayoutId id="2147483847" r:id="rId35"/>
    <p:sldLayoutId id="2147483826" r:id="rId36"/>
    <p:sldLayoutId id="2147483775" r:id="rId37"/>
    <p:sldLayoutId id="2147483823" r:id="rId38"/>
    <p:sldLayoutId id="2147483842" r:id="rId39"/>
    <p:sldLayoutId id="2147483843" r:id="rId40"/>
    <p:sldLayoutId id="2147483844" r:id="rId41"/>
    <p:sldLayoutId id="2147483664" r:id="rId42"/>
    <p:sldLayoutId id="2147483665" r:id="rId43"/>
    <p:sldLayoutId id="2147483666" r:id="rId44"/>
    <p:sldLayoutId id="2147483667" r:id="rId45"/>
    <p:sldLayoutId id="2147483668" r:id="rId46"/>
    <p:sldLayoutId id="2147483669" r:id="rId47"/>
    <p:sldLayoutId id="2147483685" r:id="rId48"/>
    <p:sldLayoutId id="2147483730" r:id="rId49"/>
    <p:sldLayoutId id="2147483850" r:id="rId50"/>
    <p:sldLayoutId id="2147483851" r:id="rId51"/>
    <p:sldLayoutId id="2147483852" r:id="rId52"/>
  </p:sldLayoutIdLst>
  <p:hf sldNum="0" hdr="0" ft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5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8.xml"/><Relationship Id="rId1" Type="http://schemas.openxmlformats.org/officeDocument/2006/relationships/slideLayout" Target="../slideLayouts/slideLayout51.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5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52.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8.xml"/><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EEBE-56E5-91B9-D59A-C78B3A0AB82D}"/>
              </a:ext>
            </a:extLst>
          </p:cNvPr>
          <p:cNvSpPr>
            <a:spLocks noGrp="1"/>
          </p:cNvSpPr>
          <p:nvPr>
            <p:ph type="ctrTitle"/>
          </p:nvPr>
        </p:nvSpPr>
        <p:spPr>
          <a:xfrm>
            <a:off x="731520" y="4791456"/>
            <a:ext cx="10570464" cy="1170432"/>
          </a:xfrm>
        </p:spPr>
        <p:txBody>
          <a:bodyPr anchor="b">
            <a:normAutofit/>
          </a:bodyPr>
          <a:lstStyle/>
          <a:p>
            <a:r>
              <a:rPr lang="en-US" sz="2800"/>
              <a:t>Reflection on Poster Presentation – Project Management Module</a:t>
            </a:r>
          </a:p>
        </p:txBody>
      </p:sp>
      <p:sp>
        <p:nvSpPr>
          <p:cNvPr id="3" name="Subtitle 2">
            <a:extLst>
              <a:ext uri="{FF2B5EF4-FFF2-40B4-BE49-F238E27FC236}">
                <a16:creationId xmlns:a16="http://schemas.microsoft.com/office/drawing/2014/main" id="{14BBE5D0-221B-71C8-B7D8-095E7D4AD4D3}"/>
              </a:ext>
            </a:extLst>
          </p:cNvPr>
          <p:cNvSpPr>
            <a:spLocks noGrp="1"/>
          </p:cNvSpPr>
          <p:nvPr>
            <p:ph type="subTitle" idx="1"/>
          </p:nvPr>
        </p:nvSpPr>
        <p:spPr>
          <a:xfrm>
            <a:off x="731520" y="6025896"/>
            <a:ext cx="10579608" cy="429768"/>
          </a:xfrm>
        </p:spPr>
        <p:txBody>
          <a:bodyPr>
            <a:normAutofit/>
          </a:bodyPr>
          <a:lstStyle/>
          <a:p>
            <a:r>
              <a:rPr lang="en-US"/>
              <a:t>Insights and learnings from the project journey</a:t>
            </a:r>
          </a:p>
        </p:txBody>
      </p:sp>
      <p:pic>
        <p:nvPicPr>
          <p:cNvPr id="4" name="Picture 3" descr="High angle shot of a team of businesspeople working around a table in the office">
            <a:extLst>
              <a:ext uri="{FF2B5EF4-FFF2-40B4-BE49-F238E27FC236}">
                <a16:creationId xmlns:a16="http://schemas.microsoft.com/office/drawing/2014/main" id="{77FB17F5-8623-4583-BB8E-236039CEA92F}"/>
              </a:ext>
            </a:extLst>
          </p:cNvPr>
          <p:cNvPicPr>
            <a:picLocks noChangeAspect="1"/>
          </p:cNvPicPr>
          <p:nvPr/>
        </p:nvPicPr>
        <p:blipFill>
          <a:blip r:embed="rId3"/>
          <a:srcRect t="25388" b="18432"/>
          <a:stretch>
            <a:fillRect/>
          </a:stretch>
        </p:blipFill>
        <p:spPr>
          <a:xfrm>
            <a:off x="20" y="10"/>
            <a:ext cx="12191980" cy="4571990"/>
          </a:xfrm>
          <a:prstGeom prst="rect">
            <a:avLst/>
          </a:prstGeom>
          <a:noFill/>
        </p:spPr>
      </p:pic>
    </p:spTree>
    <p:extLst>
      <p:ext uri="{BB962C8B-B14F-4D97-AF65-F5344CB8AC3E}">
        <p14:creationId xmlns:p14="http://schemas.microsoft.com/office/powerpoint/2010/main" val="257463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A3866-574B-3175-0E2A-FF37E4A78F68}"/>
              </a:ext>
            </a:extLst>
          </p:cNvPr>
          <p:cNvSpPr>
            <a:spLocks noGrp="1"/>
          </p:cNvSpPr>
          <p:nvPr>
            <p:ph type="title"/>
          </p:nvPr>
        </p:nvSpPr>
        <p:spPr>
          <a:xfrm>
            <a:off x="731520" y="2596896"/>
            <a:ext cx="8933688" cy="3566160"/>
          </a:xfrm>
        </p:spPr>
        <p:txBody>
          <a:bodyPr anchor="b">
            <a:normAutofit/>
          </a:bodyPr>
          <a:lstStyle/>
          <a:p>
            <a:r>
              <a:rPr lang="en-US"/>
              <a:t>Introduction to Reflection</a:t>
            </a:r>
          </a:p>
        </p:txBody>
      </p:sp>
    </p:spTree>
    <p:extLst>
      <p:ext uri="{BB962C8B-B14F-4D97-AF65-F5344CB8AC3E}">
        <p14:creationId xmlns:p14="http://schemas.microsoft.com/office/powerpoint/2010/main" val="17960125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BEFD9-0E25-EED5-8FF0-CA524AFFBA88}"/>
              </a:ext>
            </a:extLst>
          </p:cNvPr>
          <p:cNvSpPr>
            <a:spLocks noGrp="1"/>
          </p:cNvSpPr>
          <p:nvPr>
            <p:ph type="title"/>
          </p:nvPr>
        </p:nvSpPr>
        <p:spPr>
          <a:xfrm>
            <a:off x="731520" y="312572"/>
            <a:ext cx="6858000" cy="923544"/>
          </a:xfrm>
        </p:spPr>
        <p:txBody>
          <a:bodyPr anchor="b">
            <a:normAutofit/>
          </a:bodyPr>
          <a:lstStyle/>
          <a:p>
            <a:r>
              <a:rPr lang="en-US"/>
              <a:t>Why Reflection Matters</a:t>
            </a:r>
          </a:p>
        </p:txBody>
      </p:sp>
      <p:sp>
        <p:nvSpPr>
          <p:cNvPr id="4" name="Content Placeholder 3">
            <a:extLst>
              <a:ext uri="{FF2B5EF4-FFF2-40B4-BE49-F238E27FC236}">
                <a16:creationId xmlns:a16="http://schemas.microsoft.com/office/drawing/2014/main" id="{FF063CA3-7C21-460E-C0B8-97B1BFEF321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Learning from Experience</a:t>
            </a:r>
          </a:p>
          <a:p>
            <a:pPr marL="0" lvl="1" indent="0">
              <a:buFont typeface="Arial" panose="020B0604020202020204" pitchFamily="34" charset="0"/>
              <a:buNone/>
            </a:pPr>
            <a:r>
              <a:t>Reflection enables learners to identify strengths and weaknesses to develop effective improvement strategies.</a:t>
            </a:r>
            <a:endParaRPr lang="en-US"/>
          </a:p>
          <a:p>
            <a:pPr marL="0" indent="0">
              <a:spcBef>
                <a:spcPts val="2500"/>
              </a:spcBef>
              <a:buFont typeface="Arial" panose="020B0604020202020204" pitchFamily="34" charset="0"/>
              <a:buNone/>
            </a:pPr>
            <a:r>
              <a:rPr lang="en-US" b="1"/>
              <a:t>Applying Theory to Practice</a:t>
            </a:r>
          </a:p>
          <a:p>
            <a:pPr marL="0" lvl="1" indent="0">
              <a:buFont typeface="Arial" panose="020B0604020202020204" pitchFamily="34" charset="0"/>
              <a:buNone/>
            </a:pPr>
            <a:r>
              <a:t>Reflective practice helps apply theoretical concepts to practical real-world scenarios like infrastructure rebuilding.</a:t>
            </a:r>
            <a:endParaRPr lang="en-US"/>
          </a:p>
          <a:p>
            <a:pPr marL="0" indent="0">
              <a:spcBef>
                <a:spcPts val="2500"/>
              </a:spcBef>
              <a:buFont typeface="Arial" panose="020B0604020202020204" pitchFamily="34" charset="0"/>
              <a:buNone/>
            </a:pPr>
            <a:r>
              <a:rPr lang="en-US" b="1"/>
              <a:t>Developing Critical Skills</a:t>
            </a:r>
          </a:p>
          <a:p>
            <a:pPr marL="0" lvl="1" indent="0">
              <a:buFont typeface="Arial" panose="020B0604020202020204" pitchFamily="34" charset="0"/>
              <a:buNone/>
            </a:pPr>
            <a:r>
              <a:t>Reflection fosters critical thinking, self-awareness, and adaptability, essential skills for project managers.</a:t>
            </a:r>
            <a:endParaRPr lang="en-US"/>
          </a:p>
          <a:p>
            <a:pPr marL="0" indent="0">
              <a:spcBef>
                <a:spcPts val="2500"/>
              </a:spcBef>
              <a:buFont typeface="Arial" panose="020B0604020202020204" pitchFamily="34" charset="0"/>
              <a:buNone/>
            </a:pPr>
            <a:r>
              <a:rPr lang="en-US" b="1"/>
              <a:t>Evaluating Frameworks and Engagement</a:t>
            </a:r>
          </a:p>
          <a:p>
            <a:pPr marL="0" lvl="1" indent="0">
              <a:buFont typeface="Arial" panose="020B0604020202020204" pitchFamily="34" charset="0"/>
              <a:buNone/>
            </a:pPr>
            <a:r>
              <a:t>Reflection helps evaluate tools like Gantt charts and RACI matrices and improve module participation.</a:t>
            </a:r>
            <a:endParaRPr lang="en-US"/>
          </a:p>
        </p:txBody>
      </p:sp>
      <p:pic>
        <p:nvPicPr>
          <p:cNvPr id="5" name="Content Placeholder 4" descr="Marketing Graph Statistics Digital Analysis Finance Concept">
            <a:extLst>
              <a:ext uri="{FF2B5EF4-FFF2-40B4-BE49-F238E27FC236}">
                <a16:creationId xmlns:a16="http://schemas.microsoft.com/office/drawing/2014/main" id="{B0E90E6C-CFF5-40A3-8DE1-ECD1742FEBCD}"/>
              </a:ext>
            </a:extLst>
          </p:cNvPr>
          <p:cNvPicPr>
            <a:picLocks noGrp="1" noChangeAspect="1"/>
          </p:cNvPicPr>
          <p:nvPr>
            <p:ph type="pic" sz="quarter" idx="15"/>
          </p:nvPr>
        </p:nvPicPr>
        <p:blipFill>
          <a:blip r:embed="rId3"/>
          <a:srcRect l="34542" r="25878"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12995618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B9DA-818C-FF30-6701-B9A3149CD62B}"/>
              </a:ext>
            </a:extLst>
          </p:cNvPr>
          <p:cNvSpPr>
            <a:spLocks noGrp="1"/>
          </p:cNvSpPr>
          <p:nvPr>
            <p:ph type="title"/>
          </p:nvPr>
        </p:nvSpPr>
        <p:spPr>
          <a:xfrm>
            <a:off x="731520" y="2596896"/>
            <a:ext cx="8933688" cy="3566160"/>
          </a:xfrm>
        </p:spPr>
        <p:txBody>
          <a:bodyPr anchor="b">
            <a:normAutofit/>
          </a:bodyPr>
          <a:lstStyle/>
          <a:p>
            <a:r>
              <a:rPr lang="en-US"/>
              <a:t>Reflective Frameworks</a:t>
            </a:r>
          </a:p>
        </p:txBody>
      </p:sp>
    </p:spTree>
    <p:extLst>
      <p:ext uri="{BB962C8B-B14F-4D97-AF65-F5344CB8AC3E}">
        <p14:creationId xmlns:p14="http://schemas.microsoft.com/office/powerpoint/2010/main" val="34638704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erson writing on sketchpad">
            <a:extLst>
              <a:ext uri="{FF2B5EF4-FFF2-40B4-BE49-F238E27FC236}">
                <a16:creationId xmlns:a16="http://schemas.microsoft.com/office/drawing/2014/main" id="{51D38E2C-E7C5-480D-B5D0-EFC1ABAE43EE}"/>
              </a:ext>
            </a:extLst>
          </p:cNvPr>
          <p:cNvPicPr>
            <a:picLocks noChangeAspect="1"/>
          </p:cNvPicPr>
          <p:nvPr/>
        </p:nvPicPr>
        <p:blipFill>
          <a:blip r:embed="rId3"/>
          <a:srcRect t="18917" b="19811"/>
          <a:stretch>
            <a:fillRect/>
          </a:stretch>
        </p:blipFill>
        <p:spPr>
          <a:xfrm>
            <a:off x="20" y="10"/>
            <a:ext cx="12191979" cy="4986415"/>
          </a:xfrm>
          <a:prstGeom prst="rect">
            <a:avLst/>
          </a:prstGeom>
          <a:noFill/>
        </p:spPr>
      </p:pic>
      <p:sp>
        <p:nvSpPr>
          <p:cNvPr id="2" name="Title 1">
            <a:extLst>
              <a:ext uri="{FF2B5EF4-FFF2-40B4-BE49-F238E27FC236}">
                <a16:creationId xmlns:a16="http://schemas.microsoft.com/office/drawing/2014/main" id="{CB28A010-5ABE-AF7A-94E9-183536B20470}"/>
              </a:ext>
            </a:extLst>
          </p:cNvPr>
          <p:cNvSpPr>
            <a:spLocks noGrp="1"/>
          </p:cNvSpPr>
          <p:nvPr>
            <p:ph type="title"/>
          </p:nvPr>
        </p:nvSpPr>
        <p:spPr>
          <a:xfrm>
            <a:off x="365760" y="4578236"/>
            <a:ext cx="11460480" cy="1005840"/>
          </a:xfrm>
        </p:spPr>
        <p:txBody>
          <a:bodyPr anchor="t">
            <a:normAutofit/>
          </a:bodyPr>
          <a:lstStyle/>
          <a:p>
            <a:pPr>
              <a:lnSpc>
                <a:spcPct val="90000"/>
              </a:lnSpc>
            </a:pPr>
            <a:r>
              <a:rPr lang="en-US" sz="3300"/>
              <a:t>Using Gibbs and Kolb Frameworks for Reflection</a:t>
            </a:r>
          </a:p>
        </p:txBody>
      </p:sp>
      <p:sp>
        <p:nvSpPr>
          <p:cNvPr id="3" name="Subtitle 2">
            <a:extLst>
              <a:ext uri="{FF2B5EF4-FFF2-40B4-BE49-F238E27FC236}">
                <a16:creationId xmlns:a16="http://schemas.microsoft.com/office/drawing/2014/main" id="{9CADC189-35B3-6AF9-27FE-7350387A12A1}"/>
              </a:ext>
            </a:extLst>
          </p:cNvPr>
          <p:cNvSpPr>
            <a:spLocks noGrp="1"/>
          </p:cNvSpPr>
          <p:nvPr>
            <p:ph type="body" sz="quarter" idx="17"/>
          </p:nvPr>
        </p:nvSpPr>
        <p:spPr>
          <a:xfrm>
            <a:off x="1051560" y="5668963"/>
            <a:ext cx="10775315" cy="479425"/>
          </a:xfrm>
        </p:spPr>
        <p:txBody>
          <a:bodyPr>
            <a:normAutofit/>
          </a:bodyPr>
          <a:lstStyle/>
          <a:p>
            <a:r>
              <a:rPr lang="en-US"/>
              <a:t>Enhancing learning through structured reflective models</a:t>
            </a:r>
          </a:p>
        </p:txBody>
      </p:sp>
    </p:spTree>
    <p:extLst>
      <p:ext uri="{BB962C8B-B14F-4D97-AF65-F5344CB8AC3E}">
        <p14:creationId xmlns:p14="http://schemas.microsoft.com/office/powerpoint/2010/main" val="2631522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A038E-4CA9-155B-5E60-7E728E9A95D8}"/>
              </a:ext>
            </a:extLst>
          </p:cNvPr>
          <p:cNvSpPr>
            <a:spLocks noGrp="1"/>
          </p:cNvSpPr>
          <p:nvPr>
            <p:ph type="title"/>
          </p:nvPr>
        </p:nvSpPr>
        <p:spPr>
          <a:xfrm>
            <a:off x="365760" y="1801368"/>
            <a:ext cx="8602201" cy="4572000"/>
          </a:xfrm>
        </p:spPr>
        <p:txBody>
          <a:bodyPr anchor="b">
            <a:normAutofit/>
          </a:bodyPr>
          <a:lstStyle/>
          <a:p>
            <a:r>
              <a:rPr lang="en-US"/>
              <a:t>Gibbs Reflective Cycle</a:t>
            </a:r>
          </a:p>
        </p:txBody>
      </p:sp>
    </p:spTree>
    <p:extLst>
      <p:ext uri="{BB962C8B-B14F-4D97-AF65-F5344CB8AC3E}">
        <p14:creationId xmlns:p14="http://schemas.microsoft.com/office/powerpoint/2010/main" val="22675132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BF09-3A8F-3C09-BB00-52DF24B43AC5}"/>
              </a:ext>
            </a:extLst>
          </p:cNvPr>
          <p:cNvSpPr>
            <a:spLocks noGrp="1"/>
          </p:cNvSpPr>
          <p:nvPr>
            <p:ph type="title"/>
          </p:nvPr>
        </p:nvSpPr>
        <p:spPr>
          <a:xfrm>
            <a:off x="4718304" y="310896"/>
            <a:ext cx="6858000" cy="923544"/>
          </a:xfrm>
        </p:spPr>
        <p:txBody>
          <a:bodyPr anchor="b">
            <a:normAutofit/>
          </a:bodyPr>
          <a:lstStyle/>
          <a:p>
            <a:r>
              <a:rPr lang="en-US"/>
              <a:t>Gibbs Reflective Cycle</a:t>
            </a:r>
          </a:p>
        </p:txBody>
      </p:sp>
      <p:pic>
        <p:nvPicPr>
          <p:cNvPr id="5" name="Content Placeholder 4" descr="Set of circular arrows colored in blue, green, red, orange and yellow isolated on white background">
            <a:extLst>
              <a:ext uri="{FF2B5EF4-FFF2-40B4-BE49-F238E27FC236}">
                <a16:creationId xmlns:a16="http://schemas.microsoft.com/office/drawing/2014/main" id="{17A39AED-C266-418A-BFEB-B87966D43349}"/>
              </a:ext>
            </a:extLst>
          </p:cNvPr>
          <p:cNvPicPr>
            <a:picLocks noGrp="1" noChangeAspect="1"/>
          </p:cNvPicPr>
          <p:nvPr>
            <p:ph type="pic" sz="quarter" idx="15"/>
          </p:nvPr>
        </p:nvPicPr>
        <p:blipFill>
          <a:blip r:embed="rId3"/>
          <a:srcRect l="20417" r="21137"/>
          <a:stretch>
            <a:fillRect/>
          </a:stretch>
        </p:blipFill>
        <p:spPr>
          <a:xfrm>
            <a:off x="603503" y="603504"/>
            <a:ext cx="3192563" cy="5202936"/>
          </a:xfrm>
          <a:prstGeom prst="rect">
            <a:avLst/>
          </a:prstGeom>
          <a:noFill/>
        </p:spPr>
      </p:pic>
      <p:sp>
        <p:nvSpPr>
          <p:cNvPr id="4" name="Content Placeholder 3">
            <a:extLst>
              <a:ext uri="{FF2B5EF4-FFF2-40B4-BE49-F238E27FC236}">
                <a16:creationId xmlns:a16="http://schemas.microsoft.com/office/drawing/2014/main" id="{6AC700C1-198C-E222-4A56-6E9899888A3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18304" y="1380744"/>
            <a:ext cx="6858000" cy="4608576"/>
          </a:xfrm>
        </p:spPr>
        <p:txBody>
          <a:bodyPr>
            <a:normAutofit/>
          </a:bodyPr>
          <a:lstStyle/>
          <a:p>
            <a:pPr marL="0" indent="0">
              <a:spcBef>
                <a:spcPts val="2500"/>
              </a:spcBef>
              <a:buFont typeface="Arial" panose="020B0604020202020204" pitchFamily="34" charset="0"/>
              <a:buNone/>
            </a:pPr>
            <a:r>
              <a:rPr lang="en-US" b="1"/>
              <a:t>Structured Reflection Model</a:t>
            </a:r>
          </a:p>
          <a:p>
            <a:pPr marL="0" lvl="1" indent="0">
              <a:buFont typeface="Arial" panose="020B0604020202020204" pitchFamily="34" charset="0"/>
              <a:buNone/>
            </a:pPr>
            <a:r>
              <a:t>Gibbs Reflective Cycle provides a clear, six-stage process for effective and structured reflection.</a:t>
            </a:r>
            <a:endParaRPr lang="en-US"/>
          </a:p>
          <a:p>
            <a:pPr marL="0" indent="0">
              <a:spcBef>
                <a:spcPts val="2500"/>
              </a:spcBef>
              <a:buFont typeface="Arial" panose="020B0604020202020204" pitchFamily="34" charset="0"/>
              <a:buNone/>
            </a:pPr>
            <a:r>
              <a:rPr lang="en-US" b="1"/>
              <a:t>Emotional Exploration</a:t>
            </a:r>
          </a:p>
          <a:p>
            <a:pPr marL="0" lvl="1" indent="0">
              <a:buFont typeface="Arial" panose="020B0604020202020204" pitchFamily="34" charset="0"/>
              <a:buNone/>
            </a:pPr>
            <a:r>
              <a:t>The Feelings stage encourages exploration of emotions like confidence or anxiety during the experience.</a:t>
            </a:r>
            <a:endParaRPr lang="en-US"/>
          </a:p>
          <a:p>
            <a:pPr marL="0" indent="0">
              <a:spcBef>
                <a:spcPts val="2500"/>
              </a:spcBef>
              <a:buFont typeface="Arial" panose="020B0604020202020204" pitchFamily="34" charset="0"/>
              <a:buNone/>
            </a:pPr>
            <a:r>
              <a:rPr lang="en-US" b="1"/>
              <a:t>Evaluation and Analysis</a:t>
            </a:r>
          </a:p>
          <a:p>
            <a:pPr marL="0" lvl="1" indent="0">
              <a:buFont typeface="Arial" panose="020B0604020202020204" pitchFamily="34" charset="0"/>
              <a:buNone/>
            </a:pPr>
            <a:r>
              <a:t>Evaluation assesses successes and failures; Analysis explores reasons and links to theory and practice.</a:t>
            </a:r>
            <a:endParaRPr lang="en-US"/>
          </a:p>
          <a:p>
            <a:pPr marL="0" indent="0">
              <a:spcBef>
                <a:spcPts val="2500"/>
              </a:spcBef>
              <a:buFont typeface="Arial" panose="020B0604020202020204" pitchFamily="34" charset="0"/>
              <a:buNone/>
            </a:pPr>
            <a:r>
              <a:rPr lang="en-US" b="1"/>
              <a:t>Conclusion and Action Plan</a:t>
            </a:r>
          </a:p>
          <a:p>
            <a:pPr marL="0" lvl="1" indent="0">
              <a:buFont typeface="Arial" panose="020B0604020202020204" pitchFamily="34" charset="0"/>
              <a:buNone/>
            </a:pPr>
            <a:r>
              <a:t>Conclusion identifies improvements; Action Plan outlines steps for future performance enhancement.</a:t>
            </a:r>
            <a:endParaRPr lang="en-US"/>
          </a:p>
        </p:txBody>
      </p:sp>
    </p:spTree>
    <p:extLst>
      <p:ext uri="{BB962C8B-B14F-4D97-AF65-F5344CB8AC3E}">
        <p14:creationId xmlns:p14="http://schemas.microsoft.com/office/powerpoint/2010/main" val="10052560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eck Mark on Human Head">
            <a:extLst>
              <a:ext uri="{FF2B5EF4-FFF2-40B4-BE49-F238E27FC236}">
                <a16:creationId xmlns:a16="http://schemas.microsoft.com/office/drawing/2014/main" id="{D269A3A9-1598-4790-8E74-D26DBB1B95AD}"/>
              </a:ext>
            </a:extLst>
          </p:cNvPr>
          <p:cNvPicPr>
            <a:picLocks noGrp="1" noChangeAspect="1"/>
          </p:cNvPicPr>
          <p:nvPr>
            <p:ph type="pic" sz="quarter" idx="18"/>
          </p:nvPr>
        </p:nvPicPr>
        <p:blipFill>
          <a:blip r:embed="rId3"/>
          <a:srcRect l="14847" r="-1" b="-1"/>
          <a:stretch>
            <a:fillRect/>
          </a:stretch>
        </p:blipFill>
        <p:spPr>
          <a:xfrm>
            <a:off x="20" y="10"/>
            <a:ext cx="6275785" cy="6196632"/>
          </a:xfrm>
          <a:prstGeom prst="rect">
            <a:avLst/>
          </a:prstGeom>
          <a:noFill/>
        </p:spPr>
      </p:pic>
      <p:sp>
        <p:nvSpPr>
          <p:cNvPr id="2" name="Title 1">
            <a:extLst>
              <a:ext uri="{FF2B5EF4-FFF2-40B4-BE49-F238E27FC236}">
                <a16:creationId xmlns:a16="http://schemas.microsoft.com/office/drawing/2014/main" id="{8603C8F2-FA3D-477C-C2DA-4CAE52857F74}"/>
              </a:ext>
            </a:extLst>
          </p:cNvPr>
          <p:cNvSpPr>
            <a:spLocks noGrp="1"/>
          </p:cNvSpPr>
          <p:nvPr>
            <p:ph type="title"/>
          </p:nvPr>
        </p:nvSpPr>
        <p:spPr>
          <a:xfrm>
            <a:off x="6665484" y="548639"/>
            <a:ext cx="4948747" cy="1554480"/>
          </a:xfrm>
        </p:spPr>
        <p:txBody>
          <a:bodyPr anchor="b">
            <a:normAutofit/>
          </a:bodyPr>
          <a:lstStyle/>
          <a:p>
            <a:pPr>
              <a:lnSpc>
                <a:spcPct val="90000"/>
              </a:lnSpc>
            </a:pPr>
            <a:r>
              <a:rPr lang="en-US" sz="3100"/>
              <a:t>How to Use Gibbs Reflective Cycle</a:t>
            </a:r>
          </a:p>
        </p:txBody>
      </p:sp>
      <p:sp>
        <p:nvSpPr>
          <p:cNvPr id="4" name="Content Placeholder 3">
            <a:extLst>
              <a:ext uri="{FF2B5EF4-FFF2-40B4-BE49-F238E27FC236}">
                <a16:creationId xmlns:a16="http://schemas.microsoft.com/office/drawing/2014/main" id="{24865BCE-D237-C950-76E8-20A7EABDB1D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06375" y="2256079"/>
            <a:ext cx="4393606" cy="4052646"/>
          </a:xfrm>
        </p:spPr>
        <p:txBody>
          <a:bodyPr vert="horz" lIns="91440" tIns="45720" rIns="91440" bIns="45720" rtlCol="0" anchor="t">
            <a:normAutofit/>
          </a:bodyPr>
          <a:lstStyle/>
          <a:p>
            <a:pPr marL="0" indent="0">
              <a:lnSpc>
                <a:spcPct val="110000"/>
              </a:lnSpc>
              <a:spcBef>
                <a:spcPts val="2500"/>
              </a:spcBef>
              <a:buFont typeface="Arial" panose="020B0604020202020204" pitchFamily="34" charset="0"/>
              <a:buNone/>
            </a:pPr>
            <a:r>
              <a:rPr lang="en-US" b="1" dirty="0"/>
              <a:t>Stages Overview</a:t>
            </a:r>
          </a:p>
          <a:p>
            <a:pPr marL="0" lvl="1" indent="0">
              <a:lnSpc>
                <a:spcPct val="110000"/>
              </a:lnSpc>
              <a:buFont typeface="Arial" panose="020B0604020202020204" pitchFamily="34" charset="0"/>
              <a:buNone/>
            </a:pPr>
            <a:r>
              <a:rPr dirty="0"/>
              <a:t>The cycle includes Description, Feelings, Evaluation, Analysis, Conclusion, and Action Plan stages to guide reflection.</a:t>
            </a:r>
            <a:endParaRPr lang="en-US" dirty="0"/>
          </a:p>
          <a:p>
            <a:pPr marL="0" indent="0">
              <a:lnSpc>
                <a:spcPct val="110000"/>
              </a:lnSpc>
              <a:spcBef>
                <a:spcPts val="2500"/>
              </a:spcBef>
              <a:buFont typeface="Arial" panose="020B0604020202020204" pitchFamily="34" charset="0"/>
              <a:buNone/>
            </a:pPr>
            <a:r>
              <a:rPr lang="en-US" b="1" dirty="0"/>
              <a:t>Applying the Framework</a:t>
            </a:r>
          </a:p>
          <a:p>
            <a:pPr marL="0" lvl="1" indent="0">
              <a:lnSpc>
                <a:spcPct val="110000"/>
              </a:lnSpc>
              <a:buFont typeface="Arial" panose="020B0604020202020204" pitchFamily="34" charset="0"/>
              <a:buNone/>
            </a:pPr>
            <a:r>
              <a:rPr dirty="0"/>
              <a:t>Following each stage helps transform experiences into actionable insights for continuous learning and improvement.</a:t>
            </a:r>
            <a:endParaRPr lang="en-US" dirty="0"/>
          </a:p>
        </p:txBody>
      </p:sp>
    </p:spTree>
    <p:extLst>
      <p:ext uri="{BB962C8B-B14F-4D97-AF65-F5344CB8AC3E}">
        <p14:creationId xmlns:p14="http://schemas.microsoft.com/office/powerpoint/2010/main" val="1316931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oman cross-checking information in document with sticky notes">
            <a:extLst>
              <a:ext uri="{FF2B5EF4-FFF2-40B4-BE49-F238E27FC236}">
                <a16:creationId xmlns:a16="http://schemas.microsoft.com/office/drawing/2014/main" id="{9F7B178A-30A9-4ACD-B345-4D1A91E83C14}"/>
              </a:ext>
            </a:extLst>
          </p:cNvPr>
          <p:cNvPicPr>
            <a:picLocks noGrp="1" noChangeAspect="1"/>
          </p:cNvPicPr>
          <p:nvPr>
            <p:ph type="pic" sz="quarter" idx="13"/>
          </p:nvPr>
        </p:nvPicPr>
        <p:blipFill>
          <a:blip r:embed="rId3"/>
          <a:srcRect l="14476" r="13978" b="1"/>
          <a:stretch>
            <a:fillRect/>
          </a:stretch>
        </p:blipFill>
        <p:spPr>
          <a:xfrm>
            <a:off x="1546804" y="2427156"/>
            <a:ext cx="4186010" cy="3905381"/>
          </a:xfrm>
          <a:prstGeom prst="rect">
            <a:avLst/>
          </a:prstGeom>
          <a:noFill/>
        </p:spPr>
      </p:pic>
      <p:sp>
        <p:nvSpPr>
          <p:cNvPr id="2" name="Title 1">
            <a:extLst>
              <a:ext uri="{FF2B5EF4-FFF2-40B4-BE49-F238E27FC236}">
                <a16:creationId xmlns:a16="http://schemas.microsoft.com/office/drawing/2014/main" id="{4CA28FF6-6A05-784B-9A6F-BDF8601E0645}"/>
              </a:ext>
            </a:extLst>
          </p:cNvPr>
          <p:cNvSpPr>
            <a:spLocks noGrp="1"/>
          </p:cNvSpPr>
          <p:nvPr>
            <p:ph type="title"/>
          </p:nvPr>
        </p:nvSpPr>
        <p:spPr>
          <a:xfrm>
            <a:off x="621791" y="548638"/>
            <a:ext cx="5111021" cy="2492735"/>
          </a:xfrm>
        </p:spPr>
        <p:txBody>
          <a:bodyPr anchor="t">
            <a:normAutofit/>
          </a:bodyPr>
          <a:lstStyle/>
          <a:p>
            <a:r>
              <a:rPr lang="en-US"/>
              <a:t>Example Using Gibbs Cycle</a:t>
            </a:r>
          </a:p>
        </p:txBody>
      </p:sp>
      <p:sp>
        <p:nvSpPr>
          <p:cNvPr id="4" name="Content Placeholder 3">
            <a:extLst>
              <a:ext uri="{FF2B5EF4-FFF2-40B4-BE49-F238E27FC236}">
                <a16:creationId xmlns:a16="http://schemas.microsoft.com/office/drawing/2014/main" id="{BE72D9AB-3128-082B-F681-E94BF50A63C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p:spPr>
        <p:txBody>
          <a:bodyPr>
            <a:normAutofit/>
          </a:bodyPr>
          <a:lstStyle/>
          <a:p>
            <a:pPr marL="0" indent="0">
              <a:spcBef>
                <a:spcPts val="2500"/>
              </a:spcBef>
              <a:buFont typeface="Arial" panose="020B0604020202020204" pitchFamily="34" charset="0"/>
              <a:buNone/>
            </a:pPr>
            <a:r>
              <a:rPr lang="en-US" b="1" dirty="0"/>
              <a:t>Description Stage</a:t>
            </a:r>
          </a:p>
          <a:p>
            <a:pPr marL="0" lvl="1" indent="0">
              <a:buFont typeface="Arial" panose="020B0604020202020204" pitchFamily="34" charset="0"/>
              <a:buNone/>
            </a:pPr>
            <a:r>
              <a:rPr lang="en-GB" dirty="0"/>
              <a:t>You can describe</a:t>
            </a:r>
            <a:r>
              <a:rPr dirty="0"/>
              <a:t> the poster on recovery strategies using tools like Gantt charts and RACI matrices.</a:t>
            </a:r>
            <a:endParaRPr lang="en-US" dirty="0"/>
          </a:p>
          <a:p>
            <a:pPr marL="0" indent="0">
              <a:spcBef>
                <a:spcPts val="2500"/>
              </a:spcBef>
              <a:buFont typeface="Arial" panose="020B0604020202020204" pitchFamily="34" charset="0"/>
              <a:buNone/>
            </a:pPr>
            <a:r>
              <a:rPr lang="en-US" b="1" dirty="0"/>
              <a:t>Feelings and Evaluation</a:t>
            </a:r>
          </a:p>
          <a:p>
            <a:pPr marL="0" lvl="1" indent="0">
              <a:buFont typeface="Arial" panose="020B0604020202020204" pitchFamily="34" charset="0"/>
              <a:buNone/>
            </a:pPr>
            <a:r>
              <a:rPr dirty="0"/>
              <a:t>Initial nervousness gave way to confidence; visuals were </a:t>
            </a:r>
            <a:r>
              <a:rPr lang="en-GB" dirty="0"/>
              <a:t>effective,</a:t>
            </a:r>
            <a:r>
              <a:rPr dirty="0"/>
              <a:t> but time management was poor.</a:t>
            </a:r>
            <a:endParaRPr lang="en-US" dirty="0"/>
          </a:p>
          <a:p>
            <a:pPr marL="0" indent="0">
              <a:spcBef>
                <a:spcPts val="2500"/>
              </a:spcBef>
              <a:buFont typeface="Arial" panose="020B0604020202020204" pitchFamily="34" charset="0"/>
              <a:buNone/>
            </a:pPr>
            <a:r>
              <a:rPr lang="en-US" b="1" dirty="0"/>
              <a:t>Analysis and Conclusion</a:t>
            </a:r>
          </a:p>
          <a:p>
            <a:pPr marL="0" lvl="1" indent="0">
              <a:buFont typeface="Arial" panose="020B0604020202020204" pitchFamily="34" charset="0"/>
              <a:buNone/>
            </a:pPr>
            <a:r>
              <a:rPr dirty="0"/>
              <a:t>Lack of rehearsal caused timing issues; better preparation could enhance delivery clarity.</a:t>
            </a:r>
            <a:endParaRPr lang="en-US" dirty="0"/>
          </a:p>
          <a:p>
            <a:pPr marL="0" indent="0">
              <a:spcBef>
                <a:spcPts val="2500"/>
              </a:spcBef>
              <a:buFont typeface="Arial" panose="020B0604020202020204" pitchFamily="34" charset="0"/>
              <a:buNone/>
            </a:pPr>
            <a:r>
              <a:rPr lang="en-US" b="1" dirty="0"/>
              <a:t>Action Plan</a:t>
            </a:r>
          </a:p>
          <a:p>
            <a:pPr marL="0" lvl="1" indent="0">
              <a:buFont typeface="Arial" panose="020B0604020202020204" pitchFamily="34" charset="0"/>
              <a:buNone/>
            </a:pPr>
            <a:r>
              <a:rPr dirty="0"/>
              <a:t>Scheduling practice sessions and incorporating peer feedback will improve future presentations.</a:t>
            </a:r>
            <a:endParaRPr lang="en-US" dirty="0"/>
          </a:p>
        </p:txBody>
      </p:sp>
    </p:spTree>
    <p:extLst>
      <p:ext uri="{BB962C8B-B14F-4D97-AF65-F5344CB8AC3E}">
        <p14:creationId xmlns:p14="http://schemas.microsoft.com/office/powerpoint/2010/main" val="29316603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EB7BC-FB32-193A-9D33-6D8B99D7FFA7}"/>
              </a:ext>
            </a:extLst>
          </p:cNvPr>
          <p:cNvSpPr>
            <a:spLocks noGrp="1"/>
          </p:cNvSpPr>
          <p:nvPr>
            <p:ph type="title"/>
          </p:nvPr>
        </p:nvSpPr>
        <p:spPr>
          <a:xfrm>
            <a:off x="365760" y="1801368"/>
            <a:ext cx="8602201" cy="4572000"/>
          </a:xfrm>
        </p:spPr>
        <p:txBody>
          <a:bodyPr anchor="b">
            <a:normAutofit/>
          </a:bodyPr>
          <a:lstStyle/>
          <a:p>
            <a:r>
              <a:rPr lang="en-US"/>
              <a:t>Kolb’s Experiential Learning Cycle</a:t>
            </a:r>
          </a:p>
        </p:txBody>
      </p:sp>
    </p:spTree>
    <p:extLst>
      <p:ext uri="{BB962C8B-B14F-4D97-AF65-F5344CB8AC3E}">
        <p14:creationId xmlns:p14="http://schemas.microsoft.com/office/powerpoint/2010/main" val="9756982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hiny pyramid greenhouse sustainable growth and finance concept">
            <a:extLst>
              <a:ext uri="{FF2B5EF4-FFF2-40B4-BE49-F238E27FC236}">
                <a16:creationId xmlns:a16="http://schemas.microsoft.com/office/drawing/2014/main" id="{18D2F814-7AC9-4747-B27C-71B46C0EBE6E}"/>
              </a:ext>
            </a:extLst>
          </p:cNvPr>
          <p:cNvPicPr>
            <a:picLocks noGrp="1" noChangeAspect="1"/>
          </p:cNvPicPr>
          <p:nvPr>
            <p:ph type="pic" sz="quarter" idx="13"/>
          </p:nvPr>
        </p:nvPicPr>
        <p:blipFill>
          <a:blip r:embed="rId3"/>
          <a:srcRect l="28453" r="1" b="1"/>
          <a:stretch>
            <a:fillRect/>
          </a:stretch>
        </p:blipFill>
        <p:spPr>
          <a:xfrm>
            <a:off x="1546804" y="2427156"/>
            <a:ext cx="4186010" cy="3905381"/>
          </a:xfrm>
          <a:prstGeom prst="rect">
            <a:avLst/>
          </a:prstGeom>
          <a:noFill/>
        </p:spPr>
      </p:pic>
      <p:sp>
        <p:nvSpPr>
          <p:cNvPr id="2" name="Title 1">
            <a:extLst>
              <a:ext uri="{FF2B5EF4-FFF2-40B4-BE49-F238E27FC236}">
                <a16:creationId xmlns:a16="http://schemas.microsoft.com/office/drawing/2014/main" id="{15F2D56E-E819-3EA2-E983-DC4F9F66A1B3}"/>
              </a:ext>
            </a:extLst>
          </p:cNvPr>
          <p:cNvSpPr>
            <a:spLocks noGrp="1"/>
          </p:cNvSpPr>
          <p:nvPr>
            <p:ph type="title"/>
          </p:nvPr>
        </p:nvSpPr>
        <p:spPr>
          <a:xfrm>
            <a:off x="621791" y="548638"/>
            <a:ext cx="5111021" cy="2492735"/>
          </a:xfrm>
        </p:spPr>
        <p:txBody>
          <a:bodyPr anchor="t">
            <a:normAutofit/>
          </a:bodyPr>
          <a:lstStyle/>
          <a:p>
            <a:r>
              <a:rPr lang="en-US" sz="3700"/>
              <a:t>How to Use Kolb’s Experiential Learning Cycle</a:t>
            </a:r>
          </a:p>
        </p:txBody>
      </p:sp>
      <p:sp>
        <p:nvSpPr>
          <p:cNvPr id="4" name="Content Placeholder 3">
            <a:extLst>
              <a:ext uri="{FF2B5EF4-FFF2-40B4-BE49-F238E27FC236}">
                <a16:creationId xmlns:a16="http://schemas.microsoft.com/office/drawing/2014/main" id="{D0C42108-E6F0-052A-78DB-DEB86B581F7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p:spPr>
        <p:txBody>
          <a:bodyPr>
            <a:normAutofit/>
          </a:bodyPr>
          <a:lstStyle/>
          <a:p>
            <a:pPr marL="0" indent="0">
              <a:spcBef>
                <a:spcPts val="2500"/>
              </a:spcBef>
              <a:buFont typeface="Arial" panose="020B0604020202020204" pitchFamily="34" charset="0"/>
              <a:buNone/>
            </a:pPr>
            <a:r>
              <a:rPr lang="en-US" b="1" dirty="0"/>
              <a:t>Concrete Experience</a:t>
            </a:r>
          </a:p>
          <a:p>
            <a:pPr marL="0" lvl="1" indent="0">
              <a:buFont typeface="Arial" panose="020B0604020202020204" pitchFamily="34" charset="0"/>
              <a:buNone/>
            </a:pPr>
            <a:r>
              <a:rPr dirty="0"/>
              <a:t>Start with a practical experience to engage actively in the learning process.</a:t>
            </a:r>
            <a:endParaRPr lang="en-US" dirty="0"/>
          </a:p>
          <a:p>
            <a:pPr marL="0" indent="0">
              <a:spcBef>
                <a:spcPts val="2500"/>
              </a:spcBef>
              <a:buFont typeface="Arial" panose="020B0604020202020204" pitchFamily="34" charset="0"/>
              <a:buNone/>
            </a:pPr>
            <a:r>
              <a:rPr lang="en-US" b="1" dirty="0"/>
              <a:t>Reflective Observation</a:t>
            </a:r>
          </a:p>
          <a:p>
            <a:pPr marL="0" lvl="1" indent="0">
              <a:buFont typeface="Arial" panose="020B0604020202020204" pitchFamily="34" charset="0"/>
              <a:buNone/>
            </a:pPr>
            <a:r>
              <a:rPr dirty="0"/>
              <a:t>Reflect on the experience to identify successes and challenges.</a:t>
            </a:r>
            <a:endParaRPr lang="en-US" dirty="0"/>
          </a:p>
          <a:p>
            <a:pPr marL="0" indent="0">
              <a:spcBef>
                <a:spcPts val="2500"/>
              </a:spcBef>
              <a:buFont typeface="Arial" panose="020B0604020202020204" pitchFamily="34" charset="0"/>
              <a:buNone/>
            </a:pPr>
            <a:r>
              <a:rPr lang="en-US" b="1" dirty="0"/>
              <a:t>Abstract Conceptualisation</a:t>
            </a:r>
          </a:p>
          <a:p>
            <a:pPr marL="0" lvl="1" indent="0">
              <a:buFont typeface="Arial" panose="020B0604020202020204" pitchFamily="34" charset="0"/>
              <a:buNone/>
            </a:pPr>
            <a:r>
              <a:rPr dirty="0"/>
              <a:t>Draw lessons from experiences and connect them to theories or best practices.</a:t>
            </a:r>
            <a:endParaRPr lang="en-US" dirty="0"/>
          </a:p>
          <a:p>
            <a:pPr marL="0" indent="0">
              <a:spcBef>
                <a:spcPts val="2500"/>
              </a:spcBef>
              <a:buFont typeface="Arial" panose="020B0604020202020204" pitchFamily="34" charset="0"/>
              <a:buNone/>
            </a:pPr>
            <a:r>
              <a:rPr lang="en-US" b="1" dirty="0"/>
              <a:t>Active Experimentation</a:t>
            </a:r>
          </a:p>
          <a:p>
            <a:pPr marL="0" lvl="1" indent="0">
              <a:buFont typeface="Arial" panose="020B0604020202020204" pitchFamily="34" charset="0"/>
              <a:buNone/>
            </a:pPr>
            <a:r>
              <a:rPr dirty="0"/>
              <a:t>Apply insights gained to future tasks to improve performance.</a:t>
            </a:r>
            <a:endParaRPr lang="en-US" dirty="0"/>
          </a:p>
        </p:txBody>
      </p:sp>
    </p:spTree>
    <p:extLst>
      <p:ext uri="{BB962C8B-B14F-4D97-AF65-F5344CB8AC3E}">
        <p14:creationId xmlns:p14="http://schemas.microsoft.com/office/powerpoint/2010/main" val="40925575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Education school boy child think idea">
            <a:extLst>
              <a:ext uri="{FF2B5EF4-FFF2-40B4-BE49-F238E27FC236}">
                <a16:creationId xmlns:a16="http://schemas.microsoft.com/office/drawing/2014/main" id="{8E08539C-8B2A-4374-BFC8-BB5154D00105}"/>
              </a:ext>
            </a:extLst>
          </p:cNvPr>
          <p:cNvPicPr>
            <a:picLocks noGrp="1" noChangeAspect="1"/>
          </p:cNvPicPr>
          <p:nvPr>
            <p:ph type="pic" sz="quarter" idx="13"/>
          </p:nvPr>
        </p:nvPicPr>
        <p:blipFill>
          <a:blip r:embed="rId3"/>
          <a:srcRect l="1361" r="18250"/>
          <a:stretch>
            <a:fillRect/>
          </a:stretch>
        </p:blipFill>
        <p:spPr>
          <a:xfrm>
            <a:off x="1546804" y="2427156"/>
            <a:ext cx="4186010" cy="3905381"/>
          </a:xfrm>
          <a:prstGeom prst="rect">
            <a:avLst/>
          </a:prstGeom>
          <a:noFill/>
        </p:spPr>
      </p:pic>
      <p:sp>
        <p:nvSpPr>
          <p:cNvPr id="2" name="Title 1">
            <a:extLst>
              <a:ext uri="{FF2B5EF4-FFF2-40B4-BE49-F238E27FC236}">
                <a16:creationId xmlns:a16="http://schemas.microsoft.com/office/drawing/2014/main" id="{59743224-3DA2-0E33-460E-F591F6C6511E}"/>
              </a:ext>
            </a:extLst>
          </p:cNvPr>
          <p:cNvSpPr>
            <a:spLocks noGrp="1"/>
          </p:cNvSpPr>
          <p:nvPr>
            <p:ph type="title"/>
          </p:nvPr>
        </p:nvSpPr>
        <p:spPr>
          <a:xfrm>
            <a:off x="621791" y="548638"/>
            <a:ext cx="5111021" cy="2492735"/>
          </a:xfrm>
        </p:spPr>
        <p:txBody>
          <a:bodyPr anchor="t">
            <a:normAutofit/>
          </a:bodyPr>
          <a:lstStyle/>
          <a:p>
            <a:r>
              <a:rPr lang="en-US"/>
              <a:t>Example Using Kolb Cycle</a:t>
            </a:r>
          </a:p>
        </p:txBody>
      </p:sp>
      <p:sp>
        <p:nvSpPr>
          <p:cNvPr id="4" name="Content Placeholder 3">
            <a:extLst>
              <a:ext uri="{FF2B5EF4-FFF2-40B4-BE49-F238E27FC236}">
                <a16:creationId xmlns:a16="http://schemas.microsoft.com/office/drawing/2014/main" id="{63EB91B9-8E11-DC97-3CFC-8278480E401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p:spPr>
        <p:txBody>
          <a:bodyPr>
            <a:normAutofit/>
          </a:bodyPr>
          <a:lstStyle/>
          <a:p>
            <a:pPr marL="0" indent="0">
              <a:spcBef>
                <a:spcPts val="2500"/>
              </a:spcBef>
              <a:buFont typeface="Arial" panose="020B0604020202020204" pitchFamily="34" charset="0"/>
              <a:buNone/>
            </a:pPr>
            <a:r>
              <a:rPr lang="en-US" b="1" dirty="0"/>
              <a:t>Concrete Experience</a:t>
            </a:r>
          </a:p>
          <a:p>
            <a:pPr marL="0" lvl="1" indent="0">
              <a:buFont typeface="Arial" panose="020B0604020202020204" pitchFamily="34" charset="0"/>
              <a:buNone/>
            </a:pPr>
            <a:r>
              <a:rPr lang="en-GB" dirty="0"/>
              <a:t>You can</a:t>
            </a:r>
            <a:r>
              <a:rPr dirty="0"/>
              <a:t> begin with direct experience by presenting a poster to peers and faculty.</a:t>
            </a:r>
            <a:endParaRPr lang="en-US" dirty="0"/>
          </a:p>
          <a:p>
            <a:pPr marL="0" indent="0">
              <a:spcBef>
                <a:spcPts val="2500"/>
              </a:spcBef>
              <a:buFont typeface="Arial" panose="020B0604020202020204" pitchFamily="34" charset="0"/>
              <a:buNone/>
            </a:pPr>
            <a:r>
              <a:rPr lang="en-US" b="1" dirty="0"/>
              <a:t>Reflective Observation</a:t>
            </a:r>
          </a:p>
          <a:p>
            <a:pPr marL="0" lvl="1" indent="0">
              <a:buFont typeface="Arial" panose="020B0604020202020204" pitchFamily="34" charset="0"/>
              <a:buNone/>
            </a:pPr>
            <a:r>
              <a:rPr lang="en-GB" dirty="0"/>
              <a:t>You</a:t>
            </a:r>
            <a:r>
              <a:rPr dirty="0"/>
              <a:t> observe that visuals attracted attention</a:t>
            </a:r>
            <a:r>
              <a:rPr lang="en-GB" dirty="0"/>
              <a:t>, </a:t>
            </a:r>
            <a:r>
              <a:rPr dirty="0"/>
              <a:t>but explanations were insufficiently detailed.</a:t>
            </a:r>
            <a:endParaRPr lang="en-US" dirty="0"/>
          </a:p>
          <a:p>
            <a:pPr marL="0" indent="0">
              <a:spcBef>
                <a:spcPts val="2500"/>
              </a:spcBef>
              <a:buFont typeface="Arial" panose="020B0604020202020204" pitchFamily="34" charset="0"/>
              <a:buNone/>
            </a:pPr>
            <a:r>
              <a:rPr lang="en-US" b="1" dirty="0"/>
              <a:t>Abstract Conceptualisation</a:t>
            </a:r>
          </a:p>
          <a:p>
            <a:pPr marL="0" lvl="1" indent="0">
              <a:buFont typeface="Arial" panose="020B0604020202020204" pitchFamily="34" charset="0"/>
              <a:buNone/>
            </a:pPr>
            <a:r>
              <a:rPr dirty="0"/>
              <a:t>Lesson learned is that combining clear visuals with concise explanations improves engagement.</a:t>
            </a:r>
            <a:endParaRPr lang="en-US" dirty="0"/>
          </a:p>
          <a:p>
            <a:pPr marL="0" indent="0">
              <a:spcBef>
                <a:spcPts val="2500"/>
              </a:spcBef>
              <a:buFont typeface="Arial" panose="020B0604020202020204" pitchFamily="34" charset="0"/>
              <a:buNone/>
            </a:pPr>
            <a:r>
              <a:rPr lang="en-US" b="1" dirty="0"/>
              <a:t>Active Experimentation</a:t>
            </a:r>
          </a:p>
          <a:p>
            <a:pPr marL="0" lvl="1" indent="0">
              <a:buFont typeface="Arial" panose="020B0604020202020204" pitchFamily="34" charset="0"/>
              <a:buNone/>
            </a:pPr>
            <a:r>
              <a:rPr dirty="0"/>
              <a:t>Student plans to use more diagrams and rehearse explanations for future projects.</a:t>
            </a:r>
            <a:endParaRPr lang="en-US" dirty="0"/>
          </a:p>
        </p:txBody>
      </p:sp>
    </p:spTree>
    <p:extLst>
      <p:ext uri="{BB962C8B-B14F-4D97-AF65-F5344CB8AC3E}">
        <p14:creationId xmlns:p14="http://schemas.microsoft.com/office/powerpoint/2010/main" val="36174136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C1AC3-8CE9-5046-28E9-60246CC16A61}"/>
              </a:ext>
            </a:extLst>
          </p:cNvPr>
          <p:cNvSpPr>
            <a:spLocks noGrp="1"/>
          </p:cNvSpPr>
          <p:nvPr>
            <p:ph type="title"/>
          </p:nvPr>
        </p:nvSpPr>
        <p:spPr>
          <a:xfrm>
            <a:off x="731520" y="3886200"/>
            <a:ext cx="3649468" cy="2048256"/>
          </a:xfrm>
        </p:spPr>
        <p:txBody>
          <a:bodyPr anchor="t">
            <a:normAutofit/>
          </a:bodyPr>
          <a:lstStyle/>
          <a:p>
            <a:r>
              <a:rPr lang="en-US"/>
              <a:t>Kolb’s Experiential Learning Cycle</a:t>
            </a:r>
          </a:p>
        </p:txBody>
      </p:sp>
      <p:pic>
        <p:nvPicPr>
          <p:cNvPr id="5" name="Content Placeholder 4" descr="Two diligent schoolgirls doing classwork together">
            <a:extLst>
              <a:ext uri="{FF2B5EF4-FFF2-40B4-BE49-F238E27FC236}">
                <a16:creationId xmlns:a16="http://schemas.microsoft.com/office/drawing/2014/main" id="{2812AF67-82D6-42B9-AEA9-EA6FFE85876B}"/>
              </a:ext>
            </a:extLst>
          </p:cNvPr>
          <p:cNvPicPr>
            <a:picLocks noGrp="1" noChangeAspect="1"/>
          </p:cNvPicPr>
          <p:nvPr>
            <p:ph type="pic" sz="quarter" idx="15"/>
          </p:nvPr>
        </p:nvPicPr>
        <p:blipFill>
          <a:blip r:embed="rId3"/>
          <a:srcRect l="9546" r="26048" b="3"/>
          <a:stretch>
            <a:fillRect/>
          </a:stretch>
        </p:blipFill>
        <p:spPr>
          <a:xfrm>
            <a:off x="731518" y="10"/>
            <a:ext cx="3520440" cy="3648446"/>
          </a:xfrm>
          <a:prstGeom prst="rect">
            <a:avLst/>
          </a:prstGeom>
          <a:noFill/>
        </p:spPr>
      </p:pic>
      <p:sp>
        <p:nvSpPr>
          <p:cNvPr id="4" name="Content Placeholder 3">
            <a:extLst>
              <a:ext uri="{FF2B5EF4-FFF2-40B4-BE49-F238E27FC236}">
                <a16:creationId xmlns:a16="http://schemas.microsoft.com/office/drawing/2014/main" id="{E7F799DA-1A46-0C3D-A012-CECB8653AD8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8072" y="704088"/>
            <a:ext cx="6428232" cy="5230368"/>
          </a:xfrm>
        </p:spPr>
        <p:txBody>
          <a:bodyPr>
            <a:normAutofit/>
          </a:bodyPr>
          <a:lstStyle/>
          <a:p>
            <a:pPr marL="0" indent="0">
              <a:spcBef>
                <a:spcPts val="2500"/>
              </a:spcBef>
              <a:buFont typeface="Arial" panose="020B0604020202020204" pitchFamily="34" charset="0"/>
              <a:buNone/>
            </a:pPr>
            <a:r>
              <a:rPr lang="en-US" b="1" dirty="0"/>
              <a:t>Concrete Experience</a:t>
            </a:r>
          </a:p>
          <a:p>
            <a:pPr marL="0" lvl="1" indent="0">
              <a:buFont typeface="Arial" panose="020B0604020202020204" pitchFamily="34" charset="0"/>
              <a:buNone/>
            </a:pPr>
            <a:r>
              <a:rPr dirty="0"/>
              <a:t>Students engage in hands-on activities like creating and presenting posters for direct learning.</a:t>
            </a:r>
            <a:endParaRPr lang="en-US" dirty="0"/>
          </a:p>
          <a:p>
            <a:pPr marL="0" indent="0">
              <a:spcBef>
                <a:spcPts val="2500"/>
              </a:spcBef>
              <a:buFont typeface="Arial" panose="020B0604020202020204" pitchFamily="34" charset="0"/>
              <a:buNone/>
            </a:pPr>
            <a:r>
              <a:rPr lang="en-US" b="1" dirty="0"/>
              <a:t>Reflective Observation</a:t>
            </a:r>
          </a:p>
          <a:p>
            <a:pPr marL="0" lvl="1" indent="0">
              <a:buFont typeface="Arial" panose="020B0604020202020204" pitchFamily="34" charset="0"/>
              <a:buNone/>
            </a:pPr>
            <a:r>
              <a:rPr dirty="0"/>
              <a:t>Students reflect on their experiences and feelings to gain deeper understanding.</a:t>
            </a:r>
            <a:endParaRPr lang="en-US" dirty="0"/>
          </a:p>
          <a:p>
            <a:pPr marL="0" indent="0">
              <a:spcBef>
                <a:spcPts val="2500"/>
              </a:spcBef>
              <a:buFont typeface="Arial" panose="020B0604020202020204" pitchFamily="34" charset="0"/>
              <a:buNone/>
            </a:pPr>
            <a:r>
              <a:rPr lang="en-US" b="1" dirty="0"/>
              <a:t>Abstract Conceptualisation</a:t>
            </a:r>
          </a:p>
          <a:p>
            <a:pPr marL="0" lvl="1" indent="0">
              <a:buFont typeface="Arial" panose="020B0604020202020204" pitchFamily="34" charset="0"/>
              <a:buNone/>
            </a:pPr>
            <a:r>
              <a:rPr dirty="0"/>
              <a:t>Connecting reflections to theories such as project management and stakeholder analysis.</a:t>
            </a:r>
            <a:endParaRPr lang="en-US" dirty="0"/>
          </a:p>
          <a:p>
            <a:pPr marL="0" indent="0">
              <a:spcBef>
                <a:spcPts val="2500"/>
              </a:spcBef>
              <a:buFont typeface="Arial" panose="020B0604020202020204" pitchFamily="34" charset="0"/>
              <a:buNone/>
            </a:pPr>
            <a:r>
              <a:rPr lang="en-US" b="1" dirty="0"/>
              <a:t>Active Experimentation</a:t>
            </a:r>
          </a:p>
          <a:p>
            <a:pPr marL="0" lvl="1" indent="0">
              <a:buFont typeface="Arial" panose="020B0604020202020204" pitchFamily="34" charset="0"/>
              <a:buNone/>
            </a:pPr>
            <a:r>
              <a:rPr dirty="0"/>
              <a:t>Applying insights gained to improve future planning, collaboration, and engagement.</a:t>
            </a:r>
            <a:endParaRPr lang="en-US" dirty="0"/>
          </a:p>
        </p:txBody>
      </p:sp>
    </p:spTree>
    <p:extLst>
      <p:ext uri="{BB962C8B-B14F-4D97-AF65-F5344CB8AC3E}">
        <p14:creationId xmlns:p14="http://schemas.microsoft.com/office/powerpoint/2010/main" val="9442512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658D1-EDFA-0EC0-3481-D0B37D2F3F0B}"/>
              </a:ext>
            </a:extLst>
          </p:cNvPr>
          <p:cNvSpPr>
            <a:spLocks noGrp="1"/>
          </p:cNvSpPr>
          <p:nvPr>
            <p:ph type="title"/>
          </p:nvPr>
        </p:nvSpPr>
        <p:spPr>
          <a:xfrm>
            <a:off x="731520" y="2596896"/>
            <a:ext cx="8933688" cy="3566160"/>
          </a:xfrm>
        </p:spPr>
        <p:txBody>
          <a:bodyPr anchor="b">
            <a:normAutofit/>
          </a:bodyPr>
          <a:lstStyle/>
          <a:p>
            <a:r>
              <a:rPr lang="en-US" sz="5600"/>
              <a:t>Frameworks Applied in Poster Presentation</a:t>
            </a:r>
          </a:p>
        </p:txBody>
      </p:sp>
    </p:spTree>
    <p:extLst>
      <p:ext uri="{BB962C8B-B14F-4D97-AF65-F5344CB8AC3E}">
        <p14:creationId xmlns:p14="http://schemas.microsoft.com/office/powerpoint/2010/main" val="39566345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7AA9-84CF-827E-78AB-C452A828B6DB}"/>
              </a:ext>
            </a:extLst>
          </p:cNvPr>
          <p:cNvSpPr>
            <a:spLocks noGrp="1"/>
          </p:cNvSpPr>
          <p:nvPr>
            <p:ph type="title"/>
          </p:nvPr>
        </p:nvSpPr>
        <p:spPr>
          <a:xfrm>
            <a:off x="731520" y="3886200"/>
            <a:ext cx="3649468" cy="2048256"/>
          </a:xfrm>
        </p:spPr>
        <p:txBody>
          <a:bodyPr anchor="t">
            <a:normAutofit/>
          </a:bodyPr>
          <a:lstStyle/>
          <a:p>
            <a:r>
              <a:rPr lang="en-US"/>
              <a:t>Key Project Management Tools</a:t>
            </a:r>
          </a:p>
        </p:txBody>
      </p:sp>
      <p:pic>
        <p:nvPicPr>
          <p:cNvPr id="5" name="Content Placeholder 4" descr="Desk with productivity items">
            <a:extLst>
              <a:ext uri="{FF2B5EF4-FFF2-40B4-BE49-F238E27FC236}">
                <a16:creationId xmlns:a16="http://schemas.microsoft.com/office/drawing/2014/main" id="{1B91276B-9656-4B68-B776-66FE8714176A}"/>
              </a:ext>
            </a:extLst>
          </p:cNvPr>
          <p:cNvPicPr>
            <a:picLocks noGrp="1" noChangeAspect="1"/>
          </p:cNvPicPr>
          <p:nvPr>
            <p:ph type="pic" sz="quarter" idx="15"/>
          </p:nvPr>
        </p:nvPicPr>
        <p:blipFill>
          <a:blip r:embed="rId3"/>
          <a:stretch/>
        </p:blipFill>
        <p:spPr>
          <a:xfrm>
            <a:off x="731518" y="649281"/>
            <a:ext cx="3520440" cy="2349894"/>
          </a:xfrm>
          <a:prstGeom prst="rect">
            <a:avLst/>
          </a:prstGeom>
          <a:noFill/>
        </p:spPr>
      </p:pic>
      <p:sp>
        <p:nvSpPr>
          <p:cNvPr id="4" name="Content Placeholder 3">
            <a:extLst>
              <a:ext uri="{FF2B5EF4-FFF2-40B4-BE49-F238E27FC236}">
                <a16:creationId xmlns:a16="http://schemas.microsoft.com/office/drawing/2014/main" id="{10945DC8-FD68-1642-D0FE-411389C06BC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8072" y="704088"/>
            <a:ext cx="6428232" cy="5230368"/>
          </a:xfrm>
        </p:spPr>
        <p:txBody>
          <a:bodyPr>
            <a:normAutofit/>
          </a:bodyPr>
          <a:lstStyle/>
          <a:p>
            <a:pPr marL="0" indent="0">
              <a:spcBef>
                <a:spcPts val="2500"/>
              </a:spcBef>
              <a:buFont typeface="Arial" panose="020B0604020202020204" pitchFamily="34" charset="0"/>
              <a:buNone/>
            </a:pPr>
            <a:r>
              <a:rPr lang="en-US" b="1"/>
              <a:t>Project Scheduling with Gantt Charts</a:t>
            </a:r>
          </a:p>
          <a:p>
            <a:pPr marL="0" lvl="1" indent="0">
              <a:buFont typeface="Arial" panose="020B0604020202020204" pitchFamily="34" charset="0"/>
              <a:buNone/>
            </a:pPr>
            <a:r>
              <a:t>Gantt Charts help visualize project timelines and schedules, aiding in effective time management and task sequencing.</a:t>
            </a:r>
            <a:endParaRPr lang="en-US"/>
          </a:p>
          <a:p>
            <a:pPr marL="0" indent="0">
              <a:spcBef>
                <a:spcPts val="2500"/>
              </a:spcBef>
              <a:buFont typeface="Arial" panose="020B0604020202020204" pitchFamily="34" charset="0"/>
              <a:buNone/>
            </a:pPr>
            <a:r>
              <a:rPr lang="en-US" b="1"/>
              <a:t>Roles Clarification Using RACI Matrix</a:t>
            </a:r>
          </a:p>
          <a:p>
            <a:pPr marL="0" lvl="1" indent="0">
              <a:buFont typeface="Arial" panose="020B0604020202020204" pitchFamily="34" charset="0"/>
              <a:buNone/>
            </a:pPr>
            <a:r>
              <a:t>RACI Matrices clarify roles and responsibilities, ensuring accountability and clear communication within project teams.</a:t>
            </a:r>
            <a:endParaRPr lang="en-US"/>
          </a:p>
          <a:p>
            <a:pPr marL="0" indent="0">
              <a:spcBef>
                <a:spcPts val="2500"/>
              </a:spcBef>
              <a:buFont typeface="Arial" panose="020B0604020202020204" pitchFamily="34" charset="0"/>
              <a:buNone/>
            </a:pPr>
            <a:r>
              <a:rPr lang="en-US" b="1"/>
              <a:t>Risk Identification and Mitigation</a:t>
            </a:r>
          </a:p>
          <a:p>
            <a:pPr marL="0" lvl="1" indent="0">
              <a:buFont typeface="Arial" panose="020B0604020202020204" pitchFamily="34" charset="0"/>
              <a:buNone/>
            </a:pPr>
            <a:r>
              <a:t>Risk Management plans identify potential project risks and outline strategies to mitigate them proactively.</a:t>
            </a:r>
            <a:endParaRPr lang="en-US"/>
          </a:p>
          <a:p>
            <a:pPr marL="0" indent="0">
              <a:spcBef>
                <a:spcPts val="2500"/>
              </a:spcBef>
              <a:buFont typeface="Arial" panose="020B0604020202020204" pitchFamily="34" charset="0"/>
              <a:buNone/>
            </a:pPr>
            <a:r>
              <a:rPr lang="en-US" b="1"/>
              <a:t>Task Breakdown with WBS</a:t>
            </a:r>
          </a:p>
          <a:p>
            <a:pPr marL="0" lvl="1" indent="0">
              <a:buFont typeface="Arial" panose="020B0604020202020204" pitchFamily="34" charset="0"/>
              <a:buNone/>
            </a:pPr>
            <a:r>
              <a:t>Work Breakdown Structures (WBS) decompose complex projects into smaller, manageable tasks for better organization.</a:t>
            </a:r>
            <a:endParaRPr lang="en-US"/>
          </a:p>
        </p:txBody>
      </p:sp>
    </p:spTree>
    <p:extLst>
      <p:ext uri="{BB962C8B-B14F-4D97-AF65-F5344CB8AC3E}">
        <p14:creationId xmlns:p14="http://schemas.microsoft.com/office/powerpoint/2010/main" val="15317578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831B6-8B4E-A8D1-3AB8-2A04AA28FBEE}"/>
              </a:ext>
            </a:extLst>
          </p:cNvPr>
          <p:cNvSpPr>
            <a:spLocks noGrp="1"/>
          </p:cNvSpPr>
          <p:nvPr>
            <p:ph type="title"/>
          </p:nvPr>
        </p:nvSpPr>
        <p:spPr>
          <a:xfrm>
            <a:off x="731520" y="2596896"/>
            <a:ext cx="8933688" cy="3566160"/>
          </a:xfrm>
        </p:spPr>
        <p:txBody>
          <a:bodyPr anchor="b">
            <a:normAutofit/>
          </a:bodyPr>
          <a:lstStyle/>
          <a:p>
            <a:r>
              <a:rPr lang="en-US"/>
              <a:t>Reflection Prompts and Challenges</a:t>
            </a:r>
          </a:p>
        </p:txBody>
      </p:sp>
    </p:spTree>
    <p:extLst>
      <p:ext uri="{BB962C8B-B14F-4D97-AF65-F5344CB8AC3E}">
        <p14:creationId xmlns:p14="http://schemas.microsoft.com/office/powerpoint/2010/main" val="38355928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ABB8E-9B40-5EED-8F9D-CBD8A0830686}"/>
              </a:ext>
            </a:extLst>
          </p:cNvPr>
          <p:cNvSpPr>
            <a:spLocks noGrp="1"/>
          </p:cNvSpPr>
          <p:nvPr>
            <p:ph type="title"/>
          </p:nvPr>
        </p:nvSpPr>
        <p:spPr>
          <a:xfrm>
            <a:off x="731520" y="312572"/>
            <a:ext cx="6858000" cy="923544"/>
          </a:xfrm>
        </p:spPr>
        <p:txBody>
          <a:bodyPr anchor="b">
            <a:normAutofit/>
          </a:bodyPr>
          <a:lstStyle/>
          <a:p>
            <a:r>
              <a:rPr lang="en-US"/>
              <a:t>Prompts for Deep Reflection</a:t>
            </a:r>
          </a:p>
        </p:txBody>
      </p:sp>
      <p:sp>
        <p:nvSpPr>
          <p:cNvPr id="4" name="Content Placeholder 3">
            <a:extLst>
              <a:ext uri="{FF2B5EF4-FFF2-40B4-BE49-F238E27FC236}">
                <a16:creationId xmlns:a16="http://schemas.microsoft.com/office/drawing/2014/main" id="{9F05687C-A2C9-E084-D5F9-FD51E4103CB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Reflect on Design Approach</a:t>
            </a:r>
          </a:p>
          <a:p>
            <a:pPr marL="0" lvl="1" indent="0">
              <a:buFont typeface="Arial" panose="020B0604020202020204" pitchFamily="34" charset="0"/>
              <a:buNone/>
            </a:pPr>
            <a:r>
              <a:t>Consider how you selected content and structured your poster design for clarity and impact.</a:t>
            </a:r>
            <a:endParaRPr lang="en-US"/>
          </a:p>
          <a:p>
            <a:pPr marL="0" indent="0">
              <a:spcBef>
                <a:spcPts val="2500"/>
              </a:spcBef>
              <a:buFont typeface="Arial" panose="020B0604020202020204" pitchFamily="34" charset="0"/>
              <a:buNone/>
            </a:pPr>
            <a:r>
              <a:rPr lang="en-US" b="1"/>
              <a:t>Evaluate Frameworks Used</a:t>
            </a:r>
          </a:p>
          <a:p>
            <a:pPr marL="0" lvl="1" indent="0">
              <a:buFont typeface="Arial" panose="020B0604020202020204" pitchFamily="34" charset="0"/>
              <a:buNone/>
            </a:pPr>
            <a:r>
              <a:t>Identify which frameworks helped most and explain why they were effective in your work.</a:t>
            </a:r>
            <a:endParaRPr lang="en-US"/>
          </a:p>
          <a:p>
            <a:pPr marL="0" indent="0">
              <a:spcBef>
                <a:spcPts val="2500"/>
              </a:spcBef>
              <a:buFont typeface="Arial" panose="020B0604020202020204" pitchFamily="34" charset="0"/>
              <a:buNone/>
            </a:pPr>
            <a:r>
              <a:rPr lang="en-US" b="1"/>
              <a:t>Assess Time Management</a:t>
            </a:r>
          </a:p>
          <a:p>
            <a:pPr marL="0" lvl="1" indent="0">
              <a:buFont typeface="Arial" panose="020B0604020202020204" pitchFamily="34" charset="0"/>
              <a:buNone/>
            </a:pPr>
            <a:r>
              <a:t>Analyze how you planned and managed tasks to meet preparation deadlines efficiently.</a:t>
            </a:r>
            <a:endParaRPr lang="en-US"/>
          </a:p>
          <a:p>
            <a:pPr marL="0" indent="0">
              <a:spcBef>
                <a:spcPts val="2500"/>
              </a:spcBef>
              <a:buFont typeface="Arial" panose="020B0604020202020204" pitchFamily="34" charset="0"/>
              <a:buNone/>
            </a:pPr>
            <a:r>
              <a:rPr lang="en-US" b="1"/>
              <a:t>Plan Future Engagement</a:t>
            </a:r>
          </a:p>
          <a:p>
            <a:pPr marL="0" lvl="1" indent="0">
              <a:buFont typeface="Arial" panose="020B0604020202020204" pitchFamily="34" charset="0"/>
              <a:buNone/>
            </a:pPr>
            <a:r>
              <a:t>Consider strategies to increase active participation and improve learning in future tasks.</a:t>
            </a:r>
            <a:endParaRPr lang="en-US"/>
          </a:p>
        </p:txBody>
      </p:sp>
      <p:pic>
        <p:nvPicPr>
          <p:cNvPr id="5" name="Content Placeholder 4" descr="Monthly report is sometimes a nightmare to employee">
            <a:extLst>
              <a:ext uri="{FF2B5EF4-FFF2-40B4-BE49-F238E27FC236}">
                <a16:creationId xmlns:a16="http://schemas.microsoft.com/office/drawing/2014/main" id="{2FC31416-90A4-4B05-9149-2C594161B0D7}"/>
              </a:ext>
            </a:extLst>
          </p:cNvPr>
          <p:cNvPicPr>
            <a:picLocks noGrp="1" noChangeAspect="1"/>
          </p:cNvPicPr>
          <p:nvPr>
            <p:ph type="pic" sz="quarter" idx="15"/>
          </p:nvPr>
        </p:nvPicPr>
        <p:blipFill>
          <a:blip r:embed="rId3"/>
          <a:srcRect l="15033" r="45387"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42877748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EDA88-43CF-DCE5-84A4-07D5B1951245}"/>
              </a:ext>
            </a:extLst>
          </p:cNvPr>
          <p:cNvSpPr>
            <a:spLocks noGrp="1"/>
          </p:cNvSpPr>
          <p:nvPr>
            <p:ph type="title"/>
          </p:nvPr>
        </p:nvSpPr>
        <p:spPr>
          <a:xfrm>
            <a:off x="731520" y="3886200"/>
            <a:ext cx="3649468" cy="2048256"/>
          </a:xfrm>
        </p:spPr>
        <p:txBody>
          <a:bodyPr anchor="t">
            <a:normAutofit/>
          </a:bodyPr>
          <a:lstStyle/>
          <a:p>
            <a:r>
              <a:rPr lang="en-US"/>
              <a:t>Common Challenges Faced</a:t>
            </a:r>
          </a:p>
        </p:txBody>
      </p:sp>
      <p:pic>
        <p:nvPicPr>
          <p:cNvPr id="5" name="Content Placeholder 4" descr="Workflow people working time clock concept">
            <a:extLst>
              <a:ext uri="{FF2B5EF4-FFF2-40B4-BE49-F238E27FC236}">
                <a16:creationId xmlns:a16="http://schemas.microsoft.com/office/drawing/2014/main" id="{7CF1752D-5FED-4116-B158-6AC00480B67A}"/>
              </a:ext>
            </a:extLst>
          </p:cNvPr>
          <p:cNvPicPr>
            <a:picLocks noGrp="1" noChangeAspect="1"/>
          </p:cNvPicPr>
          <p:nvPr>
            <p:ph type="pic" sz="quarter" idx="15"/>
          </p:nvPr>
        </p:nvPicPr>
        <p:blipFill>
          <a:blip r:embed="rId3"/>
          <a:srcRect l="27632" r="-4" b="-4"/>
          <a:stretch>
            <a:fillRect/>
          </a:stretch>
        </p:blipFill>
        <p:spPr>
          <a:xfrm>
            <a:off x="731518" y="10"/>
            <a:ext cx="3520440" cy="3648446"/>
          </a:xfrm>
          <a:prstGeom prst="rect">
            <a:avLst/>
          </a:prstGeom>
          <a:noFill/>
        </p:spPr>
      </p:pic>
      <p:sp>
        <p:nvSpPr>
          <p:cNvPr id="4" name="Content Placeholder 3">
            <a:extLst>
              <a:ext uri="{FF2B5EF4-FFF2-40B4-BE49-F238E27FC236}">
                <a16:creationId xmlns:a16="http://schemas.microsoft.com/office/drawing/2014/main" id="{9BC8DC7D-7606-3DDF-D99D-E70FBBAAF78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8072" y="704088"/>
            <a:ext cx="6428232" cy="5230368"/>
          </a:xfrm>
        </p:spPr>
        <p:txBody>
          <a:bodyPr>
            <a:normAutofit/>
          </a:bodyPr>
          <a:lstStyle/>
          <a:p>
            <a:pPr marL="0" indent="0">
              <a:spcBef>
                <a:spcPts val="2500"/>
              </a:spcBef>
              <a:buFont typeface="Arial" panose="020B0604020202020204" pitchFamily="34" charset="0"/>
              <a:buNone/>
            </a:pPr>
            <a:r>
              <a:rPr lang="en-US" b="1"/>
              <a:t>Time Management Issues</a:t>
            </a:r>
          </a:p>
          <a:p>
            <a:pPr marL="0" lvl="1" indent="0">
              <a:buFont typeface="Arial" panose="020B0604020202020204" pitchFamily="34" charset="0"/>
              <a:buNone/>
            </a:pPr>
            <a:r>
              <a:t>Students struggle with managing their time effectively, impacting their ability to meet deadlines and balance tasks.</a:t>
            </a:r>
            <a:endParaRPr lang="en-US"/>
          </a:p>
          <a:p>
            <a:pPr marL="0" indent="0">
              <a:spcBef>
                <a:spcPts val="2500"/>
              </a:spcBef>
              <a:buFont typeface="Arial" panose="020B0604020202020204" pitchFamily="34" charset="0"/>
              <a:buNone/>
            </a:pPr>
            <a:r>
              <a:rPr lang="en-US" b="1"/>
              <a:t>Understanding Complex Frameworks</a:t>
            </a:r>
          </a:p>
          <a:p>
            <a:pPr marL="0" lvl="1" indent="0">
              <a:buFont typeface="Arial" panose="020B0604020202020204" pitchFamily="34" charset="0"/>
              <a:buNone/>
            </a:pPr>
            <a:r>
              <a:t>Difficulty in grasping complex theoretical frameworks hinders students' comprehension and application skills.</a:t>
            </a:r>
            <a:endParaRPr lang="en-US"/>
          </a:p>
          <a:p>
            <a:pPr marL="0" indent="0">
              <a:spcBef>
                <a:spcPts val="2500"/>
              </a:spcBef>
              <a:buFont typeface="Arial" panose="020B0604020202020204" pitchFamily="34" charset="0"/>
              <a:buNone/>
            </a:pPr>
            <a:r>
              <a:rPr lang="en-US" b="1"/>
              <a:t>Group Collaboration Challenges</a:t>
            </a:r>
          </a:p>
          <a:p>
            <a:pPr marL="0" lvl="1" indent="0">
              <a:buFont typeface="Arial" panose="020B0604020202020204" pitchFamily="34" charset="0"/>
              <a:buNone/>
            </a:pPr>
            <a:r>
              <a:t>Coordinating teamwork and collaboration poses challenges that affect group project effectiveness and cohesion.</a:t>
            </a:r>
            <a:endParaRPr lang="en-US"/>
          </a:p>
          <a:p>
            <a:pPr marL="0" indent="0">
              <a:spcBef>
                <a:spcPts val="2500"/>
              </a:spcBef>
              <a:buFont typeface="Arial" panose="020B0604020202020204" pitchFamily="34" charset="0"/>
              <a:buNone/>
            </a:pPr>
            <a:r>
              <a:rPr lang="en-US" b="1"/>
              <a:t>Linking Theory to Practice</a:t>
            </a:r>
          </a:p>
          <a:p>
            <a:pPr marL="0" lvl="1" indent="0">
              <a:buFont typeface="Arial" panose="020B0604020202020204" pitchFamily="34" charset="0"/>
              <a:buNone/>
            </a:pPr>
            <a:r>
              <a:t>Students find it difficult to connect theoretical concepts with practical applications, limiting real-world understanding.</a:t>
            </a:r>
            <a:endParaRPr lang="en-US"/>
          </a:p>
        </p:txBody>
      </p:sp>
    </p:spTree>
    <p:extLst>
      <p:ext uri="{BB962C8B-B14F-4D97-AF65-F5344CB8AC3E}">
        <p14:creationId xmlns:p14="http://schemas.microsoft.com/office/powerpoint/2010/main" val="25367892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1E57C-9759-79F7-A15F-D6CF9CAFB499}"/>
              </a:ext>
            </a:extLst>
          </p:cNvPr>
          <p:cNvSpPr>
            <a:spLocks noGrp="1"/>
          </p:cNvSpPr>
          <p:nvPr>
            <p:ph type="title"/>
          </p:nvPr>
        </p:nvSpPr>
        <p:spPr>
          <a:xfrm>
            <a:off x="731520" y="2596896"/>
            <a:ext cx="8933688" cy="3566160"/>
          </a:xfrm>
        </p:spPr>
        <p:txBody>
          <a:bodyPr anchor="b">
            <a:normAutofit/>
          </a:bodyPr>
          <a:lstStyle/>
          <a:p>
            <a:r>
              <a:rPr lang="en-US"/>
              <a:t>Action Planning and Exercises</a:t>
            </a:r>
          </a:p>
        </p:txBody>
      </p:sp>
    </p:spTree>
    <p:extLst>
      <p:ext uri="{BB962C8B-B14F-4D97-AF65-F5344CB8AC3E}">
        <p14:creationId xmlns:p14="http://schemas.microsoft.com/office/powerpoint/2010/main" val="9986914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3E6F-D8D8-87F7-AEF6-6249D5D1D7C2}"/>
              </a:ext>
            </a:extLst>
          </p:cNvPr>
          <p:cNvSpPr>
            <a:spLocks noGrp="1"/>
          </p:cNvSpPr>
          <p:nvPr>
            <p:ph type="title"/>
          </p:nvPr>
        </p:nvSpPr>
        <p:spPr>
          <a:xfrm>
            <a:off x="1033272" y="347472"/>
            <a:ext cx="9985248" cy="960120"/>
          </a:xfrm>
        </p:spPr>
        <p:txBody>
          <a:bodyPr anchor="b">
            <a:normAutofit/>
          </a:bodyPr>
          <a:lstStyle/>
          <a:p>
            <a:r>
              <a:rPr lang="en-US"/>
              <a:t>Developing an Action Plan</a:t>
            </a:r>
          </a:p>
        </p:txBody>
      </p:sp>
      <p:graphicFrame>
        <p:nvGraphicFramePr>
          <p:cNvPr id="4" name="Content Placeholder 3">
            <a:extLst>
              <a:ext uri="{FF2B5EF4-FFF2-40B4-BE49-F238E27FC236}">
                <a16:creationId xmlns:a16="http://schemas.microsoft.com/office/drawing/2014/main" id="{B821EB5D-079F-460F-B501-2FD9515DD259}"/>
              </a:ext>
            </a:extLst>
          </p:cNvPr>
          <p:cNvGraphicFramePr>
            <a:graphicFrameLocks noGrp="1"/>
          </p:cNvGraphicFramePr>
          <p:nvPr>
            <p:ph idx="1"/>
            <p:extLst>
              <p:ext uri="{D42A27DB-BD31-4B8C-83A1-F6EECF244321}">
                <p14:modId xmlns:p14="http://schemas.microsoft.com/office/powerpoint/2010/main" val="255412935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033272" y="1563624"/>
          <a:ext cx="9985248"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9814417"/>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53C2A-19B7-9937-5BA9-36B646A1BC6A}"/>
              </a:ext>
            </a:extLst>
          </p:cNvPr>
          <p:cNvSpPr>
            <a:spLocks noGrp="1"/>
          </p:cNvSpPr>
          <p:nvPr>
            <p:ph type="title"/>
          </p:nvPr>
        </p:nvSpPr>
        <p:spPr>
          <a:xfrm>
            <a:off x="8174736" y="475488"/>
            <a:ext cx="3401568" cy="1197864"/>
          </a:xfrm>
        </p:spPr>
        <p:txBody>
          <a:bodyPr anchor="b">
            <a:normAutofit/>
          </a:bodyPr>
          <a:lstStyle/>
          <a:p>
            <a:r>
              <a:rPr lang="en-US"/>
              <a:t>Exercise for Students</a:t>
            </a:r>
          </a:p>
        </p:txBody>
      </p:sp>
      <p:pic>
        <p:nvPicPr>
          <p:cNvPr id="5" name="Content Placeholder 4" descr="Hand holding a pen, green highlighter marker. Organization and planning, studying, university.">
            <a:extLst>
              <a:ext uri="{FF2B5EF4-FFF2-40B4-BE49-F238E27FC236}">
                <a16:creationId xmlns:a16="http://schemas.microsoft.com/office/drawing/2014/main" id="{FDF41B90-6817-4F4E-9991-0CB7E12FFB5D}"/>
              </a:ext>
            </a:extLst>
          </p:cNvPr>
          <p:cNvPicPr>
            <a:picLocks noGrp="1" noChangeAspect="1"/>
          </p:cNvPicPr>
          <p:nvPr>
            <p:ph type="pic" sz="quarter" idx="15"/>
          </p:nvPr>
        </p:nvPicPr>
        <p:blipFill>
          <a:blip r:embed="rId3"/>
          <a:stretch/>
        </p:blipFill>
        <p:spPr>
          <a:xfrm>
            <a:off x="603504" y="891637"/>
            <a:ext cx="6681111" cy="4626669"/>
          </a:xfrm>
          <a:prstGeom prst="rect">
            <a:avLst/>
          </a:prstGeom>
          <a:noFill/>
        </p:spPr>
      </p:pic>
      <p:sp>
        <p:nvSpPr>
          <p:cNvPr id="4" name="Content Placeholder 3">
            <a:extLst>
              <a:ext uri="{FF2B5EF4-FFF2-40B4-BE49-F238E27FC236}">
                <a16:creationId xmlns:a16="http://schemas.microsoft.com/office/drawing/2014/main" id="{C919EA50-57A5-6C6C-6B4D-B11C5E2BD12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174736" y="1856232"/>
            <a:ext cx="3401568" cy="4041648"/>
          </a:xfrm>
        </p:spPr>
        <p:txBody>
          <a:bodyPr>
            <a:normAutofit/>
          </a:bodyPr>
          <a:lstStyle/>
          <a:p>
            <a:pPr marL="0" indent="0">
              <a:spcBef>
                <a:spcPts val="2500"/>
              </a:spcBef>
              <a:buFont typeface="Arial" panose="020B0604020202020204" pitchFamily="34" charset="0"/>
              <a:buNone/>
            </a:pPr>
            <a:r>
              <a:rPr lang="en-US" b="1" dirty="0"/>
              <a:t>Structured Reflection Process</a:t>
            </a:r>
          </a:p>
          <a:p>
            <a:pPr marL="0" lvl="1" indent="0">
              <a:buFont typeface="Arial" panose="020B0604020202020204" pitchFamily="34" charset="0"/>
              <a:buNone/>
            </a:pPr>
            <a:r>
              <a:rPr dirty="0"/>
              <a:t>Use Gibbs Reflective Cycle to structure your 500-word reflection systematically.</a:t>
            </a:r>
            <a:endParaRPr lang="en-US" dirty="0"/>
          </a:p>
          <a:p>
            <a:pPr marL="0" indent="0">
              <a:spcBef>
                <a:spcPts val="2500"/>
              </a:spcBef>
              <a:buFont typeface="Arial" panose="020B0604020202020204" pitchFamily="34" charset="0"/>
              <a:buNone/>
            </a:pPr>
            <a:r>
              <a:rPr lang="en-US" b="1" dirty="0"/>
              <a:t>Key Reflection Components</a:t>
            </a:r>
          </a:p>
          <a:p>
            <a:pPr marL="0" lvl="1" indent="0">
              <a:buFont typeface="Arial" panose="020B0604020202020204" pitchFamily="34" charset="0"/>
              <a:buNone/>
            </a:pPr>
            <a:r>
              <a:rPr dirty="0"/>
              <a:t>Reflections cover description, feelings, evaluation, analysis, conclusion, and action plan.</a:t>
            </a:r>
            <a:endParaRPr lang="en-US" dirty="0"/>
          </a:p>
          <a:p>
            <a:pPr marL="0" indent="0">
              <a:spcBef>
                <a:spcPts val="2500"/>
              </a:spcBef>
              <a:buFont typeface="Arial" panose="020B0604020202020204" pitchFamily="34" charset="0"/>
              <a:buNone/>
            </a:pPr>
            <a:r>
              <a:rPr lang="en-US" b="1" dirty="0"/>
              <a:t>Deeper Thinking</a:t>
            </a:r>
          </a:p>
          <a:p>
            <a:pPr marL="0" lvl="1" indent="0">
              <a:buFont typeface="Arial" panose="020B0604020202020204" pitchFamily="34" charset="0"/>
              <a:buNone/>
            </a:pPr>
            <a:r>
              <a:rPr dirty="0"/>
              <a:t>This exercise promotes structured thinking and </a:t>
            </a:r>
            <a:r>
              <a:rPr dirty="0" err="1"/>
              <a:t>internalising</a:t>
            </a:r>
            <a:r>
              <a:rPr dirty="0"/>
              <a:t> lessons for future learning.</a:t>
            </a:r>
            <a:endParaRPr lang="en-US" dirty="0"/>
          </a:p>
        </p:txBody>
      </p:sp>
    </p:spTree>
    <p:extLst>
      <p:ext uri="{BB962C8B-B14F-4D97-AF65-F5344CB8AC3E}">
        <p14:creationId xmlns:p14="http://schemas.microsoft.com/office/powerpoint/2010/main" val="16227896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Workshop Exercise: Reflect and Share</a:t>
            </a:r>
          </a:p>
        </p:txBody>
      </p:sp>
      <p:sp>
        <p:nvSpPr>
          <p:cNvPr id="3" name="Content Placeholder 2"/>
          <p:cNvSpPr>
            <a:spLocks noGrp="1"/>
          </p:cNvSpPr>
          <p:nvPr>
            <p:ph idx="1"/>
          </p:nvPr>
        </p:nvSpPr>
        <p:spPr/>
        <p:txBody>
          <a:bodyPr/>
          <a:lstStyle/>
          <a:p>
            <a:endParaRPr dirty="0"/>
          </a:p>
          <a:p>
            <a:pPr marL="0" indent="0">
              <a:buNone/>
              <a:defRPr sz="1800"/>
            </a:pPr>
            <a:r>
              <a:rPr dirty="0"/>
              <a:t>Instructions:</a:t>
            </a:r>
          </a:p>
          <a:p>
            <a:pPr marL="0" indent="0">
              <a:buNone/>
              <a:defRPr sz="1800"/>
            </a:pPr>
            <a:r>
              <a:rPr dirty="0"/>
              <a:t>1. Write a short reflection (</a:t>
            </a:r>
            <a:r>
              <a:rPr lang="en-GB" dirty="0"/>
              <a:t>5</a:t>
            </a:r>
            <a:r>
              <a:rPr dirty="0"/>
              <a:t>00 words) using Gibbs or Kolb framework.</a:t>
            </a:r>
          </a:p>
          <a:p>
            <a:pPr marL="0" indent="0">
              <a:buNone/>
              <a:defRPr sz="1800"/>
            </a:pPr>
            <a:r>
              <a:rPr dirty="0"/>
              <a:t>2. Cover key stages: Description, Feelings, Evaluation, Analysis, Conclusion, Action Plan.</a:t>
            </a:r>
          </a:p>
          <a:p>
            <a:pPr marL="0" indent="0">
              <a:buNone/>
              <a:defRPr sz="1800"/>
            </a:pPr>
            <a:r>
              <a:rPr dirty="0"/>
              <a:t>3. Discuss in pairs: What worked well? What could be improved?</a:t>
            </a:r>
          </a:p>
          <a:p>
            <a:pPr marL="0" indent="0">
              <a:buNone/>
              <a:defRPr sz="1800"/>
            </a:pPr>
            <a:r>
              <a:rPr dirty="0"/>
              <a:t>4. Note down 2 improvement strategies for future engagement.</a:t>
            </a:r>
          </a:p>
        </p:txBody>
      </p:sp>
    </p:spTree>
  </p:cSld>
  <p:clrMapOvr>
    <a:masterClrMapping/>
  </p:clrMapOvr>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04CAC9-4DB9-48D9-8A6F-3675D14127D6}">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5D279CDD-1FB7-427E-9208-ECF0EB941AD6}">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E753F6F-88D8-493D-A089-0923419088E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GradientRise</Template>
  <TotalTime>148</TotalTime>
  <Words>2601</Words>
  <Application>Microsoft Office PowerPoint</Application>
  <PresentationFormat>Widescreen</PresentationFormat>
  <Paragraphs>160</Paragraphs>
  <Slides>22</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Avenir Next LT Pro</vt:lpstr>
      <vt:lpstr>Avenir Next LT Pro Light</vt:lpstr>
      <vt:lpstr>Calibri</vt:lpstr>
      <vt:lpstr>Neue Haas Grotesk Text Pro</vt:lpstr>
      <vt:lpstr>GradientRise</vt:lpstr>
      <vt:lpstr>Reflection on Poster Presentation – Project Management Module</vt:lpstr>
      <vt:lpstr>Introduction to Reflection</vt:lpstr>
      <vt:lpstr>Why Reflection Matters</vt:lpstr>
      <vt:lpstr>Reflective Frameworks</vt:lpstr>
      <vt:lpstr>Using Gibbs and Kolb Frameworks for Reflection</vt:lpstr>
      <vt:lpstr>Gibbs Reflective Cycle</vt:lpstr>
      <vt:lpstr>Gibbs Reflective Cycle</vt:lpstr>
      <vt:lpstr>How to Use Gibbs Reflective Cycle</vt:lpstr>
      <vt:lpstr>Example Using Gibbs Cycle</vt:lpstr>
      <vt:lpstr>Kolb’s Experiential Learning Cycle</vt:lpstr>
      <vt:lpstr>How to Use Kolb’s Experiential Learning Cycle</vt:lpstr>
      <vt:lpstr>Example Using Kolb Cycle</vt:lpstr>
      <vt:lpstr>Kolb’s Experiential Learning Cycle</vt:lpstr>
      <vt:lpstr>Frameworks Applied in Poster Presentation</vt:lpstr>
      <vt:lpstr>Key Project Management Tools</vt:lpstr>
      <vt:lpstr>Reflection Prompts and Challenges</vt:lpstr>
      <vt:lpstr>Prompts for Deep Reflection</vt:lpstr>
      <vt:lpstr>Common Challenges Faced</vt:lpstr>
      <vt:lpstr>Action Planning and Exercises</vt:lpstr>
      <vt:lpstr>Developing an Action Plan</vt:lpstr>
      <vt:lpstr>Exercise for Students</vt:lpstr>
      <vt:lpstr>Workshop Exercise: Reflect and Share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Xavier Matieni</dc:creator>
  <cp:lastModifiedBy>Xavier Matieni</cp:lastModifiedBy>
  <cp:revision>5</cp:revision>
  <dcterms:created xsi:type="dcterms:W3CDTF">2025-08-21T17:09:02Z</dcterms:created>
  <dcterms:modified xsi:type="dcterms:W3CDTF">2026-03-28T09:13:40Z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