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2.xml" ContentType="application/vnd.openxmlformats-officedocument.presentationml.comments+xml"/>
  <Override PartName="/ppt/notesSlides/notesSlide2.xml" ContentType="application/vnd.openxmlformats-officedocument.presentationml.notesSlide+xml"/>
  <Override PartName="/ppt/comments/comment3.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comments/comment4.xml" ContentType="application/vnd.openxmlformats-officedocument.presentationml.comments+xml"/>
  <Override PartName="/ppt/notesSlides/notesSlide11.xml" ContentType="application/vnd.openxmlformats-officedocument.presentationml.notesSlide+xml"/>
  <Override PartName="/ppt/comments/comment5.xml" ContentType="application/vnd.openxmlformats-officedocument.presentationml.comments+xml"/>
  <Override PartName="/ppt/notesSlides/notesSlide12.xml" ContentType="application/vnd.openxmlformats-officedocument.presentationml.notesSlide+xml"/>
  <Override PartName="/ppt/comments/comment6.xml" ContentType="application/vnd.openxmlformats-officedocument.presentationml.comments+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comment7.xml" ContentType="application/vnd.openxmlformats-officedocument.presentationml.comments+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comments/comment8.xml" ContentType="application/vnd.openxmlformats-officedocument.presentationml.comments+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82" r:id="rId3"/>
    <p:sldId id="398" r:id="rId4"/>
    <p:sldId id="284" r:id="rId5"/>
    <p:sldId id="285" r:id="rId6"/>
    <p:sldId id="394" r:id="rId7"/>
    <p:sldId id="391" r:id="rId8"/>
    <p:sldId id="392" r:id="rId9"/>
    <p:sldId id="393" r:id="rId10"/>
    <p:sldId id="373" r:id="rId11"/>
    <p:sldId id="283" r:id="rId12"/>
    <p:sldId id="371" r:id="rId13"/>
    <p:sldId id="384" r:id="rId14"/>
    <p:sldId id="397" r:id="rId15"/>
    <p:sldId id="395" r:id="rId16"/>
    <p:sldId id="388" r:id="rId17"/>
    <p:sldId id="381" r:id="rId18"/>
    <p:sldId id="396" r:id="rId19"/>
    <p:sldId id="304" r:id="rId20"/>
    <p:sldId id="356" r:id="rId21"/>
    <p:sldId id="30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8" clrIdx="0">
    <p:extLst>
      <p:ext uri="{19B8F6BF-5375-455C-9EA6-DF929625EA0E}">
        <p15:presenceInfo xmlns:p15="http://schemas.microsoft.com/office/powerpoint/2012/main" userId="Jayne Morgan" providerId="None"/>
      </p:ext>
    </p:extLst>
  </p:cmAuthor>
  <p:cmAuthor id="2" name="Jayne Morgan" initials="JM" lastIdx="3" clrIdx="1">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CEDEE"/>
    <a:srgbClr val="76CCB1"/>
    <a:srgbClr val="32C4C8"/>
    <a:srgbClr val="7093D2"/>
    <a:srgbClr val="B0D0FA"/>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35522" autoAdjust="0"/>
  </p:normalViewPr>
  <p:slideViewPr>
    <p:cSldViewPr snapToGrid="0">
      <p:cViewPr varScale="1">
        <p:scale>
          <a:sx n="32" d="100"/>
          <a:sy n="32" d="100"/>
        </p:scale>
        <p:origin x="2088"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9-18T14:41:32.316" idx="1">
    <p:pos x="10" y="10"/>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7-09T13:38:22.927" idx="7">
    <p:pos x="10" y="10"/>
    <p:text/>
    <p:extLst mod="1">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8-09-18T15:00:23.683" idx="2">
    <p:pos x="10" y="10"/>
    <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18-09-18T15:08:05.312" idx="3">
    <p:pos x="10" y="10"/>
    <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18-07-09T13:09:14.657" idx="1">
    <p:pos x="10" y="10"/>
    <p:text>Need to read the texts and find relevant pages.</p:text>
    <p:extLst>
      <p:ext uri="{C676402C-5697-4E1C-873F-D02D1690AC5C}">
        <p15:threadingInfo xmlns:p15="http://schemas.microsoft.com/office/powerpoint/2012/main" timeZoneBias="-6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18-07-09T13:17:05.928" idx="2">
    <p:pos x="10" y="10"/>
    <p:text>Is this correct?</p:text>
    <p:extLst>
      <p:ext uri="{C676402C-5697-4E1C-873F-D02D1690AC5C}">
        <p15:threadingInfo xmlns:p15="http://schemas.microsoft.com/office/powerpoint/2012/main" timeZoneBias="-60"/>
      </p:ext>
    </p:extLst>
  </p:cm>
  <p:cm authorId="1" dt="2018-07-09T13:17:21.786" idx="3">
    <p:pos x="146" y="146"/>
    <p:text>Or shall I give a handout?</p:text>
    <p:extLst>
      <p:ext uri="{C676402C-5697-4E1C-873F-D02D1690AC5C}">
        <p15:threadingInfo xmlns:p15="http://schemas.microsoft.com/office/powerpoint/2012/main"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8-07-09T13:24:00.611" idx="4">
    <p:pos x="10" y="10"/>
    <p:text>Need to make my own notes from the video.</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18-07-09T13:37:27.442" idx="5">
    <p:pos x="10" y="10"/>
    <p:text/>
    <p:extLst mod="1">
      <p:ext uri="{C676402C-5697-4E1C-873F-D02D1690AC5C}">
        <p15:threadingInfo xmlns:p15="http://schemas.microsoft.com/office/powerpoint/2012/main" timeZoneBias="-60"/>
      </p:ext>
    </p:extLst>
  </p:cm>
  <p:cm authorId="1" dt="2018-07-09T13:37:41.764" idx="6">
    <p:pos x="146" y="146"/>
    <p:text>Will need books.</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928D09-E5B8-44FB-A8C0-CE34E32545CE}"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4C3A500B-6880-46FB-AB30-6C7825C26DB4}">
      <dgm:prSet phldrT="[Text]"/>
      <dgm:spPr/>
      <dgm:t>
        <a:bodyPr/>
        <a:lstStyle/>
        <a:p>
          <a:r>
            <a:rPr lang="en-US" dirty="0" smtClean="0"/>
            <a:t>1</a:t>
          </a:r>
          <a:endParaRPr lang="en-US" dirty="0"/>
        </a:p>
      </dgm:t>
    </dgm:pt>
    <dgm:pt modelId="{3C04CB1D-DAC6-4A77-BEEE-976E0707A963}" type="parTrans" cxnId="{2E6718EC-8DDB-4755-99D4-50B620353EBD}">
      <dgm:prSet/>
      <dgm:spPr/>
      <dgm:t>
        <a:bodyPr/>
        <a:lstStyle/>
        <a:p>
          <a:endParaRPr lang="en-US"/>
        </a:p>
      </dgm:t>
    </dgm:pt>
    <dgm:pt modelId="{8FDE4197-90FB-41AF-A7DE-E6B258388E0C}" type="sibTrans" cxnId="{2E6718EC-8DDB-4755-99D4-50B620353EBD}">
      <dgm:prSet/>
      <dgm:spPr/>
      <dgm:t>
        <a:bodyPr/>
        <a:lstStyle/>
        <a:p>
          <a:endParaRPr lang="en-US" dirty="0"/>
        </a:p>
      </dgm:t>
    </dgm:pt>
    <dgm:pt modelId="{0FBF0127-DBC5-4723-A0D5-A45D178D1D00}">
      <dgm:prSet phldrT="[Text]"/>
      <dgm:spPr/>
      <dgm:t>
        <a:bodyPr/>
        <a:lstStyle/>
        <a:p>
          <a:pPr rtl="0"/>
          <a:r>
            <a:rPr lang="en-GB" dirty="0" smtClean="0"/>
            <a:t>Learn about the reading process</a:t>
          </a:r>
          <a:endParaRPr lang="en-US" dirty="0"/>
        </a:p>
      </dgm:t>
    </dgm:pt>
    <dgm:pt modelId="{B68914A0-5B61-4115-9D25-2B3B09062828}" type="parTrans" cxnId="{FAD845BD-DAFB-4C8C-A458-9CCFA34637FE}">
      <dgm:prSet/>
      <dgm:spPr/>
      <dgm:t>
        <a:bodyPr/>
        <a:lstStyle/>
        <a:p>
          <a:endParaRPr lang="en-US"/>
        </a:p>
      </dgm:t>
    </dgm:pt>
    <dgm:pt modelId="{40AA819D-0373-4A66-B8DE-95D7A2665952}" type="sibTrans" cxnId="{FAD845BD-DAFB-4C8C-A458-9CCFA34637FE}">
      <dgm:prSet/>
      <dgm:spPr/>
      <dgm:t>
        <a:bodyPr/>
        <a:lstStyle/>
        <a:p>
          <a:endParaRPr lang="en-US"/>
        </a:p>
      </dgm:t>
    </dgm:pt>
    <dgm:pt modelId="{E541528A-E748-4C3E-A88E-006A947FD1F8}">
      <dgm:prSet phldrT="[Text]"/>
      <dgm:spPr/>
      <dgm:t>
        <a:bodyPr/>
        <a:lstStyle/>
        <a:p>
          <a:r>
            <a:rPr lang="en-US" dirty="0" smtClean="0"/>
            <a:t>2</a:t>
          </a:r>
          <a:endParaRPr lang="en-US" dirty="0"/>
        </a:p>
      </dgm:t>
    </dgm:pt>
    <dgm:pt modelId="{06A526D3-0F5C-40E2-8E87-4B6685A05D46}" type="parTrans" cxnId="{864B4AD4-3074-49F7-9925-1EDC49882D55}">
      <dgm:prSet/>
      <dgm:spPr/>
      <dgm:t>
        <a:bodyPr/>
        <a:lstStyle/>
        <a:p>
          <a:endParaRPr lang="en-US"/>
        </a:p>
      </dgm:t>
    </dgm:pt>
    <dgm:pt modelId="{6D4C6607-15A4-4D39-A169-30BB9D90A15D}" type="sibTrans" cxnId="{864B4AD4-3074-49F7-9925-1EDC49882D55}">
      <dgm:prSet/>
      <dgm:spPr/>
      <dgm:t>
        <a:bodyPr/>
        <a:lstStyle/>
        <a:p>
          <a:endParaRPr lang="en-US" dirty="0"/>
        </a:p>
      </dgm:t>
    </dgm:pt>
    <dgm:pt modelId="{77F6F063-8A1E-41A8-A31C-9351115A35BA}">
      <dgm:prSet phldrT="[Text]"/>
      <dgm:spPr/>
      <dgm:t>
        <a:bodyPr/>
        <a:lstStyle/>
        <a:p>
          <a:pPr rtl="0"/>
          <a:r>
            <a:rPr lang="en-GB" dirty="0" smtClean="0"/>
            <a:t>Think about the skills children need to develop in order to read </a:t>
          </a:r>
          <a:endParaRPr lang="en-US" dirty="0"/>
        </a:p>
      </dgm:t>
    </dgm:pt>
    <dgm:pt modelId="{87153A1B-4D80-4D6F-8351-2259065490B7}" type="parTrans" cxnId="{F38BCFB4-DC91-4B01-94E7-95310A811AD2}">
      <dgm:prSet/>
      <dgm:spPr/>
      <dgm:t>
        <a:bodyPr/>
        <a:lstStyle/>
        <a:p>
          <a:endParaRPr lang="en-US"/>
        </a:p>
      </dgm:t>
    </dgm:pt>
    <dgm:pt modelId="{DE0A24C9-3AB8-47B9-BC21-0DE00D46AEDA}" type="sibTrans" cxnId="{F38BCFB4-DC91-4B01-94E7-95310A811AD2}">
      <dgm:prSet/>
      <dgm:spPr/>
      <dgm:t>
        <a:bodyPr/>
        <a:lstStyle/>
        <a:p>
          <a:endParaRPr lang="en-US"/>
        </a:p>
      </dgm:t>
    </dgm:pt>
    <dgm:pt modelId="{E61999F6-7689-43E0-8428-432B58745986}">
      <dgm:prSet phldrT="[Text]"/>
      <dgm:spPr/>
      <dgm:t>
        <a:bodyPr/>
        <a:lstStyle/>
        <a:p>
          <a:r>
            <a:rPr lang="en-US" dirty="0" smtClean="0"/>
            <a:t>3</a:t>
          </a:r>
          <a:endParaRPr lang="en-US" dirty="0"/>
        </a:p>
      </dgm:t>
    </dgm:pt>
    <dgm:pt modelId="{AED2D008-F6B9-4C94-9CDE-1B8C5C3F81FE}" type="parTrans" cxnId="{D3A91D48-62CA-440D-87E6-BDA9F1EC6D83}">
      <dgm:prSet/>
      <dgm:spPr/>
      <dgm:t>
        <a:bodyPr/>
        <a:lstStyle/>
        <a:p>
          <a:endParaRPr lang="en-US"/>
        </a:p>
      </dgm:t>
    </dgm:pt>
    <dgm:pt modelId="{1B2183AC-53C7-4755-BB83-3FA02DCB59DF}" type="sibTrans" cxnId="{D3A91D48-62CA-440D-87E6-BDA9F1EC6D83}">
      <dgm:prSet/>
      <dgm:spPr/>
      <dgm:t>
        <a:bodyPr/>
        <a:lstStyle/>
        <a:p>
          <a:endParaRPr lang="en-US" dirty="0"/>
        </a:p>
      </dgm:t>
    </dgm:pt>
    <dgm:pt modelId="{5839D5C0-EFF0-42E3-B08D-9E7E23CC3038}">
      <dgm:prSet phldrT="[Text]"/>
      <dgm:spPr/>
      <dgm:t>
        <a:bodyPr/>
        <a:lstStyle/>
        <a:p>
          <a:r>
            <a:rPr lang="en-GB" dirty="0" smtClean="0"/>
            <a:t>Watch some  “Shared Reading”</a:t>
          </a:r>
          <a:endParaRPr lang="en-US" dirty="0"/>
        </a:p>
      </dgm:t>
    </dgm:pt>
    <dgm:pt modelId="{26555AD6-6D9B-429E-9052-2CB1274F354F}" type="parTrans" cxnId="{9376AFF9-8B39-4BC6-A163-11D5F68B5346}">
      <dgm:prSet/>
      <dgm:spPr/>
      <dgm:t>
        <a:bodyPr/>
        <a:lstStyle/>
        <a:p>
          <a:endParaRPr lang="en-US"/>
        </a:p>
      </dgm:t>
    </dgm:pt>
    <dgm:pt modelId="{9A7805E2-CB03-49EF-879F-4DFA188AA5B6}" type="sibTrans" cxnId="{9376AFF9-8B39-4BC6-A163-11D5F68B5346}">
      <dgm:prSet/>
      <dgm:spPr/>
      <dgm:t>
        <a:bodyPr/>
        <a:lstStyle/>
        <a:p>
          <a:endParaRPr lang="en-US"/>
        </a:p>
      </dgm:t>
    </dgm:pt>
    <dgm:pt modelId="{24B8FFAE-94D2-45D2-8E26-476D28CD0428}">
      <dgm:prSet/>
      <dgm:spPr/>
      <dgm:t>
        <a:bodyPr/>
        <a:lstStyle/>
        <a:p>
          <a:r>
            <a:rPr lang="en-US" dirty="0" smtClean="0"/>
            <a:t>4</a:t>
          </a:r>
          <a:endParaRPr lang="en-US" dirty="0"/>
        </a:p>
      </dgm:t>
    </dgm:pt>
    <dgm:pt modelId="{A5550137-1095-40A2-872B-3B3E4F750222}" type="parTrans" cxnId="{B2AE1D5C-46BE-4018-B06E-0A07CEAA5A8A}">
      <dgm:prSet/>
      <dgm:spPr/>
      <dgm:t>
        <a:bodyPr/>
        <a:lstStyle/>
        <a:p>
          <a:endParaRPr lang="en-US"/>
        </a:p>
      </dgm:t>
    </dgm:pt>
    <dgm:pt modelId="{A96871FA-EF6F-4647-B350-C991384E567F}" type="sibTrans" cxnId="{B2AE1D5C-46BE-4018-B06E-0A07CEAA5A8A}">
      <dgm:prSet/>
      <dgm:spPr/>
      <dgm:t>
        <a:bodyPr/>
        <a:lstStyle/>
        <a:p>
          <a:endParaRPr lang="en-US"/>
        </a:p>
      </dgm:t>
    </dgm:pt>
    <dgm:pt modelId="{C3E2DF17-A8E6-4E4F-BD93-FF7FCA9F3506}">
      <dgm:prSet/>
      <dgm:spPr/>
      <dgm:t>
        <a:bodyPr/>
        <a:lstStyle/>
        <a:p>
          <a:r>
            <a:rPr lang="en-GB" dirty="0" smtClean="0"/>
            <a:t>Plan for some shared reading</a:t>
          </a:r>
          <a:endParaRPr lang="en-US" dirty="0"/>
        </a:p>
      </dgm:t>
    </dgm:pt>
    <dgm:pt modelId="{23638C71-D130-423D-A203-6AC840E47A8C}" type="parTrans" cxnId="{54BEB816-E011-4E0C-8F2D-E3DFC798F66E}">
      <dgm:prSet/>
      <dgm:spPr/>
      <dgm:t>
        <a:bodyPr/>
        <a:lstStyle/>
        <a:p>
          <a:endParaRPr lang="en-US"/>
        </a:p>
      </dgm:t>
    </dgm:pt>
    <dgm:pt modelId="{8E84C4F3-FF41-4E44-AA66-4DCD4520FEAF}" type="sibTrans" cxnId="{54BEB816-E011-4E0C-8F2D-E3DFC798F66E}">
      <dgm:prSet/>
      <dgm:spPr/>
      <dgm:t>
        <a:bodyPr/>
        <a:lstStyle/>
        <a:p>
          <a:endParaRPr lang="en-US"/>
        </a:p>
      </dgm:t>
    </dgm:pt>
    <dgm:pt modelId="{87BE5402-6A9A-4BAB-B615-CB4E92CEA7CA}" type="pres">
      <dgm:prSet presAssocID="{87928D09-E5B8-44FB-A8C0-CE34E32545CE}" presName="linearFlow" presStyleCnt="0">
        <dgm:presLayoutVars>
          <dgm:dir/>
          <dgm:animLvl val="lvl"/>
          <dgm:resizeHandles val="exact"/>
        </dgm:presLayoutVars>
      </dgm:prSet>
      <dgm:spPr/>
      <dgm:t>
        <a:bodyPr/>
        <a:lstStyle/>
        <a:p>
          <a:endParaRPr lang="en-US"/>
        </a:p>
      </dgm:t>
    </dgm:pt>
    <dgm:pt modelId="{D43D25A3-3DEC-4C6D-B41F-8DB46E3257E8}" type="pres">
      <dgm:prSet presAssocID="{4C3A500B-6880-46FB-AB30-6C7825C26DB4}" presName="composite" presStyleCnt="0"/>
      <dgm:spPr/>
    </dgm:pt>
    <dgm:pt modelId="{A74A6184-500B-42D0-B09A-99BBC97CB4ED}" type="pres">
      <dgm:prSet presAssocID="{4C3A500B-6880-46FB-AB30-6C7825C26DB4}" presName="parTx" presStyleLbl="node1" presStyleIdx="0" presStyleCnt="4">
        <dgm:presLayoutVars>
          <dgm:chMax val="0"/>
          <dgm:chPref val="0"/>
          <dgm:bulletEnabled val="1"/>
        </dgm:presLayoutVars>
      </dgm:prSet>
      <dgm:spPr/>
      <dgm:t>
        <a:bodyPr/>
        <a:lstStyle/>
        <a:p>
          <a:endParaRPr lang="en-US"/>
        </a:p>
      </dgm:t>
    </dgm:pt>
    <dgm:pt modelId="{B46175CB-67A1-42A3-AAC1-87BF50914FFD}" type="pres">
      <dgm:prSet presAssocID="{4C3A500B-6880-46FB-AB30-6C7825C26DB4}" presName="parSh" presStyleLbl="node1" presStyleIdx="0" presStyleCnt="4"/>
      <dgm:spPr/>
      <dgm:t>
        <a:bodyPr/>
        <a:lstStyle/>
        <a:p>
          <a:endParaRPr lang="en-US"/>
        </a:p>
      </dgm:t>
    </dgm:pt>
    <dgm:pt modelId="{8A603673-5C2C-4B04-8C23-E11BC03C01DE}" type="pres">
      <dgm:prSet presAssocID="{4C3A500B-6880-46FB-AB30-6C7825C26DB4}" presName="desTx" presStyleLbl="fgAcc1" presStyleIdx="0" presStyleCnt="4">
        <dgm:presLayoutVars>
          <dgm:bulletEnabled val="1"/>
        </dgm:presLayoutVars>
      </dgm:prSet>
      <dgm:spPr/>
      <dgm:t>
        <a:bodyPr/>
        <a:lstStyle/>
        <a:p>
          <a:endParaRPr lang="en-US"/>
        </a:p>
      </dgm:t>
    </dgm:pt>
    <dgm:pt modelId="{779D3E94-7BA9-4B01-A655-0F7054F0F499}" type="pres">
      <dgm:prSet presAssocID="{8FDE4197-90FB-41AF-A7DE-E6B258388E0C}" presName="sibTrans" presStyleLbl="sibTrans2D1" presStyleIdx="0" presStyleCnt="3"/>
      <dgm:spPr/>
      <dgm:t>
        <a:bodyPr/>
        <a:lstStyle/>
        <a:p>
          <a:endParaRPr lang="en-US"/>
        </a:p>
      </dgm:t>
    </dgm:pt>
    <dgm:pt modelId="{92B89613-CF0E-4698-B9F1-5B813E8FFE60}" type="pres">
      <dgm:prSet presAssocID="{8FDE4197-90FB-41AF-A7DE-E6B258388E0C}" presName="connTx" presStyleLbl="sibTrans2D1" presStyleIdx="0" presStyleCnt="3"/>
      <dgm:spPr/>
      <dgm:t>
        <a:bodyPr/>
        <a:lstStyle/>
        <a:p>
          <a:endParaRPr lang="en-US"/>
        </a:p>
      </dgm:t>
    </dgm:pt>
    <dgm:pt modelId="{20492CCB-09A7-419A-B817-9D80C9B52052}" type="pres">
      <dgm:prSet presAssocID="{E541528A-E748-4C3E-A88E-006A947FD1F8}" presName="composite" presStyleCnt="0"/>
      <dgm:spPr/>
    </dgm:pt>
    <dgm:pt modelId="{B67B6947-E6F6-48F2-8F01-757755DDFF1B}" type="pres">
      <dgm:prSet presAssocID="{E541528A-E748-4C3E-A88E-006A947FD1F8}" presName="parTx" presStyleLbl="node1" presStyleIdx="0" presStyleCnt="4">
        <dgm:presLayoutVars>
          <dgm:chMax val="0"/>
          <dgm:chPref val="0"/>
          <dgm:bulletEnabled val="1"/>
        </dgm:presLayoutVars>
      </dgm:prSet>
      <dgm:spPr/>
      <dgm:t>
        <a:bodyPr/>
        <a:lstStyle/>
        <a:p>
          <a:endParaRPr lang="en-US"/>
        </a:p>
      </dgm:t>
    </dgm:pt>
    <dgm:pt modelId="{BFB32224-21BF-47C9-8B90-C31C735CD842}" type="pres">
      <dgm:prSet presAssocID="{E541528A-E748-4C3E-A88E-006A947FD1F8}" presName="parSh" presStyleLbl="node1" presStyleIdx="1" presStyleCnt="4"/>
      <dgm:spPr/>
      <dgm:t>
        <a:bodyPr/>
        <a:lstStyle/>
        <a:p>
          <a:endParaRPr lang="en-US"/>
        </a:p>
      </dgm:t>
    </dgm:pt>
    <dgm:pt modelId="{E701D23F-6D5E-4D2E-B650-28A92344CAEC}" type="pres">
      <dgm:prSet presAssocID="{E541528A-E748-4C3E-A88E-006A947FD1F8}" presName="desTx" presStyleLbl="fgAcc1" presStyleIdx="1" presStyleCnt="4">
        <dgm:presLayoutVars>
          <dgm:bulletEnabled val="1"/>
        </dgm:presLayoutVars>
      </dgm:prSet>
      <dgm:spPr/>
      <dgm:t>
        <a:bodyPr/>
        <a:lstStyle/>
        <a:p>
          <a:endParaRPr lang="en-US"/>
        </a:p>
      </dgm:t>
    </dgm:pt>
    <dgm:pt modelId="{7D30539A-EE82-4113-90DD-D1797D783BB6}" type="pres">
      <dgm:prSet presAssocID="{6D4C6607-15A4-4D39-A169-30BB9D90A15D}" presName="sibTrans" presStyleLbl="sibTrans2D1" presStyleIdx="1" presStyleCnt="3"/>
      <dgm:spPr/>
      <dgm:t>
        <a:bodyPr/>
        <a:lstStyle/>
        <a:p>
          <a:endParaRPr lang="en-US"/>
        </a:p>
      </dgm:t>
    </dgm:pt>
    <dgm:pt modelId="{C16FBDE1-EED5-486D-930A-06A2C90E6790}" type="pres">
      <dgm:prSet presAssocID="{6D4C6607-15A4-4D39-A169-30BB9D90A15D}" presName="connTx" presStyleLbl="sibTrans2D1" presStyleIdx="1" presStyleCnt="3"/>
      <dgm:spPr/>
      <dgm:t>
        <a:bodyPr/>
        <a:lstStyle/>
        <a:p>
          <a:endParaRPr lang="en-US"/>
        </a:p>
      </dgm:t>
    </dgm:pt>
    <dgm:pt modelId="{37D9EFC6-51C5-4969-ABF2-7C9D064A5391}" type="pres">
      <dgm:prSet presAssocID="{E61999F6-7689-43E0-8428-432B58745986}" presName="composite" presStyleCnt="0"/>
      <dgm:spPr/>
    </dgm:pt>
    <dgm:pt modelId="{500E224B-24E6-4A4F-877E-E2ADD5272D1B}" type="pres">
      <dgm:prSet presAssocID="{E61999F6-7689-43E0-8428-432B58745986}" presName="parTx" presStyleLbl="node1" presStyleIdx="1" presStyleCnt="4">
        <dgm:presLayoutVars>
          <dgm:chMax val="0"/>
          <dgm:chPref val="0"/>
          <dgm:bulletEnabled val="1"/>
        </dgm:presLayoutVars>
      </dgm:prSet>
      <dgm:spPr/>
      <dgm:t>
        <a:bodyPr/>
        <a:lstStyle/>
        <a:p>
          <a:endParaRPr lang="en-US"/>
        </a:p>
      </dgm:t>
    </dgm:pt>
    <dgm:pt modelId="{CB25A8EC-A303-455C-900E-3499A477ABD8}" type="pres">
      <dgm:prSet presAssocID="{E61999F6-7689-43E0-8428-432B58745986}" presName="parSh" presStyleLbl="node1" presStyleIdx="2" presStyleCnt="4"/>
      <dgm:spPr/>
      <dgm:t>
        <a:bodyPr/>
        <a:lstStyle/>
        <a:p>
          <a:endParaRPr lang="en-US"/>
        </a:p>
      </dgm:t>
    </dgm:pt>
    <dgm:pt modelId="{2B18F1CE-306A-4CC5-AF79-CCCE43475FC9}" type="pres">
      <dgm:prSet presAssocID="{E61999F6-7689-43E0-8428-432B58745986}" presName="desTx" presStyleLbl="fgAcc1" presStyleIdx="2" presStyleCnt="4">
        <dgm:presLayoutVars>
          <dgm:bulletEnabled val="1"/>
        </dgm:presLayoutVars>
      </dgm:prSet>
      <dgm:spPr/>
      <dgm:t>
        <a:bodyPr/>
        <a:lstStyle/>
        <a:p>
          <a:endParaRPr lang="en-US"/>
        </a:p>
      </dgm:t>
    </dgm:pt>
    <dgm:pt modelId="{58E91071-596F-40BB-862F-AA5290661E88}" type="pres">
      <dgm:prSet presAssocID="{1B2183AC-53C7-4755-BB83-3FA02DCB59DF}" presName="sibTrans" presStyleLbl="sibTrans2D1" presStyleIdx="2" presStyleCnt="3"/>
      <dgm:spPr/>
      <dgm:t>
        <a:bodyPr/>
        <a:lstStyle/>
        <a:p>
          <a:endParaRPr lang="en-US"/>
        </a:p>
      </dgm:t>
    </dgm:pt>
    <dgm:pt modelId="{E9BECCAE-7A91-43E4-B7DC-42E46587277F}" type="pres">
      <dgm:prSet presAssocID="{1B2183AC-53C7-4755-BB83-3FA02DCB59DF}" presName="connTx" presStyleLbl="sibTrans2D1" presStyleIdx="2" presStyleCnt="3"/>
      <dgm:spPr/>
      <dgm:t>
        <a:bodyPr/>
        <a:lstStyle/>
        <a:p>
          <a:endParaRPr lang="en-US"/>
        </a:p>
      </dgm:t>
    </dgm:pt>
    <dgm:pt modelId="{D17CDCE1-1F6E-45F1-BBB2-8B5846D82AF9}" type="pres">
      <dgm:prSet presAssocID="{24B8FFAE-94D2-45D2-8E26-476D28CD0428}" presName="composite" presStyleCnt="0"/>
      <dgm:spPr/>
    </dgm:pt>
    <dgm:pt modelId="{94B01845-2119-49AB-A4EC-BB5555ABB31E}" type="pres">
      <dgm:prSet presAssocID="{24B8FFAE-94D2-45D2-8E26-476D28CD0428}" presName="parTx" presStyleLbl="node1" presStyleIdx="2" presStyleCnt="4">
        <dgm:presLayoutVars>
          <dgm:chMax val="0"/>
          <dgm:chPref val="0"/>
          <dgm:bulletEnabled val="1"/>
        </dgm:presLayoutVars>
      </dgm:prSet>
      <dgm:spPr/>
      <dgm:t>
        <a:bodyPr/>
        <a:lstStyle/>
        <a:p>
          <a:endParaRPr lang="en-US"/>
        </a:p>
      </dgm:t>
    </dgm:pt>
    <dgm:pt modelId="{FD49D2FA-CD3C-461B-A967-28B6B6890675}" type="pres">
      <dgm:prSet presAssocID="{24B8FFAE-94D2-45D2-8E26-476D28CD0428}" presName="parSh" presStyleLbl="node1" presStyleIdx="3" presStyleCnt="4"/>
      <dgm:spPr/>
      <dgm:t>
        <a:bodyPr/>
        <a:lstStyle/>
        <a:p>
          <a:endParaRPr lang="en-US"/>
        </a:p>
      </dgm:t>
    </dgm:pt>
    <dgm:pt modelId="{345072B7-0E6D-4BD9-99CF-540885D69433}" type="pres">
      <dgm:prSet presAssocID="{24B8FFAE-94D2-45D2-8E26-476D28CD0428}" presName="desTx" presStyleLbl="fgAcc1" presStyleIdx="3" presStyleCnt="4">
        <dgm:presLayoutVars>
          <dgm:bulletEnabled val="1"/>
        </dgm:presLayoutVars>
      </dgm:prSet>
      <dgm:spPr/>
      <dgm:t>
        <a:bodyPr/>
        <a:lstStyle/>
        <a:p>
          <a:endParaRPr lang="en-US"/>
        </a:p>
      </dgm:t>
    </dgm:pt>
  </dgm:ptLst>
  <dgm:cxnLst>
    <dgm:cxn modelId="{E932793A-0E39-4A2A-AD87-89892DD6D3CE}" type="presOf" srcId="{4C3A500B-6880-46FB-AB30-6C7825C26DB4}" destId="{A74A6184-500B-42D0-B09A-99BBC97CB4ED}" srcOrd="0" destOrd="0" presId="urn:microsoft.com/office/officeart/2005/8/layout/process3"/>
    <dgm:cxn modelId="{564A68FB-44BC-495E-9C3F-84A0D474955B}" type="presOf" srcId="{6D4C6607-15A4-4D39-A169-30BB9D90A15D}" destId="{C16FBDE1-EED5-486D-930A-06A2C90E6790}" srcOrd="1" destOrd="0" presId="urn:microsoft.com/office/officeart/2005/8/layout/process3"/>
    <dgm:cxn modelId="{2DBE5A63-0AE5-4BD4-95EE-6BD585B99FBE}" type="presOf" srcId="{4C3A500B-6880-46FB-AB30-6C7825C26DB4}" destId="{B46175CB-67A1-42A3-AAC1-87BF50914FFD}" srcOrd="1" destOrd="0" presId="urn:microsoft.com/office/officeart/2005/8/layout/process3"/>
    <dgm:cxn modelId="{F38BCFB4-DC91-4B01-94E7-95310A811AD2}" srcId="{E541528A-E748-4C3E-A88E-006A947FD1F8}" destId="{77F6F063-8A1E-41A8-A31C-9351115A35BA}" srcOrd="0" destOrd="0" parTransId="{87153A1B-4D80-4D6F-8351-2259065490B7}" sibTransId="{DE0A24C9-3AB8-47B9-BC21-0DE00D46AEDA}"/>
    <dgm:cxn modelId="{4D6B44C7-D319-4659-8CFF-3A0CDCF1C850}" type="presOf" srcId="{8FDE4197-90FB-41AF-A7DE-E6B258388E0C}" destId="{779D3E94-7BA9-4B01-A655-0F7054F0F499}" srcOrd="0" destOrd="0" presId="urn:microsoft.com/office/officeart/2005/8/layout/process3"/>
    <dgm:cxn modelId="{13A02A68-A85C-4131-A972-1FB47417B196}" type="presOf" srcId="{24B8FFAE-94D2-45D2-8E26-476D28CD0428}" destId="{FD49D2FA-CD3C-461B-A967-28B6B6890675}" srcOrd="1" destOrd="0" presId="urn:microsoft.com/office/officeart/2005/8/layout/process3"/>
    <dgm:cxn modelId="{B0C6DC8B-D40D-457E-BEB0-0F8B54BEA938}" type="presOf" srcId="{8FDE4197-90FB-41AF-A7DE-E6B258388E0C}" destId="{92B89613-CF0E-4698-B9F1-5B813E8FFE60}" srcOrd="1" destOrd="0" presId="urn:microsoft.com/office/officeart/2005/8/layout/process3"/>
    <dgm:cxn modelId="{2E6718EC-8DDB-4755-99D4-50B620353EBD}" srcId="{87928D09-E5B8-44FB-A8C0-CE34E32545CE}" destId="{4C3A500B-6880-46FB-AB30-6C7825C26DB4}" srcOrd="0" destOrd="0" parTransId="{3C04CB1D-DAC6-4A77-BEEE-976E0707A963}" sibTransId="{8FDE4197-90FB-41AF-A7DE-E6B258388E0C}"/>
    <dgm:cxn modelId="{4F59515E-15E9-4E9A-AF9B-48B634F316EB}" type="presOf" srcId="{77F6F063-8A1E-41A8-A31C-9351115A35BA}" destId="{E701D23F-6D5E-4D2E-B650-28A92344CAEC}" srcOrd="0" destOrd="0" presId="urn:microsoft.com/office/officeart/2005/8/layout/process3"/>
    <dgm:cxn modelId="{72763F11-FE3E-4C38-8E2B-B38EB175FA30}" type="presOf" srcId="{5839D5C0-EFF0-42E3-B08D-9E7E23CC3038}" destId="{2B18F1CE-306A-4CC5-AF79-CCCE43475FC9}" srcOrd="0" destOrd="0" presId="urn:microsoft.com/office/officeart/2005/8/layout/process3"/>
    <dgm:cxn modelId="{9376AFF9-8B39-4BC6-A163-11D5F68B5346}" srcId="{E61999F6-7689-43E0-8428-432B58745986}" destId="{5839D5C0-EFF0-42E3-B08D-9E7E23CC3038}" srcOrd="0" destOrd="0" parTransId="{26555AD6-6D9B-429E-9052-2CB1274F354F}" sibTransId="{9A7805E2-CB03-49EF-879F-4DFA188AA5B6}"/>
    <dgm:cxn modelId="{7AB4D516-90D6-4B3F-B762-4A7B1A623820}" type="presOf" srcId="{87928D09-E5B8-44FB-A8C0-CE34E32545CE}" destId="{87BE5402-6A9A-4BAB-B615-CB4E92CEA7CA}" srcOrd="0" destOrd="0" presId="urn:microsoft.com/office/officeart/2005/8/layout/process3"/>
    <dgm:cxn modelId="{864B4AD4-3074-49F7-9925-1EDC49882D55}" srcId="{87928D09-E5B8-44FB-A8C0-CE34E32545CE}" destId="{E541528A-E748-4C3E-A88E-006A947FD1F8}" srcOrd="1" destOrd="0" parTransId="{06A526D3-0F5C-40E2-8E87-4B6685A05D46}" sibTransId="{6D4C6607-15A4-4D39-A169-30BB9D90A15D}"/>
    <dgm:cxn modelId="{1CD9104E-CF2A-4ADF-8095-9FEF5C30EA7C}" type="presOf" srcId="{E61999F6-7689-43E0-8428-432B58745986}" destId="{CB25A8EC-A303-455C-900E-3499A477ABD8}" srcOrd="1" destOrd="0" presId="urn:microsoft.com/office/officeart/2005/8/layout/process3"/>
    <dgm:cxn modelId="{7F604B6B-552D-4D57-8F8E-4A141EB1CCA7}" type="presOf" srcId="{C3E2DF17-A8E6-4E4F-BD93-FF7FCA9F3506}" destId="{345072B7-0E6D-4BD9-99CF-540885D69433}" srcOrd="0" destOrd="0" presId="urn:microsoft.com/office/officeart/2005/8/layout/process3"/>
    <dgm:cxn modelId="{B2AE1D5C-46BE-4018-B06E-0A07CEAA5A8A}" srcId="{87928D09-E5B8-44FB-A8C0-CE34E32545CE}" destId="{24B8FFAE-94D2-45D2-8E26-476D28CD0428}" srcOrd="3" destOrd="0" parTransId="{A5550137-1095-40A2-872B-3B3E4F750222}" sibTransId="{A96871FA-EF6F-4647-B350-C991384E567F}"/>
    <dgm:cxn modelId="{FAD845BD-DAFB-4C8C-A458-9CCFA34637FE}" srcId="{4C3A500B-6880-46FB-AB30-6C7825C26DB4}" destId="{0FBF0127-DBC5-4723-A0D5-A45D178D1D00}" srcOrd="0" destOrd="0" parTransId="{B68914A0-5B61-4115-9D25-2B3B09062828}" sibTransId="{40AA819D-0373-4A66-B8DE-95D7A2665952}"/>
    <dgm:cxn modelId="{D3A91D48-62CA-440D-87E6-BDA9F1EC6D83}" srcId="{87928D09-E5B8-44FB-A8C0-CE34E32545CE}" destId="{E61999F6-7689-43E0-8428-432B58745986}" srcOrd="2" destOrd="0" parTransId="{AED2D008-F6B9-4C94-9CDE-1B8C5C3F81FE}" sibTransId="{1B2183AC-53C7-4755-BB83-3FA02DCB59DF}"/>
    <dgm:cxn modelId="{0D128E85-FD06-45F3-8072-9DBA8877954E}" type="presOf" srcId="{E541528A-E748-4C3E-A88E-006A947FD1F8}" destId="{B67B6947-E6F6-48F2-8F01-757755DDFF1B}" srcOrd="0" destOrd="0" presId="urn:microsoft.com/office/officeart/2005/8/layout/process3"/>
    <dgm:cxn modelId="{3B744304-4FB1-485C-B730-97A921F1C1F4}" type="presOf" srcId="{24B8FFAE-94D2-45D2-8E26-476D28CD0428}" destId="{94B01845-2119-49AB-A4EC-BB5555ABB31E}" srcOrd="0" destOrd="0" presId="urn:microsoft.com/office/officeart/2005/8/layout/process3"/>
    <dgm:cxn modelId="{9971B32B-4D1F-4EAD-AACF-39B06AD41C6D}" type="presOf" srcId="{6D4C6607-15A4-4D39-A169-30BB9D90A15D}" destId="{7D30539A-EE82-4113-90DD-D1797D783BB6}" srcOrd="0" destOrd="0" presId="urn:microsoft.com/office/officeart/2005/8/layout/process3"/>
    <dgm:cxn modelId="{54BEB816-E011-4E0C-8F2D-E3DFC798F66E}" srcId="{24B8FFAE-94D2-45D2-8E26-476D28CD0428}" destId="{C3E2DF17-A8E6-4E4F-BD93-FF7FCA9F3506}" srcOrd="0" destOrd="0" parTransId="{23638C71-D130-423D-A203-6AC840E47A8C}" sibTransId="{8E84C4F3-FF41-4E44-AA66-4DCD4520FEAF}"/>
    <dgm:cxn modelId="{B035B4CC-FFC0-46E4-BB1D-7E995BA656DB}" type="presOf" srcId="{E61999F6-7689-43E0-8428-432B58745986}" destId="{500E224B-24E6-4A4F-877E-E2ADD5272D1B}" srcOrd="0" destOrd="0" presId="urn:microsoft.com/office/officeart/2005/8/layout/process3"/>
    <dgm:cxn modelId="{38C0E47F-DF25-45FE-B5FD-516EE49C324D}" type="presOf" srcId="{0FBF0127-DBC5-4723-A0D5-A45D178D1D00}" destId="{8A603673-5C2C-4B04-8C23-E11BC03C01DE}" srcOrd="0" destOrd="0" presId="urn:microsoft.com/office/officeart/2005/8/layout/process3"/>
    <dgm:cxn modelId="{5FC5852A-FCF1-4117-9630-751BF924FFF6}" type="presOf" srcId="{1B2183AC-53C7-4755-BB83-3FA02DCB59DF}" destId="{58E91071-596F-40BB-862F-AA5290661E88}" srcOrd="0" destOrd="0" presId="urn:microsoft.com/office/officeart/2005/8/layout/process3"/>
    <dgm:cxn modelId="{55A01CA5-BEB3-49F3-8E59-AD2B1642B9D5}" type="presOf" srcId="{1B2183AC-53C7-4755-BB83-3FA02DCB59DF}" destId="{E9BECCAE-7A91-43E4-B7DC-42E46587277F}" srcOrd="1" destOrd="0" presId="urn:microsoft.com/office/officeart/2005/8/layout/process3"/>
    <dgm:cxn modelId="{F05564A0-488D-431C-A222-53A454E4BA22}" type="presOf" srcId="{E541528A-E748-4C3E-A88E-006A947FD1F8}" destId="{BFB32224-21BF-47C9-8B90-C31C735CD842}" srcOrd="1" destOrd="0" presId="urn:microsoft.com/office/officeart/2005/8/layout/process3"/>
    <dgm:cxn modelId="{944A8DD3-43B1-4C93-90DB-D16C2A52B677}" type="presParOf" srcId="{87BE5402-6A9A-4BAB-B615-CB4E92CEA7CA}" destId="{D43D25A3-3DEC-4C6D-B41F-8DB46E3257E8}" srcOrd="0" destOrd="0" presId="urn:microsoft.com/office/officeart/2005/8/layout/process3"/>
    <dgm:cxn modelId="{4551A6E8-7076-4D01-B248-2877817CE6E5}" type="presParOf" srcId="{D43D25A3-3DEC-4C6D-B41F-8DB46E3257E8}" destId="{A74A6184-500B-42D0-B09A-99BBC97CB4ED}" srcOrd="0" destOrd="0" presId="urn:microsoft.com/office/officeart/2005/8/layout/process3"/>
    <dgm:cxn modelId="{9C64482D-EF78-4993-ADB5-B1C5A5D798CD}" type="presParOf" srcId="{D43D25A3-3DEC-4C6D-B41F-8DB46E3257E8}" destId="{B46175CB-67A1-42A3-AAC1-87BF50914FFD}" srcOrd="1" destOrd="0" presId="urn:microsoft.com/office/officeart/2005/8/layout/process3"/>
    <dgm:cxn modelId="{4B26CB16-F096-416C-B66E-DE89F1FE078E}" type="presParOf" srcId="{D43D25A3-3DEC-4C6D-B41F-8DB46E3257E8}" destId="{8A603673-5C2C-4B04-8C23-E11BC03C01DE}" srcOrd="2" destOrd="0" presId="urn:microsoft.com/office/officeart/2005/8/layout/process3"/>
    <dgm:cxn modelId="{A38805DD-1DCF-4FEF-BE6C-0CB4E96313C0}" type="presParOf" srcId="{87BE5402-6A9A-4BAB-B615-CB4E92CEA7CA}" destId="{779D3E94-7BA9-4B01-A655-0F7054F0F499}" srcOrd="1" destOrd="0" presId="urn:microsoft.com/office/officeart/2005/8/layout/process3"/>
    <dgm:cxn modelId="{589FAC51-792C-4033-ADDF-2CDE6559DE45}" type="presParOf" srcId="{779D3E94-7BA9-4B01-A655-0F7054F0F499}" destId="{92B89613-CF0E-4698-B9F1-5B813E8FFE60}" srcOrd="0" destOrd="0" presId="urn:microsoft.com/office/officeart/2005/8/layout/process3"/>
    <dgm:cxn modelId="{6B08C303-C05A-40E2-9BE5-CE9DE958F298}" type="presParOf" srcId="{87BE5402-6A9A-4BAB-B615-CB4E92CEA7CA}" destId="{20492CCB-09A7-419A-B817-9D80C9B52052}" srcOrd="2" destOrd="0" presId="urn:microsoft.com/office/officeart/2005/8/layout/process3"/>
    <dgm:cxn modelId="{953AA4B2-37D6-43C8-9B87-6BCFA45A4FCA}" type="presParOf" srcId="{20492CCB-09A7-419A-B817-9D80C9B52052}" destId="{B67B6947-E6F6-48F2-8F01-757755DDFF1B}" srcOrd="0" destOrd="0" presId="urn:microsoft.com/office/officeart/2005/8/layout/process3"/>
    <dgm:cxn modelId="{C688350A-B776-478E-95D0-2C3022176B8F}" type="presParOf" srcId="{20492CCB-09A7-419A-B817-9D80C9B52052}" destId="{BFB32224-21BF-47C9-8B90-C31C735CD842}" srcOrd="1" destOrd="0" presId="urn:microsoft.com/office/officeart/2005/8/layout/process3"/>
    <dgm:cxn modelId="{A6EAB4D1-95DD-4ADC-B362-720F5E6394CB}" type="presParOf" srcId="{20492CCB-09A7-419A-B817-9D80C9B52052}" destId="{E701D23F-6D5E-4D2E-B650-28A92344CAEC}" srcOrd="2" destOrd="0" presId="urn:microsoft.com/office/officeart/2005/8/layout/process3"/>
    <dgm:cxn modelId="{85331D82-E921-4306-B659-7D07F3C7A048}" type="presParOf" srcId="{87BE5402-6A9A-4BAB-B615-CB4E92CEA7CA}" destId="{7D30539A-EE82-4113-90DD-D1797D783BB6}" srcOrd="3" destOrd="0" presId="urn:microsoft.com/office/officeart/2005/8/layout/process3"/>
    <dgm:cxn modelId="{DA897356-F032-424A-A568-EFCB455779B0}" type="presParOf" srcId="{7D30539A-EE82-4113-90DD-D1797D783BB6}" destId="{C16FBDE1-EED5-486D-930A-06A2C90E6790}" srcOrd="0" destOrd="0" presId="urn:microsoft.com/office/officeart/2005/8/layout/process3"/>
    <dgm:cxn modelId="{1C4880A6-1234-4F7A-B8B1-4BF153B8BC15}" type="presParOf" srcId="{87BE5402-6A9A-4BAB-B615-CB4E92CEA7CA}" destId="{37D9EFC6-51C5-4969-ABF2-7C9D064A5391}" srcOrd="4" destOrd="0" presId="urn:microsoft.com/office/officeart/2005/8/layout/process3"/>
    <dgm:cxn modelId="{BCDA430F-8B04-4A25-A805-4D3682095D74}" type="presParOf" srcId="{37D9EFC6-51C5-4969-ABF2-7C9D064A5391}" destId="{500E224B-24E6-4A4F-877E-E2ADD5272D1B}" srcOrd="0" destOrd="0" presId="urn:microsoft.com/office/officeart/2005/8/layout/process3"/>
    <dgm:cxn modelId="{ECAAD14F-F4DB-40B4-A025-7313A30EC5B3}" type="presParOf" srcId="{37D9EFC6-51C5-4969-ABF2-7C9D064A5391}" destId="{CB25A8EC-A303-455C-900E-3499A477ABD8}" srcOrd="1" destOrd="0" presId="urn:microsoft.com/office/officeart/2005/8/layout/process3"/>
    <dgm:cxn modelId="{D32B6A90-37AD-458F-8C7A-6E27B112AD34}" type="presParOf" srcId="{37D9EFC6-51C5-4969-ABF2-7C9D064A5391}" destId="{2B18F1CE-306A-4CC5-AF79-CCCE43475FC9}" srcOrd="2" destOrd="0" presId="urn:microsoft.com/office/officeart/2005/8/layout/process3"/>
    <dgm:cxn modelId="{AC5270A1-E4A6-49AF-93EC-4124940C7006}" type="presParOf" srcId="{87BE5402-6A9A-4BAB-B615-CB4E92CEA7CA}" destId="{58E91071-596F-40BB-862F-AA5290661E88}" srcOrd="5" destOrd="0" presId="urn:microsoft.com/office/officeart/2005/8/layout/process3"/>
    <dgm:cxn modelId="{E4AE7B68-BCE5-4466-9530-FA91D4FCFE27}" type="presParOf" srcId="{58E91071-596F-40BB-862F-AA5290661E88}" destId="{E9BECCAE-7A91-43E4-B7DC-42E46587277F}" srcOrd="0" destOrd="0" presId="urn:microsoft.com/office/officeart/2005/8/layout/process3"/>
    <dgm:cxn modelId="{40757B66-6DAB-40A9-9750-53DCFDAB9F69}" type="presParOf" srcId="{87BE5402-6A9A-4BAB-B615-CB4E92CEA7CA}" destId="{D17CDCE1-1F6E-45F1-BBB2-8B5846D82AF9}" srcOrd="6" destOrd="0" presId="urn:microsoft.com/office/officeart/2005/8/layout/process3"/>
    <dgm:cxn modelId="{027FF871-872F-42D8-8212-11525F565017}" type="presParOf" srcId="{D17CDCE1-1F6E-45F1-BBB2-8B5846D82AF9}" destId="{94B01845-2119-49AB-A4EC-BB5555ABB31E}" srcOrd="0" destOrd="0" presId="urn:microsoft.com/office/officeart/2005/8/layout/process3"/>
    <dgm:cxn modelId="{F4985A34-4C1C-432F-982C-DA2EF4A2D79D}" type="presParOf" srcId="{D17CDCE1-1F6E-45F1-BBB2-8B5846D82AF9}" destId="{FD49D2FA-CD3C-461B-A967-28B6B6890675}" srcOrd="1" destOrd="0" presId="urn:microsoft.com/office/officeart/2005/8/layout/process3"/>
    <dgm:cxn modelId="{0A697073-6754-47DB-8299-2E4CDB2BB1AD}" type="presParOf" srcId="{D17CDCE1-1F6E-45F1-BBB2-8B5846D82AF9}" destId="{345072B7-0E6D-4BD9-99CF-540885D69433}"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dgm:t>
        <a:bodyPr/>
        <a:lstStyle/>
        <a:p>
          <a:r>
            <a:rPr lang="en-US" dirty="0"/>
            <a:t>The 4 main strategies we use for  decoding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chemeClr val="tx2">
            <a:lumMod val="60000"/>
            <a:lumOff val="40000"/>
          </a:schemeClr>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chemeClr val="accent1">
            <a:lumMod val="20000"/>
            <a:lumOff val="80000"/>
          </a:schemeClr>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chemeClr val="tx2">
            <a:lumMod val="40000"/>
            <a:lumOff val="60000"/>
          </a:schemeClr>
        </a:solidFill>
      </dgm:spPr>
      <dgm:t>
        <a:bodyPr/>
        <a:lstStyle/>
        <a:p>
          <a:r>
            <a:rPr lang="en-US" dirty="0"/>
            <a:t>Knowledge of language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chemeClr val="accent5">
            <a:lumMod val="60000"/>
            <a:lumOff val="40000"/>
          </a:schemeClr>
        </a:solidFill>
      </dgm:spPr>
      <dgm:t>
        <a:bodyPr/>
        <a:lstStyle/>
        <a:p>
          <a:r>
            <a:rPr lang="en-US" dirty="0"/>
            <a:t>Knowledge of 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t>
        <a:bodyPr/>
        <a:lstStyle/>
        <a:p>
          <a:endParaRPr lang="en-US"/>
        </a:p>
      </dgm:t>
    </dgm:pt>
    <dgm:pt modelId="{833B1760-65DA-412F-B18F-2D2E99D1C3C8}" type="pres">
      <dgm:prSet presAssocID="{1FB838A9-534D-4108-B2A4-366C6E899AA6}" presName="centerShape" presStyleLbl="node0" presStyleIdx="0" presStyleCnt="1"/>
      <dgm:spPr/>
      <dgm:t>
        <a:bodyPr/>
        <a:lstStyle/>
        <a:p>
          <a:endParaRPr lang="en-US"/>
        </a:p>
      </dgm:t>
    </dgm:pt>
    <dgm:pt modelId="{E57FE782-3136-4345-98C2-EFE1C738F982}" type="pres">
      <dgm:prSet presAssocID="{9CF0E5A3-F9CF-477B-91F8-F6E945BF8027}" presName="Name9" presStyleLbl="parChTrans1D2" presStyleIdx="0" presStyleCnt="4"/>
      <dgm:spPr/>
      <dgm:t>
        <a:bodyPr/>
        <a:lstStyle/>
        <a:p>
          <a:endParaRPr lang="en-US"/>
        </a:p>
      </dgm:t>
    </dgm:pt>
    <dgm:pt modelId="{BE35B6E1-6A13-49A8-ADD9-1E6478718138}" type="pres">
      <dgm:prSet presAssocID="{9CF0E5A3-F9CF-477B-91F8-F6E945BF8027}" presName="connTx" presStyleLbl="parChTrans1D2" presStyleIdx="0" presStyleCnt="4"/>
      <dgm:spPr/>
      <dgm:t>
        <a:bodyPr/>
        <a:lstStyle/>
        <a:p>
          <a:endParaRPr lang="en-US"/>
        </a:p>
      </dgm:t>
    </dgm:pt>
    <dgm:pt modelId="{AE8EB792-D5C4-4FE5-BF15-31F7B159BA43}" type="pres">
      <dgm:prSet presAssocID="{529FFE2B-CD40-4628-884E-FC4A95C1D1E1}" presName="node" presStyleLbl="node1" presStyleIdx="0" presStyleCnt="4">
        <dgm:presLayoutVars>
          <dgm:bulletEnabled val="1"/>
        </dgm:presLayoutVars>
      </dgm:prSet>
      <dgm:spPr/>
      <dgm:t>
        <a:bodyPr/>
        <a:lstStyle/>
        <a:p>
          <a:endParaRPr lang="en-US"/>
        </a:p>
      </dgm:t>
    </dgm:pt>
    <dgm:pt modelId="{A54264E8-31D4-4BA6-A5A2-FDFEAD158827}" type="pres">
      <dgm:prSet presAssocID="{6336FCA1-2591-446B-91F5-969BF231BA38}" presName="Name9" presStyleLbl="parChTrans1D2" presStyleIdx="1" presStyleCnt="4"/>
      <dgm:spPr/>
      <dgm:t>
        <a:bodyPr/>
        <a:lstStyle/>
        <a:p>
          <a:endParaRPr lang="en-US"/>
        </a:p>
      </dgm:t>
    </dgm:pt>
    <dgm:pt modelId="{C3D9C32D-F5AB-4DE1-B152-2D2BFFD5D529}" type="pres">
      <dgm:prSet presAssocID="{6336FCA1-2591-446B-91F5-969BF231BA38}" presName="connTx" presStyleLbl="parChTrans1D2" presStyleIdx="1" presStyleCnt="4"/>
      <dgm:spPr/>
      <dgm:t>
        <a:bodyPr/>
        <a:lstStyle/>
        <a:p>
          <a:endParaRPr lang="en-US"/>
        </a:p>
      </dgm:t>
    </dgm:pt>
    <dgm:pt modelId="{384EFA93-7650-486E-A653-45B41B8ADC04}" type="pres">
      <dgm:prSet presAssocID="{96D7244B-32FC-49F1-B459-5D88BE78DB22}" presName="node" presStyleLbl="node1" presStyleIdx="1" presStyleCnt="4">
        <dgm:presLayoutVars>
          <dgm:bulletEnabled val="1"/>
        </dgm:presLayoutVars>
      </dgm:prSet>
      <dgm:spPr/>
      <dgm:t>
        <a:bodyPr/>
        <a:lstStyle/>
        <a:p>
          <a:endParaRPr lang="en-US"/>
        </a:p>
      </dgm:t>
    </dgm:pt>
    <dgm:pt modelId="{2D05B222-8776-4A9B-ACB2-EE7F30C3EE52}" type="pres">
      <dgm:prSet presAssocID="{0F274941-1FE9-48DF-A5C9-D2DF209C6452}" presName="Name9" presStyleLbl="parChTrans1D2" presStyleIdx="2" presStyleCnt="4"/>
      <dgm:spPr/>
      <dgm:t>
        <a:bodyPr/>
        <a:lstStyle/>
        <a:p>
          <a:endParaRPr lang="en-US"/>
        </a:p>
      </dgm:t>
    </dgm:pt>
    <dgm:pt modelId="{A21073E3-730B-4F14-9C6C-CC577D4CC9FD}" type="pres">
      <dgm:prSet presAssocID="{0F274941-1FE9-48DF-A5C9-D2DF209C6452}" presName="connTx" presStyleLbl="parChTrans1D2" presStyleIdx="2" presStyleCnt="4"/>
      <dgm:spPr/>
      <dgm:t>
        <a:bodyPr/>
        <a:lstStyle/>
        <a:p>
          <a:endParaRPr lang="en-US"/>
        </a:p>
      </dgm:t>
    </dgm:pt>
    <dgm:pt modelId="{D374E91B-AF11-4272-BE82-88D6CB604D99}" type="pres">
      <dgm:prSet presAssocID="{B616D96A-786F-4D89-80D8-3614FE94AE9B}" presName="node" presStyleLbl="node1" presStyleIdx="2" presStyleCnt="4">
        <dgm:presLayoutVars>
          <dgm:bulletEnabled val="1"/>
        </dgm:presLayoutVars>
      </dgm:prSet>
      <dgm:spPr/>
      <dgm:t>
        <a:bodyPr/>
        <a:lstStyle/>
        <a:p>
          <a:endParaRPr lang="en-US"/>
        </a:p>
      </dgm:t>
    </dgm:pt>
    <dgm:pt modelId="{59FC8EAC-EDB2-49BC-9C43-9AF423749D08}" type="pres">
      <dgm:prSet presAssocID="{9E966CCA-3531-421C-BCDA-A9CD6E21D795}" presName="Name9" presStyleLbl="parChTrans1D2" presStyleIdx="3" presStyleCnt="4"/>
      <dgm:spPr/>
      <dgm:t>
        <a:bodyPr/>
        <a:lstStyle/>
        <a:p>
          <a:endParaRPr lang="en-US"/>
        </a:p>
      </dgm:t>
    </dgm:pt>
    <dgm:pt modelId="{CDDD12E7-24F0-4ECB-9D4F-A240D6C1039B}" type="pres">
      <dgm:prSet presAssocID="{9E966CCA-3531-421C-BCDA-A9CD6E21D795}" presName="connTx" presStyleLbl="parChTrans1D2" presStyleIdx="3" presStyleCnt="4"/>
      <dgm:spPr/>
      <dgm:t>
        <a:bodyPr/>
        <a:lstStyle/>
        <a:p>
          <a:endParaRPr lang="en-US"/>
        </a:p>
      </dgm:t>
    </dgm:pt>
    <dgm:pt modelId="{60C111B6-BED8-4BC8-8EDB-2129CDD33E1C}" type="pres">
      <dgm:prSet presAssocID="{409707A9-E87F-4C74-B5A6-BB28CFA86E8B}" presName="node" presStyleLbl="node1" presStyleIdx="3" presStyleCnt="4" custRadScaleRad="96877" custRadScaleInc="-3915">
        <dgm:presLayoutVars>
          <dgm:bulletEnabled val="1"/>
        </dgm:presLayoutVars>
      </dgm:prSet>
      <dgm:spPr/>
      <dgm:t>
        <a:bodyPr/>
        <a:lstStyle/>
        <a:p>
          <a:endParaRPr lang="en-US"/>
        </a:p>
      </dgm:t>
    </dgm:pt>
  </dgm:ptLst>
  <dgm:cxnLst>
    <dgm:cxn modelId="{810DDAA9-90EF-408B-B10D-D1F7FC4F3EE7}" type="presOf" srcId="{9E966CCA-3531-421C-BCDA-A9CD6E21D795}" destId="{59FC8EAC-EDB2-49BC-9C43-9AF423749D08}"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88000271-5582-4FF1-AA03-889B3F727E19}" type="presOf" srcId="{1FB838A9-534D-4108-B2A4-366C6E899AA6}" destId="{833B1760-65DA-412F-B18F-2D2E99D1C3C8}"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00D5576C-E2EE-48E0-A342-31053FA665E6}" type="presOf" srcId="{409707A9-E87F-4C74-B5A6-BB28CFA86E8B}" destId="{60C111B6-BED8-4BC8-8EDB-2129CDD33E1C}"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9C70D47F-30B0-41CE-992D-40AB4C51048B}" srcId="{73039DA1-44E5-43DA-B9A8-3C75182F3ACB}" destId="{1FB838A9-534D-4108-B2A4-366C6E899AA6}" srcOrd="0" destOrd="0" parTransId="{38D16135-7D60-46EA-8608-1DB7CEE12328}" sibTransId="{C0D073DE-5A9D-485E-AADF-7EDEEE75AFBC}"/>
    <dgm:cxn modelId="{13E8C215-0763-40F0-A670-06C1FC5C73D5}" srcId="{1FB838A9-534D-4108-B2A4-366C6E899AA6}" destId="{96D7244B-32FC-49F1-B459-5D88BE78DB22}" srcOrd="1" destOrd="0" parTransId="{6336FCA1-2591-446B-91F5-969BF231BA38}" sibTransId="{CB5AEEAA-AA42-4ABD-986A-DD5F925A6F86}"/>
    <dgm:cxn modelId="{CE863800-2269-4D30-8729-697B258A4E3F}" type="presOf" srcId="{6336FCA1-2591-446B-91F5-969BF231BA38}" destId="{A54264E8-31D4-4BA6-A5A2-FDFEAD158827}" srcOrd="0" destOrd="0" presId="urn:microsoft.com/office/officeart/2005/8/layout/radial1"/>
    <dgm:cxn modelId="{4A8410FB-47EA-42D1-861A-F76B559309BB}" type="presOf" srcId="{9CF0E5A3-F9CF-477B-91F8-F6E945BF8027}" destId="{E57FE782-3136-4345-98C2-EFE1C738F982}" srcOrd="0" destOrd="0" presId="urn:microsoft.com/office/officeart/2005/8/layout/radial1"/>
    <dgm:cxn modelId="{4B74AD01-9852-4BE4-BD50-CC3C01BC5888}" srcId="{1FB838A9-534D-4108-B2A4-366C6E899AA6}" destId="{529FFE2B-CD40-4628-884E-FC4A95C1D1E1}" srcOrd="0" destOrd="0" parTransId="{9CF0E5A3-F9CF-477B-91F8-F6E945BF8027}" sibTransId="{44293151-348D-4010-BFB0-39986BE001BF}"/>
    <dgm:cxn modelId="{23F9ECB3-212A-444D-8C2D-651EFA55A0AC}" type="presOf" srcId="{73039DA1-44E5-43DA-B9A8-3C75182F3ACB}" destId="{E3951187-017F-48FF-BC45-8CFDA80CA1FF}" srcOrd="0" destOrd="0" presId="urn:microsoft.com/office/officeart/2005/8/layout/radial1"/>
    <dgm:cxn modelId="{BF20DC9D-DA00-4212-819A-964AA642DCF7}" type="presOf" srcId="{529FFE2B-CD40-4628-884E-FC4A95C1D1E1}" destId="{AE8EB792-D5C4-4FE5-BF15-31F7B159BA43}" srcOrd="0" destOrd="0" presId="urn:microsoft.com/office/officeart/2005/8/layout/radial1"/>
    <dgm:cxn modelId="{6A8DE78C-E217-4B70-893C-20D5F134718F}" srcId="{1FB838A9-534D-4108-B2A4-366C6E899AA6}" destId="{B616D96A-786F-4D89-80D8-3614FE94AE9B}" srcOrd="2" destOrd="0" parTransId="{0F274941-1FE9-48DF-A5C9-D2DF209C6452}" sibTransId="{3FDE4A64-5779-42A1-8EDA-F8786628CF71}"/>
    <dgm:cxn modelId="{85156717-2E9C-4FFF-B41A-977C770A5A47}" type="presOf" srcId="{9CF0E5A3-F9CF-477B-91F8-F6E945BF8027}" destId="{BE35B6E1-6A13-49A8-ADD9-1E6478718138}" srcOrd="1" destOrd="0" presId="urn:microsoft.com/office/officeart/2005/8/layout/radial1"/>
    <dgm:cxn modelId="{EDC9CEAA-BA61-485A-96A9-1E0C51030BE1}" type="presOf" srcId="{B616D96A-786F-4D89-80D8-3614FE94AE9B}" destId="{D374E91B-AF11-4272-BE82-88D6CB604D99}" srcOrd="0" destOrd="0" presId="urn:microsoft.com/office/officeart/2005/8/layout/radial1"/>
    <dgm:cxn modelId="{3DB2220F-C90B-4F94-A5C9-5C647A689200}" type="presOf" srcId="{9E966CCA-3531-421C-BCDA-A9CD6E21D795}" destId="{CDDD12E7-24F0-4ECB-9D4F-A240D6C1039B}" srcOrd="1"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a:solidFill>
      <a:srgbClr val="B0D0FA"/>
    </a:solidFill>
  </dgm:bg>
  <dgm:whole>
    <a:ln w="38100">
      <a:solidFill>
        <a:schemeClr val="accent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45132A-A496-4D08-B4AF-B6E60FF76DA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23BD0ED8-63F6-461B-8EED-B131DA0B1FDC}">
      <dgm:prSet phldrT="[Text]"/>
      <dgm:spPr>
        <a:solidFill>
          <a:srgbClr val="32C4C8">
            <a:alpha val="90000"/>
          </a:srgbClr>
        </a:solidFill>
      </dgm:spPr>
      <dgm:t>
        <a:bodyPr/>
        <a:lstStyle/>
        <a:p>
          <a:r>
            <a:rPr lang="en-GB" dirty="0"/>
            <a:t>Reading</a:t>
          </a:r>
        </a:p>
      </dgm:t>
    </dgm:pt>
    <dgm:pt modelId="{2DD2D1E0-3BE5-4544-A1A8-F2FB557A3885}" type="parTrans" cxnId="{87F60C87-8A47-4F29-91E5-4AD262C54638}">
      <dgm:prSet/>
      <dgm:spPr/>
      <dgm:t>
        <a:bodyPr/>
        <a:lstStyle/>
        <a:p>
          <a:endParaRPr lang="en-GB"/>
        </a:p>
      </dgm:t>
    </dgm:pt>
    <dgm:pt modelId="{F6CD536F-2368-48B8-B94C-C1EE321F96B9}" type="sibTrans" cxnId="{87F60C87-8A47-4F29-91E5-4AD262C54638}">
      <dgm:prSet/>
      <dgm:spPr/>
      <dgm:t>
        <a:bodyPr/>
        <a:lstStyle/>
        <a:p>
          <a:endParaRPr lang="en-GB"/>
        </a:p>
      </dgm:t>
    </dgm:pt>
    <dgm:pt modelId="{378D8E83-A027-48DB-9228-154A82C0B21E}">
      <dgm:prSet phldrT="[Text]"/>
      <dgm:spPr>
        <a:solidFill>
          <a:srgbClr val="32C4C8">
            <a:alpha val="90000"/>
          </a:srgbClr>
        </a:solidFill>
      </dgm:spPr>
      <dgm:t>
        <a:bodyPr/>
        <a:lstStyle/>
        <a:p>
          <a:r>
            <a:rPr lang="en-GB" dirty="0"/>
            <a:t>Decoding</a:t>
          </a:r>
        </a:p>
      </dgm:t>
    </dgm:pt>
    <dgm:pt modelId="{58068A9C-7605-4648-8582-E6791D4A0E62}" type="parTrans" cxnId="{158E5A8C-2E6B-4A05-A45C-4C6838A44B0B}">
      <dgm:prSet/>
      <dgm:spPr/>
      <dgm:t>
        <a:bodyPr/>
        <a:lstStyle/>
        <a:p>
          <a:endParaRPr lang="en-GB"/>
        </a:p>
      </dgm:t>
    </dgm:pt>
    <dgm:pt modelId="{AFDE712F-5462-4E48-988E-8EA8D2486E9C}" type="sibTrans" cxnId="{158E5A8C-2E6B-4A05-A45C-4C6838A44B0B}">
      <dgm:prSet/>
      <dgm:spPr/>
      <dgm:t>
        <a:bodyPr/>
        <a:lstStyle/>
        <a:p>
          <a:endParaRPr lang="en-GB"/>
        </a:p>
      </dgm:t>
    </dgm:pt>
    <dgm:pt modelId="{FC413D0E-395A-4B65-901C-7BCD37377BEB}">
      <dgm:prSet phldrT="[Text]"/>
      <dgm:spPr>
        <a:solidFill>
          <a:srgbClr val="32C4C8">
            <a:alpha val="90000"/>
          </a:srgbClr>
        </a:solidFill>
        <a:ln>
          <a:solidFill>
            <a:srgbClr val="7093D2"/>
          </a:solidFill>
        </a:ln>
      </dgm:spPr>
      <dgm:t>
        <a:bodyPr/>
        <a:lstStyle/>
        <a:p>
          <a:r>
            <a:rPr lang="en-GB" dirty="0"/>
            <a:t>Comprehension</a:t>
          </a:r>
        </a:p>
      </dgm:t>
    </dgm:pt>
    <dgm:pt modelId="{CB796BBD-66F8-468C-AA5B-2E11E581CC23}" type="parTrans" cxnId="{DC20EAAC-AC03-47E0-89C8-54C26047CC14}">
      <dgm:prSet/>
      <dgm:spPr/>
      <dgm:t>
        <a:bodyPr/>
        <a:lstStyle/>
        <a:p>
          <a:endParaRPr lang="en-GB"/>
        </a:p>
      </dgm:t>
    </dgm:pt>
    <dgm:pt modelId="{301971CA-AE1D-48BE-9CD7-9A8FEF32790A}" type="sibTrans" cxnId="{DC20EAAC-AC03-47E0-89C8-54C26047CC14}">
      <dgm:prSet/>
      <dgm:spPr/>
      <dgm:t>
        <a:bodyPr/>
        <a:lstStyle/>
        <a:p>
          <a:endParaRPr lang="en-GB"/>
        </a:p>
      </dgm:t>
    </dgm:pt>
    <dgm:pt modelId="{32D4A155-DB4E-4FF9-95BE-9C47F2FBDB84}" type="pres">
      <dgm:prSet presAssocID="{2B45132A-A496-4D08-B4AF-B6E60FF76DA9}" presName="hierChild1" presStyleCnt="0">
        <dgm:presLayoutVars>
          <dgm:chPref val="1"/>
          <dgm:dir/>
          <dgm:animOne val="branch"/>
          <dgm:animLvl val="lvl"/>
          <dgm:resizeHandles/>
        </dgm:presLayoutVars>
      </dgm:prSet>
      <dgm:spPr/>
      <dgm:t>
        <a:bodyPr/>
        <a:lstStyle/>
        <a:p>
          <a:endParaRPr lang="en-US"/>
        </a:p>
      </dgm:t>
    </dgm:pt>
    <dgm:pt modelId="{1099699C-D72D-400D-812E-D3B245E45221}" type="pres">
      <dgm:prSet presAssocID="{23BD0ED8-63F6-461B-8EED-B131DA0B1FDC}" presName="hierRoot1" presStyleCnt="0"/>
      <dgm:spPr/>
    </dgm:pt>
    <dgm:pt modelId="{C663336C-D62E-466D-84DB-9CBB364C886C}" type="pres">
      <dgm:prSet presAssocID="{23BD0ED8-63F6-461B-8EED-B131DA0B1FDC}" presName="composite" presStyleCnt="0"/>
      <dgm:spPr/>
    </dgm:pt>
    <dgm:pt modelId="{A5148D51-2137-407A-B292-CD164A2C6C93}" type="pres">
      <dgm:prSet presAssocID="{23BD0ED8-63F6-461B-8EED-B131DA0B1FDC}" presName="background" presStyleLbl="node0" presStyleIdx="0" presStyleCnt="1"/>
      <dgm:spPr>
        <a:ln>
          <a:solidFill>
            <a:srgbClr val="32C4C8"/>
          </a:solidFill>
        </a:ln>
      </dgm:spPr>
    </dgm:pt>
    <dgm:pt modelId="{A1832AFC-4D47-44AD-B369-F9D8241197AD}" type="pres">
      <dgm:prSet presAssocID="{23BD0ED8-63F6-461B-8EED-B131DA0B1FDC}" presName="text" presStyleLbl="fgAcc0" presStyleIdx="0" presStyleCnt="1">
        <dgm:presLayoutVars>
          <dgm:chPref val="3"/>
        </dgm:presLayoutVars>
      </dgm:prSet>
      <dgm:spPr/>
      <dgm:t>
        <a:bodyPr/>
        <a:lstStyle/>
        <a:p>
          <a:endParaRPr lang="en-US"/>
        </a:p>
      </dgm:t>
    </dgm:pt>
    <dgm:pt modelId="{7F495CE0-E64B-474C-BD04-BDCF6CC0E3E9}" type="pres">
      <dgm:prSet presAssocID="{23BD0ED8-63F6-461B-8EED-B131DA0B1FDC}" presName="hierChild2" presStyleCnt="0"/>
      <dgm:spPr/>
    </dgm:pt>
    <dgm:pt modelId="{2829C038-A631-4C4A-B2A5-D1A0991F8A7C}" type="pres">
      <dgm:prSet presAssocID="{58068A9C-7605-4648-8582-E6791D4A0E62}" presName="Name10" presStyleLbl="parChTrans1D2" presStyleIdx="0" presStyleCnt="2"/>
      <dgm:spPr/>
      <dgm:t>
        <a:bodyPr/>
        <a:lstStyle/>
        <a:p>
          <a:endParaRPr lang="en-US"/>
        </a:p>
      </dgm:t>
    </dgm:pt>
    <dgm:pt modelId="{056F372E-6D13-4B83-8A9A-A2F879667B8E}" type="pres">
      <dgm:prSet presAssocID="{378D8E83-A027-48DB-9228-154A82C0B21E}" presName="hierRoot2" presStyleCnt="0"/>
      <dgm:spPr/>
    </dgm:pt>
    <dgm:pt modelId="{A6FCB212-55D1-45A0-80FE-DF3603E67937}" type="pres">
      <dgm:prSet presAssocID="{378D8E83-A027-48DB-9228-154A82C0B21E}" presName="composite2" presStyleCnt="0"/>
      <dgm:spPr/>
    </dgm:pt>
    <dgm:pt modelId="{6D0508FF-02D8-42A3-8932-685A0C88DC69}" type="pres">
      <dgm:prSet presAssocID="{378D8E83-A027-48DB-9228-154A82C0B21E}" presName="background2" presStyleLbl="node2" presStyleIdx="0" presStyleCnt="2"/>
      <dgm:spPr/>
    </dgm:pt>
    <dgm:pt modelId="{A6680F1C-32E6-4069-B28C-D19638367BD5}" type="pres">
      <dgm:prSet presAssocID="{378D8E83-A027-48DB-9228-154A82C0B21E}" presName="text2" presStyleLbl="fgAcc2" presStyleIdx="0" presStyleCnt="2">
        <dgm:presLayoutVars>
          <dgm:chPref val="3"/>
        </dgm:presLayoutVars>
      </dgm:prSet>
      <dgm:spPr/>
      <dgm:t>
        <a:bodyPr/>
        <a:lstStyle/>
        <a:p>
          <a:endParaRPr lang="en-US"/>
        </a:p>
      </dgm:t>
    </dgm:pt>
    <dgm:pt modelId="{BA63E04B-564A-4FB7-BE2B-6A4C8210671A}" type="pres">
      <dgm:prSet presAssocID="{378D8E83-A027-48DB-9228-154A82C0B21E}" presName="hierChild3" presStyleCnt="0"/>
      <dgm:spPr/>
    </dgm:pt>
    <dgm:pt modelId="{D995C4C1-69E5-4FD5-85E4-137D4233B363}" type="pres">
      <dgm:prSet presAssocID="{CB796BBD-66F8-468C-AA5B-2E11E581CC23}" presName="Name10" presStyleLbl="parChTrans1D2" presStyleIdx="1" presStyleCnt="2"/>
      <dgm:spPr/>
      <dgm:t>
        <a:bodyPr/>
        <a:lstStyle/>
        <a:p>
          <a:endParaRPr lang="en-US"/>
        </a:p>
      </dgm:t>
    </dgm:pt>
    <dgm:pt modelId="{18F17B30-0E61-432E-B403-FD81D2B85F66}" type="pres">
      <dgm:prSet presAssocID="{FC413D0E-395A-4B65-901C-7BCD37377BEB}" presName="hierRoot2" presStyleCnt="0"/>
      <dgm:spPr/>
    </dgm:pt>
    <dgm:pt modelId="{B848BE81-9E97-4DB3-A47F-EE7ABC1CD841}" type="pres">
      <dgm:prSet presAssocID="{FC413D0E-395A-4B65-901C-7BCD37377BEB}" presName="composite2" presStyleCnt="0"/>
      <dgm:spPr/>
    </dgm:pt>
    <dgm:pt modelId="{CCC29F57-783D-48B0-A356-EC7BD2193C7C}" type="pres">
      <dgm:prSet presAssocID="{FC413D0E-395A-4B65-901C-7BCD37377BEB}" presName="background2" presStyleLbl="node2" presStyleIdx="1" presStyleCnt="2"/>
      <dgm:spPr/>
    </dgm:pt>
    <dgm:pt modelId="{F7601B16-0753-48C2-91C2-CE4982EB5891}" type="pres">
      <dgm:prSet presAssocID="{FC413D0E-395A-4B65-901C-7BCD37377BEB}" presName="text2" presStyleLbl="fgAcc2" presStyleIdx="1" presStyleCnt="2">
        <dgm:presLayoutVars>
          <dgm:chPref val="3"/>
        </dgm:presLayoutVars>
      </dgm:prSet>
      <dgm:spPr/>
      <dgm:t>
        <a:bodyPr/>
        <a:lstStyle/>
        <a:p>
          <a:endParaRPr lang="en-US"/>
        </a:p>
      </dgm:t>
    </dgm:pt>
    <dgm:pt modelId="{A49A5E13-3C3F-4FB6-BD77-91FA08710199}" type="pres">
      <dgm:prSet presAssocID="{FC413D0E-395A-4B65-901C-7BCD37377BEB}" presName="hierChild3" presStyleCnt="0"/>
      <dgm:spPr/>
    </dgm:pt>
  </dgm:ptLst>
  <dgm:cxnLst>
    <dgm:cxn modelId="{F6072AAF-2B6F-4BB8-9D37-8F088C09402B}" type="presOf" srcId="{58068A9C-7605-4648-8582-E6791D4A0E62}" destId="{2829C038-A631-4C4A-B2A5-D1A0991F8A7C}" srcOrd="0" destOrd="0" presId="urn:microsoft.com/office/officeart/2005/8/layout/hierarchy1"/>
    <dgm:cxn modelId="{DC20EAAC-AC03-47E0-89C8-54C26047CC14}" srcId="{23BD0ED8-63F6-461B-8EED-B131DA0B1FDC}" destId="{FC413D0E-395A-4B65-901C-7BCD37377BEB}" srcOrd="1" destOrd="0" parTransId="{CB796BBD-66F8-468C-AA5B-2E11E581CC23}" sibTransId="{301971CA-AE1D-48BE-9CD7-9A8FEF32790A}"/>
    <dgm:cxn modelId="{3F171273-13A8-4031-9FDC-4357F99325E0}" type="presOf" srcId="{CB796BBD-66F8-468C-AA5B-2E11E581CC23}" destId="{D995C4C1-69E5-4FD5-85E4-137D4233B363}" srcOrd="0" destOrd="0" presId="urn:microsoft.com/office/officeart/2005/8/layout/hierarchy1"/>
    <dgm:cxn modelId="{E1256088-7991-4887-BBCF-1E5402D081ED}" type="presOf" srcId="{FC413D0E-395A-4B65-901C-7BCD37377BEB}" destId="{F7601B16-0753-48C2-91C2-CE4982EB5891}" srcOrd="0" destOrd="0" presId="urn:microsoft.com/office/officeart/2005/8/layout/hierarchy1"/>
    <dgm:cxn modelId="{87F60C87-8A47-4F29-91E5-4AD262C54638}" srcId="{2B45132A-A496-4D08-B4AF-B6E60FF76DA9}" destId="{23BD0ED8-63F6-461B-8EED-B131DA0B1FDC}" srcOrd="0" destOrd="0" parTransId="{2DD2D1E0-3BE5-4544-A1A8-F2FB557A3885}" sibTransId="{F6CD536F-2368-48B8-B94C-C1EE321F96B9}"/>
    <dgm:cxn modelId="{158E5A8C-2E6B-4A05-A45C-4C6838A44B0B}" srcId="{23BD0ED8-63F6-461B-8EED-B131DA0B1FDC}" destId="{378D8E83-A027-48DB-9228-154A82C0B21E}" srcOrd="0" destOrd="0" parTransId="{58068A9C-7605-4648-8582-E6791D4A0E62}" sibTransId="{AFDE712F-5462-4E48-988E-8EA8D2486E9C}"/>
    <dgm:cxn modelId="{84FF6E40-8AF9-4FCC-B3AC-C9B8F00C0E86}" type="presOf" srcId="{378D8E83-A027-48DB-9228-154A82C0B21E}" destId="{A6680F1C-32E6-4069-B28C-D19638367BD5}" srcOrd="0" destOrd="0" presId="urn:microsoft.com/office/officeart/2005/8/layout/hierarchy1"/>
    <dgm:cxn modelId="{3D3E0260-7D70-45A7-95FB-62D5088D56B7}" type="presOf" srcId="{2B45132A-A496-4D08-B4AF-B6E60FF76DA9}" destId="{32D4A155-DB4E-4FF9-95BE-9C47F2FBDB84}" srcOrd="0" destOrd="0" presId="urn:microsoft.com/office/officeart/2005/8/layout/hierarchy1"/>
    <dgm:cxn modelId="{8F7CA797-FBE3-48D7-8817-443272618781}" type="presOf" srcId="{23BD0ED8-63F6-461B-8EED-B131DA0B1FDC}" destId="{A1832AFC-4D47-44AD-B369-F9D8241197AD}" srcOrd="0" destOrd="0" presId="urn:microsoft.com/office/officeart/2005/8/layout/hierarchy1"/>
    <dgm:cxn modelId="{39596C74-31AC-420B-86D2-57B5A2747696}" type="presParOf" srcId="{32D4A155-DB4E-4FF9-95BE-9C47F2FBDB84}" destId="{1099699C-D72D-400D-812E-D3B245E45221}" srcOrd="0" destOrd="0" presId="urn:microsoft.com/office/officeart/2005/8/layout/hierarchy1"/>
    <dgm:cxn modelId="{0AC812BA-4428-4856-9472-0B9978870AAF}" type="presParOf" srcId="{1099699C-D72D-400D-812E-D3B245E45221}" destId="{C663336C-D62E-466D-84DB-9CBB364C886C}" srcOrd="0" destOrd="0" presId="urn:microsoft.com/office/officeart/2005/8/layout/hierarchy1"/>
    <dgm:cxn modelId="{B58C37C0-E069-4A92-A178-BE620C313D03}" type="presParOf" srcId="{C663336C-D62E-466D-84DB-9CBB364C886C}" destId="{A5148D51-2137-407A-B292-CD164A2C6C93}" srcOrd="0" destOrd="0" presId="urn:microsoft.com/office/officeart/2005/8/layout/hierarchy1"/>
    <dgm:cxn modelId="{FFA79D05-8AD9-45CE-B380-00E7DFC272C3}" type="presParOf" srcId="{C663336C-D62E-466D-84DB-9CBB364C886C}" destId="{A1832AFC-4D47-44AD-B369-F9D8241197AD}" srcOrd="1" destOrd="0" presId="urn:microsoft.com/office/officeart/2005/8/layout/hierarchy1"/>
    <dgm:cxn modelId="{2899ABB0-2E3E-4BCD-A791-F3D51D4DF41C}" type="presParOf" srcId="{1099699C-D72D-400D-812E-D3B245E45221}" destId="{7F495CE0-E64B-474C-BD04-BDCF6CC0E3E9}" srcOrd="1" destOrd="0" presId="urn:microsoft.com/office/officeart/2005/8/layout/hierarchy1"/>
    <dgm:cxn modelId="{6F12E42B-E9F0-41F4-BFF0-DFC2B1E1AE31}" type="presParOf" srcId="{7F495CE0-E64B-474C-BD04-BDCF6CC0E3E9}" destId="{2829C038-A631-4C4A-B2A5-D1A0991F8A7C}" srcOrd="0" destOrd="0" presId="urn:microsoft.com/office/officeart/2005/8/layout/hierarchy1"/>
    <dgm:cxn modelId="{A89E7C4D-3F91-474D-BD0A-951E09E11106}" type="presParOf" srcId="{7F495CE0-E64B-474C-BD04-BDCF6CC0E3E9}" destId="{056F372E-6D13-4B83-8A9A-A2F879667B8E}" srcOrd="1" destOrd="0" presId="urn:microsoft.com/office/officeart/2005/8/layout/hierarchy1"/>
    <dgm:cxn modelId="{7662AB8C-8272-45C4-A527-4DC1D56F746A}" type="presParOf" srcId="{056F372E-6D13-4B83-8A9A-A2F879667B8E}" destId="{A6FCB212-55D1-45A0-80FE-DF3603E67937}" srcOrd="0" destOrd="0" presId="urn:microsoft.com/office/officeart/2005/8/layout/hierarchy1"/>
    <dgm:cxn modelId="{83313AC8-AFCD-48D7-808F-B473A825844A}" type="presParOf" srcId="{A6FCB212-55D1-45A0-80FE-DF3603E67937}" destId="{6D0508FF-02D8-42A3-8932-685A0C88DC69}" srcOrd="0" destOrd="0" presId="urn:microsoft.com/office/officeart/2005/8/layout/hierarchy1"/>
    <dgm:cxn modelId="{00D91F9F-4E2C-44E1-88D0-D4DF7705A65A}" type="presParOf" srcId="{A6FCB212-55D1-45A0-80FE-DF3603E67937}" destId="{A6680F1C-32E6-4069-B28C-D19638367BD5}" srcOrd="1" destOrd="0" presId="urn:microsoft.com/office/officeart/2005/8/layout/hierarchy1"/>
    <dgm:cxn modelId="{F9ABDF3F-38AE-49E1-9428-27EA4FC9E806}" type="presParOf" srcId="{056F372E-6D13-4B83-8A9A-A2F879667B8E}" destId="{BA63E04B-564A-4FB7-BE2B-6A4C8210671A}" srcOrd="1" destOrd="0" presId="urn:microsoft.com/office/officeart/2005/8/layout/hierarchy1"/>
    <dgm:cxn modelId="{2A3A3F60-1A4D-4796-89C1-F40BFABA70CE}" type="presParOf" srcId="{7F495CE0-E64B-474C-BD04-BDCF6CC0E3E9}" destId="{D995C4C1-69E5-4FD5-85E4-137D4233B363}" srcOrd="2" destOrd="0" presId="urn:microsoft.com/office/officeart/2005/8/layout/hierarchy1"/>
    <dgm:cxn modelId="{4A4296E8-D5B8-48AD-95A3-9E5C6EEB059A}" type="presParOf" srcId="{7F495CE0-E64B-474C-BD04-BDCF6CC0E3E9}" destId="{18F17B30-0E61-432E-B403-FD81D2B85F66}" srcOrd="3" destOrd="0" presId="urn:microsoft.com/office/officeart/2005/8/layout/hierarchy1"/>
    <dgm:cxn modelId="{FD026023-EE69-474A-892C-DA7D598ABDCD}" type="presParOf" srcId="{18F17B30-0E61-432E-B403-FD81D2B85F66}" destId="{B848BE81-9E97-4DB3-A47F-EE7ABC1CD841}" srcOrd="0" destOrd="0" presId="urn:microsoft.com/office/officeart/2005/8/layout/hierarchy1"/>
    <dgm:cxn modelId="{2AFCC0A3-A4F3-4783-9B60-C9C9A25480D2}" type="presParOf" srcId="{B848BE81-9E97-4DB3-A47F-EE7ABC1CD841}" destId="{CCC29F57-783D-48B0-A356-EC7BD2193C7C}" srcOrd="0" destOrd="0" presId="urn:microsoft.com/office/officeart/2005/8/layout/hierarchy1"/>
    <dgm:cxn modelId="{8808AF2F-A09F-4DE9-9767-D5A752093DFA}" type="presParOf" srcId="{B848BE81-9E97-4DB3-A47F-EE7ABC1CD841}" destId="{F7601B16-0753-48C2-91C2-CE4982EB5891}" srcOrd="1" destOrd="0" presId="urn:microsoft.com/office/officeart/2005/8/layout/hierarchy1"/>
    <dgm:cxn modelId="{7D6141D7-EFF4-44BD-833F-27FC30EDC66E}" type="presParOf" srcId="{18F17B30-0E61-432E-B403-FD81D2B85F66}" destId="{A49A5E13-3C3F-4FB6-BD77-91FA08710199}" srcOrd="1" destOrd="0" presId="urn:microsoft.com/office/officeart/2005/8/layout/hierarchy1"/>
  </dgm:cxnLst>
  <dgm:bg>
    <a:solidFill>
      <a:srgbClr val="B0D0FA"/>
    </a:solidFill>
  </dgm:bg>
  <dgm:whole>
    <a:ln w="38100">
      <a:solidFill>
        <a:srgbClr val="7093D2"/>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US"/>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US"/>
        </a:p>
      </dgm:t>
    </dgm:pt>
    <dgm:pt modelId="{1DC82628-2B03-4216-819A-88B0D062C31D}" type="pres">
      <dgm:prSet presAssocID="{66B8F683-0DFD-4992-9E76-667DBA108C45}" presName="sibTrans" presStyleLbl="sibTrans2D1" presStyleIdx="0" presStyleCnt="3"/>
      <dgm:spPr/>
      <dgm:t>
        <a:bodyPr/>
        <a:lstStyle/>
        <a:p>
          <a:endParaRPr lang="en-US"/>
        </a:p>
      </dgm:t>
    </dgm:pt>
    <dgm:pt modelId="{D261A90E-7C37-4D35-A721-8DEEE1C07F23}" type="pres">
      <dgm:prSet presAssocID="{66B8F683-0DFD-4992-9E76-667DBA108C45}" presName="connectorText" presStyleLbl="sibTrans2D1" presStyleIdx="0" presStyleCnt="3"/>
      <dgm:spPr/>
      <dgm:t>
        <a:bodyPr/>
        <a:lstStyle/>
        <a:p>
          <a:endParaRPr lang="en-US"/>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US"/>
        </a:p>
      </dgm:t>
    </dgm:pt>
    <dgm:pt modelId="{E3C5E91D-B160-4535-A02C-94D4BBFCADC2}" type="pres">
      <dgm:prSet presAssocID="{FD926584-806E-42BA-B948-EFF97AF695AF}" presName="sibTrans" presStyleLbl="sibTrans2D1" presStyleIdx="1" presStyleCnt="3"/>
      <dgm:spPr/>
      <dgm:t>
        <a:bodyPr/>
        <a:lstStyle/>
        <a:p>
          <a:endParaRPr lang="en-US"/>
        </a:p>
      </dgm:t>
    </dgm:pt>
    <dgm:pt modelId="{9BE8A602-C99F-4D39-B5B8-AEBF47C6F0F2}" type="pres">
      <dgm:prSet presAssocID="{FD926584-806E-42BA-B948-EFF97AF695AF}" presName="connectorText" presStyleLbl="sibTrans2D1" presStyleIdx="1" presStyleCnt="3"/>
      <dgm:spPr/>
      <dgm:t>
        <a:bodyPr/>
        <a:lstStyle/>
        <a:p>
          <a:endParaRPr lang="en-US"/>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US"/>
        </a:p>
      </dgm:t>
    </dgm:pt>
    <dgm:pt modelId="{25803A61-5810-4A66-AD1F-CE4304BA3520}" type="pres">
      <dgm:prSet presAssocID="{B776E118-9061-4E41-AE5A-6412CCB2125B}" presName="sibTrans" presStyleLbl="sibTrans2D1" presStyleIdx="2" presStyleCnt="3"/>
      <dgm:spPr/>
      <dgm:t>
        <a:bodyPr/>
        <a:lstStyle/>
        <a:p>
          <a:endParaRPr lang="en-US"/>
        </a:p>
      </dgm:t>
    </dgm:pt>
    <dgm:pt modelId="{032EDDE2-76F2-407E-8C4D-2F41D7A731BF}" type="pres">
      <dgm:prSet presAssocID="{B776E118-9061-4E41-AE5A-6412CCB2125B}" presName="connectorText" presStyleLbl="sibTrans2D1" presStyleIdx="2" presStyleCnt="3"/>
      <dgm:spPr/>
      <dgm:t>
        <a:bodyPr/>
        <a:lstStyle/>
        <a:p>
          <a:endParaRPr lang="en-US"/>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US"/>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US"/>
        </a:p>
      </dgm:t>
    </dgm:pt>
    <dgm:pt modelId="{1DC82628-2B03-4216-819A-88B0D062C31D}" type="pres">
      <dgm:prSet presAssocID="{66B8F683-0DFD-4992-9E76-667DBA108C45}" presName="sibTrans" presStyleLbl="sibTrans2D1" presStyleIdx="0" presStyleCnt="3"/>
      <dgm:spPr/>
      <dgm:t>
        <a:bodyPr/>
        <a:lstStyle/>
        <a:p>
          <a:endParaRPr lang="en-US"/>
        </a:p>
      </dgm:t>
    </dgm:pt>
    <dgm:pt modelId="{D261A90E-7C37-4D35-A721-8DEEE1C07F23}" type="pres">
      <dgm:prSet presAssocID="{66B8F683-0DFD-4992-9E76-667DBA108C45}" presName="connectorText" presStyleLbl="sibTrans2D1" presStyleIdx="0" presStyleCnt="3"/>
      <dgm:spPr/>
      <dgm:t>
        <a:bodyPr/>
        <a:lstStyle/>
        <a:p>
          <a:endParaRPr lang="en-US"/>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US"/>
        </a:p>
      </dgm:t>
    </dgm:pt>
    <dgm:pt modelId="{E3C5E91D-B160-4535-A02C-94D4BBFCADC2}" type="pres">
      <dgm:prSet presAssocID="{FD926584-806E-42BA-B948-EFF97AF695AF}" presName="sibTrans" presStyleLbl="sibTrans2D1" presStyleIdx="1" presStyleCnt="3"/>
      <dgm:spPr/>
      <dgm:t>
        <a:bodyPr/>
        <a:lstStyle/>
        <a:p>
          <a:endParaRPr lang="en-US"/>
        </a:p>
      </dgm:t>
    </dgm:pt>
    <dgm:pt modelId="{9BE8A602-C99F-4D39-B5B8-AEBF47C6F0F2}" type="pres">
      <dgm:prSet presAssocID="{FD926584-806E-42BA-B948-EFF97AF695AF}" presName="connectorText" presStyleLbl="sibTrans2D1" presStyleIdx="1" presStyleCnt="3"/>
      <dgm:spPr/>
      <dgm:t>
        <a:bodyPr/>
        <a:lstStyle/>
        <a:p>
          <a:endParaRPr lang="en-US"/>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US"/>
        </a:p>
      </dgm:t>
    </dgm:pt>
    <dgm:pt modelId="{25803A61-5810-4A66-AD1F-CE4304BA3520}" type="pres">
      <dgm:prSet presAssocID="{B776E118-9061-4E41-AE5A-6412CCB2125B}" presName="sibTrans" presStyleLbl="sibTrans2D1" presStyleIdx="2" presStyleCnt="3"/>
      <dgm:spPr/>
      <dgm:t>
        <a:bodyPr/>
        <a:lstStyle/>
        <a:p>
          <a:endParaRPr lang="en-US"/>
        </a:p>
      </dgm:t>
    </dgm:pt>
    <dgm:pt modelId="{032EDDE2-76F2-407E-8C4D-2F41D7A731BF}" type="pres">
      <dgm:prSet presAssocID="{B776E118-9061-4E41-AE5A-6412CCB2125B}" presName="connectorText" presStyleLbl="sibTrans2D1" presStyleIdx="2" presStyleCnt="3"/>
      <dgm:spPr/>
      <dgm:t>
        <a:bodyPr/>
        <a:lstStyle/>
        <a:p>
          <a:endParaRPr lang="en-US"/>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6175CB-67A1-42A3-AAC1-87BF50914FFD}">
      <dsp:nvSpPr>
        <dsp:cNvPr id="0" name=""/>
        <dsp:cNvSpPr/>
      </dsp:nvSpPr>
      <dsp:spPr>
        <a:xfrm>
          <a:off x="1268" y="387729"/>
          <a:ext cx="1594068" cy="864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kern="1200" dirty="0" smtClean="0"/>
            <a:t>1</a:t>
          </a:r>
          <a:endParaRPr lang="en-US" sz="2000" kern="1200" dirty="0"/>
        </a:p>
      </dsp:txBody>
      <dsp:txXfrm>
        <a:off x="1268" y="387729"/>
        <a:ext cx="1594068" cy="576000"/>
      </dsp:txXfrm>
    </dsp:sp>
    <dsp:sp modelId="{8A603673-5C2C-4B04-8C23-E11BC03C01DE}">
      <dsp:nvSpPr>
        <dsp:cNvPr id="0" name=""/>
        <dsp:cNvSpPr/>
      </dsp:nvSpPr>
      <dsp:spPr>
        <a:xfrm>
          <a:off x="327764" y="963729"/>
          <a:ext cx="1594068" cy="2643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rtl="0">
            <a:lnSpc>
              <a:spcPct val="90000"/>
            </a:lnSpc>
            <a:spcBef>
              <a:spcPct val="0"/>
            </a:spcBef>
            <a:spcAft>
              <a:spcPct val="15000"/>
            </a:spcAft>
            <a:buChar char="••"/>
          </a:pPr>
          <a:r>
            <a:rPr lang="en-GB" sz="2000" kern="1200" dirty="0" smtClean="0"/>
            <a:t>Learn about the reading process</a:t>
          </a:r>
          <a:endParaRPr lang="en-US" sz="2000" kern="1200" dirty="0"/>
        </a:p>
      </dsp:txBody>
      <dsp:txXfrm>
        <a:off x="374453" y="1010418"/>
        <a:ext cx="1500690" cy="2550372"/>
      </dsp:txXfrm>
    </dsp:sp>
    <dsp:sp modelId="{779D3E94-7BA9-4B01-A655-0F7054F0F499}">
      <dsp:nvSpPr>
        <dsp:cNvPr id="0" name=""/>
        <dsp:cNvSpPr/>
      </dsp:nvSpPr>
      <dsp:spPr>
        <a:xfrm>
          <a:off x="1836992" y="477290"/>
          <a:ext cx="512308" cy="3968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1836992" y="556665"/>
        <a:ext cx="393245" cy="238127"/>
      </dsp:txXfrm>
    </dsp:sp>
    <dsp:sp modelId="{BFB32224-21BF-47C9-8B90-C31C735CD842}">
      <dsp:nvSpPr>
        <dsp:cNvPr id="0" name=""/>
        <dsp:cNvSpPr/>
      </dsp:nvSpPr>
      <dsp:spPr>
        <a:xfrm>
          <a:off x="2561957" y="387729"/>
          <a:ext cx="1594068" cy="864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kern="1200" dirty="0" smtClean="0"/>
            <a:t>2</a:t>
          </a:r>
          <a:endParaRPr lang="en-US" sz="2000" kern="1200" dirty="0"/>
        </a:p>
      </dsp:txBody>
      <dsp:txXfrm>
        <a:off x="2561957" y="387729"/>
        <a:ext cx="1594068" cy="576000"/>
      </dsp:txXfrm>
    </dsp:sp>
    <dsp:sp modelId="{E701D23F-6D5E-4D2E-B650-28A92344CAEC}">
      <dsp:nvSpPr>
        <dsp:cNvPr id="0" name=""/>
        <dsp:cNvSpPr/>
      </dsp:nvSpPr>
      <dsp:spPr>
        <a:xfrm>
          <a:off x="2888453" y="963729"/>
          <a:ext cx="1594068" cy="2643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rtl="0">
            <a:lnSpc>
              <a:spcPct val="90000"/>
            </a:lnSpc>
            <a:spcBef>
              <a:spcPct val="0"/>
            </a:spcBef>
            <a:spcAft>
              <a:spcPct val="15000"/>
            </a:spcAft>
            <a:buChar char="••"/>
          </a:pPr>
          <a:r>
            <a:rPr lang="en-GB" sz="2000" kern="1200" dirty="0" smtClean="0"/>
            <a:t>Think about the skills children need to develop in order to read </a:t>
          </a:r>
          <a:endParaRPr lang="en-US" sz="2000" kern="1200" dirty="0"/>
        </a:p>
      </dsp:txBody>
      <dsp:txXfrm>
        <a:off x="2935142" y="1010418"/>
        <a:ext cx="1500690" cy="2550372"/>
      </dsp:txXfrm>
    </dsp:sp>
    <dsp:sp modelId="{7D30539A-EE82-4113-90DD-D1797D783BB6}">
      <dsp:nvSpPr>
        <dsp:cNvPr id="0" name=""/>
        <dsp:cNvSpPr/>
      </dsp:nvSpPr>
      <dsp:spPr>
        <a:xfrm>
          <a:off x="4397681" y="477290"/>
          <a:ext cx="512308" cy="3968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4397681" y="556665"/>
        <a:ext cx="393245" cy="238127"/>
      </dsp:txXfrm>
    </dsp:sp>
    <dsp:sp modelId="{CB25A8EC-A303-455C-900E-3499A477ABD8}">
      <dsp:nvSpPr>
        <dsp:cNvPr id="0" name=""/>
        <dsp:cNvSpPr/>
      </dsp:nvSpPr>
      <dsp:spPr>
        <a:xfrm>
          <a:off x="5122646" y="387729"/>
          <a:ext cx="1594068" cy="864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kern="1200" dirty="0" smtClean="0"/>
            <a:t>3</a:t>
          </a:r>
          <a:endParaRPr lang="en-US" sz="2000" kern="1200" dirty="0"/>
        </a:p>
      </dsp:txBody>
      <dsp:txXfrm>
        <a:off x="5122646" y="387729"/>
        <a:ext cx="1594068" cy="576000"/>
      </dsp:txXfrm>
    </dsp:sp>
    <dsp:sp modelId="{2B18F1CE-306A-4CC5-AF79-CCCE43475FC9}">
      <dsp:nvSpPr>
        <dsp:cNvPr id="0" name=""/>
        <dsp:cNvSpPr/>
      </dsp:nvSpPr>
      <dsp:spPr>
        <a:xfrm>
          <a:off x="5449142" y="963729"/>
          <a:ext cx="1594068" cy="2643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smtClean="0"/>
            <a:t>Watch some  “Shared Reading”</a:t>
          </a:r>
          <a:endParaRPr lang="en-US" sz="2000" kern="1200" dirty="0"/>
        </a:p>
      </dsp:txBody>
      <dsp:txXfrm>
        <a:off x="5495831" y="1010418"/>
        <a:ext cx="1500690" cy="2550372"/>
      </dsp:txXfrm>
    </dsp:sp>
    <dsp:sp modelId="{58E91071-596F-40BB-862F-AA5290661E88}">
      <dsp:nvSpPr>
        <dsp:cNvPr id="0" name=""/>
        <dsp:cNvSpPr/>
      </dsp:nvSpPr>
      <dsp:spPr>
        <a:xfrm>
          <a:off x="6958370" y="477290"/>
          <a:ext cx="512308" cy="3968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p>
      </dsp:txBody>
      <dsp:txXfrm>
        <a:off x="6958370" y="556665"/>
        <a:ext cx="393245" cy="238127"/>
      </dsp:txXfrm>
    </dsp:sp>
    <dsp:sp modelId="{FD49D2FA-CD3C-461B-A967-28B6B6890675}">
      <dsp:nvSpPr>
        <dsp:cNvPr id="0" name=""/>
        <dsp:cNvSpPr/>
      </dsp:nvSpPr>
      <dsp:spPr>
        <a:xfrm>
          <a:off x="7683335" y="387729"/>
          <a:ext cx="1594068" cy="864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lvl="0" algn="l" defTabSz="889000">
            <a:lnSpc>
              <a:spcPct val="90000"/>
            </a:lnSpc>
            <a:spcBef>
              <a:spcPct val="0"/>
            </a:spcBef>
            <a:spcAft>
              <a:spcPct val="35000"/>
            </a:spcAft>
          </a:pPr>
          <a:r>
            <a:rPr lang="en-US" sz="2000" kern="1200" dirty="0" smtClean="0"/>
            <a:t>4</a:t>
          </a:r>
          <a:endParaRPr lang="en-US" sz="2000" kern="1200" dirty="0"/>
        </a:p>
      </dsp:txBody>
      <dsp:txXfrm>
        <a:off x="7683335" y="387729"/>
        <a:ext cx="1594068" cy="576000"/>
      </dsp:txXfrm>
    </dsp:sp>
    <dsp:sp modelId="{345072B7-0E6D-4BD9-99CF-540885D69433}">
      <dsp:nvSpPr>
        <dsp:cNvPr id="0" name=""/>
        <dsp:cNvSpPr/>
      </dsp:nvSpPr>
      <dsp:spPr>
        <a:xfrm>
          <a:off x="8009831" y="963729"/>
          <a:ext cx="1594068" cy="26437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smtClean="0"/>
            <a:t>Plan for some shared reading</a:t>
          </a:r>
          <a:endParaRPr lang="en-US" sz="2000" kern="1200"/>
        </a:p>
      </dsp:txBody>
      <dsp:txXfrm>
        <a:off x="8056520" y="1010418"/>
        <a:ext cx="1500690" cy="2550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1760-65DA-412F-B18F-2D2E99D1C3C8}">
      <dsp:nvSpPr>
        <dsp:cNvPr id="0" name=""/>
        <dsp:cNvSpPr/>
      </dsp:nvSpPr>
      <dsp:spPr>
        <a:xfrm>
          <a:off x="1690538" y="2132533"/>
          <a:ext cx="1297602" cy="129760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The 4 main strategies we use for  decoding</a:t>
          </a:r>
        </a:p>
      </dsp:txBody>
      <dsp:txXfrm>
        <a:off x="1880567" y="2322562"/>
        <a:ext cx="917544" cy="917544"/>
      </dsp:txXfrm>
    </dsp:sp>
    <dsp:sp modelId="{E57FE782-3136-4345-98C2-EFE1C738F982}">
      <dsp:nvSpPr>
        <dsp:cNvPr id="0" name=""/>
        <dsp:cNvSpPr/>
      </dsp:nvSpPr>
      <dsp:spPr>
        <a:xfrm rot="16200000">
          <a:off x="2143928" y="1912161"/>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329569" y="1927351"/>
        <a:ext cx="19541" cy="19541"/>
      </dsp:txXfrm>
    </dsp:sp>
    <dsp:sp modelId="{AE8EB792-D5C4-4FE5-BF15-31F7B159BA43}">
      <dsp:nvSpPr>
        <dsp:cNvPr id="0" name=""/>
        <dsp:cNvSpPr/>
      </dsp:nvSpPr>
      <dsp:spPr>
        <a:xfrm>
          <a:off x="1690538" y="444108"/>
          <a:ext cx="1297602" cy="1297602"/>
        </a:xfrm>
        <a:prstGeom prst="ellipse">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Phonic strategies</a:t>
          </a:r>
        </a:p>
      </dsp:txBody>
      <dsp:txXfrm>
        <a:off x="1880567" y="634137"/>
        <a:ext cx="917544" cy="917544"/>
      </dsp:txXfrm>
    </dsp:sp>
    <dsp:sp modelId="{A54264E8-31D4-4BA6-A5A2-FDFEAD158827}">
      <dsp:nvSpPr>
        <dsp:cNvPr id="0" name=""/>
        <dsp:cNvSpPr/>
      </dsp:nvSpPr>
      <dsp:spPr>
        <a:xfrm>
          <a:off x="2988141" y="2756374"/>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3173781" y="2771564"/>
        <a:ext cx="19541" cy="19541"/>
      </dsp:txXfrm>
    </dsp:sp>
    <dsp:sp modelId="{384EFA93-7650-486E-A653-45B41B8ADC04}">
      <dsp:nvSpPr>
        <dsp:cNvPr id="0" name=""/>
        <dsp:cNvSpPr/>
      </dsp:nvSpPr>
      <dsp:spPr>
        <a:xfrm>
          <a:off x="3378963" y="2132533"/>
          <a:ext cx="1297602" cy="1297602"/>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Word recognition strategies</a:t>
          </a:r>
        </a:p>
      </dsp:txBody>
      <dsp:txXfrm>
        <a:off x="3568992" y="2322562"/>
        <a:ext cx="917544" cy="917544"/>
      </dsp:txXfrm>
    </dsp:sp>
    <dsp:sp modelId="{2D05B222-8776-4A9B-ACB2-EE7F30C3EE52}">
      <dsp:nvSpPr>
        <dsp:cNvPr id="0" name=""/>
        <dsp:cNvSpPr/>
      </dsp:nvSpPr>
      <dsp:spPr>
        <a:xfrm rot="5400000">
          <a:off x="2143928" y="3600586"/>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329569" y="3615776"/>
        <a:ext cx="19541" cy="19541"/>
      </dsp:txXfrm>
    </dsp:sp>
    <dsp:sp modelId="{D374E91B-AF11-4272-BE82-88D6CB604D99}">
      <dsp:nvSpPr>
        <dsp:cNvPr id="0" name=""/>
        <dsp:cNvSpPr/>
      </dsp:nvSpPr>
      <dsp:spPr>
        <a:xfrm>
          <a:off x="1690538" y="3820958"/>
          <a:ext cx="1297602" cy="1297602"/>
        </a:xfrm>
        <a:prstGeom prst="ellipse">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Knowledge of language strategies</a:t>
          </a:r>
        </a:p>
      </dsp:txBody>
      <dsp:txXfrm>
        <a:off x="1880567" y="4010987"/>
        <a:ext cx="917544" cy="917544"/>
      </dsp:txXfrm>
    </dsp:sp>
    <dsp:sp modelId="{59FC8EAC-EDB2-49BC-9C43-9AF423749D08}">
      <dsp:nvSpPr>
        <dsp:cNvPr id="0" name=""/>
        <dsp:cNvSpPr/>
      </dsp:nvSpPr>
      <dsp:spPr>
        <a:xfrm rot="10694295">
          <a:off x="1352832" y="2781517"/>
          <a:ext cx="338092" cy="49921"/>
        </a:xfrm>
        <a:custGeom>
          <a:avLst/>
          <a:gdLst/>
          <a:ahLst/>
          <a:cxnLst/>
          <a:rect l="0" t="0" r="0" b="0"/>
          <a:pathLst>
            <a:path>
              <a:moveTo>
                <a:pt x="0" y="24960"/>
              </a:moveTo>
              <a:lnTo>
                <a:pt x="33809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1513426" y="2798026"/>
        <a:ext cx="16904" cy="16904"/>
      </dsp:txXfrm>
    </dsp:sp>
    <dsp:sp modelId="{60C111B6-BED8-4BC8-8EDB-2129CDD33E1C}">
      <dsp:nvSpPr>
        <dsp:cNvPr id="0" name=""/>
        <dsp:cNvSpPr/>
      </dsp:nvSpPr>
      <dsp:spPr>
        <a:xfrm>
          <a:off x="55616" y="2182820"/>
          <a:ext cx="1297602" cy="1297602"/>
        </a:xfrm>
        <a:prstGeom prst="ellipse">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Knowledge of contextual strategies</a:t>
          </a:r>
        </a:p>
      </dsp:txBody>
      <dsp:txXfrm>
        <a:off x="245645" y="2372849"/>
        <a:ext cx="917544" cy="9175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5C4C1-69E5-4FD5-85E4-137D4233B363}">
      <dsp:nvSpPr>
        <dsp:cNvPr id="0" name=""/>
        <dsp:cNvSpPr/>
      </dsp:nvSpPr>
      <dsp:spPr>
        <a:xfrm>
          <a:off x="1744152" y="1661057"/>
          <a:ext cx="959038" cy="456414"/>
        </a:xfrm>
        <a:custGeom>
          <a:avLst/>
          <a:gdLst/>
          <a:ahLst/>
          <a:cxnLst/>
          <a:rect l="0" t="0" r="0" b="0"/>
          <a:pathLst>
            <a:path>
              <a:moveTo>
                <a:pt x="0" y="0"/>
              </a:moveTo>
              <a:lnTo>
                <a:pt x="0" y="311033"/>
              </a:lnTo>
              <a:lnTo>
                <a:pt x="959038" y="311033"/>
              </a:lnTo>
              <a:lnTo>
                <a:pt x="959038"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29C038-A631-4C4A-B2A5-D1A0991F8A7C}">
      <dsp:nvSpPr>
        <dsp:cNvPr id="0" name=""/>
        <dsp:cNvSpPr/>
      </dsp:nvSpPr>
      <dsp:spPr>
        <a:xfrm>
          <a:off x="785114" y="1661057"/>
          <a:ext cx="959038" cy="456414"/>
        </a:xfrm>
        <a:custGeom>
          <a:avLst/>
          <a:gdLst/>
          <a:ahLst/>
          <a:cxnLst/>
          <a:rect l="0" t="0" r="0" b="0"/>
          <a:pathLst>
            <a:path>
              <a:moveTo>
                <a:pt x="959038" y="0"/>
              </a:moveTo>
              <a:lnTo>
                <a:pt x="959038" y="311033"/>
              </a:lnTo>
              <a:lnTo>
                <a:pt x="0" y="311033"/>
              </a:lnTo>
              <a:lnTo>
                <a:pt x="0"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48D51-2137-407A-B292-CD164A2C6C93}">
      <dsp:nvSpPr>
        <dsp:cNvPr id="0" name=""/>
        <dsp:cNvSpPr/>
      </dsp:nvSpPr>
      <dsp:spPr>
        <a:xfrm>
          <a:off x="959485" y="664529"/>
          <a:ext cx="1569335" cy="996527"/>
        </a:xfrm>
        <a:prstGeom prst="roundRect">
          <a:avLst>
            <a:gd name="adj" fmla="val 10000"/>
          </a:avLst>
        </a:prstGeom>
        <a:solidFill>
          <a:schemeClr val="accent1">
            <a:hueOff val="0"/>
            <a:satOff val="0"/>
            <a:lumOff val="0"/>
            <a:alphaOff val="0"/>
          </a:schemeClr>
        </a:solidFill>
        <a:ln w="12700" cap="flat" cmpd="sng" algn="ctr">
          <a:solidFill>
            <a:srgbClr val="32C4C8"/>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32AFC-4D47-44AD-B369-F9D8241197AD}">
      <dsp:nvSpPr>
        <dsp:cNvPr id="0" name=""/>
        <dsp:cNvSpPr/>
      </dsp:nvSpPr>
      <dsp:spPr>
        <a:xfrm>
          <a:off x="1133855" y="830181"/>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Reading</a:t>
          </a:r>
        </a:p>
      </dsp:txBody>
      <dsp:txXfrm>
        <a:off x="1163042" y="859368"/>
        <a:ext cx="1510961" cy="938153"/>
      </dsp:txXfrm>
    </dsp:sp>
    <dsp:sp modelId="{6D0508FF-02D8-42A3-8932-685A0C88DC69}">
      <dsp:nvSpPr>
        <dsp:cNvPr id="0" name=""/>
        <dsp:cNvSpPr/>
      </dsp:nvSpPr>
      <dsp:spPr>
        <a:xfrm>
          <a:off x="447"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80F1C-32E6-4069-B28C-D19638367BD5}">
      <dsp:nvSpPr>
        <dsp:cNvPr id="0" name=""/>
        <dsp:cNvSpPr/>
      </dsp:nvSpPr>
      <dsp:spPr>
        <a:xfrm>
          <a:off x="174817" y="2283124"/>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Decoding</a:t>
          </a:r>
        </a:p>
      </dsp:txBody>
      <dsp:txXfrm>
        <a:off x="204004" y="2312311"/>
        <a:ext cx="1510961" cy="938153"/>
      </dsp:txXfrm>
    </dsp:sp>
    <dsp:sp modelId="{CCC29F57-783D-48B0-A356-EC7BD2193C7C}">
      <dsp:nvSpPr>
        <dsp:cNvPr id="0" name=""/>
        <dsp:cNvSpPr/>
      </dsp:nvSpPr>
      <dsp:spPr>
        <a:xfrm>
          <a:off x="1918523"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01B16-0753-48C2-91C2-CE4982EB5891}">
      <dsp:nvSpPr>
        <dsp:cNvPr id="0" name=""/>
        <dsp:cNvSpPr/>
      </dsp:nvSpPr>
      <dsp:spPr>
        <a:xfrm>
          <a:off x="2092893" y="2283124"/>
          <a:ext cx="1569335" cy="996527"/>
        </a:xfrm>
        <a:prstGeom prst="roundRect">
          <a:avLst>
            <a:gd name="adj" fmla="val 10000"/>
          </a:avLst>
        </a:prstGeom>
        <a:solidFill>
          <a:srgbClr val="32C4C8">
            <a:alpha val="90000"/>
          </a:srgbClr>
        </a:solidFill>
        <a:ln w="12700" cap="flat" cmpd="sng" algn="ctr">
          <a:solidFill>
            <a:srgbClr val="7093D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Comprehension</a:t>
          </a:r>
        </a:p>
      </dsp:txBody>
      <dsp:txXfrm>
        <a:off x="2122080" y="2312311"/>
        <a:ext cx="1510961" cy="9381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096091" y="695"/>
          <a:ext cx="901952" cy="4509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t>Oracy</a:t>
          </a:r>
        </a:p>
      </dsp:txBody>
      <dsp:txXfrm>
        <a:off x="1109300" y="13904"/>
        <a:ext cx="875534" cy="424558"/>
      </dsp:txXfrm>
    </dsp:sp>
    <dsp:sp modelId="{1DC82628-2B03-4216-819A-88B0D062C31D}">
      <dsp:nvSpPr>
        <dsp:cNvPr id="0" name=""/>
        <dsp:cNvSpPr/>
      </dsp:nvSpPr>
      <dsp:spPr>
        <a:xfrm rot="3600000">
          <a:off x="1684245" y="792750"/>
          <a:ext cx="470989" cy="15784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GB" sz="600" kern="1200" dirty="0"/>
        </a:p>
      </dsp:txBody>
      <dsp:txXfrm>
        <a:off x="1731597" y="824318"/>
        <a:ext cx="376285" cy="94705"/>
      </dsp:txXfrm>
    </dsp:sp>
    <dsp:sp modelId="{8AB9271D-1B1A-4C04-85AF-2A3EF0A1CBD6}">
      <dsp:nvSpPr>
        <dsp:cNvPr id="0" name=""/>
        <dsp:cNvSpPr/>
      </dsp:nvSpPr>
      <dsp:spPr>
        <a:xfrm>
          <a:off x="1841436" y="1291670"/>
          <a:ext cx="901952" cy="450976"/>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t>Writing</a:t>
          </a:r>
        </a:p>
      </dsp:txBody>
      <dsp:txXfrm>
        <a:off x="1854645" y="1304879"/>
        <a:ext cx="875534" cy="424558"/>
      </dsp:txXfrm>
    </dsp:sp>
    <dsp:sp modelId="{E3C5E91D-B160-4535-A02C-94D4BBFCADC2}">
      <dsp:nvSpPr>
        <dsp:cNvPr id="0" name=""/>
        <dsp:cNvSpPr/>
      </dsp:nvSpPr>
      <dsp:spPr>
        <a:xfrm rot="10800000">
          <a:off x="1311573" y="1438238"/>
          <a:ext cx="470989" cy="15784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GB" sz="600" kern="1200" dirty="0"/>
        </a:p>
      </dsp:txBody>
      <dsp:txXfrm rot="10800000">
        <a:off x="1358925" y="1469806"/>
        <a:ext cx="376285" cy="94705"/>
      </dsp:txXfrm>
    </dsp:sp>
    <dsp:sp modelId="{B329296D-8D4B-4DBC-9F6A-56B71E465684}">
      <dsp:nvSpPr>
        <dsp:cNvPr id="0" name=""/>
        <dsp:cNvSpPr/>
      </dsp:nvSpPr>
      <dsp:spPr>
        <a:xfrm>
          <a:off x="350746" y="1291670"/>
          <a:ext cx="901952" cy="450976"/>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t>Reading</a:t>
          </a:r>
        </a:p>
      </dsp:txBody>
      <dsp:txXfrm>
        <a:off x="363955" y="1304879"/>
        <a:ext cx="875534" cy="424558"/>
      </dsp:txXfrm>
    </dsp:sp>
    <dsp:sp modelId="{25803A61-5810-4A66-AD1F-CE4304BA3520}">
      <dsp:nvSpPr>
        <dsp:cNvPr id="0" name=""/>
        <dsp:cNvSpPr/>
      </dsp:nvSpPr>
      <dsp:spPr>
        <a:xfrm rot="18000000">
          <a:off x="938900" y="792750"/>
          <a:ext cx="470989" cy="15784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66700">
            <a:lnSpc>
              <a:spcPct val="90000"/>
            </a:lnSpc>
            <a:spcBef>
              <a:spcPct val="0"/>
            </a:spcBef>
            <a:spcAft>
              <a:spcPct val="35000"/>
            </a:spcAft>
          </a:pPr>
          <a:endParaRPr lang="en-GB" sz="600" kern="1200" dirty="0"/>
        </a:p>
      </dsp:txBody>
      <dsp:txXfrm>
        <a:off x="986252" y="824318"/>
        <a:ext cx="376285" cy="947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35847" y="925732"/>
          <a:ext cx="2100429" cy="10502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Oracy</a:t>
          </a:r>
        </a:p>
      </dsp:txBody>
      <dsp:txXfrm>
        <a:off x="1766607" y="956492"/>
        <a:ext cx="2038909" cy="988694"/>
      </dsp:txXfrm>
    </dsp:sp>
    <dsp:sp modelId="{1DC82628-2B03-4216-819A-88B0D062C31D}">
      <dsp:nvSpPr>
        <dsp:cNvPr id="0" name=""/>
        <dsp:cNvSpPr/>
      </dsp:nvSpPr>
      <dsp:spPr>
        <a:xfrm rot="3600000">
          <a:off x="3105957"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3216230" y="2842477"/>
        <a:ext cx="873921" cy="220545"/>
      </dsp:txXfrm>
    </dsp:sp>
    <dsp:sp modelId="{8AB9271D-1B1A-4C04-85AF-2A3EF0A1CBD6}">
      <dsp:nvSpPr>
        <dsp:cNvPr id="0" name=""/>
        <dsp:cNvSpPr/>
      </dsp:nvSpPr>
      <dsp:spPr>
        <a:xfrm>
          <a:off x="3470104" y="3929552"/>
          <a:ext cx="2100429" cy="1050214"/>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Writing</a:t>
          </a:r>
        </a:p>
      </dsp:txBody>
      <dsp:txXfrm>
        <a:off x="3500864" y="3960312"/>
        <a:ext cx="2038909" cy="988694"/>
      </dsp:txXfrm>
    </dsp:sp>
    <dsp:sp modelId="{E3C5E91D-B160-4535-A02C-94D4BBFCADC2}">
      <dsp:nvSpPr>
        <dsp:cNvPr id="0" name=""/>
        <dsp:cNvSpPr/>
      </dsp:nvSpPr>
      <dsp:spPr>
        <a:xfrm rot="10800000">
          <a:off x="2238829" y="427087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rot="10800000">
        <a:off x="2349101" y="4344387"/>
        <a:ext cx="873921"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Reading</a:t>
          </a:r>
        </a:p>
      </dsp:txBody>
      <dsp:txXfrm>
        <a:off x="32350" y="3960312"/>
        <a:ext cx="2038909" cy="988694"/>
      </dsp:txXfrm>
    </dsp:sp>
    <dsp:sp modelId="{25803A61-5810-4A66-AD1F-CE4304BA3520}">
      <dsp:nvSpPr>
        <dsp:cNvPr id="0" name=""/>
        <dsp:cNvSpPr/>
      </dsp:nvSpPr>
      <dsp:spPr>
        <a:xfrm rot="18000000">
          <a:off x="1371700"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1481973" y="2842477"/>
        <a:ext cx="873921" cy="220545"/>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7373CB-F5E9-4B77-8403-16162A690F2F}" type="datetimeFigureOut">
              <a:rPr lang="en-GB" smtClean="0"/>
              <a:t>20/09/2018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666DC-38BD-4EDD-9C42-FD6BB569B3B4}" type="slidenum">
              <a:rPr lang="en-GB" smtClean="0"/>
              <a:t>‹#›</a:t>
            </a:fld>
            <a:endParaRPr lang="en-GB" dirty="0"/>
          </a:p>
        </p:txBody>
      </p:sp>
    </p:spTree>
    <p:extLst>
      <p:ext uri="{BB962C8B-B14F-4D97-AF65-F5344CB8AC3E}">
        <p14:creationId xmlns:p14="http://schemas.microsoft.com/office/powerpoint/2010/main" val="844777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Activity</a:t>
            </a:r>
          </a:p>
          <a:p>
            <a:endParaRPr lang="en-GB" b="1" dirty="0" smtClean="0"/>
          </a:p>
          <a:p>
            <a:r>
              <a:rPr lang="en-GB" b="0" dirty="0" smtClean="0"/>
              <a:t>Look at the work shared on the Padlet</a:t>
            </a:r>
          </a:p>
          <a:p>
            <a:endParaRPr lang="en-GB" b="1" dirty="0" smtClean="0"/>
          </a:p>
          <a:p>
            <a:endParaRPr lang="en-GB" b="1" dirty="0" smtClean="0"/>
          </a:p>
          <a:p>
            <a:r>
              <a:rPr lang="en-GB" dirty="0" smtClean="0"/>
              <a:t>Students to use the lists of activities they were given for directed study to generate ideas for classroom activities linked to a story.</a:t>
            </a:r>
            <a:r>
              <a:rPr lang="en-GB" baseline="0" dirty="0" smtClean="0"/>
              <a:t> </a:t>
            </a:r>
            <a:endParaRPr lang="en-GB" dirty="0" smtClean="0"/>
          </a:p>
          <a:p>
            <a:endParaRPr lang="en-GB" dirty="0" smtClean="0"/>
          </a:p>
          <a:p>
            <a:r>
              <a:rPr lang="en-GB" dirty="0" smtClean="0"/>
              <a:t>Explain to students that the 4Cs: </a:t>
            </a:r>
          </a:p>
          <a:p>
            <a:pPr marL="171450" indent="-171450">
              <a:buFont typeface="Arial" panose="020B0604020202020204" pitchFamily="34" charset="0"/>
              <a:buChar char="•"/>
            </a:pPr>
            <a:r>
              <a:rPr lang="en-GB" dirty="0" smtClean="0"/>
              <a:t>Communication</a:t>
            </a:r>
          </a:p>
          <a:p>
            <a:pPr marL="171450" indent="-171450">
              <a:buFont typeface="Arial" panose="020B0604020202020204" pitchFamily="34" charset="0"/>
              <a:buChar char="•"/>
            </a:pPr>
            <a:r>
              <a:rPr lang="en-GB" dirty="0" smtClean="0"/>
              <a:t>Collaboration</a:t>
            </a:r>
          </a:p>
          <a:p>
            <a:pPr marL="171450" indent="-171450">
              <a:buFont typeface="Arial" panose="020B0604020202020204" pitchFamily="34" charset="0"/>
              <a:buChar char="•"/>
            </a:pPr>
            <a:r>
              <a:rPr lang="en-GB" dirty="0" smtClean="0"/>
              <a:t>Creativity</a:t>
            </a:r>
          </a:p>
          <a:p>
            <a:pPr marL="171450" indent="-171450">
              <a:buFont typeface="Arial" panose="020B0604020202020204" pitchFamily="34" charset="0"/>
              <a:buChar char="•"/>
            </a:pPr>
            <a:r>
              <a:rPr lang="en-GB" dirty="0" smtClean="0"/>
              <a:t>Critical thinking</a:t>
            </a:r>
          </a:p>
          <a:p>
            <a:endParaRPr lang="en-GB" dirty="0" smtClean="0"/>
          </a:p>
          <a:p>
            <a:r>
              <a:rPr lang="en-GB" dirty="0" smtClean="0"/>
              <a:t>are also useful</a:t>
            </a:r>
            <a:r>
              <a:rPr lang="en-GB" baseline="0" dirty="0" smtClean="0"/>
              <a:t> starting points for good activities because they make us think of ways to make the children engage with the text at a deep level and really think.</a:t>
            </a:r>
          </a:p>
          <a:p>
            <a:endParaRPr lang="en-GB" baseline="0" dirty="0" smtClean="0"/>
          </a:p>
          <a:p>
            <a:r>
              <a:rPr lang="en-GB" baseline="0" dirty="0" smtClean="0"/>
              <a:t>Students to share ideas on Padlet?</a:t>
            </a:r>
            <a:endParaRPr lang="en-GB" dirty="0" smtClean="0"/>
          </a:p>
          <a:p>
            <a:endParaRPr lang="en-GB" dirty="0"/>
          </a:p>
        </p:txBody>
      </p:sp>
      <p:sp>
        <p:nvSpPr>
          <p:cNvPr id="4" name="Slide Number Placeholder 3"/>
          <p:cNvSpPr>
            <a:spLocks noGrp="1"/>
          </p:cNvSpPr>
          <p:nvPr>
            <p:ph type="sldNum" sz="quarter" idx="10"/>
          </p:nvPr>
        </p:nvSpPr>
        <p:spPr/>
        <p:txBody>
          <a:bodyPr/>
          <a:lstStyle/>
          <a:p>
            <a:fld id="{7A0653A3-662A-41C5-8F4F-41B335F13A5A}" type="slidenum">
              <a:rPr lang="en-GB" smtClean="0"/>
              <a:t>3</a:t>
            </a:fld>
            <a:endParaRPr lang="en-GB" dirty="0"/>
          </a:p>
        </p:txBody>
      </p:sp>
    </p:spTree>
    <p:extLst>
      <p:ext uri="{BB962C8B-B14F-4D97-AF65-F5344CB8AC3E}">
        <p14:creationId xmlns:p14="http://schemas.microsoft.com/office/powerpoint/2010/main" val="2185654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on how many foreign languages the students speak and how many speak Welsh.</a:t>
            </a:r>
          </a:p>
          <a:p>
            <a:endParaRPr lang="en-GB" dirty="0"/>
          </a:p>
          <a:p>
            <a:r>
              <a:rPr lang="en-GB" dirty="0"/>
              <a:t>Ask them why they cannot even begin to read this:</a:t>
            </a:r>
          </a:p>
          <a:p>
            <a:r>
              <a:rPr lang="en-GB" dirty="0"/>
              <a:t>They cannot recognise letters;</a:t>
            </a:r>
          </a:p>
          <a:p>
            <a:r>
              <a:rPr lang="en-GB" dirty="0"/>
              <a:t>They cannot recognise words.</a:t>
            </a:r>
          </a:p>
          <a:p>
            <a:endParaRPr lang="en-GB" dirty="0"/>
          </a:p>
          <a:p>
            <a:r>
              <a:rPr lang="en-GB" dirty="0"/>
              <a:t>Can they identify any recurring letters or words?</a:t>
            </a:r>
          </a:p>
          <a:p>
            <a:r>
              <a:rPr lang="en-GB" dirty="0"/>
              <a:t>Sow them the arrows.</a:t>
            </a:r>
          </a:p>
          <a:p>
            <a:endParaRPr lang="en-GB" dirty="0"/>
          </a:p>
          <a:p>
            <a:r>
              <a:rPr lang="en-GB" dirty="0"/>
              <a:t>Point out that repetition is a common characteristic of texts for children</a:t>
            </a:r>
          </a:p>
          <a:p>
            <a:endParaRPr lang="en-GB" dirty="0"/>
          </a:p>
          <a:p>
            <a:r>
              <a:rPr lang="en-GB" dirty="0"/>
              <a:t>Give them the picture clue.</a:t>
            </a:r>
          </a:p>
          <a:p>
            <a:r>
              <a:rPr lang="en-GB" dirty="0"/>
              <a:t>Tell them about the importance of pictures (illustrations) in texts for children.</a:t>
            </a:r>
          </a:p>
          <a:p>
            <a:endParaRPr lang="en-GB" dirty="0"/>
          </a:p>
          <a:p>
            <a:r>
              <a:rPr lang="en-GB" dirty="0"/>
              <a:t>Summary: children need to be familiar with the “look” of the language so they begin recognizing words and letters, &amp; they need good images to help them.</a:t>
            </a:r>
          </a:p>
          <a:p>
            <a:endParaRPr lang="en-GB" dirty="0"/>
          </a:p>
          <a:p>
            <a:r>
              <a:rPr lang="en-GB" dirty="0"/>
              <a:t>Remind students that for many students an </a:t>
            </a:r>
            <a:r>
              <a:rPr lang="en-GB" dirty="0" smtClean="0"/>
              <a:t>English </a:t>
            </a:r>
            <a:r>
              <a:rPr lang="en-GB" dirty="0"/>
              <a:t>text may feel as foreign as this Arabic text feels to them.</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4</a:t>
            </a:fld>
            <a:endParaRPr lang="en-GB" dirty="0"/>
          </a:p>
        </p:txBody>
      </p:sp>
    </p:spTree>
    <p:extLst>
      <p:ext uri="{BB962C8B-B14F-4D97-AF65-F5344CB8AC3E}">
        <p14:creationId xmlns:p14="http://schemas.microsoft.com/office/powerpoint/2010/main" val="3696379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give them a quick read of this to show them how good the brain becomes at decoding.</a:t>
            </a:r>
          </a:p>
        </p:txBody>
      </p:sp>
      <p:sp>
        <p:nvSpPr>
          <p:cNvPr id="4" name="Slide Number Placeholder 3"/>
          <p:cNvSpPr>
            <a:spLocks noGrp="1"/>
          </p:cNvSpPr>
          <p:nvPr>
            <p:ph type="sldNum" sz="quarter" idx="10"/>
          </p:nvPr>
        </p:nvSpPr>
        <p:spPr/>
        <p:txBody>
          <a:bodyPr/>
          <a:lstStyle/>
          <a:p>
            <a:fld id="{1A8666DC-38BD-4EDD-9C42-FD6BB569B3B4}" type="slidenum">
              <a:rPr lang="en-GB" smtClean="0"/>
              <a:t>5</a:t>
            </a:fld>
            <a:endParaRPr lang="en-GB" dirty="0"/>
          </a:p>
        </p:txBody>
      </p:sp>
    </p:spTree>
    <p:extLst>
      <p:ext uri="{BB962C8B-B14F-4D97-AF65-F5344CB8AC3E}">
        <p14:creationId xmlns:p14="http://schemas.microsoft.com/office/powerpoint/2010/main" val="2452094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children read these words or are they just “recognizing” them?</a:t>
            </a:r>
          </a:p>
          <a:p>
            <a:r>
              <a:rPr lang="en-GB" dirty="0"/>
              <a:t>Does it matter</a:t>
            </a:r>
            <a:r>
              <a:rPr lang="en-GB" dirty="0" smtClean="0"/>
              <a:t>?</a:t>
            </a:r>
          </a:p>
          <a:p>
            <a:endParaRPr lang="en-GB" dirty="0" smtClean="0"/>
          </a:p>
          <a:p>
            <a:r>
              <a:rPr lang="en-GB" b="1" dirty="0" smtClean="0"/>
              <a:t>What kind of activities take</a:t>
            </a:r>
            <a:r>
              <a:rPr lang="en-GB" b="1" baseline="0" dirty="0" smtClean="0"/>
              <a:t> place in classrooms to develop these skills?</a:t>
            </a:r>
            <a:endParaRPr lang="en-GB" b="1" dirty="0"/>
          </a:p>
        </p:txBody>
      </p:sp>
      <p:sp>
        <p:nvSpPr>
          <p:cNvPr id="4" name="Slide Number Placeholder 3"/>
          <p:cNvSpPr>
            <a:spLocks noGrp="1"/>
          </p:cNvSpPr>
          <p:nvPr>
            <p:ph type="sldNum" sz="quarter" idx="10"/>
          </p:nvPr>
        </p:nvSpPr>
        <p:spPr/>
        <p:txBody>
          <a:bodyPr/>
          <a:lstStyle/>
          <a:p>
            <a:fld id="{1A8666DC-38BD-4EDD-9C42-FD6BB569B3B4}" type="slidenum">
              <a:rPr lang="en-GB" smtClean="0"/>
              <a:t>6</a:t>
            </a:fld>
            <a:endParaRPr lang="en-GB" dirty="0"/>
          </a:p>
        </p:txBody>
      </p:sp>
    </p:spTree>
    <p:extLst>
      <p:ext uri="{BB962C8B-B14F-4D97-AF65-F5344CB8AC3E}">
        <p14:creationId xmlns:p14="http://schemas.microsoft.com/office/powerpoint/2010/main" val="1343106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read the text and then ask questions:</a:t>
            </a:r>
          </a:p>
          <a:p>
            <a:endParaRPr lang="en-GB" dirty="0"/>
          </a:p>
          <a:p>
            <a:r>
              <a:rPr lang="en-GB" dirty="0"/>
              <a:t>What did the toves do? </a:t>
            </a:r>
            <a:r>
              <a:rPr lang="en-GB" b="1" dirty="0"/>
              <a:t>They gyred and gimbled in the wabe.</a:t>
            </a:r>
          </a:p>
          <a:p>
            <a:r>
              <a:rPr lang="en-GB" dirty="0"/>
              <a:t>Give a word to describe the Bandersnatch. </a:t>
            </a:r>
            <a:r>
              <a:rPr lang="en-GB" b="1" dirty="0"/>
              <a:t>Frumious</a:t>
            </a:r>
          </a:p>
          <a:p>
            <a:r>
              <a:rPr lang="en-GB" b="0" dirty="0"/>
              <a:t>How did the Jabberwocky move through the tulgey wood? </a:t>
            </a:r>
            <a:r>
              <a:rPr lang="en-GB" b="1" dirty="0"/>
              <a:t>He whiffled.</a:t>
            </a:r>
          </a:p>
          <a:p>
            <a:r>
              <a:rPr lang="en-GB" b="0" dirty="0"/>
              <a:t>Are you reading this text? – </a:t>
            </a:r>
            <a:r>
              <a:rPr lang="en-GB" b="1" dirty="0"/>
              <a:t>Discuss*****</a:t>
            </a:r>
          </a:p>
          <a:p>
            <a:endParaRPr lang="en-GB" b="1" dirty="0"/>
          </a:p>
          <a:p>
            <a:r>
              <a:rPr lang="en-GB" b="0" dirty="0"/>
              <a:t>We use our knowledge of grammar: </a:t>
            </a:r>
            <a:r>
              <a:rPr lang="en-GB" sz="1200" b="0" i="1" u="none" strike="noStrike" kern="1200" dirty="0">
                <a:solidFill>
                  <a:schemeClr val="tx1"/>
                </a:solidFill>
                <a:effectLst/>
                <a:latin typeface="+mn-lt"/>
                <a:ea typeface="+mn-ea"/>
                <a:cs typeface="+mn-cs"/>
              </a:rPr>
              <a:t>the whole system and structure of a language or of languages in general, usually taken as consisting of syntax and morphology (including inflections) and sometimes also phonology and semantics.</a:t>
            </a:r>
            <a:endParaRPr lang="en-GB" b="0" i="1" dirty="0"/>
          </a:p>
          <a:p>
            <a:r>
              <a:rPr lang="en-GB" b="0" dirty="0"/>
              <a:t>We use our knowledge of syntax: </a:t>
            </a:r>
            <a:r>
              <a:rPr lang="en-GB" sz="1200" b="0" i="1" u="none" strike="noStrike" kern="1200" dirty="0">
                <a:solidFill>
                  <a:schemeClr val="tx1"/>
                </a:solidFill>
                <a:effectLst/>
                <a:latin typeface="+mn-lt"/>
                <a:ea typeface="+mn-ea"/>
                <a:cs typeface="+mn-cs"/>
              </a:rPr>
              <a:t>the arrangement of words and phrases to create well-formed sentences in a language</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Point out that punctuation is important too – flick up the “Let’s eat, grandma” picture</a:t>
            </a:r>
            <a:r>
              <a:rPr lang="en-GB" sz="1200" b="0" i="0" u="none" strike="noStrike" kern="1200" dirty="0" smtClean="0">
                <a:solidFill>
                  <a:schemeClr val="tx1"/>
                </a:solidFill>
                <a:effectLst/>
                <a:latin typeface="+mn-lt"/>
                <a:ea typeface="+mn-ea"/>
                <a:cs typeface="+mn-cs"/>
              </a:rPr>
              <a:t>.</a:t>
            </a:r>
          </a:p>
          <a:p>
            <a:endParaRPr lang="en-GB" sz="1200" b="0" i="0" u="none" strike="noStrik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What kind of activities take</a:t>
            </a:r>
            <a:r>
              <a:rPr lang="en-GB" b="1" baseline="0" dirty="0" smtClean="0"/>
              <a:t> place in classrooms to develop these skills?</a:t>
            </a:r>
            <a:endParaRPr lang="en-GB" b="1" dirty="0" smtClean="0"/>
          </a:p>
          <a:p>
            <a:endParaRPr lang="en-GB" b="0" dirty="0"/>
          </a:p>
        </p:txBody>
      </p:sp>
      <p:sp>
        <p:nvSpPr>
          <p:cNvPr id="4" name="Slide Number Placeholder 3"/>
          <p:cNvSpPr>
            <a:spLocks noGrp="1"/>
          </p:cNvSpPr>
          <p:nvPr>
            <p:ph type="sldNum" sz="quarter" idx="10"/>
          </p:nvPr>
        </p:nvSpPr>
        <p:spPr/>
        <p:txBody>
          <a:bodyPr/>
          <a:lstStyle/>
          <a:p>
            <a:fld id="{1A8666DC-38BD-4EDD-9C42-FD6BB569B3B4}" type="slidenum">
              <a:rPr lang="en-GB" smtClean="0"/>
              <a:t>7</a:t>
            </a:fld>
            <a:endParaRPr lang="en-GB" dirty="0"/>
          </a:p>
        </p:txBody>
      </p:sp>
    </p:spTree>
    <p:extLst>
      <p:ext uri="{BB962C8B-B14F-4D97-AF65-F5344CB8AC3E}">
        <p14:creationId xmlns:p14="http://schemas.microsoft.com/office/powerpoint/2010/main" val="1224907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What kind of activities take</a:t>
            </a:r>
            <a:r>
              <a:rPr lang="en-GB" b="1" baseline="0" dirty="0" smtClean="0"/>
              <a:t> place in classrooms to develop these skills?</a:t>
            </a:r>
            <a:endParaRPr lang="en-GB" b="1"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8</a:t>
            </a:fld>
            <a:endParaRPr lang="en-GB" dirty="0"/>
          </a:p>
        </p:txBody>
      </p:sp>
    </p:spTree>
    <p:extLst>
      <p:ext uri="{BB962C8B-B14F-4D97-AF65-F5344CB8AC3E}">
        <p14:creationId xmlns:p14="http://schemas.microsoft.com/office/powerpoint/2010/main" val="2901202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read the Welsh text. They should all be able to read most of it.</a:t>
            </a:r>
          </a:p>
          <a:p>
            <a:r>
              <a:rPr lang="en-GB" dirty="0"/>
              <a:t>Ask them if they can read it?</a:t>
            </a:r>
          </a:p>
          <a:p>
            <a:r>
              <a:rPr lang="en-GB" dirty="0"/>
              <a:t>Ask them if they can understand it?</a:t>
            </a:r>
          </a:p>
          <a:p>
            <a:r>
              <a:rPr lang="en-GB" dirty="0"/>
              <a:t>What does this tell us about the reading process</a:t>
            </a:r>
            <a:r>
              <a:rPr lang="en-GB" dirty="0" smtClean="0"/>
              <a:t>?</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What kind of activities take</a:t>
            </a:r>
            <a:r>
              <a:rPr lang="en-GB" b="1" baseline="0" dirty="0" smtClean="0"/>
              <a:t> place in classrooms to develop these skills?</a:t>
            </a:r>
            <a:endParaRPr lang="en-GB" b="1" dirty="0" smtClean="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9</a:t>
            </a:fld>
            <a:endParaRPr lang="en-GB" dirty="0"/>
          </a:p>
        </p:txBody>
      </p:sp>
    </p:spTree>
    <p:extLst>
      <p:ext uri="{BB962C8B-B14F-4D97-AF65-F5344CB8AC3E}">
        <p14:creationId xmlns:p14="http://schemas.microsoft.com/office/powerpoint/2010/main" val="3482251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recap the strategies we have already covered today before revealing the second diagram.</a:t>
            </a:r>
          </a:p>
          <a:p>
            <a:r>
              <a:rPr lang="en-GB" dirty="0"/>
              <a:t>Explain about how this lecture will focus on decoding and the next lecture will focus on comprehension skills.</a:t>
            </a:r>
          </a:p>
          <a:p>
            <a:endParaRPr lang="en-GB" dirty="0"/>
          </a:p>
          <a:p>
            <a:r>
              <a:rPr lang="en-GB" b="1" dirty="0"/>
              <a:t>Activity</a:t>
            </a:r>
          </a:p>
          <a:p>
            <a:r>
              <a:rPr lang="en-GB" dirty="0"/>
              <a:t>In groups, ask students to make a list of the activities that might develop each of these strategies for young children.</a:t>
            </a:r>
          </a:p>
          <a:p>
            <a:endParaRPr lang="en-GB" dirty="0"/>
          </a:p>
          <a:p>
            <a:r>
              <a:rPr lang="en-GB" dirty="0"/>
              <a:t>Word recognition: “special words”, “magic words” “red words” – flash cards – use the term </a:t>
            </a:r>
            <a:r>
              <a:rPr lang="en-GB" b="1" dirty="0"/>
              <a:t>“sight vocabulary”</a:t>
            </a:r>
          </a:p>
          <a:p>
            <a:r>
              <a:rPr lang="en-GB" b="1" dirty="0"/>
              <a:t>Expand on this idea by explaining that some words in English are difficult phonetically, and conversely, although some high frequency words are phonetic they are taught by sight because they are HFW.</a:t>
            </a:r>
          </a:p>
          <a:p>
            <a:endParaRPr lang="en-GB" b="1" dirty="0"/>
          </a:p>
          <a:p>
            <a:r>
              <a:rPr lang="en-GB" b="0" dirty="0"/>
              <a:t>Phonics: </a:t>
            </a:r>
            <a:r>
              <a:rPr lang="en-GB" b="1" dirty="0"/>
              <a:t>Jolly Phonics /  Letterland / Read Write Inc / More? </a:t>
            </a:r>
            <a:r>
              <a:rPr lang="en-GB" b="0" dirty="0"/>
              <a:t>– Explain that there will be a whole session on phonics.</a:t>
            </a:r>
          </a:p>
          <a:p>
            <a:endParaRPr lang="en-GB" b="0" dirty="0"/>
          </a:p>
          <a:p>
            <a:r>
              <a:rPr lang="en-GB" b="0" dirty="0"/>
              <a:t>Knowledge of language and context: </a:t>
            </a:r>
            <a:r>
              <a:rPr lang="en-GB" b="1" dirty="0"/>
              <a:t>immersing children in language / different kinds of reading in the classroom****</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Remind students of the Estyn quotation from last week: </a:t>
            </a:r>
            <a:r>
              <a:rPr lang="en-GB" sz="1200" i="1" dirty="0"/>
              <a:t>“Learners should experience a language-rich environment across the key stage where oracy, reading and writing experiences are connected.”</a:t>
            </a:r>
            <a:endParaRPr lang="en-GB" sz="1050" dirty="0"/>
          </a:p>
          <a:p>
            <a:endParaRPr lang="en-GB" b="0" dirty="0"/>
          </a:p>
          <a:p>
            <a:endParaRPr lang="en-GB" b="0" dirty="0"/>
          </a:p>
          <a:p>
            <a:endParaRPr lang="en-GB" b="0" dirty="0"/>
          </a:p>
          <a:p>
            <a:endParaRPr lang="en-GB" b="0" dirty="0"/>
          </a:p>
          <a:p>
            <a:endParaRPr lang="en-GB" b="0" dirty="0"/>
          </a:p>
          <a:p>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10</a:t>
            </a:fld>
            <a:endParaRPr lang="en-GB" dirty="0"/>
          </a:p>
        </p:txBody>
      </p:sp>
    </p:spTree>
    <p:extLst>
      <p:ext uri="{BB962C8B-B14F-4D97-AF65-F5344CB8AC3E}">
        <p14:creationId xmlns:p14="http://schemas.microsoft.com/office/powerpoint/2010/main" val="42119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a:t>
            </a:r>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11</a:t>
            </a:fld>
            <a:endParaRPr lang="en-GB" dirty="0"/>
          </a:p>
        </p:txBody>
      </p:sp>
    </p:spTree>
    <p:extLst>
      <p:ext uri="{BB962C8B-B14F-4D97-AF65-F5344CB8AC3E}">
        <p14:creationId xmlns:p14="http://schemas.microsoft.com/office/powerpoint/2010/main" val="811561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generate a list</a:t>
            </a:r>
          </a:p>
          <a:p>
            <a:endParaRPr lang="en-GB" dirty="0"/>
          </a:p>
          <a:p>
            <a:r>
              <a:rPr lang="en-GB" b="1" dirty="0"/>
              <a:t>Activity: find out about the different types of reading – 20 minutes</a:t>
            </a:r>
          </a:p>
          <a:p>
            <a:r>
              <a:rPr lang="en-GB" dirty="0"/>
              <a:t>Read</a:t>
            </a:r>
            <a:r>
              <a:rPr lang="en-GB" baseline="0" dirty="0"/>
              <a:t> the information about the different types of reading and complete the table.</a:t>
            </a:r>
          </a:p>
          <a:p>
            <a:r>
              <a:rPr lang="en-GB" baseline="0" dirty="0"/>
              <a:t>Point out the two references are extremely useful resources.</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12</a:t>
            </a:fld>
            <a:endParaRPr lang="en-GB" dirty="0"/>
          </a:p>
        </p:txBody>
      </p:sp>
    </p:spTree>
    <p:extLst>
      <p:ext uri="{BB962C8B-B14F-4D97-AF65-F5344CB8AC3E}">
        <p14:creationId xmlns:p14="http://schemas.microsoft.com/office/powerpoint/2010/main" val="1218668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this with their answers.</a:t>
            </a:r>
          </a:p>
        </p:txBody>
      </p:sp>
      <p:sp>
        <p:nvSpPr>
          <p:cNvPr id="4" name="Slide Number Placeholder 3"/>
          <p:cNvSpPr>
            <a:spLocks noGrp="1"/>
          </p:cNvSpPr>
          <p:nvPr>
            <p:ph type="sldNum" sz="quarter" idx="10"/>
          </p:nvPr>
        </p:nvSpPr>
        <p:spPr/>
        <p:txBody>
          <a:bodyPr/>
          <a:lstStyle/>
          <a:p>
            <a:fld id="{7C5B0F83-95FE-4690-BED0-5E8A9AD7FE61}" type="slidenum">
              <a:rPr lang="en-GB" smtClean="0"/>
              <a:t>13</a:t>
            </a:fld>
            <a:endParaRPr lang="en-GB" dirty="0"/>
          </a:p>
        </p:txBody>
      </p:sp>
    </p:spTree>
    <p:extLst>
      <p:ext uri="{BB962C8B-B14F-4D97-AF65-F5344CB8AC3E}">
        <p14:creationId xmlns:p14="http://schemas.microsoft.com/office/powerpoint/2010/main" val="4259266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p>
          <a:p>
            <a:r>
              <a:rPr lang="en-GB" b="0" dirty="0"/>
              <a:t>Watch video –</a:t>
            </a:r>
            <a:r>
              <a:rPr lang="en-GB" b="0" baseline="0" dirty="0"/>
              <a:t> 10mins</a:t>
            </a:r>
          </a:p>
          <a:p>
            <a:r>
              <a:rPr lang="en-GB" b="0" baseline="0" dirty="0"/>
              <a:t>Individual brainstorm of all the ideas from the film.</a:t>
            </a:r>
          </a:p>
          <a:p>
            <a:r>
              <a:rPr lang="en-GB" b="0" baseline="0" dirty="0"/>
              <a:t>Discussion and </a:t>
            </a:r>
            <a:r>
              <a:rPr lang="en-GB" b="0" baseline="0" dirty="0" smtClean="0"/>
              <a:t>clarification</a:t>
            </a:r>
          </a:p>
          <a:p>
            <a:endParaRPr lang="en-GB" b="0" baseline="0" dirty="0" smtClean="0"/>
          </a:p>
          <a:p>
            <a:r>
              <a:rPr lang="en-GB" b="0" baseline="0" dirty="0" smtClean="0"/>
              <a:t>Explain word, sentence and text level</a:t>
            </a:r>
          </a:p>
          <a:p>
            <a:pPr marL="270900" indent="0">
              <a:lnSpc>
                <a:spcPct val="170000"/>
              </a:lnSpc>
              <a:spcBef>
                <a:spcPts val="0"/>
              </a:spcBef>
              <a:buNone/>
            </a:pPr>
            <a:endParaRPr lang="en-GB" sz="1200" b="0" baseline="0" dirty="0" smtClean="0">
              <a:latin typeface="+mn-lt"/>
            </a:endParaRPr>
          </a:p>
          <a:p>
            <a:pPr marL="270900" indent="0">
              <a:lnSpc>
                <a:spcPct val="170000"/>
              </a:lnSpc>
              <a:spcBef>
                <a:spcPts val="0"/>
              </a:spcBef>
              <a:buNone/>
            </a:pPr>
            <a:r>
              <a:rPr lang="en-GB" sz="1200" dirty="0" smtClean="0">
                <a:latin typeface="Comic Sans MS" pitchFamily="66" charset="0"/>
              </a:rPr>
              <a:t>‘Sentence level objectives are about </a:t>
            </a:r>
            <a:r>
              <a:rPr lang="en-GB" sz="1200" b="1" i="1" u="sng" dirty="0" smtClean="0">
                <a:solidFill>
                  <a:srgbClr val="FF0000"/>
                </a:solidFill>
                <a:latin typeface="Comic Sans MS" pitchFamily="66" charset="0"/>
              </a:rPr>
              <a:t>extending and making explicit</a:t>
            </a:r>
            <a:r>
              <a:rPr lang="en-GB" sz="1200" dirty="0" smtClean="0">
                <a:latin typeface="Comic Sans MS" pitchFamily="66" charset="0"/>
              </a:rPr>
              <a:t> aspects of children’s </a:t>
            </a:r>
            <a:r>
              <a:rPr lang="en-GB" sz="1200" b="1" i="1" u="sng" dirty="0" smtClean="0">
                <a:solidFill>
                  <a:srgbClr val="FF0000"/>
                </a:solidFill>
                <a:latin typeface="Comic Sans MS" pitchFamily="66" charset="0"/>
              </a:rPr>
              <a:t>intuitive knowledge of grammar’</a:t>
            </a:r>
            <a:endParaRPr lang="en-GB" sz="1200" b="1" i="1" dirty="0" smtClean="0">
              <a:latin typeface="Comic Sans MS" pitchFamily="66" charset="0"/>
            </a:endParaRPr>
          </a:p>
          <a:p>
            <a:pPr marL="0" indent="0">
              <a:lnSpc>
                <a:spcPct val="80000"/>
              </a:lnSpc>
              <a:buNone/>
            </a:pPr>
            <a:r>
              <a:rPr lang="en-GB" sz="1200" i="1" dirty="0" smtClean="0">
                <a:latin typeface="Comic Sans MS" pitchFamily="66" charset="0"/>
              </a:rPr>
              <a:t>                      </a:t>
            </a:r>
            <a:r>
              <a:rPr lang="en-GB" sz="1200" dirty="0" smtClean="0">
                <a:latin typeface="Comic Sans MS" pitchFamily="66" charset="0"/>
              </a:rPr>
              <a:t>(Grammar for Writing, DFES)</a:t>
            </a:r>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15</a:t>
            </a:fld>
            <a:endParaRPr lang="en-GB" dirty="0"/>
          </a:p>
        </p:txBody>
      </p:sp>
    </p:spTree>
    <p:extLst>
      <p:ext uri="{BB962C8B-B14F-4D97-AF65-F5344CB8AC3E}">
        <p14:creationId xmlns:p14="http://schemas.microsoft.com/office/powerpoint/2010/main" val="2962109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Elicit responses</a:t>
            </a:r>
          </a:p>
          <a:p>
            <a:r>
              <a:rPr lang="en-GB" dirty="0"/>
              <a:t>State that I would take it even further and use known texts for all aspects of literacy teaching … then move quickly to the next slide to make the point</a:t>
            </a:r>
          </a:p>
        </p:txBody>
      </p:sp>
      <p:sp>
        <p:nvSpPr>
          <p:cNvPr id="4" name="Slide Number Placeholder 3"/>
          <p:cNvSpPr>
            <a:spLocks noGrp="1"/>
          </p:cNvSpPr>
          <p:nvPr>
            <p:ph type="sldNum" sz="quarter" idx="10"/>
          </p:nvPr>
        </p:nvSpPr>
        <p:spPr/>
        <p:txBody>
          <a:bodyPr/>
          <a:lstStyle/>
          <a:p>
            <a:fld id="{34363F00-7F05-4888-870A-A771EB1772FD}" type="slidenum">
              <a:rPr lang="en-GB" smtClean="0"/>
              <a:t>16</a:t>
            </a:fld>
            <a:endParaRPr lang="en-GB" dirty="0"/>
          </a:p>
        </p:txBody>
      </p:sp>
    </p:spTree>
    <p:extLst>
      <p:ext uri="{BB962C8B-B14F-4D97-AF65-F5344CB8AC3E}">
        <p14:creationId xmlns:p14="http://schemas.microsoft.com/office/powerpoint/2010/main" val="3317344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a:t>
            </a:r>
          </a:p>
          <a:p>
            <a:r>
              <a:rPr lang="en-GB" sz="1200" b="0" i="0" kern="1200" dirty="0">
                <a:solidFill>
                  <a:schemeClr val="tx1"/>
                </a:solidFill>
                <a:effectLst/>
                <a:latin typeface="+mn-lt"/>
                <a:ea typeface="+mn-ea"/>
                <a:cs typeface="+mn-cs"/>
              </a:rPr>
              <a:t>Students to think of questions they might ask.</a:t>
            </a:r>
          </a:p>
        </p:txBody>
      </p:sp>
      <p:sp>
        <p:nvSpPr>
          <p:cNvPr id="4" name="Slide Number Placeholder 3"/>
          <p:cNvSpPr>
            <a:spLocks noGrp="1"/>
          </p:cNvSpPr>
          <p:nvPr>
            <p:ph type="sldNum" sz="quarter" idx="10"/>
          </p:nvPr>
        </p:nvSpPr>
        <p:spPr/>
        <p:txBody>
          <a:bodyPr/>
          <a:lstStyle/>
          <a:p>
            <a:fld id="{7C5B0F83-95FE-4690-BED0-5E8A9AD7FE61}" type="slidenum">
              <a:rPr lang="en-GB" smtClean="0"/>
              <a:t>17</a:t>
            </a:fld>
            <a:endParaRPr lang="en-GB" dirty="0"/>
          </a:p>
        </p:txBody>
      </p:sp>
    </p:spTree>
    <p:extLst>
      <p:ext uri="{BB962C8B-B14F-4D97-AF65-F5344CB8AC3E}">
        <p14:creationId xmlns:p14="http://schemas.microsoft.com/office/powerpoint/2010/main" val="4778878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a few facts about reading schemes:</a:t>
            </a:r>
          </a:p>
          <a:p>
            <a:endParaRPr lang="en-GB" dirty="0"/>
          </a:p>
          <a:p>
            <a:r>
              <a:rPr lang="en-GB" dirty="0"/>
              <a:t>Commercially produced;</a:t>
            </a:r>
          </a:p>
          <a:p>
            <a:r>
              <a:rPr lang="en-GB" dirty="0"/>
              <a:t>Vary in quality;</a:t>
            </a:r>
          </a:p>
          <a:p>
            <a:r>
              <a:rPr lang="en-GB" dirty="0"/>
              <a:t>Good ones are carefully prepared;</a:t>
            </a:r>
          </a:p>
          <a:p>
            <a:r>
              <a:rPr lang="en-GB" b="1" dirty="0"/>
              <a:t>Reading age </a:t>
            </a:r>
            <a:r>
              <a:rPr lang="en-GB" dirty="0"/>
              <a:t>and </a:t>
            </a:r>
            <a:r>
              <a:rPr lang="en-GB" b="1" dirty="0"/>
              <a:t>interest level </a:t>
            </a:r>
            <a:r>
              <a:rPr lang="en-GB" dirty="0"/>
              <a:t>should match – talk about exceptions</a:t>
            </a:r>
            <a:r>
              <a:rPr lang="en-GB" dirty="0" smtClean="0"/>
              <a:t>.</a:t>
            </a:r>
          </a:p>
          <a:p>
            <a:endParaRPr lang="en-GB" dirty="0" smtClean="0"/>
          </a:p>
          <a:p>
            <a:r>
              <a:rPr lang="en-GB" b="1" dirty="0" smtClean="0"/>
              <a:t>Reading age: </a:t>
            </a:r>
            <a:r>
              <a:rPr lang="en-GB" dirty="0" smtClean="0"/>
              <a:t>the</a:t>
            </a:r>
            <a:r>
              <a:rPr lang="en-GB" baseline="0" dirty="0" smtClean="0"/>
              <a:t> average age of children who can read that book</a:t>
            </a:r>
          </a:p>
          <a:p>
            <a:r>
              <a:rPr lang="en-GB" b="1" baseline="0" dirty="0" smtClean="0"/>
              <a:t>Interest level</a:t>
            </a:r>
            <a:r>
              <a:rPr lang="en-GB" baseline="0" dirty="0" smtClean="0"/>
              <a:t>: the book should appeal to a child of roughly the given age</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18</a:t>
            </a:fld>
            <a:endParaRPr lang="en-GB" dirty="0"/>
          </a:p>
        </p:txBody>
      </p:sp>
    </p:spTree>
    <p:extLst>
      <p:ext uri="{BB962C8B-B14F-4D97-AF65-F5344CB8AC3E}">
        <p14:creationId xmlns:p14="http://schemas.microsoft.com/office/powerpoint/2010/main" val="1371103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ea typeface="ＭＳ Ｐゴシック" panose="020B0600070205080204" pitchFamily="34" charset="-128"/>
              </a:rPr>
              <a:t>Activity</a:t>
            </a:r>
          </a:p>
          <a:p>
            <a:r>
              <a:rPr lang="en-GB" altLang="en-US" dirty="0">
                <a:ea typeface="ＭＳ Ｐゴシック" panose="020B0600070205080204" pitchFamily="34" charset="-128"/>
              </a:rPr>
              <a:t>Tell the person next to you 3 things </a:t>
            </a:r>
            <a:r>
              <a:rPr lang="en-GB" altLang="en-US" i="1" dirty="0">
                <a:ea typeface="ＭＳ Ｐゴシック" panose="020B0600070205080204" pitchFamily="34" charset="-128"/>
              </a:rPr>
              <a:t>………..    as above</a:t>
            </a:r>
          </a:p>
          <a:p>
            <a:endParaRPr lang="en-GB" altLang="en-US" i="1" dirty="0">
              <a:ea typeface="ＭＳ Ｐゴシック" panose="020B0600070205080204" pitchFamily="34" charset="-128"/>
            </a:endParaRPr>
          </a:p>
          <a:p>
            <a:r>
              <a:rPr lang="en-GB" altLang="en-US" i="0" dirty="0">
                <a:ea typeface="ＭＳ Ｐゴシック" panose="020B0600070205080204" pitchFamily="34" charset="-128"/>
              </a:rPr>
              <a:t>My summary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i="0" dirty="0">
                <a:ea typeface="ＭＳ Ｐゴシック" panose="020B0600070205080204" pitchFamily="34" charset="-128"/>
              </a:rPr>
              <a:t>Five types of reading in the classroom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i="0" dirty="0">
                <a:ea typeface="ＭＳ Ｐゴシック" panose="020B0600070205080204" pitchFamily="34" charset="-128"/>
              </a:rPr>
              <a:t>Four reading strategies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i="0" dirty="0">
                <a:ea typeface="ＭＳ Ｐゴシック" panose="020B0600070205080204" pitchFamily="34" charset="-128"/>
              </a:rPr>
              <a:t>Three levels at which we can discuss texts</a:t>
            </a:r>
          </a:p>
          <a:p>
            <a:r>
              <a:rPr lang="en-GB" altLang="en-US" i="0" dirty="0">
                <a:ea typeface="ＭＳ Ｐゴシック" panose="020B0600070205080204" pitchFamily="34" charset="-128"/>
              </a:rPr>
              <a:t>Reading:  a story in 2 parts</a:t>
            </a:r>
          </a:p>
          <a:p>
            <a:r>
              <a:rPr lang="en-GB" altLang="en-US" i="0" dirty="0">
                <a:ea typeface="ＭＳ Ｐゴシック" panose="020B0600070205080204" pitchFamily="34" charset="-128"/>
              </a:rPr>
              <a:t>Only 1 ……..</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8D5883F-26C5-4F2B-98B5-860A7C05C0B8}" type="slidenum">
              <a:rPr lang="en-GB" altLang="en-US" smtClean="0">
                <a:latin typeface="Calibri" panose="020F0502020204030204" pitchFamily="34" charset="0"/>
              </a:rPr>
              <a:pPr/>
              <a:t>20</a:t>
            </a:fld>
            <a:endParaRPr lang="en-GB" altLang="en-US" dirty="0">
              <a:latin typeface="Calibri" panose="020F0502020204030204" pitchFamily="34" charset="0"/>
            </a:endParaRPr>
          </a:p>
        </p:txBody>
      </p:sp>
    </p:spTree>
    <p:extLst>
      <p:ext uri="{BB962C8B-B14F-4D97-AF65-F5344CB8AC3E}">
        <p14:creationId xmlns:p14="http://schemas.microsoft.com/office/powerpoint/2010/main" val="318098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olidDmnd">
          <a:fgClr>
            <a:srgbClr val="B0D0FA"/>
          </a:fgClr>
          <a:bgClr>
            <a:srgbClr val="76CCB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omments" Target="../comments/comment1.xml"/><Relationship Id="rId5" Type="http://schemas.openxmlformats.org/officeDocument/2006/relationships/hyperlink" Target="http://05m129.wikispaces.com/Class+1-232"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comments" Target="../comments/comment3.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graspingforobjectivity.com/2009/11/life-through-lens-of-goldilocks.html/" TargetMode="External"/><Relationship Id="rId5" Type="http://schemas.openxmlformats.org/officeDocument/2006/relationships/image" Target="../media/image6.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1.jpg"/><Relationship Id="rId7"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1.jp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comments" Target="../comments/comment4.xml"/><Relationship Id="rId5" Type="http://schemas.openxmlformats.org/officeDocument/2006/relationships/image" Target="../media/image1.jpg"/><Relationship Id="rId4" Type="http://schemas.openxmlformats.org/officeDocument/2006/relationships/hyperlink" Target="http://en.wikipedia.org/wiki/File:Ancient_warded_lock_key_transparent.pn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comments" Target="../comments/comment5.xml"/><Relationship Id="rId5" Type="http://schemas.openxmlformats.org/officeDocument/2006/relationships/image" Target="../media/image1.jp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comments" Target="../comments/comment6.xml"/><Relationship Id="rId5" Type="http://schemas.openxmlformats.org/officeDocument/2006/relationships/image" Target="../media/image1.jpg"/><Relationship Id="rId4" Type="http://schemas.openxmlformats.org/officeDocument/2006/relationships/hyperlink" Target="http://theassailedteacher.com/2012/04/15/the-teacher-read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hyperlink" Target="https://www.youtube.com/watch?v=jfGjgOc-rJw" TargetMode="External"/><Relationship Id="rId7" Type="http://schemas.openxmlformats.org/officeDocument/2006/relationships/diagramQuickStyle" Target="../diagrams/quickStyle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4.xml"/><Relationship Id="rId11" Type="http://schemas.openxmlformats.org/officeDocument/2006/relationships/comments" Target="../comments/comment7.xml"/><Relationship Id="rId5" Type="http://schemas.openxmlformats.org/officeDocument/2006/relationships/diagramData" Target="../diagrams/data4.xml"/><Relationship Id="rId10" Type="http://schemas.openxmlformats.org/officeDocument/2006/relationships/image" Target="../media/image1.jpg"/><Relationship Id="rId4" Type="http://schemas.openxmlformats.org/officeDocument/2006/relationships/image" Target="../media/image22.png"/><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comments" Target="../comments/comment8.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forskoleburken.com/2012/08/fina-sifferaffischer.html" TargetMode="External"/><Relationship Id="rId5" Type="http://schemas.openxmlformats.org/officeDocument/2006/relationships/image" Target="../media/image29.jpg"/><Relationship Id="rId4" Type="http://schemas.openxmlformats.org/officeDocument/2006/relationships/image" Target="../media/image28.jpg"/></Relationships>
</file>

<file path=ppt/slides/_rels/slide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1524000" y="1122363"/>
            <a:ext cx="9144000" cy="2387600"/>
          </a:xfrm>
        </p:spPr>
        <p:txBody>
          <a:bodyPr>
            <a:noAutofit/>
          </a:bodyPr>
          <a:lstStyle/>
          <a:p>
            <a:r>
              <a:rPr lang="en-GB" sz="7200" b="1" dirty="0"/>
              <a:t>How do Children Learn to Read?</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5726545" y="4572145"/>
            <a:ext cx="5578764" cy="1655762"/>
          </a:xfrm>
          <a:solidFill>
            <a:srgbClr val="32C4C8"/>
          </a:solidFill>
          <a:ln w="38100">
            <a:solidFill>
              <a:schemeClr val="accent1">
                <a:lumMod val="50000"/>
              </a:schemeClr>
            </a:solidFill>
          </a:ln>
        </p:spPr>
        <p:txBody>
          <a:bodyPr>
            <a:normAutofit fontScale="92500" lnSpcReduction="10000"/>
          </a:bodyPr>
          <a:lstStyle/>
          <a:p>
            <a:r>
              <a:rPr lang="en-GB" dirty="0">
                <a:solidFill>
                  <a:schemeClr val="bg1"/>
                </a:solidFill>
              </a:rPr>
              <a:t>Learning and Teaching in the Primary School</a:t>
            </a:r>
          </a:p>
          <a:p>
            <a:r>
              <a:rPr lang="en-GB" dirty="0">
                <a:solidFill>
                  <a:schemeClr val="bg1"/>
                </a:solidFill>
              </a:rPr>
              <a:t>Language, Literacy &amp; Communication</a:t>
            </a:r>
          </a:p>
          <a:p>
            <a:r>
              <a:rPr lang="en-GB" dirty="0">
                <a:solidFill>
                  <a:schemeClr val="bg1"/>
                </a:solidFill>
              </a:rPr>
              <a:t> Session 3</a:t>
            </a:r>
          </a:p>
          <a:p>
            <a:r>
              <a:rPr lang="en-GB" dirty="0">
                <a:solidFill>
                  <a:schemeClr val="bg1"/>
                </a:solidFill>
              </a:rPr>
              <a:t>2018-2019</a:t>
            </a:r>
            <a:endParaRPr lang="en-GB" dirty="0"/>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9" name="Picture 8">
            <a:extLst>
              <a:ext uri="{FF2B5EF4-FFF2-40B4-BE49-F238E27FC236}">
                <a16:creationId xmlns:a16="http://schemas.microsoft.com/office/drawing/2014/main" id="{779154FF-E551-4157-AF0E-66D607EAAF1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886691" y="3429000"/>
            <a:ext cx="3694810" cy="3251433"/>
          </a:xfrm>
          <a:prstGeom prst="rect">
            <a:avLst/>
          </a:prstGeom>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3" name="Diagram 2"/>
          <p:cNvGraphicFramePr/>
          <p:nvPr>
            <p:extLst>
              <p:ext uri="{D42A27DB-BD31-4B8C-83A1-F6EECF244321}">
                <p14:modId xmlns:p14="http://schemas.microsoft.com/office/powerpoint/2010/main" val="2675071458"/>
              </p:ext>
            </p:extLst>
          </p:nvPr>
        </p:nvGraphicFramePr>
        <p:xfrm>
          <a:off x="1335547" y="2241285"/>
          <a:ext cx="9605169" cy="3995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29319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425115" y="478247"/>
            <a:ext cx="9077103" cy="3103939"/>
          </a:xfrm>
        </p:spPr>
        <p:txBody>
          <a:bodyPr>
            <a:normAutofit/>
          </a:bodyPr>
          <a:lstStyle/>
          <a:p>
            <a:r>
              <a:rPr lang="en-GB" dirty="0"/>
              <a:t>Directed </a:t>
            </a:r>
            <a:r>
              <a:rPr lang="en-GB" dirty="0" smtClean="0"/>
              <a:t>study - Using </a:t>
            </a:r>
            <a:r>
              <a:rPr lang="en-GB" dirty="0"/>
              <a:t>books and stories in the classroom to develop oracy skills</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11" name="Picture 10" descr="C:\Users\jayne.morgan\AppData\Local\Microsoft\Windows\INetCache\Content.Word\untitled.png"/>
          <p:cNvPicPr/>
          <p:nvPr/>
        </p:nvPicPr>
        <p:blipFill>
          <a:blip r:embed="rId4">
            <a:extLst>
              <a:ext uri="{28A0092B-C50C-407E-A947-70E740481C1C}">
                <a14:useLocalDpi xmlns:a14="http://schemas.microsoft.com/office/drawing/2010/main" val="0"/>
              </a:ext>
            </a:extLst>
          </a:blip>
          <a:srcRect/>
          <a:stretch>
            <a:fillRect/>
          </a:stretch>
        </p:blipFill>
        <p:spPr bwMode="auto">
          <a:xfrm>
            <a:off x="6410226" y="3412503"/>
            <a:ext cx="4967925" cy="3042379"/>
          </a:xfrm>
          <a:prstGeom prst="rect">
            <a:avLst/>
          </a:prstGeom>
          <a:noFill/>
          <a:ln w="57150">
            <a:solidFill>
              <a:schemeClr val="accent1"/>
            </a:solidFill>
          </a:ln>
        </p:spPr>
      </p:pic>
      <p:pic>
        <p:nvPicPr>
          <p:cNvPr id="12" name="Picture 11"/>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rot="20659615">
            <a:off x="1506111" y="3444749"/>
            <a:ext cx="1957645" cy="2797717"/>
          </a:xfrm>
          <a:prstGeom prst="rect">
            <a:avLst/>
          </a:prstGeom>
        </p:spPr>
      </p:pic>
    </p:spTree>
    <p:extLst>
      <p:ext uri="{BB962C8B-B14F-4D97-AF65-F5344CB8AC3E}">
        <p14:creationId xmlns:p14="http://schemas.microsoft.com/office/powerpoint/2010/main" val="42403715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34425" cy="1325563"/>
          </a:xfrm>
        </p:spPr>
        <p:txBody>
          <a:bodyPr/>
          <a:lstStyle/>
          <a:p>
            <a:r>
              <a:rPr lang="en-GB" dirty="0"/>
              <a:t>What skills do we use when we read?</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6" name="TextBox 5">
            <a:extLst>
              <a:ext uri="{FF2B5EF4-FFF2-40B4-BE49-F238E27FC236}">
                <a16:creationId xmlns:a16="http://schemas.microsoft.com/office/drawing/2014/main" id="{A4867650-CA6F-47E6-AA5F-7F48D36E6D2F}"/>
              </a:ext>
            </a:extLst>
          </p:cNvPr>
          <p:cNvSpPr txBox="1"/>
          <p:nvPr/>
        </p:nvSpPr>
        <p:spPr>
          <a:xfrm>
            <a:off x="4667250" y="1514475"/>
            <a:ext cx="1933575" cy="4508927"/>
          </a:xfrm>
          <a:prstGeom prst="rect">
            <a:avLst/>
          </a:prstGeom>
          <a:noFill/>
        </p:spPr>
        <p:txBody>
          <a:bodyPr wrap="square" rtlCol="0">
            <a:spAutoFit/>
          </a:bodyPr>
          <a:lstStyle/>
          <a:p>
            <a:r>
              <a:rPr lang="en-GB" sz="28700" dirty="0">
                <a:solidFill>
                  <a:srgbClr val="0070C0"/>
                </a:solidFill>
              </a:rPr>
              <a:t>?</a:t>
            </a:r>
          </a:p>
        </p:txBody>
      </p:sp>
      <p:pic>
        <p:nvPicPr>
          <p:cNvPr id="9" name="Picture 8">
            <a:extLst>
              <a:ext uri="{FF2B5EF4-FFF2-40B4-BE49-F238E27FC236}">
                <a16:creationId xmlns:a16="http://schemas.microsoft.com/office/drawing/2014/main" id="{5668E069-33AC-4654-9392-95B406C182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9966" y="2346239"/>
            <a:ext cx="6453834" cy="3677163"/>
          </a:xfrm>
          <a:prstGeom prst="rect">
            <a:avLst/>
          </a:prstGeom>
          <a:ln w="38100">
            <a:solidFill>
              <a:schemeClr val="accent1"/>
            </a:solidFill>
          </a:ln>
        </p:spPr>
      </p:pic>
      <p:pic>
        <p:nvPicPr>
          <p:cNvPr id="11" name="Picture 10">
            <a:extLst>
              <a:ext uri="{FF2B5EF4-FFF2-40B4-BE49-F238E27FC236}">
                <a16:creationId xmlns:a16="http://schemas.microsoft.com/office/drawing/2014/main" id="{6811AFAB-7C33-4A30-8107-DC35C699049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tretch>
            <a:fillRect/>
          </a:stretch>
        </p:blipFill>
        <p:spPr>
          <a:xfrm>
            <a:off x="838200" y="2603500"/>
            <a:ext cx="3528060" cy="2872740"/>
          </a:xfrm>
          <a:prstGeom prst="rect">
            <a:avLst/>
          </a:prstGeom>
          <a:ln w="38100">
            <a:solidFill>
              <a:schemeClr val="accent1"/>
            </a:solidFill>
          </a:ln>
        </p:spPr>
      </p:pic>
      <p:sp>
        <p:nvSpPr>
          <p:cNvPr id="13" name="TextBox 12">
            <a:extLst>
              <a:ext uri="{FF2B5EF4-FFF2-40B4-BE49-F238E27FC236}">
                <a16:creationId xmlns:a16="http://schemas.microsoft.com/office/drawing/2014/main" id="{28E810BD-6E7B-4A0C-BDE8-047C3ED14724}"/>
              </a:ext>
            </a:extLst>
          </p:cNvPr>
          <p:cNvSpPr txBox="1"/>
          <p:nvPr/>
        </p:nvSpPr>
        <p:spPr>
          <a:xfrm>
            <a:off x="-1676400" y="1876425"/>
            <a:ext cx="1266825" cy="1200329"/>
          </a:xfrm>
          <a:prstGeom prst="rect">
            <a:avLst/>
          </a:prstGeom>
          <a:noFill/>
        </p:spPr>
        <p:txBody>
          <a:bodyPr wrap="square" rtlCol="0">
            <a:spAutoFit/>
          </a:bodyPr>
          <a:lstStyle/>
          <a:p>
            <a:r>
              <a:rPr lang="en-GB" dirty="0"/>
              <a:t>Check that the text can be seen</a:t>
            </a:r>
          </a:p>
        </p:txBody>
      </p:sp>
      <p:cxnSp>
        <p:nvCxnSpPr>
          <p:cNvPr id="15" name="Straight Arrow Connector 14">
            <a:extLst>
              <a:ext uri="{FF2B5EF4-FFF2-40B4-BE49-F238E27FC236}">
                <a16:creationId xmlns:a16="http://schemas.microsoft.com/office/drawing/2014/main" id="{1959E664-253D-4B97-864B-3009D9F5EA0D}"/>
              </a:ext>
            </a:extLst>
          </p:cNvPr>
          <p:cNvCxnSpPr/>
          <p:nvPr/>
        </p:nvCxnSpPr>
        <p:spPr>
          <a:xfrm>
            <a:off x="7153275" y="2057400"/>
            <a:ext cx="238125" cy="1295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F930BF1-CB1D-43C8-8C78-2EA8DC3EB329}"/>
              </a:ext>
            </a:extLst>
          </p:cNvPr>
          <p:cNvCxnSpPr/>
          <p:nvPr/>
        </p:nvCxnSpPr>
        <p:spPr>
          <a:xfrm flipH="1">
            <a:off x="10477500" y="1771650"/>
            <a:ext cx="352425" cy="15811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3E360F5-FDF2-4439-A3E2-D6E8643AF4BB}"/>
              </a:ext>
            </a:extLst>
          </p:cNvPr>
          <p:cNvCxnSpPr/>
          <p:nvPr/>
        </p:nvCxnSpPr>
        <p:spPr>
          <a:xfrm>
            <a:off x="9144000" y="1962150"/>
            <a:ext cx="0" cy="17621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3D39D16-AF80-4B41-B82E-6A521031C42A}"/>
              </a:ext>
            </a:extLst>
          </p:cNvPr>
          <p:cNvCxnSpPr/>
          <p:nvPr/>
        </p:nvCxnSpPr>
        <p:spPr>
          <a:xfrm flipH="1">
            <a:off x="9429750" y="3933825"/>
            <a:ext cx="2295525" cy="666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B34ED28-2349-4BAD-88B4-1EE765C4AD75}"/>
              </a:ext>
            </a:extLst>
          </p:cNvPr>
          <p:cNvCxnSpPr/>
          <p:nvPr/>
        </p:nvCxnSpPr>
        <p:spPr>
          <a:xfrm flipH="1">
            <a:off x="10429875" y="3006639"/>
            <a:ext cx="1295400" cy="635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E9A96513-A389-4340-9C08-8D7112EDCA97}"/>
              </a:ext>
            </a:extLst>
          </p:cNvPr>
          <p:cNvCxnSpPr/>
          <p:nvPr/>
        </p:nvCxnSpPr>
        <p:spPr>
          <a:xfrm flipH="1" flipV="1">
            <a:off x="10429875" y="4216228"/>
            <a:ext cx="1362075" cy="168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7711A71A-F129-4AF4-A677-4DE2A9302FD0}"/>
              </a:ext>
            </a:extLst>
          </p:cNvPr>
          <p:cNvCxnSpPr/>
          <p:nvPr/>
        </p:nvCxnSpPr>
        <p:spPr>
          <a:xfrm flipH="1" flipV="1">
            <a:off x="10477500" y="4467225"/>
            <a:ext cx="1409700" cy="8619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CA1C2B9-6232-4C70-89D0-D7F49002D107}"/>
              </a:ext>
            </a:extLst>
          </p:cNvPr>
          <p:cNvCxnSpPr/>
          <p:nvPr/>
        </p:nvCxnSpPr>
        <p:spPr>
          <a:xfrm flipH="1" flipV="1">
            <a:off x="10972800" y="4600317"/>
            <a:ext cx="819150" cy="352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B31CA4A6-5BFE-44DE-A55D-85E0726BC8C1}"/>
              </a:ext>
            </a:extLst>
          </p:cNvPr>
          <p:cNvCxnSpPr/>
          <p:nvPr/>
        </p:nvCxnSpPr>
        <p:spPr>
          <a:xfrm flipV="1">
            <a:off x="10077450" y="4718222"/>
            <a:ext cx="0" cy="15940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2DCBA59-E0C0-4187-B4E0-1F0CBAADD9BB}"/>
              </a:ext>
            </a:extLst>
          </p:cNvPr>
          <p:cNvCxnSpPr/>
          <p:nvPr/>
        </p:nvCxnSpPr>
        <p:spPr>
          <a:xfrm flipH="1" flipV="1">
            <a:off x="7791450" y="5095875"/>
            <a:ext cx="771525" cy="1285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F7D16666-55F1-4CA6-A243-050AEE01D64C}"/>
              </a:ext>
            </a:extLst>
          </p:cNvPr>
          <p:cNvCxnSpPr/>
          <p:nvPr/>
        </p:nvCxnSpPr>
        <p:spPr>
          <a:xfrm flipV="1">
            <a:off x="7419975" y="5329151"/>
            <a:ext cx="0" cy="1078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190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5"/>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7219950" cy="1325563"/>
          </a:xfrm>
        </p:spPr>
        <p:txBody>
          <a:bodyPr/>
          <a:lstStyle/>
          <a:p>
            <a:r>
              <a:rPr lang="en-GB" dirty="0"/>
              <a:t>When we are very proficient readers………</a:t>
            </a:r>
          </a:p>
        </p:txBody>
      </p:sp>
      <p:pic>
        <p:nvPicPr>
          <p:cNvPr id="6" name="Content Placeholder 5">
            <a:extLst>
              <a:ext uri="{FF2B5EF4-FFF2-40B4-BE49-F238E27FC236}">
                <a16:creationId xmlns:a16="http://schemas.microsoft.com/office/drawing/2014/main" id="{20EAB3B8-BC3E-4E05-84DE-75936AC8B76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1404" y="2276475"/>
            <a:ext cx="10790971" cy="3075309"/>
          </a:xfrm>
          <a:ln w="38100">
            <a:solidFill>
              <a:schemeClr val="accent1"/>
            </a:solidFill>
          </a:ln>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17075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p:txBody>
          <a:bodyPr/>
          <a:lstStyle/>
          <a:p>
            <a:r>
              <a:rPr lang="en-GB" dirty="0"/>
              <a:t>Can young children read these words?</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9" name="Picture 8">
            <a:extLst>
              <a:ext uri="{FF2B5EF4-FFF2-40B4-BE49-F238E27FC236}">
                <a16:creationId xmlns:a16="http://schemas.microsoft.com/office/drawing/2014/main" id="{41C80575-4BA5-40F7-90C0-5A5BFA4EE65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2126654"/>
            <a:ext cx="2457450" cy="1857375"/>
          </a:xfrm>
          <a:prstGeom prst="rect">
            <a:avLst/>
          </a:prstGeom>
        </p:spPr>
      </p:pic>
      <p:pic>
        <p:nvPicPr>
          <p:cNvPr id="11" name="Picture 10">
            <a:extLst>
              <a:ext uri="{FF2B5EF4-FFF2-40B4-BE49-F238E27FC236}">
                <a16:creationId xmlns:a16="http://schemas.microsoft.com/office/drawing/2014/main" id="{D64EF5D2-AD45-468A-92C7-62D258B8E8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9575" y="5289394"/>
            <a:ext cx="3381375" cy="932248"/>
          </a:xfrm>
          <a:prstGeom prst="rect">
            <a:avLst/>
          </a:prstGeom>
        </p:spPr>
      </p:pic>
      <p:pic>
        <p:nvPicPr>
          <p:cNvPr id="13" name="Picture 12">
            <a:extLst>
              <a:ext uri="{FF2B5EF4-FFF2-40B4-BE49-F238E27FC236}">
                <a16:creationId xmlns:a16="http://schemas.microsoft.com/office/drawing/2014/main" id="{AE0413BA-49EE-4990-982E-5D23E136FF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00424" y="4399347"/>
            <a:ext cx="2143125" cy="2143125"/>
          </a:xfrm>
          <a:prstGeom prst="rect">
            <a:avLst/>
          </a:prstGeom>
        </p:spPr>
      </p:pic>
      <p:pic>
        <p:nvPicPr>
          <p:cNvPr id="15" name="Picture 14">
            <a:extLst>
              <a:ext uri="{FF2B5EF4-FFF2-40B4-BE49-F238E27FC236}">
                <a16:creationId xmlns:a16="http://schemas.microsoft.com/office/drawing/2014/main" id="{B4B15B77-35AA-4B14-9598-43314AABD42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43963" y="2385317"/>
            <a:ext cx="2857928" cy="1339654"/>
          </a:xfrm>
          <a:prstGeom prst="rect">
            <a:avLst/>
          </a:prstGeom>
        </p:spPr>
      </p:pic>
      <p:pic>
        <p:nvPicPr>
          <p:cNvPr id="17" name="Picture 16">
            <a:extLst>
              <a:ext uri="{FF2B5EF4-FFF2-40B4-BE49-F238E27FC236}">
                <a16:creationId xmlns:a16="http://schemas.microsoft.com/office/drawing/2014/main" id="{AEA7C225-F32C-4C14-9923-8AE204735AA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00436" y="2098078"/>
            <a:ext cx="1791127" cy="1885951"/>
          </a:xfrm>
          <a:prstGeom prst="rect">
            <a:avLst/>
          </a:prstGeom>
        </p:spPr>
      </p:pic>
      <p:pic>
        <p:nvPicPr>
          <p:cNvPr id="19" name="Picture 18">
            <a:extLst>
              <a:ext uri="{FF2B5EF4-FFF2-40B4-BE49-F238E27FC236}">
                <a16:creationId xmlns:a16="http://schemas.microsoft.com/office/drawing/2014/main" id="{82E200E9-AAC3-4E70-B9FF-E339536BA8B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25379" y="4419600"/>
            <a:ext cx="2576512" cy="1573442"/>
          </a:xfrm>
          <a:prstGeom prst="rect">
            <a:avLst/>
          </a:prstGeom>
        </p:spPr>
      </p:pic>
      <p:sp>
        <p:nvSpPr>
          <p:cNvPr id="20" name="TextBox 19">
            <a:extLst>
              <a:ext uri="{FF2B5EF4-FFF2-40B4-BE49-F238E27FC236}">
                <a16:creationId xmlns:a16="http://schemas.microsoft.com/office/drawing/2014/main" id="{41C279B4-63FE-48B2-832B-728E2C882893}"/>
              </a:ext>
            </a:extLst>
          </p:cNvPr>
          <p:cNvSpPr txBox="1"/>
          <p:nvPr/>
        </p:nvSpPr>
        <p:spPr>
          <a:xfrm>
            <a:off x="2314575" y="1868570"/>
            <a:ext cx="6915150" cy="3170099"/>
          </a:xfrm>
          <a:prstGeom prst="rect">
            <a:avLst/>
          </a:prstGeom>
          <a:solidFill>
            <a:srgbClr val="BCEDEE"/>
          </a:solidFill>
          <a:ln w="76200">
            <a:solidFill>
              <a:schemeClr val="accent1"/>
            </a:solidFill>
          </a:ln>
        </p:spPr>
        <p:txBody>
          <a:bodyPr wrap="square" rtlCol="0">
            <a:spAutoFit/>
          </a:bodyPr>
          <a:lstStyle/>
          <a:p>
            <a:r>
              <a:rPr lang="en-GB" sz="2400" dirty="0">
                <a:solidFill>
                  <a:srgbClr val="0070C0"/>
                </a:solidFill>
              </a:rPr>
              <a:t>Reading Strategy</a:t>
            </a:r>
          </a:p>
          <a:p>
            <a:pPr algn="ctr"/>
            <a:r>
              <a:rPr lang="en-GB" sz="8800" dirty="0">
                <a:solidFill>
                  <a:srgbClr val="0070C0"/>
                </a:solidFill>
              </a:rPr>
              <a:t>Word Recognition</a:t>
            </a:r>
          </a:p>
        </p:txBody>
      </p:sp>
    </p:spTree>
    <p:extLst>
      <p:ext uri="{BB962C8B-B14F-4D97-AF65-F5344CB8AC3E}">
        <p14:creationId xmlns:p14="http://schemas.microsoft.com/office/powerpoint/2010/main" val="417838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heel(1)">
                                      <p:cBhvr>
                                        <p:cTn id="7"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34425" cy="1325563"/>
          </a:xfrm>
        </p:spPr>
        <p:txBody>
          <a:bodyPr/>
          <a:lstStyle/>
          <a:p>
            <a:r>
              <a:rPr lang="en-GB" dirty="0"/>
              <a:t>What skills do we use when we read?</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6" name="TextBox 5">
            <a:extLst>
              <a:ext uri="{FF2B5EF4-FFF2-40B4-BE49-F238E27FC236}">
                <a16:creationId xmlns:a16="http://schemas.microsoft.com/office/drawing/2014/main" id="{8CE79FF0-6C80-4D79-82F5-610C5C4382C4}"/>
              </a:ext>
            </a:extLst>
          </p:cNvPr>
          <p:cNvSpPr txBox="1"/>
          <p:nvPr/>
        </p:nvSpPr>
        <p:spPr>
          <a:xfrm>
            <a:off x="8296275" y="1276350"/>
            <a:ext cx="1933575" cy="4508927"/>
          </a:xfrm>
          <a:prstGeom prst="rect">
            <a:avLst/>
          </a:prstGeom>
          <a:noFill/>
        </p:spPr>
        <p:txBody>
          <a:bodyPr wrap="square" rtlCol="0">
            <a:spAutoFit/>
          </a:bodyPr>
          <a:lstStyle/>
          <a:p>
            <a:r>
              <a:rPr lang="en-GB" sz="28700" dirty="0">
                <a:solidFill>
                  <a:srgbClr val="0070C0"/>
                </a:solidFill>
              </a:rPr>
              <a:t>?</a:t>
            </a:r>
          </a:p>
        </p:txBody>
      </p:sp>
      <p:pic>
        <p:nvPicPr>
          <p:cNvPr id="7" name="Picture 6">
            <a:extLst>
              <a:ext uri="{FF2B5EF4-FFF2-40B4-BE49-F238E27FC236}">
                <a16:creationId xmlns:a16="http://schemas.microsoft.com/office/drawing/2014/main" id="{AC5BF012-DB79-4AC7-A87E-F4011D319B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1690688"/>
            <a:ext cx="6337300" cy="4752975"/>
          </a:xfrm>
          <a:prstGeom prst="rect">
            <a:avLst/>
          </a:prstGeom>
        </p:spPr>
      </p:pic>
      <p:sp>
        <p:nvSpPr>
          <p:cNvPr id="8" name="TextBox 7">
            <a:extLst>
              <a:ext uri="{FF2B5EF4-FFF2-40B4-BE49-F238E27FC236}">
                <a16:creationId xmlns:a16="http://schemas.microsoft.com/office/drawing/2014/main" id="{D3405AD6-FA53-463A-821B-310596B847C9}"/>
              </a:ext>
            </a:extLst>
          </p:cNvPr>
          <p:cNvSpPr txBox="1"/>
          <p:nvPr/>
        </p:nvSpPr>
        <p:spPr>
          <a:xfrm>
            <a:off x="227536" y="2034451"/>
            <a:ext cx="7691167" cy="4154984"/>
          </a:xfrm>
          <a:prstGeom prst="rect">
            <a:avLst/>
          </a:prstGeom>
          <a:solidFill>
            <a:srgbClr val="BCEDEE"/>
          </a:solidFill>
          <a:ln w="76200">
            <a:solidFill>
              <a:schemeClr val="accent1"/>
            </a:solidFill>
          </a:ln>
        </p:spPr>
        <p:txBody>
          <a:bodyPr wrap="square" rtlCol="0">
            <a:spAutoFit/>
          </a:bodyPr>
          <a:lstStyle/>
          <a:p>
            <a:r>
              <a:rPr lang="en-GB" sz="2400" dirty="0">
                <a:solidFill>
                  <a:srgbClr val="0070C0"/>
                </a:solidFill>
              </a:rPr>
              <a:t>Reading Strategy</a:t>
            </a:r>
          </a:p>
          <a:p>
            <a:pPr algn="ctr"/>
            <a:r>
              <a:rPr lang="en-GB" sz="8000" dirty="0">
                <a:solidFill>
                  <a:srgbClr val="0070C0"/>
                </a:solidFill>
              </a:rPr>
              <a:t>Use knowledge of how the language works</a:t>
            </a:r>
          </a:p>
        </p:txBody>
      </p:sp>
      <p:pic>
        <p:nvPicPr>
          <p:cNvPr id="10" name="Picture 9">
            <a:extLst>
              <a:ext uri="{FF2B5EF4-FFF2-40B4-BE49-F238E27FC236}">
                <a16:creationId xmlns:a16="http://schemas.microsoft.com/office/drawing/2014/main" id="{74AE86A8-EEFD-409B-BB91-41FC96F934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72625" y="4445000"/>
            <a:ext cx="2228850" cy="2047875"/>
          </a:xfrm>
          <a:prstGeom prst="rect">
            <a:avLst/>
          </a:prstGeom>
        </p:spPr>
      </p:pic>
    </p:spTree>
    <p:extLst>
      <p:ext uri="{BB962C8B-B14F-4D97-AF65-F5344CB8AC3E}">
        <p14:creationId xmlns:p14="http://schemas.microsoft.com/office/powerpoint/2010/main" val="242387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34425" cy="1325563"/>
          </a:xfrm>
        </p:spPr>
        <p:txBody>
          <a:bodyPr/>
          <a:lstStyle/>
          <a:p>
            <a:r>
              <a:rPr lang="en-GB" dirty="0"/>
              <a:t>What skills do we use when we read?</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6" name="TextBox 5">
            <a:extLst>
              <a:ext uri="{FF2B5EF4-FFF2-40B4-BE49-F238E27FC236}">
                <a16:creationId xmlns:a16="http://schemas.microsoft.com/office/drawing/2014/main" id="{D1387891-818F-43ED-B51A-24764F0B7659}"/>
              </a:ext>
            </a:extLst>
          </p:cNvPr>
          <p:cNvSpPr txBox="1"/>
          <p:nvPr/>
        </p:nvSpPr>
        <p:spPr>
          <a:xfrm>
            <a:off x="7425269" y="2095073"/>
            <a:ext cx="1933575" cy="4508927"/>
          </a:xfrm>
          <a:prstGeom prst="rect">
            <a:avLst/>
          </a:prstGeom>
          <a:noFill/>
        </p:spPr>
        <p:txBody>
          <a:bodyPr wrap="square" rtlCol="0">
            <a:spAutoFit/>
          </a:bodyPr>
          <a:lstStyle/>
          <a:p>
            <a:r>
              <a:rPr lang="en-GB" sz="28700" dirty="0">
                <a:solidFill>
                  <a:srgbClr val="0070C0"/>
                </a:solidFill>
              </a:rPr>
              <a:t>?</a:t>
            </a:r>
          </a:p>
        </p:txBody>
      </p:sp>
      <p:sp>
        <p:nvSpPr>
          <p:cNvPr id="3" name="TextBox 2">
            <a:extLst>
              <a:ext uri="{FF2B5EF4-FFF2-40B4-BE49-F238E27FC236}">
                <a16:creationId xmlns:a16="http://schemas.microsoft.com/office/drawing/2014/main" id="{2D225C0F-EA33-4158-B271-8E0AD3218067}"/>
              </a:ext>
            </a:extLst>
          </p:cNvPr>
          <p:cNvSpPr txBox="1"/>
          <p:nvPr/>
        </p:nvSpPr>
        <p:spPr>
          <a:xfrm>
            <a:off x="5927748" y="1802686"/>
            <a:ext cx="4215384" cy="4801314"/>
          </a:xfrm>
          <a:prstGeom prst="rect">
            <a:avLst/>
          </a:prstGeom>
          <a:solidFill>
            <a:srgbClr val="BCEDEE"/>
          </a:solidFill>
          <a:ln w="38100">
            <a:solidFill>
              <a:schemeClr val="accent1"/>
            </a:solidFill>
          </a:ln>
        </p:spPr>
        <p:txBody>
          <a:bodyPr wrap="square" rtlCol="0">
            <a:spAutoFit/>
          </a:bodyPr>
          <a:lstStyle/>
          <a:p>
            <a:pPr lvl="0"/>
            <a:r>
              <a:rPr lang="en-GB" sz="3600" dirty="0"/>
              <a:t>Close to the river there was a café.</a:t>
            </a:r>
          </a:p>
          <a:p>
            <a:r>
              <a:rPr lang="en-GB" sz="3600" dirty="0"/>
              <a:t> </a:t>
            </a:r>
          </a:p>
          <a:p>
            <a:pPr lvl="0"/>
            <a:r>
              <a:rPr lang="en-GB" sz="3600" dirty="0"/>
              <a:t>He was an extremely mean man.</a:t>
            </a:r>
          </a:p>
          <a:p>
            <a:r>
              <a:rPr lang="en-GB" sz="3600" dirty="0"/>
              <a:t> </a:t>
            </a:r>
          </a:p>
          <a:p>
            <a:pPr lvl="0"/>
            <a:r>
              <a:rPr lang="en-GB" sz="3600" dirty="0"/>
              <a:t>Reading is a town in the south of England.</a:t>
            </a:r>
          </a:p>
          <a:p>
            <a:endParaRPr lang="en-GB" dirty="0"/>
          </a:p>
        </p:txBody>
      </p:sp>
      <p:sp>
        <p:nvSpPr>
          <p:cNvPr id="7" name="TextBox 6">
            <a:extLst>
              <a:ext uri="{FF2B5EF4-FFF2-40B4-BE49-F238E27FC236}">
                <a16:creationId xmlns:a16="http://schemas.microsoft.com/office/drawing/2014/main" id="{77E04860-4DCD-40B5-8FF1-1AF7C378B5D0}"/>
              </a:ext>
            </a:extLst>
          </p:cNvPr>
          <p:cNvSpPr txBox="1"/>
          <p:nvPr/>
        </p:nvSpPr>
        <p:spPr>
          <a:xfrm>
            <a:off x="1246060" y="1802686"/>
            <a:ext cx="4215384" cy="4801314"/>
          </a:xfrm>
          <a:prstGeom prst="rect">
            <a:avLst/>
          </a:prstGeom>
          <a:solidFill>
            <a:srgbClr val="BCEDEE"/>
          </a:solidFill>
          <a:ln w="38100">
            <a:solidFill>
              <a:schemeClr val="accent1"/>
            </a:solidFill>
          </a:ln>
        </p:spPr>
        <p:txBody>
          <a:bodyPr wrap="square" rtlCol="0">
            <a:spAutoFit/>
          </a:bodyPr>
          <a:lstStyle/>
          <a:p>
            <a:pPr lvl="0"/>
            <a:r>
              <a:rPr lang="en-GB" sz="3600" dirty="0"/>
              <a:t>Discuss the meaning of the following words:</a:t>
            </a:r>
          </a:p>
          <a:p>
            <a:pPr lvl="0"/>
            <a:endParaRPr lang="en-GB" sz="3600" dirty="0"/>
          </a:p>
          <a:p>
            <a:pPr marL="571500" lvl="0" indent="-571500" algn="ctr">
              <a:buFont typeface="Arial" panose="020B0604020202020204" pitchFamily="34" charset="0"/>
              <a:buChar char="•"/>
            </a:pPr>
            <a:r>
              <a:rPr lang="en-GB" sz="5400" dirty="0"/>
              <a:t>close  </a:t>
            </a:r>
          </a:p>
          <a:p>
            <a:pPr marL="571500" lvl="0" indent="-571500" algn="ctr">
              <a:buFont typeface="Arial" panose="020B0604020202020204" pitchFamily="34" charset="0"/>
              <a:buChar char="•"/>
            </a:pPr>
            <a:r>
              <a:rPr lang="en-GB" sz="5400" dirty="0"/>
              <a:t>mean</a:t>
            </a:r>
          </a:p>
          <a:p>
            <a:pPr marL="571500" lvl="0" indent="-571500" algn="ctr">
              <a:buFont typeface="Arial" panose="020B0604020202020204" pitchFamily="34" charset="0"/>
              <a:buChar char="•"/>
            </a:pPr>
            <a:r>
              <a:rPr lang="en-GB" sz="5400" dirty="0"/>
              <a:t>reading</a:t>
            </a:r>
            <a:endParaRPr lang="en-GB" sz="3200" dirty="0"/>
          </a:p>
        </p:txBody>
      </p:sp>
      <p:sp>
        <p:nvSpPr>
          <p:cNvPr id="8" name="TextBox 7">
            <a:extLst>
              <a:ext uri="{FF2B5EF4-FFF2-40B4-BE49-F238E27FC236}">
                <a16:creationId xmlns:a16="http://schemas.microsoft.com/office/drawing/2014/main" id="{AF20F6A0-3516-4FF0-A34A-43DA3111E5F2}"/>
              </a:ext>
            </a:extLst>
          </p:cNvPr>
          <p:cNvSpPr txBox="1"/>
          <p:nvPr/>
        </p:nvSpPr>
        <p:spPr>
          <a:xfrm>
            <a:off x="1106424" y="1494909"/>
            <a:ext cx="9262872" cy="5109091"/>
          </a:xfrm>
          <a:prstGeom prst="rect">
            <a:avLst/>
          </a:prstGeom>
          <a:solidFill>
            <a:srgbClr val="BCEDEE"/>
          </a:solidFill>
          <a:ln w="76200">
            <a:solidFill>
              <a:schemeClr val="accent1"/>
            </a:solidFill>
          </a:ln>
        </p:spPr>
        <p:txBody>
          <a:bodyPr wrap="square" rtlCol="0">
            <a:spAutoFit/>
          </a:bodyPr>
          <a:lstStyle/>
          <a:p>
            <a:r>
              <a:rPr lang="en-GB" sz="2400" dirty="0">
                <a:solidFill>
                  <a:srgbClr val="0070C0"/>
                </a:solidFill>
              </a:rPr>
              <a:t>Reading Strategy</a:t>
            </a:r>
          </a:p>
          <a:p>
            <a:endParaRPr lang="en-GB" sz="2400" dirty="0">
              <a:solidFill>
                <a:srgbClr val="0070C0"/>
              </a:solidFill>
            </a:endParaRPr>
          </a:p>
          <a:p>
            <a:endParaRPr lang="en-GB" sz="2400" dirty="0">
              <a:solidFill>
                <a:srgbClr val="0070C0"/>
              </a:solidFill>
            </a:endParaRPr>
          </a:p>
          <a:p>
            <a:endParaRPr lang="en-GB" sz="2400" dirty="0">
              <a:solidFill>
                <a:srgbClr val="0070C0"/>
              </a:solidFill>
            </a:endParaRPr>
          </a:p>
          <a:p>
            <a:pPr algn="ctr"/>
            <a:r>
              <a:rPr lang="en-GB" sz="11500" dirty="0">
                <a:solidFill>
                  <a:srgbClr val="0070C0"/>
                </a:solidFill>
              </a:rPr>
              <a:t>Use knowledge of the context</a:t>
            </a:r>
          </a:p>
        </p:txBody>
      </p:sp>
    </p:spTree>
    <p:extLst>
      <p:ext uri="{BB962C8B-B14F-4D97-AF65-F5344CB8AC3E}">
        <p14:creationId xmlns:p14="http://schemas.microsoft.com/office/powerpoint/2010/main" val="15739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heel(1)">
                                      <p:cBhvr>
                                        <p:cTn id="1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34425" cy="1325563"/>
          </a:xfrm>
        </p:spPr>
        <p:txBody>
          <a:bodyPr/>
          <a:lstStyle/>
          <a:p>
            <a:r>
              <a:rPr lang="en-GB" dirty="0"/>
              <a:t>What skills do we use when we read?</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TextBox 4">
            <a:extLst>
              <a:ext uri="{FF2B5EF4-FFF2-40B4-BE49-F238E27FC236}">
                <a16:creationId xmlns:a16="http://schemas.microsoft.com/office/drawing/2014/main" id="{2C52067D-504A-4A45-9833-5F883C2BB859}"/>
              </a:ext>
            </a:extLst>
          </p:cNvPr>
          <p:cNvSpPr txBox="1"/>
          <p:nvPr/>
        </p:nvSpPr>
        <p:spPr>
          <a:xfrm>
            <a:off x="-1994916" y="-688658"/>
            <a:ext cx="6038850" cy="369332"/>
          </a:xfrm>
          <a:prstGeom prst="rect">
            <a:avLst/>
          </a:prstGeom>
          <a:noFill/>
        </p:spPr>
        <p:txBody>
          <a:bodyPr wrap="square" rtlCol="0">
            <a:spAutoFit/>
          </a:bodyPr>
          <a:lstStyle/>
          <a:p>
            <a:r>
              <a:rPr lang="en-GB" dirty="0"/>
              <a:t>Insert scan of Bible reading here.</a:t>
            </a:r>
          </a:p>
        </p:txBody>
      </p:sp>
      <p:sp>
        <p:nvSpPr>
          <p:cNvPr id="6" name="TextBox 5">
            <a:extLst>
              <a:ext uri="{FF2B5EF4-FFF2-40B4-BE49-F238E27FC236}">
                <a16:creationId xmlns:a16="http://schemas.microsoft.com/office/drawing/2014/main" id="{E6478192-F234-469A-A4B6-8820E7A4CDA2}"/>
              </a:ext>
            </a:extLst>
          </p:cNvPr>
          <p:cNvSpPr txBox="1"/>
          <p:nvPr/>
        </p:nvSpPr>
        <p:spPr>
          <a:xfrm>
            <a:off x="4667250" y="1514475"/>
            <a:ext cx="1933575" cy="4508927"/>
          </a:xfrm>
          <a:prstGeom prst="rect">
            <a:avLst/>
          </a:prstGeom>
          <a:noFill/>
        </p:spPr>
        <p:txBody>
          <a:bodyPr wrap="square" rtlCol="0">
            <a:spAutoFit/>
          </a:bodyPr>
          <a:lstStyle/>
          <a:p>
            <a:r>
              <a:rPr lang="en-GB" sz="28700" dirty="0">
                <a:solidFill>
                  <a:srgbClr val="0070C0"/>
                </a:solidFill>
              </a:rPr>
              <a:t>?</a:t>
            </a:r>
          </a:p>
        </p:txBody>
      </p:sp>
      <p:pic>
        <p:nvPicPr>
          <p:cNvPr id="9" name="Picture 8">
            <a:extLst>
              <a:ext uri="{FF2B5EF4-FFF2-40B4-BE49-F238E27FC236}">
                <a16:creationId xmlns:a16="http://schemas.microsoft.com/office/drawing/2014/main" id="{F7E126B4-46D4-4918-A8D1-F8BD928F02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96512" y="1898844"/>
            <a:ext cx="3998976" cy="4340352"/>
          </a:xfrm>
          <a:prstGeom prst="rect">
            <a:avLst/>
          </a:prstGeom>
        </p:spPr>
      </p:pic>
      <p:sp>
        <p:nvSpPr>
          <p:cNvPr id="7" name="TextBox 6">
            <a:extLst>
              <a:ext uri="{FF2B5EF4-FFF2-40B4-BE49-F238E27FC236}">
                <a16:creationId xmlns:a16="http://schemas.microsoft.com/office/drawing/2014/main" id="{15DBA569-4F98-474A-A13E-1F7119D57471}"/>
              </a:ext>
            </a:extLst>
          </p:cNvPr>
          <p:cNvSpPr txBox="1"/>
          <p:nvPr/>
        </p:nvSpPr>
        <p:spPr>
          <a:xfrm>
            <a:off x="1677844" y="1514475"/>
            <a:ext cx="9262872" cy="5109091"/>
          </a:xfrm>
          <a:prstGeom prst="rect">
            <a:avLst/>
          </a:prstGeom>
          <a:solidFill>
            <a:srgbClr val="BCEDEE"/>
          </a:solidFill>
          <a:ln w="76200">
            <a:solidFill>
              <a:schemeClr val="accent1"/>
            </a:solidFill>
          </a:ln>
        </p:spPr>
        <p:txBody>
          <a:bodyPr wrap="square" rtlCol="0">
            <a:spAutoFit/>
          </a:bodyPr>
          <a:lstStyle/>
          <a:p>
            <a:r>
              <a:rPr lang="en-GB" sz="2400" dirty="0">
                <a:solidFill>
                  <a:srgbClr val="0070C0"/>
                </a:solidFill>
              </a:rPr>
              <a:t>Reading Strategy</a:t>
            </a:r>
          </a:p>
          <a:p>
            <a:endParaRPr lang="en-GB" sz="2400" dirty="0">
              <a:solidFill>
                <a:srgbClr val="0070C0"/>
              </a:solidFill>
            </a:endParaRPr>
          </a:p>
          <a:p>
            <a:endParaRPr lang="en-GB" sz="2400" dirty="0">
              <a:solidFill>
                <a:srgbClr val="0070C0"/>
              </a:solidFill>
            </a:endParaRPr>
          </a:p>
          <a:p>
            <a:endParaRPr lang="en-GB" sz="2400" dirty="0">
              <a:solidFill>
                <a:srgbClr val="0070C0"/>
              </a:solidFill>
            </a:endParaRPr>
          </a:p>
          <a:p>
            <a:pPr algn="ctr"/>
            <a:r>
              <a:rPr lang="en-GB" sz="11500" dirty="0">
                <a:solidFill>
                  <a:srgbClr val="0070C0"/>
                </a:solidFill>
              </a:rPr>
              <a:t>Use phonic skills</a:t>
            </a:r>
          </a:p>
        </p:txBody>
      </p:sp>
    </p:spTree>
    <p:extLst>
      <p:ext uri="{BB962C8B-B14F-4D97-AF65-F5344CB8AC3E}">
        <p14:creationId xmlns:p14="http://schemas.microsoft.com/office/powerpoint/2010/main" val="54213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82427916"/>
              </p:ext>
            </p:extLst>
          </p:nvPr>
        </p:nvGraphicFramePr>
        <p:xfrm>
          <a:off x="6486144" y="1152144"/>
          <a:ext cx="4678680" cy="5562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121420EA-A5D2-4A0A-899C-4A78368FFE05}"/>
              </a:ext>
            </a:extLst>
          </p:cNvPr>
          <p:cNvSpPr txBox="1">
            <a:spLocks/>
          </p:cNvSpPr>
          <p:nvPr/>
        </p:nvSpPr>
        <p:spPr>
          <a:xfrm>
            <a:off x="838200" y="365125"/>
            <a:ext cx="377952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Reading: a story in 2 parts</a:t>
            </a:r>
          </a:p>
        </p:txBody>
      </p:sp>
      <p:graphicFrame>
        <p:nvGraphicFramePr>
          <p:cNvPr id="6" name="Diagram 5">
            <a:extLst>
              <a:ext uri="{FF2B5EF4-FFF2-40B4-BE49-F238E27FC236}">
                <a16:creationId xmlns:a16="http://schemas.microsoft.com/office/drawing/2014/main" id="{5CE57F21-034A-41FB-AA91-D00F156C7C01}"/>
              </a:ext>
            </a:extLst>
          </p:cNvPr>
          <p:cNvGraphicFramePr/>
          <p:nvPr>
            <p:extLst>
              <p:ext uri="{D42A27DB-BD31-4B8C-83A1-F6EECF244321}">
                <p14:modId xmlns:p14="http://schemas.microsoft.com/office/powerpoint/2010/main" val="1685571671"/>
              </p:ext>
            </p:extLst>
          </p:nvPr>
        </p:nvGraphicFramePr>
        <p:xfrm>
          <a:off x="838200" y="2011680"/>
          <a:ext cx="3662676" cy="39441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Picture 6">
            <a:extLst>
              <a:ext uri="{FF2B5EF4-FFF2-40B4-BE49-F238E27FC236}">
                <a16:creationId xmlns:a16="http://schemas.microsoft.com/office/drawing/2014/main" id="{3E3A6BBA-8F17-4824-BCD1-841FD291008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7840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199" y="365125"/>
            <a:ext cx="8384381" cy="1325563"/>
          </a:xfrm>
        </p:spPr>
        <p:txBody>
          <a:bodyPr/>
          <a:lstStyle/>
          <a:p>
            <a:r>
              <a:rPr lang="en-GB" dirty="0"/>
              <a:t>Something to think about – key idea </a:t>
            </a:r>
          </a:p>
        </p:txBody>
      </p:sp>
      <p:pic>
        <p:nvPicPr>
          <p:cNvPr id="6" name="Content Placeholder 5">
            <a:extLst>
              <a:ext uri="{FF2B5EF4-FFF2-40B4-BE49-F238E27FC236}">
                <a16:creationId xmlns:a16="http://schemas.microsoft.com/office/drawing/2014/main" id="{69BB8CA3-F562-4248-ADCC-971C0B2F0FAE}"/>
              </a:ext>
            </a:extLst>
          </p:cNvPr>
          <p:cNvPicPr>
            <a:picLocks noGrp="1" noChangeAspect="1"/>
          </p:cNvPicPr>
          <p:nvPr>
            <p:ph idx="1"/>
          </p:nvPr>
        </p:nvPicPr>
        <p:blipFill>
          <a:blip r:embed="rId3" cstate="hq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rot="20685784">
            <a:off x="8692608" y="3151197"/>
            <a:ext cx="3339353" cy="975585"/>
          </a:xfrm>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Rectangle 2"/>
          <p:cNvSpPr/>
          <p:nvPr/>
        </p:nvSpPr>
        <p:spPr>
          <a:xfrm>
            <a:off x="1020023" y="1989561"/>
            <a:ext cx="10034257" cy="4524315"/>
          </a:xfrm>
          <a:prstGeom prst="rect">
            <a:avLst/>
          </a:prstGeom>
        </p:spPr>
        <p:txBody>
          <a:bodyPr wrap="square">
            <a:spAutoFit/>
          </a:bodyPr>
          <a:lstStyle/>
          <a:p>
            <a:pPr algn="ctr"/>
            <a:r>
              <a:rPr lang="en-GB" sz="3600" i="1" dirty="0" smtClean="0"/>
              <a:t>“A </a:t>
            </a:r>
            <a:r>
              <a:rPr lang="en-GB" sz="3600" i="1" dirty="0"/>
              <a:t>critical analysis of the relationship between teacher subject knowledge and effective learning and teaching in the primary </a:t>
            </a:r>
            <a:r>
              <a:rPr lang="en-GB" sz="3600" i="1" dirty="0" smtClean="0"/>
              <a:t>school.”</a:t>
            </a:r>
          </a:p>
          <a:p>
            <a:endParaRPr lang="en-GB" sz="3600" dirty="0"/>
          </a:p>
          <a:p>
            <a:r>
              <a:rPr lang="en-GB" sz="3600" dirty="0" smtClean="0"/>
              <a:t>Do you think it is important that you understand the processes I have described to you this morning?</a:t>
            </a:r>
          </a:p>
          <a:p>
            <a:r>
              <a:rPr lang="en-GB" sz="3600" dirty="0" smtClean="0"/>
              <a:t>Will they enable or hinder you from being an effective teacher?</a:t>
            </a:r>
            <a:endParaRPr lang="en-GB" sz="3600" dirty="0"/>
          </a:p>
        </p:txBody>
      </p:sp>
    </p:spTree>
    <p:extLst>
      <p:ext uri="{BB962C8B-B14F-4D97-AF65-F5344CB8AC3E}">
        <p14:creationId xmlns:p14="http://schemas.microsoft.com/office/powerpoint/2010/main" val="6212119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40388" y="1824956"/>
            <a:ext cx="2448272" cy="4508927"/>
          </a:xfrm>
          <a:prstGeom prst="rect">
            <a:avLst/>
          </a:prstGeom>
          <a:noFill/>
        </p:spPr>
        <p:txBody>
          <a:bodyPr wrap="square" rtlCol="0">
            <a:spAutoFit/>
          </a:bodyPr>
          <a:lstStyle/>
          <a:p>
            <a:pPr algn="ctr"/>
            <a:r>
              <a:rPr lang="en-GB" sz="28700" dirty="0">
                <a:solidFill>
                  <a:srgbClr val="00B0F0"/>
                </a:solidFill>
              </a:rPr>
              <a:t>?</a:t>
            </a:r>
          </a:p>
        </p:txBody>
      </p:sp>
      <p:sp>
        <p:nvSpPr>
          <p:cNvPr id="17416" name="Text Box 8"/>
          <p:cNvSpPr txBox="1">
            <a:spLocks noChangeArrowheads="1"/>
          </p:cNvSpPr>
          <p:nvPr/>
        </p:nvSpPr>
        <p:spPr bwMode="auto">
          <a:xfrm>
            <a:off x="6096000" y="3603169"/>
            <a:ext cx="2584028" cy="538709"/>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Guided reading</a:t>
            </a:r>
            <a:endParaRPr lang="en-GB" altLang="en-US" sz="2000" dirty="0"/>
          </a:p>
        </p:txBody>
      </p:sp>
      <p:sp>
        <p:nvSpPr>
          <p:cNvPr id="17417" name="Text Box 9"/>
          <p:cNvSpPr txBox="1">
            <a:spLocks noChangeArrowheads="1"/>
          </p:cNvSpPr>
          <p:nvPr/>
        </p:nvSpPr>
        <p:spPr bwMode="auto">
          <a:xfrm>
            <a:off x="8333362" y="4772678"/>
            <a:ext cx="3510595" cy="637607"/>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Independent reading</a:t>
            </a:r>
            <a:endParaRPr lang="en-GB" altLang="en-US" sz="2000" dirty="0"/>
          </a:p>
        </p:txBody>
      </p:sp>
      <p:sp>
        <p:nvSpPr>
          <p:cNvPr id="17419" name="Text Box 11"/>
          <p:cNvSpPr txBox="1">
            <a:spLocks noChangeArrowheads="1"/>
          </p:cNvSpPr>
          <p:nvPr/>
        </p:nvSpPr>
        <p:spPr bwMode="auto">
          <a:xfrm>
            <a:off x="5979991" y="1674299"/>
            <a:ext cx="3240360" cy="670848"/>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Shared reading</a:t>
            </a:r>
            <a:endParaRPr lang="en-GB" altLang="en-US" sz="2400" dirty="0"/>
          </a:p>
        </p:txBody>
      </p:sp>
      <p:sp>
        <p:nvSpPr>
          <p:cNvPr id="11" name="Text Box 8"/>
          <p:cNvSpPr txBox="1">
            <a:spLocks noChangeArrowheads="1"/>
          </p:cNvSpPr>
          <p:nvPr/>
        </p:nvSpPr>
        <p:spPr bwMode="auto">
          <a:xfrm>
            <a:off x="8864524" y="2615761"/>
            <a:ext cx="2744895" cy="702530"/>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400" dirty="0">
                <a:solidFill>
                  <a:srgbClr val="000000"/>
                </a:solidFill>
              </a:rPr>
              <a:t>Modelled reading</a:t>
            </a:r>
            <a:endParaRPr lang="en-GB" altLang="en-US" dirty="0"/>
          </a:p>
        </p:txBody>
      </p:sp>
      <p:sp>
        <p:nvSpPr>
          <p:cNvPr id="14" name="Text Box 10"/>
          <p:cNvSpPr txBox="1">
            <a:spLocks noChangeArrowheads="1"/>
          </p:cNvSpPr>
          <p:nvPr/>
        </p:nvSpPr>
        <p:spPr bwMode="auto">
          <a:xfrm>
            <a:off x="6512138" y="5757819"/>
            <a:ext cx="2376264" cy="576064"/>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Class story</a:t>
            </a:r>
            <a:endParaRPr lang="en-GB" altLang="en-US" sz="2400"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5013" y="3501009"/>
            <a:ext cx="2330127" cy="301827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0457" y="1340768"/>
            <a:ext cx="2292142" cy="3129509"/>
          </a:xfrm>
          <a:prstGeom prst="rect">
            <a:avLst/>
          </a:prstGeom>
        </p:spPr>
      </p:pic>
      <p:sp>
        <p:nvSpPr>
          <p:cNvPr id="12" name="Title 1">
            <a:extLst>
              <a:ext uri="{FF2B5EF4-FFF2-40B4-BE49-F238E27FC236}">
                <a16:creationId xmlns:a16="http://schemas.microsoft.com/office/drawing/2014/main" id="{F384A291-A113-43F2-BE56-6CD0C9925177}"/>
              </a:ext>
            </a:extLst>
          </p:cNvPr>
          <p:cNvSpPr txBox="1">
            <a:spLocks/>
          </p:cNvSpPr>
          <p:nvPr/>
        </p:nvSpPr>
        <p:spPr>
          <a:xfrm>
            <a:off x="1564051" y="119430"/>
            <a:ext cx="921381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Different types of classroom reading</a:t>
            </a:r>
          </a:p>
        </p:txBody>
      </p:sp>
      <p:pic>
        <p:nvPicPr>
          <p:cNvPr id="13" name="Picture 12">
            <a:extLst>
              <a:ext uri="{FF2B5EF4-FFF2-40B4-BE49-F238E27FC236}">
                <a16:creationId xmlns:a16="http://schemas.microsoft.com/office/drawing/2014/main" id="{7710CA19-1B22-4A0C-8283-10C3EAC937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198673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6" grpId="0" animBg="1"/>
      <p:bldP spid="17417" grpId="0" animBg="1"/>
      <p:bldP spid="17419" grpId="0" animBg="1"/>
      <p:bldP spid="11"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978560906"/>
              </p:ext>
            </p:extLst>
          </p:nvPr>
        </p:nvGraphicFramePr>
        <p:xfrm>
          <a:off x="3096954" y="1718436"/>
          <a:ext cx="8936295" cy="4864927"/>
        </p:xfrm>
        <a:graphic>
          <a:graphicData uri="http://schemas.openxmlformats.org/drawingml/2006/table">
            <a:tbl>
              <a:tblPr firstRow="1" bandRow="1">
                <a:tableStyleId>{5C22544A-7EE6-4342-B048-85BDC9FD1C3A}</a:tableStyleId>
              </a:tblPr>
              <a:tblGrid>
                <a:gridCol w="1278261">
                  <a:extLst>
                    <a:ext uri="{9D8B030D-6E8A-4147-A177-3AD203B41FA5}">
                      <a16:colId xmlns:a16="http://schemas.microsoft.com/office/drawing/2014/main" val="20000"/>
                    </a:ext>
                  </a:extLst>
                </a:gridCol>
                <a:gridCol w="987225">
                  <a:extLst>
                    <a:ext uri="{9D8B030D-6E8A-4147-A177-3AD203B41FA5}">
                      <a16:colId xmlns:a16="http://schemas.microsoft.com/office/drawing/2014/main" val="20001"/>
                    </a:ext>
                  </a:extLst>
                </a:gridCol>
                <a:gridCol w="1091715">
                  <a:extLst>
                    <a:ext uri="{9D8B030D-6E8A-4147-A177-3AD203B41FA5}">
                      <a16:colId xmlns:a16="http://schemas.microsoft.com/office/drawing/2014/main" val="20002"/>
                    </a:ext>
                  </a:extLst>
                </a:gridCol>
                <a:gridCol w="1452629">
                  <a:extLst>
                    <a:ext uri="{9D8B030D-6E8A-4147-A177-3AD203B41FA5}">
                      <a16:colId xmlns:a16="http://schemas.microsoft.com/office/drawing/2014/main" val="20003"/>
                    </a:ext>
                  </a:extLst>
                </a:gridCol>
                <a:gridCol w="1362882">
                  <a:extLst>
                    <a:ext uri="{9D8B030D-6E8A-4147-A177-3AD203B41FA5}">
                      <a16:colId xmlns:a16="http://schemas.microsoft.com/office/drawing/2014/main" val="20004"/>
                    </a:ext>
                  </a:extLst>
                </a:gridCol>
                <a:gridCol w="1181462">
                  <a:extLst>
                    <a:ext uri="{9D8B030D-6E8A-4147-A177-3AD203B41FA5}">
                      <a16:colId xmlns:a16="http://schemas.microsoft.com/office/drawing/2014/main" val="20005"/>
                    </a:ext>
                  </a:extLst>
                </a:gridCol>
                <a:gridCol w="1582121">
                  <a:extLst>
                    <a:ext uri="{9D8B030D-6E8A-4147-A177-3AD203B41FA5}">
                      <a16:colId xmlns:a16="http://schemas.microsoft.com/office/drawing/2014/main" val="20006"/>
                    </a:ext>
                  </a:extLst>
                </a:gridCol>
              </a:tblGrid>
              <a:tr h="471451">
                <a:tc>
                  <a:txBody>
                    <a:bodyPr/>
                    <a:lstStyle/>
                    <a:p>
                      <a:pPr algn="ctr">
                        <a:lnSpc>
                          <a:spcPct val="107000"/>
                        </a:lnSpc>
                        <a:spcAft>
                          <a:spcPts val="800"/>
                        </a:spcAft>
                      </a:pPr>
                      <a:r>
                        <a:rPr lang="en-GB" sz="1000" dirty="0">
                          <a:effectLst/>
                        </a:rPr>
                        <a:t>Type?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Who reads?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Number of pupils?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Reading level?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How often?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Range of text?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dirty="0">
                          <a:effectLst/>
                        </a:rPr>
                        <a:t>Purpose?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0"/>
                  </a:ext>
                </a:extLst>
              </a:tr>
              <a:tr h="471451">
                <a:tc>
                  <a:txBody>
                    <a:bodyPr/>
                    <a:lstStyle/>
                    <a:p>
                      <a:pPr>
                        <a:lnSpc>
                          <a:spcPct val="107000"/>
                        </a:lnSpc>
                        <a:spcAft>
                          <a:spcPts val="800"/>
                        </a:spcAft>
                      </a:pPr>
                      <a:r>
                        <a:rPr lang="en-GB" sz="1000" dirty="0">
                          <a:effectLst/>
                        </a:rPr>
                        <a:t>Modelled reading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Teacher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Whole class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Just above pupils’ level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Can be used often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Fiction or non-fiction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US" sz="1000" dirty="0">
                          <a:effectLst/>
                        </a:rPr>
                        <a:t>The goal is to model </a:t>
                      </a:r>
                      <a:r>
                        <a:rPr lang="en-GB" sz="1000" dirty="0">
                          <a:effectLst/>
                        </a:rPr>
                        <a:t>specific reading skills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1"/>
                  </a:ext>
                </a:extLst>
              </a:tr>
              <a:tr h="535321">
                <a:tc>
                  <a:txBody>
                    <a:bodyPr/>
                    <a:lstStyle/>
                    <a:p>
                      <a:pPr>
                        <a:lnSpc>
                          <a:spcPct val="107000"/>
                        </a:lnSpc>
                        <a:spcAft>
                          <a:spcPts val="800"/>
                        </a:spcAft>
                      </a:pPr>
                      <a:r>
                        <a:rPr lang="en-GB" sz="1000" dirty="0">
                          <a:effectLst/>
                        </a:rPr>
                        <a:t>Shared reading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Teacher and pupils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Whole class or group</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At the pupils’ level or above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Can be used often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All kinds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To teach specific reading skills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2"/>
                  </a:ext>
                </a:extLst>
              </a:tr>
              <a:tr h="1375028">
                <a:tc>
                  <a:txBody>
                    <a:bodyPr/>
                    <a:lstStyle/>
                    <a:p>
                      <a:pPr>
                        <a:lnSpc>
                          <a:spcPct val="107000"/>
                        </a:lnSpc>
                        <a:spcAft>
                          <a:spcPts val="800"/>
                        </a:spcAft>
                      </a:pPr>
                      <a:r>
                        <a:rPr lang="en-GB" sz="1000" dirty="0">
                          <a:effectLst/>
                        </a:rPr>
                        <a:t>Guided reading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Teacher and/or pupils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3-6 children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Just above the children’s own reading level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Regularly, as often as possible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Fiction or non-fiction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US" sz="1000" dirty="0">
                          <a:effectLst/>
                        </a:rPr>
                        <a:t>The goal is for pupils to become fluent readers who can problem solve strategically and read independently and silently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3"/>
                  </a:ext>
                </a:extLst>
              </a:tr>
              <a:tr h="1005838">
                <a:tc>
                  <a:txBody>
                    <a:bodyPr/>
                    <a:lstStyle/>
                    <a:p>
                      <a:pPr>
                        <a:lnSpc>
                          <a:spcPct val="107000"/>
                        </a:lnSpc>
                        <a:spcAft>
                          <a:spcPts val="800"/>
                        </a:spcAft>
                      </a:pPr>
                      <a:r>
                        <a:rPr lang="en-GB" sz="1000" dirty="0">
                          <a:effectLst/>
                        </a:rPr>
                        <a:t>Independent reading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Individual pupil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1 child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The pupil’s own reading level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As often as possible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A range of fiction and non-fiction as children get older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 For child to practise reading, and to develop a love of books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4"/>
                  </a:ext>
                </a:extLst>
              </a:tr>
              <a:tr h="1005838">
                <a:tc>
                  <a:txBody>
                    <a:bodyPr/>
                    <a:lstStyle/>
                    <a:p>
                      <a:pPr>
                        <a:lnSpc>
                          <a:spcPct val="107000"/>
                        </a:lnSpc>
                        <a:spcAft>
                          <a:spcPts val="800"/>
                        </a:spcAft>
                      </a:pPr>
                      <a:r>
                        <a:rPr lang="en-GB" sz="1000" dirty="0">
                          <a:effectLst/>
                        </a:rPr>
                        <a:t>The class story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Teacher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Whole class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Can be a lot higher than the children’s level if the text is interesting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Daily works best, often at the end of the day as a “treat”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Lots of fiction, but some non-fiction too</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For the teacher to model the reading process and for children to enjoy  stories and books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val="10005"/>
                  </a:ext>
                </a:extLst>
              </a:tr>
            </a:tbl>
          </a:graphicData>
        </a:graphic>
      </p:graphicFrame>
      <p:sp>
        <p:nvSpPr>
          <p:cNvPr id="2" name="Title 1">
            <a:extLst>
              <a:ext uri="{FF2B5EF4-FFF2-40B4-BE49-F238E27FC236}">
                <a16:creationId xmlns:a16="http://schemas.microsoft.com/office/drawing/2014/main" id="{F51A2116-D86F-4F67-8149-588D4C81D6BB}"/>
              </a:ext>
            </a:extLst>
          </p:cNvPr>
          <p:cNvSpPr>
            <a:spLocks noGrp="1"/>
          </p:cNvSpPr>
          <p:nvPr>
            <p:ph type="title"/>
          </p:nvPr>
        </p:nvSpPr>
        <p:spPr>
          <a:xfrm>
            <a:off x="425116" y="367506"/>
            <a:ext cx="10515600" cy="1325563"/>
          </a:xfrm>
        </p:spPr>
        <p:txBody>
          <a:bodyPr/>
          <a:lstStyle/>
          <a:p>
            <a:r>
              <a:rPr lang="en-GB" dirty="0"/>
              <a:t>Different types of classroom reading</a:t>
            </a:r>
          </a:p>
        </p:txBody>
      </p:sp>
      <p:pic>
        <p:nvPicPr>
          <p:cNvPr id="6" name="Picture 5">
            <a:extLst>
              <a:ext uri="{FF2B5EF4-FFF2-40B4-BE49-F238E27FC236}">
                <a16:creationId xmlns:a16="http://schemas.microsoft.com/office/drawing/2014/main" id="{C6DB198E-E2D1-4180-B4BF-2489A7AD7B2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158751" y="2130962"/>
            <a:ext cx="2666745" cy="4039874"/>
          </a:xfrm>
          <a:prstGeom prst="rect">
            <a:avLst/>
          </a:prstGeom>
        </p:spPr>
      </p:pic>
      <p:pic>
        <p:nvPicPr>
          <p:cNvPr id="8" name="Picture 7">
            <a:extLst>
              <a:ext uri="{FF2B5EF4-FFF2-40B4-BE49-F238E27FC236}">
                <a16:creationId xmlns:a16="http://schemas.microsoft.com/office/drawing/2014/main" id="{786E841D-EBD1-48F6-991C-3EB5DDB3A9D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5477991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60179E0-9486-4803-BF57-86A0BA2474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5719" y="1027906"/>
            <a:ext cx="7399779" cy="5711705"/>
          </a:xfrm>
        </p:spPr>
      </p:pic>
      <p:pic>
        <p:nvPicPr>
          <p:cNvPr id="6" name="Picture 5">
            <a:extLst>
              <a:ext uri="{FF2B5EF4-FFF2-40B4-BE49-F238E27FC236}">
                <a16:creationId xmlns:a16="http://schemas.microsoft.com/office/drawing/2014/main" id="{C8821B06-796F-4E1F-AC20-4AA9E619AB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8841389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827494" cy="1239557"/>
          </a:xfrm>
        </p:spPr>
        <p:txBody>
          <a:bodyPr>
            <a:normAutofit fontScale="90000"/>
          </a:bodyPr>
          <a:lstStyle/>
          <a:p>
            <a:r>
              <a:rPr lang="en-GB" dirty="0"/>
              <a:t>Let’s look at some reading in the classroom</a:t>
            </a:r>
          </a:p>
        </p:txBody>
      </p:sp>
      <p:sp>
        <p:nvSpPr>
          <p:cNvPr id="4" name="Content Placeholder 3"/>
          <p:cNvSpPr txBox="1">
            <a:spLocks noGrp="1"/>
          </p:cNvSpPr>
          <p:nvPr>
            <p:ph idx="1"/>
          </p:nvPr>
        </p:nvSpPr>
        <p:spPr>
          <a:xfrm>
            <a:off x="1850292" y="5813272"/>
            <a:ext cx="3538736" cy="764312"/>
          </a:xfrm>
          <a:prstGeom prst="rect">
            <a:avLst/>
          </a:prstGeom>
          <a:noFill/>
        </p:spPr>
        <p:txBody>
          <a:bodyPr wrap="square" rtlCol="0">
            <a:spAutoFit/>
          </a:bodyPr>
          <a:lstStyle/>
          <a:p>
            <a:pPr marL="0" indent="0">
              <a:buNone/>
            </a:pPr>
            <a:r>
              <a:rPr lang="en-US" sz="1000" dirty="0">
                <a:hlinkClick r:id="rId3"/>
              </a:rPr>
              <a:t>https://www.youtube.com/watch?v=jfGjgOc-rJw</a:t>
            </a:r>
            <a:endParaRPr lang="en-US" sz="1000" dirty="0"/>
          </a:p>
          <a:p>
            <a:pPr marL="0" indent="0">
              <a:buNone/>
            </a:pPr>
            <a:endParaRPr lang="en-US" sz="1000" dirty="0"/>
          </a:p>
          <a:p>
            <a:endParaRPr lang="en-US" sz="1000" dirty="0"/>
          </a:p>
        </p:txBody>
      </p:sp>
      <p:pic>
        <p:nvPicPr>
          <p:cNvPr id="5" name="Picture 4"/>
          <p:cNvPicPr/>
          <p:nvPr/>
        </p:nvPicPr>
        <p:blipFill rotWithShape="1">
          <a:blip r:embed="rId4"/>
          <a:srcRect l="5751" t="15171" r="28010" b="20836"/>
          <a:stretch/>
        </p:blipFill>
        <p:spPr bwMode="auto">
          <a:xfrm>
            <a:off x="718660" y="2023759"/>
            <a:ext cx="4947034" cy="3229559"/>
          </a:xfrm>
          <a:prstGeom prst="rect">
            <a:avLst/>
          </a:prstGeom>
          <a:ln w="38100">
            <a:solidFill>
              <a:schemeClr val="accent1"/>
            </a:solidFill>
          </a:ln>
          <a:extLst>
            <a:ext uri="{53640926-AAD7-44D8-BBD7-CCE9431645EC}">
              <a14:shadowObscured xmlns:a14="http://schemas.microsoft.com/office/drawing/2010/main"/>
            </a:ext>
          </a:extLst>
        </p:spPr>
      </p:pic>
      <p:sp>
        <p:nvSpPr>
          <p:cNvPr id="6" name="Content Placeholder 2">
            <a:extLst>
              <a:ext uri="{FF2B5EF4-FFF2-40B4-BE49-F238E27FC236}">
                <a16:creationId xmlns:a16="http://schemas.microsoft.com/office/drawing/2014/main" id="{6FAA3679-2E1A-447A-A9DF-269AFC6A8F32}"/>
              </a:ext>
            </a:extLst>
          </p:cNvPr>
          <p:cNvSpPr txBox="1">
            <a:spLocks/>
          </p:cNvSpPr>
          <p:nvPr/>
        </p:nvSpPr>
        <p:spPr>
          <a:xfrm>
            <a:off x="8630925" y="2093817"/>
            <a:ext cx="2530624" cy="1180727"/>
          </a:xfrm>
          <a:prstGeom prst="rect">
            <a:avLst/>
          </a:prstGeom>
          <a:solidFill>
            <a:srgbClr val="32C4C8"/>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Word </a:t>
            </a:r>
          </a:p>
          <a:p>
            <a:r>
              <a:rPr lang="en-GB" dirty="0"/>
              <a:t>level</a:t>
            </a:r>
          </a:p>
        </p:txBody>
      </p:sp>
      <p:sp>
        <p:nvSpPr>
          <p:cNvPr id="7" name="Content Placeholder 2">
            <a:extLst>
              <a:ext uri="{FF2B5EF4-FFF2-40B4-BE49-F238E27FC236}">
                <a16:creationId xmlns:a16="http://schemas.microsoft.com/office/drawing/2014/main" id="{A9FB3F5B-1D22-4FAB-8B36-245D856770BD}"/>
              </a:ext>
            </a:extLst>
          </p:cNvPr>
          <p:cNvSpPr txBox="1">
            <a:spLocks/>
          </p:cNvSpPr>
          <p:nvPr/>
        </p:nvSpPr>
        <p:spPr>
          <a:xfrm>
            <a:off x="8688288" y="4902129"/>
            <a:ext cx="2530624" cy="1180727"/>
          </a:xfrm>
          <a:prstGeom prst="rect">
            <a:avLst/>
          </a:prstGeom>
          <a:solidFill>
            <a:srgbClr val="BCEDEE"/>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Text </a:t>
            </a:r>
          </a:p>
          <a:p>
            <a:r>
              <a:rPr lang="en-GB" dirty="0"/>
              <a:t>level</a:t>
            </a:r>
          </a:p>
        </p:txBody>
      </p:sp>
      <p:sp>
        <p:nvSpPr>
          <p:cNvPr id="8" name="Content Placeholder 2">
            <a:extLst>
              <a:ext uri="{FF2B5EF4-FFF2-40B4-BE49-F238E27FC236}">
                <a16:creationId xmlns:a16="http://schemas.microsoft.com/office/drawing/2014/main" id="{9DB21CA2-3840-4D09-91FE-F1D07A00F2F8}"/>
              </a:ext>
            </a:extLst>
          </p:cNvPr>
          <p:cNvSpPr txBox="1">
            <a:spLocks/>
          </p:cNvSpPr>
          <p:nvPr/>
        </p:nvSpPr>
        <p:spPr>
          <a:xfrm>
            <a:off x="8640118" y="3438232"/>
            <a:ext cx="2530624" cy="1180727"/>
          </a:xfrm>
          <a:prstGeom prst="rect">
            <a:avLst/>
          </a:prstGeom>
          <a:solidFill>
            <a:srgbClr val="76CCB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Sentence </a:t>
            </a:r>
          </a:p>
          <a:p>
            <a:r>
              <a:rPr lang="en-GB" dirty="0"/>
              <a:t>level</a:t>
            </a:r>
          </a:p>
        </p:txBody>
      </p:sp>
      <p:graphicFrame>
        <p:nvGraphicFramePr>
          <p:cNvPr id="9" name="Diagram 8">
            <a:extLst>
              <a:ext uri="{FF2B5EF4-FFF2-40B4-BE49-F238E27FC236}">
                <a16:creationId xmlns:a16="http://schemas.microsoft.com/office/drawing/2014/main" id="{2F5FF7CD-9B07-4CF3-BF44-C9D580090E3F}"/>
              </a:ext>
            </a:extLst>
          </p:cNvPr>
          <p:cNvGraphicFramePr/>
          <p:nvPr>
            <p:extLst>
              <p:ext uri="{D42A27DB-BD31-4B8C-83A1-F6EECF244321}">
                <p14:modId xmlns:p14="http://schemas.microsoft.com/office/powerpoint/2010/main" val="1281590187"/>
              </p:ext>
            </p:extLst>
          </p:nvPr>
        </p:nvGraphicFramePr>
        <p:xfrm>
          <a:off x="5317486" y="4861764"/>
          <a:ext cx="3094136" cy="17433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6D02A123-2D39-4479-B98D-C3EE511BC76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91610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Graphic spid="9"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591" y="632524"/>
            <a:ext cx="8759890" cy="1143000"/>
          </a:xfrm>
          <a:noFill/>
        </p:spPr>
        <p:txBody>
          <a:bodyPr>
            <a:normAutofit/>
          </a:bodyPr>
          <a:lstStyle/>
          <a:p>
            <a:r>
              <a:rPr lang="en-GB" dirty="0">
                <a:effectLst>
                  <a:outerShdw blurRad="38100" dist="38100" dir="2700000" algn="tl">
                    <a:srgbClr val="000000">
                      <a:alpha val="43137"/>
                    </a:srgbClr>
                  </a:outerShdw>
                </a:effectLst>
              </a:rPr>
              <a:t>What do you think of this statement?</a:t>
            </a:r>
          </a:p>
        </p:txBody>
      </p:sp>
      <p:sp>
        <p:nvSpPr>
          <p:cNvPr id="3" name="Content Placeholder 2"/>
          <p:cNvSpPr>
            <a:spLocks noGrp="1"/>
          </p:cNvSpPr>
          <p:nvPr>
            <p:ph idx="1"/>
          </p:nvPr>
        </p:nvSpPr>
        <p:spPr>
          <a:xfrm>
            <a:off x="397090" y="2451650"/>
            <a:ext cx="5698910" cy="3456384"/>
          </a:xfrm>
          <a:solidFill>
            <a:schemeClr val="bg1"/>
          </a:solidFill>
          <a:ln w="38100">
            <a:solidFill>
              <a:schemeClr val="accent1"/>
            </a:solidFill>
          </a:ln>
        </p:spPr>
        <p:txBody>
          <a:bodyPr>
            <a:normAutofit fontScale="40000" lnSpcReduction="20000"/>
          </a:bodyPr>
          <a:lstStyle/>
          <a:p>
            <a:pPr marL="0" indent="0">
              <a:lnSpc>
                <a:spcPct val="170000"/>
              </a:lnSpc>
              <a:buNone/>
            </a:pPr>
            <a:r>
              <a:rPr lang="en-GB" i="1" dirty="0"/>
              <a:t>“</a:t>
            </a:r>
            <a:r>
              <a:rPr lang="en-GB" sz="4000" i="1" dirty="0"/>
              <a:t>Shared reading is an essential step in the effective teaching of writing. In the course of reading a shared text with a class, you can, as well as focusing on teaching them how to read this text, also teach a deal about how the text is structured. A highly developed familiarity with the structure of a text is necessary if children are subsequently to write texts like this themselves.”</a:t>
            </a:r>
            <a:endParaRPr lang="en-GB" i="1" dirty="0"/>
          </a:p>
          <a:p>
            <a:pPr marL="0" indent="0">
              <a:buNone/>
            </a:pPr>
            <a:endParaRPr lang="en-GB" dirty="0"/>
          </a:p>
          <a:p>
            <a:pPr marL="0" indent="0">
              <a:buNone/>
            </a:pPr>
            <a:r>
              <a:rPr lang="en-GB" dirty="0"/>
              <a:t>Medwell et al.(2014)</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728140A7-806F-4304-8A69-B1AD4A2CE8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6" name="Diagram 5">
            <a:extLst>
              <a:ext uri="{FF2B5EF4-FFF2-40B4-BE49-F238E27FC236}">
                <a16:creationId xmlns:a16="http://schemas.microsoft.com/office/drawing/2014/main" id="{B9E0ACB9-AECE-44DA-A96A-201A8969A2FD}"/>
              </a:ext>
            </a:extLst>
          </p:cNvPr>
          <p:cNvGraphicFramePr/>
          <p:nvPr>
            <p:extLst>
              <p:ext uri="{D42A27DB-BD31-4B8C-83A1-F6EECF244321}">
                <p14:modId xmlns:p14="http://schemas.microsoft.com/office/powerpoint/2010/main" val="3888875387"/>
              </p:ext>
            </p:extLst>
          </p:nvPr>
        </p:nvGraphicFramePr>
        <p:xfrm>
          <a:off x="6409483" y="1227092"/>
          <a:ext cx="5572125" cy="59055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56335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p:cNvSpPr>
            <a:spLocks noChangeArrowheads="1"/>
          </p:cNvSpPr>
          <p:nvPr/>
        </p:nvSpPr>
        <p:spPr bwMode="auto">
          <a:xfrm>
            <a:off x="3716416" y="1850316"/>
            <a:ext cx="3528392" cy="1965559"/>
          </a:xfrm>
          <a:prstGeom prst="wedgeEllipseCallout">
            <a:avLst>
              <a:gd name="adj1" fmla="val -51981"/>
              <a:gd name="adj2" fmla="val 51227"/>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ts val="800"/>
              </a:spcAft>
            </a:pPr>
            <a:r>
              <a:rPr lang="en-GB" altLang="en-US" sz="1600" dirty="0">
                <a:latin typeface="Comic Sans MS" panose="030F0702030302020204" pitchFamily="66" charset="0"/>
              </a:rPr>
              <a:t>Did you hear how I grouped these words together when I read?  That’s because they all go together as a phrase.</a:t>
            </a:r>
            <a:endParaRPr lang="en-US" altLang="en-US" dirty="0">
              <a:latin typeface="Arial" panose="020B0604020202020204" pitchFamily="34" charset="0"/>
            </a:endParaRPr>
          </a:p>
        </p:txBody>
      </p:sp>
      <p:sp>
        <p:nvSpPr>
          <p:cNvPr id="4" name="AutoShape 3"/>
          <p:cNvSpPr>
            <a:spLocks noChangeArrowheads="1"/>
          </p:cNvSpPr>
          <p:nvPr/>
        </p:nvSpPr>
        <p:spPr bwMode="auto">
          <a:xfrm>
            <a:off x="597096" y="555899"/>
            <a:ext cx="3369568" cy="2343150"/>
          </a:xfrm>
          <a:prstGeom prst="wedgeEllipseCallout">
            <a:avLst>
              <a:gd name="adj1" fmla="val -67222"/>
              <a:gd name="adj2" fmla="val 34394"/>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ts val="800"/>
              </a:spcAft>
            </a:pPr>
            <a:r>
              <a:rPr lang="en-GB" altLang="en-US" sz="1600" dirty="0">
                <a:latin typeface="Comic Sans MS" panose="030F0702030302020204" pitchFamily="66" charset="0"/>
              </a:rPr>
              <a:t>Did you hear how I said this word loudly?  That’s because the author has put it in bold type so she wants to emphasise this word.</a:t>
            </a:r>
            <a:endParaRPr lang="en-US" altLang="en-US" dirty="0">
              <a:latin typeface="Arial" panose="020B0604020202020204" pitchFamily="34" charset="0"/>
            </a:endParaRPr>
          </a:p>
        </p:txBody>
      </p:sp>
      <p:sp>
        <p:nvSpPr>
          <p:cNvPr id="5" name="AutoShape 4"/>
          <p:cNvSpPr>
            <a:spLocks noChangeArrowheads="1"/>
          </p:cNvSpPr>
          <p:nvPr/>
        </p:nvSpPr>
        <p:spPr bwMode="auto">
          <a:xfrm>
            <a:off x="630648" y="4024442"/>
            <a:ext cx="3657600" cy="2171700"/>
          </a:xfrm>
          <a:prstGeom prst="wedgeEllipseCallout">
            <a:avLst>
              <a:gd name="adj1" fmla="val -68213"/>
              <a:gd name="adj2" fmla="val 33042"/>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ts val="800"/>
              </a:spcAft>
            </a:pPr>
            <a:r>
              <a:rPr lang="en-GB" altLang="en-US" sz="1600" dirty="0">
                <a:latin typeface="Comic Sans MS" panose="030F0702030302020204" pitchFamily="66" charset="0"/>
              </a:rPr>
              <a:t>Did you hear how my voice went up slightly at the end?  That’s because the author has put a question mark here.</a:t>
            </a:r>
            <a:endParaRPr lang="en-US" altLang="en-US" dirty="0">
              <a:latin typeface="Arial" panose="020B0604020202020204" pitchFamily="34" charset="0"/>
            </a:endParaRPr>
          </a:p>
        </p:txBody>
      </p:sp>
      <p:sp>
        <p:nvSpPr>
          <p:cNvPr id="6" name="Title 1">
            <a:extLst>
              <a:ext uri="{FF2B5EF4-FFF2-40B4-BE49-F238E27FC236}">
                <a16:creationId xmlns:a16="http://schemas.microsoft.com/office/drawing/2014/main" id="{5753CD11-177D-4E60-89C6-4042C97F1BF8}"/>
              </a:ext>
            </a:extLst>
          </p:cNvPr>
          <p:cNvSpPr txBox="1">
            <a:spLocks/>
          </p:cNvSpPr>
          <p:nvPr/>
        </p:nvSpPr>
        <p:spPr>
          <a:xfrm>
            <a:off x="5045676" y="220274"/>
            <a:ext cx="439826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Preparing for shared reading</a:t>
            </a:r>
          </a:p>
        </p:txBody>
      </p:sp>
      <p:sp>
        <p:nvSpPr>
          <p:cNvPr id="9" name="AutoShape 2">
            <a:extLst>
              <a:ext uri="{FF2B5EF4-FFF2-40B4-BE49-F238E27FC236}">
                <a16:creationId xmlns:a16="http://schemas.microsoft.com/office/drawing/2014/main" id="{8DA19883-0159-48E6-94F0-EC89509219DB}"/>
              </a:ext>
            </a:extLst>
          </p:cNvPr>
          <p:cNvSpPr>
            <a:spLocks noChangeArrowheads="1"/>
          </p:cNvSpPr>
          <p:nvPr/>
        </p:nvSpPr>
        <p:spPr bwMode="auto">
          <a:xfrm>
            <a:off x="8029936" y="1916269"/>
            <a:ext cx="3528392" cy="1965559"/>
          </a:xfrm>
          <a:prstGeom prst="wedgeEllipseCallout">
            <a:avLst>
              <a:gd name="adj1" fmla="val -51981"/>
              <a:gd name="adj2" fmla="val 51227"/>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ts val="800"/>
              </a:spcAft>
            </a:pPr>
            <a:r>
              <a:rPr lang="en-GB" altLang="en-US" sz="8800" dirty="0">
                <a:latin typeface="Comic Sans MS" panose="030F0702030302020204" pitchFamily="66" charset="0"/>
              </a:rPr>
              <a:t>?</a:t>
            </a:r>
            <a:endParaRPr lang="en-US" altLang="en-US" sz="9600" dirty="0">
              <a:latin typeface="Arial" panose="020B0604020202020204" pitchFamily="34" charset="0"/>
            </a:endParaRPr>
          </a:p>
        </p:txBody>
      </p:sp>
      <p:sp>
        <p:nvSpPr>
          <p:cNvPr id="10" name="AutoShape 2">
            <a:extLst>
              <a:ext uri="{FF2B5EF4-FFF2-40B4-BE49-F238E27FC236}">
                <a16:creationId xmlns:a16="http://schemas.microsoft.com/office/drawing/2014/main" id="{B0E75AFA-4612-4C4A-8EAA-0403105BC070}"/>
              </a:ext>
            </a:extLst>
          </p:cNvPr>
          <p:cNvSpPr>
            <a:spLocks noChangeArrowheads="1"/>
          </p:cNvSpPr>
          <p:nvPr/>
        </p:nvSpPr>
        <p:spPr bwMode="auto">
          <a:xfrm>
            <a:off x="5867708" y="4490786"/>
            <a:ext cx="3528392" cy="1965559"/>
          </a:xfrm>
          <a:prstGeom prst="wedgeEllipseCallout">
            <a:avLst>
              <a:gd name="adj1" fmla="val -51981"/>
              <a:gd name="adj2" fmla="val 51227"/>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ts val="800"/>
              </a:spcAft>
            </a:pPr>
            <a:r>
              <a:rPr lang="en-GB" altLang="en-US" sz="8800" dirty="0">
                <a:latin typeface="Comic Sans MS" panose="030F0702030302020204" pitchFamily="66" charset="0"/>
              </a:rPr>
              <a:t>?</a:t>
            </a:r>
            <a:endParaRPr lang="en-US" altLang="en-US" sz="9600" dirty="0">
              <a:latin typeface="Arial" panose="020B0604020202020204" pitchFamily="34" charset="0"/>
            </a:endParaRPr>
          </a:p>
        </p:txBody>
      </p:sp>
      <p:pic>
        <p:nvPicPr>
          <p:cNvPr id="8" name="Picture 7">
            <a:extLst>
              <a:ext uri="{FF2B5EF4-FFF2-40B4-BE49-F238E27FC236}">
                <a16:creationId xmlns:a16="http://schemas.microsoft.com/office/drawing/2014/main" id="{A7CABC42-3ACD-46F3-81B2-A3B7A51E34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4105758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2116-D86F-4F67-8149-588D4C81D6BB}"/>
              </a:ext>
            </a:extLst>
          </p:cNvPr>
          <p:cNvSpPr>
            <a:spLocks noGrp="1"/>
          </p:cNvSpPr>
          <p:nvPr>
            <p:ph type="title"/>
          </p:nvPr>
        </p:nvSpPr>
        <p:spPr>
          <a:xfrm>
            <a:off x="425116" y="312173"/>
            <a:ext cx="10515600" cy="1325563"/>
          </a:xfrm>
        </p:spPr>
        <p:txBody>
          <a:bodyPr/>
          <a:lstStyle/>
          <a:p>
            <a:r>
              <a:rPr lang="en-GB" dirty="0"/>
              <a:t>A key aim of early reading teaching  is for pupils to develop fluency and accuracy</a:t>
            </a:r>
          </a:p>
        </p:txBody>
      </p:sp>
      <p:pic>
        <p:nvPicPr>
          <p:cNvPr id="4" name="Picture 3">
            <a:extLst>
              <a:ext uri="{FF2B5EF4-FFF2-40B4-BE49-F238E27FC236}">
                <a16:creationId xmlns:a16="http://schemas.microsoft.com/office/drawing/2014/main" id="{933A9193-9D62-4465-BC73-6308ED394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014" y="1824318"/>
            <a:ext cx="3167622" cy="4573572"/>
          </a:xfrm>
          <a:prstGeom prst="rect">
            <a:avLst/>
          </a:prstGeom>
        </p:spPr>
      </p:pic>
      <p:pic>
        <p:nvPicPr>
          <p:cNvPr id="5" name="Picture 4">
            <a:extLst>
              <a:ext uri="{FF2B5EF4-FFF2-40B4-BE49-F238E27FC236}">
                <a16:creationId xmlns:a16="http://schemas.microsoft.com/office/drawing/2014/main" id="{72BB5DCB-307A-44D4-9B47-84ABE91C48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6" name="TextBox 5">
            <a:extLst>
              <a:ext uri="{FF2B5EF4-FFF2-40B4-BE49-F238E27FC236}">
                <a16:creationId xmlns:a16="http://schemas.microsoft.com/office/drawing/2014/main" id="{94A46699-DF5B-4FF7-B060-0AAA0FDD8F21}"/>
              </a:ext>
            </a:extLst>
          </p:cNvPr>
          <p:cNvSpPr txBox="1"/>
          <p:nvPr/>
        </p:nvSpPr>
        <p:spPr>
          <a:xfrm>
            <a:off x="3824482" y="1959554"/>
            <a:ext cx="7632412" cy="584775"/>
          </a:xfrm>
          <a:prstGeom prst="rect">
            <a:avLst/>
          </a:prstGeom>
          <a:noFill/>
          <a:ln>
            <a:solidFill>
              <a:schemeClr val="accent5">
                <a:lumMod val="75000"/>
              </a:schemeClr>
            </a:solidFill>
          </a:ln>
        </p:spPr>
        <p:txBody>
          <a:bodyPr wrap="square" rtlCol="0">
            <a:spAutoFit/>
          </a:bodyPr>
          <a:lstStyle/>
          <a:p>
            <a:pPr algn="just"/>
            <a:r>
              <a:rPr lang="en-US" sz="1600" dirty="0"/>
              <a:t>Fluency is the ability to read aloud with expression to demonstrate an understanding of the author’s message</a:t>
            </a:r>
            <a:r>
              <a:rPr lang="en-US" sz="1600" b="1" dirty="0"/>
              <a:t>.</a:t>
            </a:r>
            <a:endParaRPr lang="en-GB" sz="1600" b="1" dirty="0"/>
          </a:p>
        </p:txBody>
      </p:sp>
      <p:sp>
        <p:nvSpPr>
          <p:cNvPr id="7" name="TextBox 6">
            <a:extLst>
              <a:ext uri="{FF2B5EF4-FFF2-40B4-BE49-F238E27FC236}">
                <a16:creationId xmlns:a16="http://schemas.microsoft.com/office/drawing/2014/main" id="{D5342097-5300-4D99-8EC4-3C394C51D98D}"/>
              </a:ext>
            </a:extLst>
          </p:cNvPr>
          <p:cNvSpPr txBox="1"/>
          <p:nvPr/>
        </p:nvSpPr>
        <p:spPr>
          <a:xfrm>
            <a:off x="3824482" y="3440000"/>
            <a:ext cx="7632412" cy="1077218"/>
          </a:xfrm>
          <a:prstGeom prst="rect">
            <a:avLst/>
          </a:prstGeom>
          <a:noFill/>
          <a:ln>
            <a:solidFill>
              <a:schemeClr val="accent5">
                <a:lumMod val="75000"/>
              </a:schemeClr>
            </a:solidFill>
          </a:ln>
        </p:spPr>
        <p:txBody>
          <a:bodyPr wrap="square" rtlCol="0">
            <a:spAutoFit/>
          </a:bodyPr>
          <a:lstStyle/>
          <a:p>
            <a:pPr algn="just"/>
            <a:r>
              <a:rPr lang="en-US" sz="1600" dirty="0"/>
              <a:t>Developing fluency and accuracy are important learning goals for any reader.  </a:t>
            </a:r>
          </a:p>
          <a:p>
            <a:pPr algn="just"/>
            <a:r>
              <a:rPr lang="en-US" sz="1600" dirty="0"/>
              <a:t>At first, the mechanical process of decoding requires a lot of attention where learners develop knowledge and understanding of the alphabetic system and the sounds and structures of spoken language.  </a:t>
            </a:r>
          </a:p>
        </p:txBody>
      </p:sp>
      <p:sp>
        <p:nvSpPr>
          <p:cNvPr id="8" name="TextBox 7">
            <a:extLst>
              <a:ext uri="{FF2B5EF4-FFF2-40B4-BE49-F238E27FC236}">
                <a16:creationId xmlns:a16="http://schemas.microsoft.com/office/drawing/2014/main" id="{61928FDA-4365-4FCC-89A2-D211AA3B8CFE}"/>
              </a:ext>
            </a:extLst>
          </p:cNvPr>
          <p:cNvSpPr txBox="1"/>
          <p:nvPr/>
        </p:nvSpPr>
        <p:spPr>
          <a:xfrm>
            <a:off x="3824482" y="5723785"/>
            <a:ext cx="7632412" cy="584775"/>
          </a:xfrm>
          <a:prstGeom prst="rect">
            <a:avLst/>
          </a:prstGeom>
          <a:noFill/>
          <a:ln>
            <a:solidFill>
              <a:schemeClr val="accent5">
                <a:lumMod val="75000"/>
              </a:schemeClr>
            </a:solidFill>
          </a:ln>
        </p:spPr>
        <p:txBody>
          <a:bodyPr wrap="square" rtlCol="0">
            <a:spAutoFit/>
          </a:bodyPr>
          <a:lstStyle/>
          <a:p>
            <a:pPr algn="just"/>
            <a:r>
              <a:rPr lang="en-US" sz="1600" dirty="0"/>
              <a:t>However, it is possible for readers to develop fluency and accuracy </a:t>
            </a:r>
            <a:r>
              <a:rPr lang="en-US" sz="1600" u="sng" dirty="0"/>
              <a:t>without understanding what they are reading</a:t>
            </a:r>
            <a:r>
              <a:rPr lang="en-US" sz="1600" dirty="0"/>
              <a:t>.  </a:t>
            </a:r>
            <a:endParaRPr lang="en-GB" sz="1600" b="1" dirty="0">
              <a:solidFill>
                <a:schemeClr val="accent5"/>
              </a:solidFill>
            </a:endParaRPr>
          </a:p>
        </p:txBody>
      </p:sp>
      <p:pic>
        <p:nvPicPr>
          <p:cNvPr id="9" name="Picture 8">
            <a:extLst>
              <a:ext uri="{FF2B5EF4-FFF2-40B4-BE49-F238E27FC236}">
                <a16:creationId xmlns:a16="http://schemas.microsoft.com/office/drawing/2014/main" id="{057DAF8F-4ED3-4D32-A04C-D6CF2B1CC9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02588" y="4769569"/>
            <a:ext cx="1649657" cy="643320"/>
          </a:xfrm>
          <a:prstGeom prst="rect">
            <a:avLst/>
          </a:prstGeom>
        </p:spPr>
      </p:pic>
      <p:pic>
        <p:nvPicPr>
          <p:cNvPr id="10" name="Picture 9">
            <a:extLst>
              <a:ext uri="{FF2B5EF4-FFF2-40B4-BE49-F238E27FC236}">
                <a16:creationId xmlns:a16="http://schemas.microsoft.com/office/drawing/2014/main" id="{7625302E-8B0F-46D9-881F-13395633D6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08984" y="2588737"/>
            <a:ext cx="824781" cy="824781"/>
          </a:xfrm>
          <a:prstGeom prst="rect">
            <a:avLst/>
          </a:prstGeom>
          <a:ln>
            <a:solidFill>
              <a:schemeClr val="accent5">
                <a:lumMod val="75000"/>
              </a:schemeClr>
            </a:solidFill>
          </a:ln>
        </p:spPr>
      </p:pic>
      <p:pic>
        <p:nvPicPr>
          <p:cNvPr id="11" name="Picture 10">
            <a:extLst>
              <a:ext uri="{FF2B5EF4-FFF2-40B4-BE49-F238E27FC236}">
                <a16:creationId xmlns:a16="http://schemas.microsoft.com/office/drawing/2014/main" id="{D19048DC-CB17-4FCA-881A-A9D64064DB5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48742" y="4705575"/>
            <a:ext cx="1274580" cy="829852"/>
          </a:xfrm>
          <a:prstGeom prst="rect">
            <a:avLst/>
          </a:prstGeom>
          <a:ln>
            <a:solidFill>
              <a:schemeClr val="accent5">
                <a:lumMod val="75000"/>
              </a:schemeClr>
            </a:solidFill>
          </a:ln>
        </p:spPr>
      </p:pic>
    </p:spTree>
    <p:extLst>
      <p:ext uri="{BB962C8B-B14F-4D97-AF65-F5344CB8AC3E}">
        <p14:creationId xmlns:p14="http://schemas.microsoft.com/office/powerpoint/2010/main" val="8489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4450976" y="367506"/>
            <a:ext cx="3590365" cy="1325563"/>
          </a:xfrm>
        </p:spPr>
        <p:txBody>
          <a:bodyPr/>
          <a:lstStyle/>
          <a:p>
            <a:r>
              <a:rPr lang="en-GB" dirty="0"/>
              <a:t>Directed study</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a:xfrm>
            <a:off x="1698279" y="1916160"/>
            <a:ext cx="8758473" cy="3760363"/>
          </a:xfrm>
        </p:spPr>
        <p:txBody>
          <a:bodyPr/>
          <a:lstStyle/>
          <a:p>
            <a:pPr marL="0" indent="0" algn="ctr">
              <a:buNone/>
            </a:pPr>
            <a:r>
              <a:rPr lang="en-GB" sz="3600" dirty="0" smtClean="0"/>
              <a:t>Prepare for bridging activity</a:t>
            </a:r>
          </a:p>
          <a:p>
            <a:pPr marL="0" indent="0">
              <a:buNone/>
            </a:pPr>
            <a:endParaRPr lang="en-GB" dirty="0"/>
          </a:p>
          <a:p>
            <a:r>
              <a:rPr lang="en-GB" dirty="0" smtClean="0"/>
              <a:t>Revisit the Neil Mercer </a:t>
            </a:r>
            <a:r>
              <a:rPr lang="en-GB" dirty="0" smtClean="0"/>
              <a:t>PowerPoint;</a:t>
            </a:r>
            <a:endParaRPr lang="en-GB" dirty="0" smtClean="0"/>
          </a:p>
          <a:p>
            <a:r>
              <a:rPr lang="en-GB" dirty="0" smtClean="0"/>
              <a:t>Look at the observation sheet you will be using in school next week.</a:t>
            </a:r>
          </a:p>
          <a:p>
            <a:pPr marL="0" indent="0">
              <a:buNone/>
            </a:pPr>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4991907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583B18CA-27AA-46CC-893F-B4275F40C601}" type="slidenum">
              <a:rPr lang="en-GB" altLang="en-US" sz="1200">
                <a:solidFill>
                  <a:srgbClr val="898989"/>
                </a:solidFill>
                <a:latin typeface="Arial" panose="020B0604020202020204" pitchFamily="34" charset="0"/>
              </a:rPr>
              <a:pPr>
                <a:spcBef>
                  <a:spcPct val="0"/>
                </a:spcBef>
                <a:buFontTx/>
                <a:buNone/>
              </a:pPr>
              <a:t>20</a:t>
            </a:fld>
            <a:endParaRPr lang="en-GB" altLang="en-US" sz="1200" dirty="0">
              <a:solidFill>
                <a:srgbClr val="898989"/>
              </a:solidFill>
              <a:latin typeface="Arial" panose="020B0604020202020204" pitchFamily="34" charset="0"/>
            </a:endParaRPr>
          </a:p>
        </p:txBody>
      </p:sp>
      <p:pic>
        <p:nvPicPr>
          <p:cNvPr id="3" name="Content Placeholder 2" descr="Happy Face Star Clipart | Clipart Panda - Free Clipart Images"/>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04872" y="1577224"/>
            <a:ext cx="1817827" cy="1737360"/>
          </a:xfrm>
        </p:spPr>
      </p:pic>
      <p:pic>
        <p:nvPicPr>
          <p:cNvPr id="8" name="Content Placeholder 2" descr="Happy Face Star Clipart | Clipart Panda - Free Clipart Imag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8500" y="1530252"/>
            <a:ext cx="1817827" cy="1737360"/>
          </a:xfrm>
          <a:prstGeom prst="rect">
            <a:avLst/>
          </a:prstGeom>
        </p:spPr>
      </p:pic>
      <p:pic>
        <p:nvPicPr>
          <p:cNvPr id="5" name="Picture 4" descr="Wish Clipart | Clipart Panda - Free Clipart Image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94368" y="4354296"/>
            <a:ext cx="1509536" cy="2002054"/>
          </a:xfrm>
          <a:prstGeom prst="rect">
            <a:avLst/>
          </a:prstGeom>
        </p:spPr>
      </p:pic>
      <p:sp>
        <p:nvSpPr>
          <p:cNvPr id="6" name="TextBox 5"/>
          <p:cNvSpPr txBox="1"/>
          <p:nvPr/>
        </p:nvSpPr>
        <p:spPr>
          <a:xfrm>
            <a:off x="790400" y="3533996"/>
            <a:ext cx="4709120" cy="646331"/>
          </a:xfrm>
          <a:prstGeom prst="rect">
            <a:avLst/>
          </a:prstGeom>
          <a:noFill/>
          <a:ln>
            <a:solidFill>
              <a:schemeClr val="accent1">
                <a:lumMod val="60000"/>
                <a:lumOff val="40000"/>
              </a:schemeClr>
            </a:solidFill>
          </a:ln>
        </p:spPr>
        <p:txBody>
          <a:bodyPr wrap="square" rtlCol="0">
            <a:spAutoFit/>
          </a:bodyPr>
          <a:lstStyle/>
          <a:p>
            <a:pPr algn="ctr"/>
            <a:r>
              <a:rPr lang="en-US" dirty="0"/>
              <a:t>Two things you learnt today and one thing you wish you had learnt </a:t>
            </a:r>
          </a:p>
        </p:txBody>
      </p:sp>
      <p:sp>
        <p:nvSpPr>
          <p:cNvPr id="9" name="Title 1">
            <a:extLst>
              <a:ext uri="{FF2B5EF4-FFF2-40B4-BE49-F238E27FC236}">
                <a16:creationId xmlns:a16="http://schemas.microsoft.com/office/drawing/2014/main" id="{9DCDD32D-5E5E-4BB6-811E-285E91F001C5}"/>
              </a:ext>
            </a:extLst>
          </p:cNvPr>
          <p:cNvSpPr txBox="1">
            <a:spLocks/>
          </p:cNvSpPr>
          <p:nvPr/>
        </p:nvSpPr>
        <p:spPr>
          <a:xfrm>
            <a:off x="652272" y="17255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Let’s review today’s session</a:t>
            </a:r>
          </a:p>
        </p:txBody>
      </p:sp>
      <p:pic>
        <p:nvPicPr>
          <p:cNvPr id="7" name="Picture 6">
            <a:extLst>
              <a:ext uri="{FF2B5EF4-FFF2-40B4-BE49-F238E27FC236}">
                <a16:creationId xmlns:a16="http://schemas.microsoft.com/office/drawing/2014/main" id="{B6E0C39F-1896-485C-86F4-9E70FA9AF87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tretch>
            <a:fillRect/>
          </a:stretch>
        </p:blipFill>
        <p:spPr>
          <a:xfrm>
            <a:off x="6572418" y="2555019"/>
            <a:ext cx="4699086" cy="1957953"/>
          </a:xfrm>
          <a:prstGeom prst="rect">
            <a:avLst/>
          </a:prstGeom>
        </p:spPr>
      </p:pic>
      <p:pic>
        <p:nvPicPr>
          <p:cNvPr id="10" name="Picture 9">
            <a:extLst>
              <a:ext uri="{FF2B5EF4-FFF2-40B4-BE49-F238E27FC236}">
                <a16:creationId xmlns:a16="http://schemas.microsoft.com/office/drawing/2014/main" id="{F4809250-920C-457E-87FA-6D71B47D5AB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3663024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6"/>
            <a:ext cx="4477871"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087284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1794</Words>
  <Application>Microsoft Office PowerPoint</Application>
  <PresentationFormat>Widescreen</PresentationFormat>
  <Paragraphs>293</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Calibri</vt:lpstr>
      <vt:lpstr>Calibri Light</vt:lpstr>
      <vt:lpstr>Comic Sans MS</vt:lpstr>
      <vt:lpstr>Times New Roman</vt:lpstr>
      <vt:lpstr>Office Theme</vt:lpstr>
      <vt:lpstr>How do Children Learn to Read?</vt:lpstr>
      <vt:lpstr>Aims of this lecture</vt:lpstr>
      <vt:lpstr>Directed study - Using books and stories in the classroom to develop oracy skills</vt:lpstr>
      <vt:lpstr>What skills do we use when we read?</vt:lpstr>
      <vt:lpstr>When we are very proficient readers………</vt:lpstr>
      <vt:lpstr>Can young children read these words?</vt:lpstr>
      <vt:lpstr>What skills do we use when we read?</vt:lpstr>
      <vt:lpstr>What skills do we use when we read?</vt:lpstr>
      <vt:lpstr>What skills do we use when we read?</vt:lpstr>
      <vt:lpstr>PowerPoint Presentation</vt:lpstr>
      <vt:lpstr>Something to think about – key idea </vt:lpstr>
      <vt:lpstr>PowerPoint Presentation</vt:lpstr>
      <vt:lpstr>Different types of classroom reading</vt:lpstr>
      <vt:lpstr>PowerPoint Presentation</vt:lpstr>
      <vt:lpstr>Let’s look at some reading in the classroom</vt:lpstr>
      <vt:lpstr>What do you think of this statement?</vt:lpstr>
      <vt:lpstr>PowerPoint Presentation</vt:lpstr>
      <vt:lpstr>A key aim of early reading teaching  is for pupils to develop fluency and accuracy</vt:lpstr>
      <vt:lpstr>Directed study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122</cp:revision>
  <dcterms:created xsi:type="dcterms:W3CDTF">2018-06-19T15:42:58Z</dcterms:created>
  <dcterms:modified xsi:type="dcterms:W3CDTF">2018-09-20T08:55:07Z</dcterms:modified>
</cp:coreProperties>
</file>