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58" r:id="rId5"/>
    <p:sldId id="279" r:id="rId6"/>
    <p:sldId id="280" r:id="rId7"/>
    <p:sldId id="281" r:id="rId8"/>
    <p:sldId id="283" r:id="rId9"/>
    <p:sldId id="282" r:id="rId10"/>
    <p:sldId id="284" r:id="rId11"/>
    <p:sldId id="285" r:id="rId12"/>
    <p:sldId id="288" r:id="rId13"/>
    <p:sldId id="292" r:id="rId14"/>
    <p:sldId id="289" r:id="rId15"/>
    <p:sldId id="293" r:id="rId16"/>
    <p:sldId id="294" r:id="rId17"/>
    <p:sldId id="295" r:id="rId18"/>
    <p:sldId id="290" r:id="rId19"/>
    <p:sldId id="291" r:id="rId20"/>
    <p:sldId id="270" r:id="rId21"/>
    <p:sldId id="278" r:id="rId22"/>
    <p:sldId id="261" r:id="rId2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Xiaocong Zhou" initials="XZ" lastIdx="1" clrIdx="0">
    <p:extLst>
      <p:ext uri="{19B8F6BF-5375-455C-9EA6-DF929625EA0E}">
        <p15:presenceInfo xmlns:p15="http://schemas.microsoft.com/office/powerpoint/2012/main" userId="Xiaocong Zhou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8" d="100"/>
          <a:sy n="118" d="100"/>
        </p:scale>
        <p:origin x="610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9BE3E-E5AC-49F6-A4D4-C31B6B41C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FD27A6-2008-4012-BECB-4AD96CE116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Click to edit Master subtitle style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14E54-73F4-470C-A84B-C34928BDC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7FB28-02C4-4F41-8683-53980A76F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8E434-0415-49C3-A5F6-2B704FCD9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75709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87FDC-F72D-4BCD-A374-96A80978A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C16C17-803E-4C43-8C95-930AE71F3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F56C7-37A9-4EAB-9E3F-A67AC90D9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72BA26-FF08-4A49-B46B-2370FDC66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D4AEB-388D-416E-B4B9-BBE348890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98818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1FA3D-491E-4E84-81AC-10BBD20AE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8A182-FA87-4DC3-94FF-B24CE90C4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BB5F64-8552-4BCA-A7AE-12A6D538B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6880E-359A-4701-9CB9-4D30FD1D1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CB29E-EFC7-4A33-B0A1-B0D51316C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891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0C7C8-AC36-45FB-8AC3-36C31BFEA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F8251-C37E-4B8F-8CE2-3834DE0906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1637B9-55C2-42F9-85C2-01AC1FED1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B1D214-4716-40C0-B2B5-0A97611A5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032124-811A-4ED5-8A9C-9B9FC0011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EB632B-A218-4AFB-B919-1E7B1FD4F0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8445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49BD-0688-4BCF-90A8-E68BE90E9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44A12B-0D29-4CEB-9082-21BD78ECE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AF716D-0F55-4FE5-97A4-25AA3DB69D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1FE12-0148-496E-AFC7-FEA99303EC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E2DC1-EDB6-4003-95B0-27DCB4E74A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C603CB-9EE4-41C7-8238-68A3E2DA14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F93960-960B-4743-ACD3-8F21395FC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32B1E8-B370-41E8-90C7-E0A08E916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49463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00397-6E77-466E-994A-0D8AC8A08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21336D-E4A5-4827-AF7F-6F364CB1D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F1307F-04AD-4E46-B5F7-4CF3EDAD1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AC6F5-CBC0-4F25-A47E-345238333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11911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426C3-1DB0-4F03-B6A9-80D8790FD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FD7A59-B6F2-4CBB-8532-9FDE85C4C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58E75-F79B-45F5-93B9-2D4AD313A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497799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610C3-5DB4-4E23-BDBA-C04E0C0AB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65F55-C67C-4726-8669-CAE9C6979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62260A-C50D-4182-BF00-60FDDFB085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80B8D3-2C94-453D-A813-1BD2238708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CA5F8-2D98-4B15-8801-012B3562B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039AFA-538E-4C50-985B-57B618762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2957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545E8-5CD8-4C5C-B5AE-478823DA9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53658C-DEA6-47BA-A309-50F58E5FC5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2FD6D-FD8C-4E8E-97AC-51D11774D8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54DF04-5DC2-4F8F-94AD-10E4D0158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EB12A2-5DE0-4E12-AA8F-33126BF28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6CFB5-561B-4000-AE5B-5E5403CCD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7619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0E23-7B7E-4CD4-B658-D7359C99B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F30F90-43A2-453A-950D-08A4C37CCB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9A28C-39AF-4B32-8F80-1CD99ECA4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61A08-A8A1-42B6-9015-DBE8D47E4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64F42-F1F8-40D0-B08B-08C5F16D7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7776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0474CA-50D2-4FC9-9B55-BEC2927FAF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A11E43-E319-40A7-8535-C806F4097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65E22-ED01-4B0E-99C5-E969CF57A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FB9826-3679-45CD-BFB6-46FBA7813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44D03-FCD1-4C57-953C-632EED3D4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539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23E07-82B4-4FFB-B991-13B3C4EF3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D1370A-A89B-4CEB-A735-9CA3F68FD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62A33-8997-455B-9F1F-0032FFB0EE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D6607-9803-4AB4-8D90-78BB0B04515C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E3189-1BB5-49EB-90A0-3ABB4DBAB7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A1920-0FF7-48CB-9DDB-2054E49A7A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C103-7A25-46BF-92E4-812236F8D45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7666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m.aalberich.com/www/lsjm/64208.html" TargetMode="External"/><Relationship Id="rId13" Type="http://schemas.openxmlformats.org/officeDocument/2006/relationships/hyperlink" Target="https://www.beitao8.com/article/309880.html" TargetMode="External"/><Relationship Id="rId3" Type="http://schemas.openxmlformats.org/officeDocument/2006/relationships/hyperlink" Target="https://www.duokan.com/book/90210" TargetMode="External"/><Relationship Id="rId7" Type="http://schemas.openxmlformats.org/officeDocument/2006/relationships/hyperlink" Target="https://j.17qq.com/article/gejhppfhz.html" TargetMode="External"/><Relationship Id="rId12" Type="http://schemas.openxmlformats.org/officeDocument/2006/relationships/hyperlink" Target="https://iguoxue.ifeng.com/56885829/news.shtml" TargetMode="External"/><Relationship Id="rId2" Type="http://schemas.openxmlformats.org/officeDocument/2006/relationships/hyperlink" Target="https://zh.wikipedia.org/wiki/%E9%AD%8F%E5%BE%B5#/media/File:%E9%AD%8F%E5%BE%B5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zh.wikipedia.org/wiki/File:%E5%94%90%E5%A4%AA%E5%AE%97%E6%97%B6%E7%96%86%E5%9F%9F%E5%9B%BE%EF%BC%88%E7%AE%80%EF%BC%89.png" TargetMode="External"/><Relationship Id="rId11" Type="http://schemas.openxmlformats.org/officeDocument/2006/relationships/hyperlink" Target="https://twgreatdaily.com/YcT4JG8BMH2_cNUg1-Ck.html" TargetMode="External"/><Relationship Id="rId5" Type="http://schemas.openxmlformats.org/officeDocument/2006/relationships/hyperlink" Target="https://www.sohu.com/a/324250100_785255" TargetMode="External"/><Relationship Id="rId15" Type="http://schemas.openxmlformats.org/officeDocument/2006/relationships/hyperlink" Target="http://www.rushidao.com/fashion/bao/r252127.html" TargetMode="External"/><Relationship Id="rId10" Type="http://schemas.openxmlformats.org/officeDocument/2006/relationships/hyperlink" Target="http://www.ywcy.net/cjwt/1799.html" TargetMode="External"/><Relationship Id="rId4" Type="http://schemas.openxmlformats.org/officeDocument/2006/relationships/hyperlink" Target="http://www.guoxuemeng.com/guoxue/shijing/" TargetMode="External"/><Relationship Id="rId9" Type="http://schemas.openxmlformats.org/officeDocument/2006/relationships/hyperlink" Target="https://baike.baidu.com/pic/%E9%9B%8E%E9%B8%A0/10144218/1/8694a4c27d1ed21b040ba4c7a76eddc450da3fd5?fr=lemma&amp;ct=single#aid=1&amp;pic=8694a4c27d1ed21b040ba4c7a76eddc450da3fd5" TargetMode="External"/><Relationship Id="rId14" Type="http://schemas.openxmlformats.org/officeDocument/2006/relationships/hyperlink" Target="https://www.sohu.com/a/120040892_409069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99347" y="-502257"/>
            <a:ext cx="12790694" cy="3019345"/>
          </a:xfrm>
        </p:spPr>
        <p:txBody>
          <a:bodyPr>
            <a:normAutofit/>
          </a:bodyPr>
          <a:lstStyle/>
          <a:p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Approach to Translating </a:t>
            </a:r>
            <a:r>
              <a:rPr lang="en-US" altLang="zh-CN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Book of Songs </a:t>
            </a: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詩經</a:t>
            </a: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b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Based on the Compiling Standards of</a:t>
            </a:r>
            <a:b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zh-CN" sz="40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Governing Principles of Ancient China </a:t>
            </a: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群書治要</a:t>
            </a:r>
            <a:r>
              <a:rPr lang="en-US" altLang="zh-CN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80619" y="3582374"/>
            <a:ext cx="6188675" cy="2387600"/>
          </a:xfrm>
        </p:spPr>
        <p:txBody>
          <a:bodyPr>
            <a:normAutofit/>
          </a:bodyPr>
          <a:lstStyle/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Module code: 	SICH4005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Module tutor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：    	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Prof</a:t>
            </a:r>
            <a:r>
              <a:rPr lang="zh-CN" altLang="en-US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</a:t>
            </a:r>
            <a:r>
              <a:rPr lang="en-US" altLang="zh-CN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Weiyung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Wang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Student name: 	</a:t>
            </a:r>
            <a:r>
              <a:rPr lang="en-US" altLang="zh-CN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Xiaocong</a:t>
            </a:r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Zhou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SID: 			1903293</a:t>
            </a:r>
          </a:p>
          <a:p>
            <a:pPr algn="l"/>
            <a:r>
              <a:rPr lang="en-US" altLang="zh-CN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Date: 			09 December 2020</a:t>
            </a:r>
          </a:p>
        </p:txBody>
      </p:sp>
    </p:spTree>
    <p:extLst>
      <p:ext uri="{BB962C8B-B14F-4D97-AF65-F5344CB8AC3E}">
        <p14:creationId xmlns:p14="http://schemas.microsoft.com/office/powerpoint/2010/main" val="1937722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0177A77-0733-435B-A867-E6662521D6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419" y="1068753"/>
            <a:ext cx="10784731" cy="6684507"/>
          </a:xfrm>
        </p:spPr>
        <p:txBody>
          <a:bodyPr>
            <a:noAutofit/>
          </a:bodyPr>
          <a:lstStyle/>
          <a:p>
            <a:pPr marL="514350" indent="-514350" algn="l">
              <a:lnSpc>
                <a:spcPct val="170000"/>
              </a:lnSpc>
              <a:buFont typeface="Arial" panose="020B0604020202020204" pitchFamily="34" charset="0"/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Introduction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The three compiling standards 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Thick translation</a:t>
            </a: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The translation of </a:t>
            </a:r>
            <a:r>
              <a:rPr lang="en-US" altLang="zh-CN" sz="2800" i="1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Guanju</a:t>
            </a:r>
            <a:r>
              <a:rPr lang="zh-CN" altLang="en-US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（關雎）</a:t>
            </a:r>
            <a:endParaRPr lang="en-US" altLang="zh-CN" sz="2800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  <a:p>
            <a:pPr marL="514350" indent="-514350" algn="l">
              <a:lnSpc>
                <a:spcPct val="170000"/>
              </a:lnSpc>
              <a:buAutoNum type="arabicPeriod"/>
            </a:pPr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Conclusion</a:t>
            </a:r>
          </a:p>
          <a:p>
            <a:pPr algn="l">
              <a:lnSpc>
                <a:spcPct val="170000"/>
              </a:lnSpc>
            </a:pPr>
            <a:endParaRPr lang="zh-CN" altLang="en-US" sz="600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6841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80014" y="5759059"/>
            <a:ext cx="3626427" cy="1086050"/>
          </a:xfrm>
        </p:spPr>
        <p:txBody>
          <a:bodyPr>
            <a:normAutofit/>
          </a:bodyPr>
          <a:lstStyle/>
          <a:p>
            <a:r>
              <a:rPr lang="en-US" altLang="zh-CN" sz="2000" i="1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Qunshuzhiyao</a:t>
            </a:r>
            <a:r>
              <a:rPr lang="en-US" altLang="zh-CN" sz="2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sz="2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群書治要 </a:t>
            </a:r>
            <a:br>
              <a:rPr lang="en-US" altLang="zh-CN" sz="2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</a:br>
            <a:r>
              <a:rPr lang="en-US" altLang="zh-CN" sz="20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Governing Principles of Ancient China 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1F715CA-F6F7-4AA5-97A2-FBBF8D4497AA}"/>
              </a:ext>
            </a:extLst>
          </p:cNvPr>
          <p:cNvSpPr txBox="1">
            <a:spLocks/>
          </p:cNvSpPr>
          <p:nvPr/>
        </p:nvSpPr>
        <p:spPr>
          <a:xfrm>
            <a:off x="1524000" y="285135"/>
            <a:ext cx="9144000" cy="82591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Introduction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5C75172-39C5-4327-BCD9-6989756A337A}"/>
              </a:ext>
            </a:extLst>
          </p:cNvPr>
          <p:cNvSpPr txBox="1"/>
          <p:nvPr/>
        </p:nvSpPr>
        <p:spPr>
          <a:xfrm>
            <a:off x="-758536" y="5948141"/>
            <a:ext cx="60932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0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Wei Zheng </a:t>
            </a:r>
            <a:r>
              <a:rPr lang="zh-CN" altLang="en-US" sz="20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魏徵 </a:t>
            </a:r>
            <a:endParaRPr lang="en-US" altLang="zh-CN" sz="2000" dirty="0"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  <a:p>
            <a:pPr algn="ctr"/>
            <a:r>
              <a:rPr lang="zh-CN" altLang="en-US" sz="20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（</a:t>
            </a:r>
            <a:r>
              <a:rPr lang="en-US" altLang="zh-CN" sz="2000" b="0" i="0" dirty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rPr>
              <a:t>580-643 CE</a:t>
            </a:r>
            <a:r>
              <a:rPr lang="zh-CN" altLang="en-US" sz="20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）</a:t>
            </a:r>
            <a:endParaRPr lang="zh-CN" altLang="en-US" sz="200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16F59B1F-9791-49F8-8B0A-30FA847BB2F8}"/>
              </a:ext>
            </a:extLst>
          </p:cNvPr>
          <p:cNvSpPr txBox="1">
            <a:spLocks/>
          </p:cNvSpPr>
          <p:nvPr/>
        </p:nvSpPr>
        <p:spPr>
          <a:xfrm>
            <a:off x="8212282" y="5486815"/>
            <a:ext cx="3626427" cy="10860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sz="2000" i="1" dirty="0" err="1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Shijing</a:t>
            </a:r>
            <a:r>
              <a:rPr lang="en-US" altLang="zh-CN" sz="2000" i="1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sz="20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詩經</a:t>
            </a:r>
            <a:br>
              <a:rPr lang="en-US" altLang="zh-CN" sz="20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</a:br>
            <a:r>
              <a:rPr lang="en-US" altLang="zh-CN" sz="2000" i="1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Book of Songs</a:t>
            </a:r>
            <a:endParaRPr lang="zh-CN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close up of a person&#10;&#10;Description automatically generated">
            <a:extLst>
              <a:ext uri="{FF2B5EF4-FFF2-40B4-BE49-F238E27FC236}">
                <a16:creationId xmlns:a16="http://schemas.microsoft.com/office/drawing/2014/main" id="{A50F6A42-4080-419E-8095-D78D8321F2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898" y="1551709"/>
            <a:ext cx="3081747" cy="4207350"/>
          </a:xfrm>
          <a:prstGeom prst="rect">
            <a:avLst/>
          </a:prstGeom>
        </p:spPr>
      </p:pic>
      <p:pic>
        <p:nvPicPr>
          <p:cNvPr id="10" name="Picture 9" descr="A picture containing diagram&#10;&#10;Description automatically generated">
            <a:extLst>
              <a:ext uri="{FF2B5EF4-FFF2-40B4-BE49-F238E27FC236}">
                <a16:creationId xmlns:a16="http://schemas.microsoft.com/office/drawing/2014/main" id="{E99B7182-F218-4975-BADA-4BAE9640E0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4324" y="1551708"/>
            <a:ext cx="3155513" cy="4207351"/>
          </a:xfrm>
          <a:prstGeom prst="rect">
            <a:avLst/>
          </a:prstGeom>
        </p:spPr>
      </p:pic>
      <p:pic>
        <p:nvPicPr>
          <p:cNvPr id="13" name="Picture 12" descr="A picture containing text&#10;&#10;Description automatically generated">
            <a:extLst>
              <a:ext uri="{FF2B5EF4-FFF2-40B4-BE49-F238E27FC236}">
                <a16:creationId xmlns:a16="http://schemas.microsoft.com/office/drawing/2014/main" id="{CE1A1A6C-F368-4006-9C6A-120ED0B272A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4121" y="1551707"/>
            <a:ext cx="2925424" cy="420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098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7740" y="221224"/>
            <a:ext cx="10256520" cy="1444605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The three compiling standards </a:t>
            </a:r>
            <a:b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318309" y="5928890"/>
            <a:ext cx="60932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0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The Emperor </a:t>
            </a:r>
            <a:r>
              <a:rPr lang="en-US" altLang="zh-CN" sz="2000" dirty="0" err="1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Taizong</a:t>
            </a:r>
            <a:r>
              <a:rPr lang="en-US" altLang="zh-CN" sz="20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of the Tang Dynasty </a:t>
            </a:r>
            <a:r>
              <a:rPr lang="zh-CN" altLang="en-US" sz="20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唐太宗（</a:t>
            </a:r>
            <a:r>
              <a:rPr lang="en-US" altLang="zh-CN" sz="2000" b="0" i="0" dirty="0">
                <a:solidFill>
                  <a:srgbClr val="333333"/>
                </a:solidFill>
                <a:effectLst/>
                <a:latin typeface="Microsoft YaHei" panose="020B0503020204020204" pitchFamily="34" charset="-122"/>
                <a:ea typeface="Microsoft YaHei" panose="020B0503020204020204" pitchFamily="34" charset="-122"/>
              </a:rPr>
              <a:t>598-649 CE</a:t>
            </a:r>
            <a:r>
              <a:rPr lang="zh-CN" altLang="en-US" sz="20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）</a:t>
            </a:r>
            <a:endParaRPr lang="zh-CN" altLang="en-US" sz="2000" dirty="0"/>
          </a:p>
        </p:txBody>
      </p:sp>
      <p:pic>
        <p:nvPicPr>
          <p:cNvPr id="8" name="Picture 7" descr="A person wearing a hat&#10;&#10;Description automatically generated">
            <a:extLst>
              <a:ext uri="{FF2B5EF4-FFF2-40B4-BE49-F238E27FC236}">
                <a16:creationId xmlns:a16="http://schemas.microsoft.com/office/drawing/2014/main" id="{1194A080-E7B7-4680-B55E-DA4F91914F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846" y="1504545"/>
            <a:ext cx="5462154" cy="4424345"/>
          </a:xfrm>
          <a:prstGeom prst="rect">
            <a:avLst/>
          </a:prstGeom>
        </p:spPr>
      </p:pic>
      <p:pic>
        <p:nvPicPr>
          <p:cNvPr id="10" name="Picture 9" descr="Map&#10;&#10;Description automatically generated">
            <a:extLst>
              <a:ext uri="{FF2B5EF4-FFF2-40B4-BE49-F238E27FC236}">
                <a16:creationId xmlns:a16="http://schemas.microsoft.com/office/drawing/2014/main" id="{432ECC25-5F9F-4585-926C-1B1D10C8B7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0375" y="1504545"/>
            <a:ext cx="4861318" cy="4424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454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1113559" y="1502363"/>
            <a:ext cx="9964882" cy="34057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only selecting the essential books about sages’ teachings and governing principles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four main categories.</a:t>
            </a:r>
          </a:p>
          <a:p>
            <a:pPr marL="342900" indent="-342900">
              <a:lnSpc>
                <a:spcPct val="200000"/>
              </a:lnSpc>
              <a:buAutoNum type="arabicPeriod"/>
            </a:pPr>
            <a:r>
              <a:rPr lang="en-GB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succinctness and understandability</a:t>
            </a:r>
            <a:endParaRPr lang="zh-CN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84607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7740" y="221224"/>
            <a:ext cx="10256520" cy="1444605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Thick translation</a:t>
            </a:r>
            <a:b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3049386" y="2531062"/>
            <a:ext cx="609322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‘scholar-type’ annotation</a:t>
            </a:r>
          </a:p>
          <a:p>
            <a:pPr algn="ctr"/>
            <a:r>
              <a:rPr lang="en-GB" altLang="zh-CN" sz="24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+</a:t>
            </a:r>
          </a:p>
          <a:p>
            <a:pPr algn="ctr"/>
            <a:r>
              <a:rPr lang="en-GB" altLang="zh-CN" sz="24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plenty accurate footnotes</a:t>
            </a:r>
          </a:p>
        </p:txBody>
      </p:sp>
    </p:spTree>
    <p:extLst>
      <p:ext uri="{BB962C8B-B14F-4D97-AF65-F5344CB8AC3E}">
        <p14:creationId xmlns:p14="http://schemas.microsoft.com/office/powerpoint/2010/main" val="2848802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759994" y="2066864"/>
            <a:ext cx="10672011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Your ultramarine collar, my worried heart. Though, I cannot go to you, why don’t you send me news? </a:t>
            </a:r>
          </a:p>
          <a:p>
            <a:pPr algn="ctr"/>
            <a:endParaRPr lang="en-GB" altLang="zh-CN" sz="28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ctr"/>
            <a:r>
              <a:rPr lang="zh-CN" altLang="en-US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青青子衿，悠悠我心。縱我不往，子寧不嗣音</a:t>
            </a:r>
            <a:r>
              <a:rPr lang="zh-CN" altLang="en-US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。</a:t>
            </a:r>
            <a:endParaRPr lang="en-GB" altLang="zh-CN" sz="28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0C02BE-65EF-4551-BD52-19EE713691F3}"/>
              </a:ext>
            </a:extLst>
          </p:cNvPr>
          <p:cNvSpPr txBox="1"/>
          <p:nvPr/>
        </p:nvSpPr>
        <p:spPr>
          <a:xfrm>
            <a:off x="3049386" y="439025"/>
            <a:ext cx="60932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32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Zijin</a:t>
            </a:r>
            <a:r>
              <a:rPr lang="en-GB" altLang="zh-CN" sz="32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sz="32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子衿</a:t>
            </a:r>
            <a:endParaRPr lang="en-GB" altLang="zh-CN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6138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597066" y="1350432"/>
            <a:ext cx="109978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US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he poem was written in a time of turmoil in Chinese history.</a:t>
            </a:r>
            <a:endParaRPr lang="en-GB" altLang="zh-CN" sz="28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0C02BE-65EF-4551-BD52-19EE713691F3}"/>
              </a:ext>
            </a:extLst>
          </p:cNvPr>
          <p:cNvSpPr txBox="1"/>
          <p:nvPr/>
        </p:nvSpPr>
        <p:spPr>
          <a:xfrm>
            <a:off x="3049386" y="439025"/>
            <a:ext cx="60932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32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Zijin</a:t>
            </a:r>
            <a:r>
              <a:rPr lang="en-GB" altLang="zh-CN" sz="32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sz="32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子衿</a:t>
            </a:r>
            <a:endParaRPr lang="en-GB" altLang="zh-CN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3" name="Picture 2" descr="A picture containing smoke, horse, person, old&#10;&#10;Description automatically generated">
            <a:extLst>
              <a:ext uri="{FF2B5EF4-FFF2-40B4-BE49-F238E27FC236}">
                <a16:creationId xmlns:a16="http://schemas.microsoft.com/office/drawing/2014/main" id="{FF93D21A-4A87-4F7B-8B1D-8CE6B382F0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5505" y="2214382"/>
            <a:ext cx="6437110" cy="4291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2022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495300" y="2644170"/>
            <a:ext cx="609322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‘Ultramarine collar</a:t>
            </a:r>
            <a:r>
              <a:rPr lang="en-GB" altLang="zh-CN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US" altLang="zh-CN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(</a:t>
            </a:r>
            <a:r>
              <a:rPr lang="zh-CN" altLang="en-US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青青子衿</a:t>
            </a:r>
            <a:r>
              <a:rPr lang="en-US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)’</a:t>
            </a:r>
          </a:p>
          <a:p>
            <a:pPr algn="ctr"/>
            <a:r>
              <a:rPr lang="en-US" altLang="zh-CN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r</a:t>
            </a:r>
            <a:r>
              <a:rPr lang="en-US" altLang="zh-CN" sz="28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efers to</a:t>
            </a:r>
            <a:endParaRPr lang="en-US" altLang="zh-CN" sz="28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ctr"/>
            <a:r>
              <a:rPr lang="en-US" altLang="zh-CN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‘</a:t>
            </a:r>
            <a:r>
              <a:rPr lang="en-GB" altLang="zh-CN" sz="28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young students.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0C02BE-65EF-4551-BD52-19EE713691F3}"/>
              </a:ext>
            </a:extLst>
          </p:cNvPr>
          <p:cNvSpPr txBox="1"/>
          <p:nvPr/>
        </p:nvSpPr>
        <p:spPr>
          <a:xfrm>
            <a:off x="3049386" y="439025"/>
            <a:ext cx="60932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zh-CN" sz="32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Zijin</a:t>
            </a:r>
            <a:r>
              <a:rPr lang="en-GB" altLang="zh-CN" sz="32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en-US" sz="32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子衿</a:t>
            </a:r>
            <a:endParaRPr lang="en-GB" altLang="zh-CN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5" name="Picture 4" descr="A person wearing a blue dress&#10;&#10;Description automatically generated">
            <a:extLst>
              <a:ext uri="{FF2B5EF4-FFF2-40B4-BE49-F238E27FC236}">
                <a16:creationId xmlns:a16="http://schemas.microsoft.com/office/drawing/2014/main" id="{192B3D41-656F-4BEE-8F59-1BF4E6C708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26" r="6118"/>
          <a:stretch/>
        </p:blipFill>
        <p:spPr>
          <a:xfrm>
            <a:off x="6990347" y="1590300"/>
            <a:ext cx="4271211" cy="482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2869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41B930D-BD9F-41D8-AC68-8A8604E840E7}"/>
              </a:ext>
            </a:extLst>
          </p:cNvPr>
          <p:cNvSpPr txBox="1"/>
          <p:nvPr/>
        </p:nvSpPr>
        <p:spPr>
          <a:xfrm>
            <a:off x="1748656" y="2158698"/>
            <a:ext cx="8694688" cy="4170766"/>
          </a:xfrm>
          <a:prstGeom prst="rect">
            <a:avLst/>
          </a:prstGeom>
          <a:noFill/>
        </p:spPr>
        <p:txBody>
          <a:bodyPr vert="eaVert" wrap="square">
            <a:spAutoFit/>
          </a:bodyPr>
          <a:lstStyle/>
          <a:p>
            <a:pPr indent="266700" algn="l">
              <a:lnSpc>
                <a:spcPct val="200000"/>
              </a:lnSpc>
            </a:pP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關關</a:t>
            </a:r>
            <a:r>
              <a:rPr lang="en-GB" altLang="zh-CN" sz="2800" b="1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雎鳩</a:t>
            </a:r>
            <a:r>
              <a:rPr lang="en-GB" altLang="zh-CN" sz="2800" b="1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zh-CN" altLang="en-US" sz="2800" b="1" kern="10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TW" altLang="zh-CN" sz="2800" b="1" kern="10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在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河之洲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TW" sz="2800" b="1" kern="100" dirty="0"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窈窕淑女</a:t>
            </a:r>
            <a:r>
              <a:rPr lang="en-GB" altLang="zh-CN" sz="2800" b="1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3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君子</a:t>
            </a:r>
            <a:r>
              <a:rPr lang="en-GB" altLang="zh-CN" sz="2800" b="1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好逑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b="1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參差荇菜</a:t>
            </a:r>
            <a:r>
              <a:rPr lang="en-GB" altLang="zh-CN" sz="2800" b="1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5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GB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左右流之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b="1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窈窕淑女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寤寐求之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b="1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求之不得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寤寐</a:t>
            </a:r>
            <a:r>
              <a:rPr lang="en-GB" altLang="zh-CN" sz="2800" b="1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6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思服</a:t>
            </a:r>
            <a:r>
              <a:rPr lang="en-GB" altLang="zh-CN" sz="2800" b="1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7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b="1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悠哉悠哉</a:t>
            </a:r>
            <a:r>
              <a:rPr lang="en-GB" altLang="zh-CN" sz="2800" b="1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8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TW" altLang="zh-CN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輾轉反側</a:t>
            </a:r>
            <a:r>
              <a:rPr lang="zh-CN" altLang="en-US" sz="28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b="1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參差荇菜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左右采之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窈窕淑女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琴瑟友之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參差荇菜</a:t>
            </a:r>
            <a:r>
              <a:rPr lang="zh-CN" altLang="en-US" sz="2800" kern="100" dirty="0"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GB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左右芼之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en-US" altLang="zh-CN" sz="2800" kern="100" dirty="0">
              <a:effectLst/>
              <a:latin typeface="Times New Roman" panose="02020603050405020304" pitchFamily="18" charset="0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 indent="266700" algn="l">
              <a:lnSpc>
                <a:spcPct val="200000"/>
              </a:lnSpc>
            </a:pP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窈窕淑女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，</a:t>
            </a:r>
            <a:r>
              <a:rPr lang="en-GB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鐘鼓</a:t>
            </a:r>
            <a:r>
              <a:rPr lang="en-GB" altLang="zh-CN" sz="2800" kern="100" baseline="300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9</a:t>
            </a:r>
            <a:r>
              <a:rPr lang="zh-TW" altLang="zh-CN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樂之</a:t>
            </a:r>
            <a:r>
              <a:rPr lang="zh-CN" altLang="en-US" sz="2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。</a:t>
            </a:r>
            <a:endParaRPr lang="zh-CN" altLang="zh-CN" sz="2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B30FBB8-B0FE-41EC-BF44-D6060B7086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7740" y="221224"/>
            <a:ext cx="10256520" cy="1444605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GB" altLang="zh-CN" sz="4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The translation of </a:t>
            </a:r>
            <a:r>
              <a:rPr lang="en-GB" altLang="zh-CN" sz="4400" b="1" i="1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Guanju</a:t>
            </a:r>
            <a:r>
              <a:rPr lang="zh-CN" altLang="zh-CN" sz="4400" b="1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（關雎）</a:t>
            </a:r>
            <a:b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5FE266-0B1F-410F-AEFB-951EA30C2481}"/>
              </a:ext>
            </a:extLst>
          </p:cNvPr>
          <p:cNvSpPr txBox="1"/>
          <p:nvPr/>
        </p:nvSpPr>
        <p:spPr>
          <a:xfrm>
            <a:off x="3049386" y="1373441"/>
            <a:ext cx="60932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32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US" altLang="zh-CN" sz="32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he original text</a:t>
            </a:r>
            <a:endParaRPr lang="en-GB" altLang="zh-CN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0289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45FE266-0B1F-410F-AEFB-951EA30C2481}"/>
              </a:ext>
            </a:extLst>
          </p:cNvPr>
          <p:cNvSpPr txBox="1"/>
          <p:nvPr/>
        </p:nvSpPr>
        <p:spPr>
          <a:xfrm>
            <a:off x="2906713" y="250961"/>
            <a:ext cx="60932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32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</a:t>
            </a:r>
            <a:r>
              <a:rPr lang="en-US" altLang="zh-CN" sz="32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translation</a:t>
            </a:r>
            <a:endParaRPr lang="en-GB" altLang="zh-CN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3A313C-B2C1-4495-8DCA-FAD7DBAA6514}"/>
              </a:ext>
            </a:extLst>
          </p:cNvPr>
          <p:cNvSpPr txBox="1"/>
          <p:nvPr/>
        </p:nvSpPr>
        <p:spPr>
          <a:xfrm>
            <a:off x="1018161" y="835736"/>
            <a:ext cx="6096000" cy="62809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On the islet in the river, 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‘Coo coo’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1</a:t>
            </a: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the egrets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2</a:t>
            </a: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singing.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Fair lady,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3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lord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4</a:t>
            </a: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seeking.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 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Layer by layer,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water plant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5</a:t>
            </a: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grows.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Left and right, the lady seeks.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Fair lady,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Day and night,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6</a:t>
            </a: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the lord seeks.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 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Sought the lady but cannot,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lord thinks 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7</a:t>
            </a: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day and night.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He tosses and he turns,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b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lord thinks day and night. </a:t>
            </a:r>
            <a:r>
              <a:rPr lang="en-GB" altLang="zh-CN" b="1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8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GB" altLang="zh-CN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	</a:t>
            </a:r>
            <a:endParaRPr lang="zh-CN" altLang="zh-CN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FC317E-0DFA-4844-89C6-D13D64248FE8}"/>
              </a:ext>
            </a:extLst>
          </p:cNvPr>
          <p:cNvSpPr txBox="1"/>
          <p:nvPr/>
        </p:nvSpPr>
        <p:spPr>
          <a:xfrm>
            <a:off x="6712084" y="835736"/>
            <a:ext cx="6096000" cy="37805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l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Layer by layer, the water plant grows.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Left and right, the lady gathers.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Fair lady,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Will be heartened by zithers.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 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Layer by layer, the water plant grows.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Left and right, the lady </a:t>
            </a:r>
            <a:r>
              <a:rPr lang="en-US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deal</a:t>
            </a: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s,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l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Fair lady,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>
              <a:lnSpc>
                <a:spcPct val="150000"/>
              </a:lnSpc>
            </a:pPr>
            <a:r>
              <a:rPr lang="en-GB" altLang="zh-CN" sz="18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Will be gladdened by </a:t>
            </a:r>
            <a:r>
              <a:rPr lang="en-GB" altLang="zh-CN" kern="100" dirty="0">
                <a:latin typeface="Arial" panose="020B0604020202020204" pitchFamily="34" charset="0"/>
                <a:cs typeface="Arial" panose="020B0604020202020204" pitchFamily="34" charset="0"/>
              </a:rPr>
              <a:t>drums and bells.</a:t>
            </a:r>
            <a:r>
              <a:rPr lang="en-GB" altLang="zh-CN" sz="1800" kern="100" baseline="300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9</a:t>
            </a:r>
            <a:endParaRPr lang="zh-CN" altLang="zh-CN" sz="18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0509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45FE266-0B1F-410F-AEFB-951EA30C2481}"/>
              </a:ext>
            </a:extLst>
          </p:cNvPr>
          <p:cNvSpPr txBox="1"/>
          <p:nvPr/>
        </p:nvSpPr>
        <p:spPr>
          <a:xfrm>
            <a:off x="3049386" y="458484"/>
            <a:ext cx="60932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32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Tags</a:t>
            </a:r>
            <a:endParaRPr lang="en-GB" altLang="zh-CN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3A313C-B2C1-4495-8DCA-FAD7DBAA6514}"/>
              </a:ext>
            </a:extLst>
          </p:cNvPr>
          <p:cNvSpPr txBox="1"/>
          <p:nvPr/>
        </p:nvSpPr>
        <p:spPr>
          <a:xfrm>
            <a:off x="1355387" y="2586077"/>
            <a:ext cx="9481225" cy="1685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US" altLang="zh-CN" sz="2400" kern="1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he governing principles of kings</a:t>
            </a:r>
          </a:p>
          <a:p>
            <a:pPr indent="266700" algn="ctr">
              <a:lnSpc>
                <a:spcPct val="150000"/>
              </a:lnSpc>
            </a:pPr>
            <a:r>
              <a:rPr lang="en-US" altLang="zh-CN" sz="2400" kern="1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&amp;</a:t>
            </a:r>
          </a:p>
          <a:p>
            <a:pPr indent="266700" algn="ctr">
              <a:lnSpc>
                <a:spcPct val="150000"/>
              </a:lnSpc>
            </a:pP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virtue of queens and women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8764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6FC317E-0DFA-4844-89C6-D13D64248FE8}"/>
              </a:ext>
            </a:extLst>
          </p:cNvPr>
          <p:cNvSpPr txBox="1"/>
          <p:nvPr/>
        </p:nvSpPr>
        <p:spPr>
          <a:xfrm>
            <a:off x="821752" y="2734992"/>
            <a:ext cx="4455268" cy="3347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2. Egret, </a:t>
            </a:r>
            <a:r>
              <a:rPr lang="en-GB" altLang="zh-CN" sz="2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jujiu</a:t>
            </a:r>
            <a:r>
              <a:rPr lang="zh-CN" altLang="en-GB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（</a:t>
            </a:r>
            <a:r>
              <a:rPr lang="zh-CN" altLang="en-US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雎鳩）</a:t>
            </a:r>
            <a:endParaRPr lang="en-US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ctr">
              <a:lnSpc>
                <a:spcPct val="150000"/>
              </a:lnSpc>
            </a:pPr>
            <a:endParaRPr lang="en-US" altLang="zh-CN" sz="2400" kern="1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ctr">
              <a:lnSpc>
                <a:spcPct val="150000"/>
              </a:lnSpc>
            </a:pPr>
            <a:r>
              <a:rPr lang="en-GB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The male bird is faithful to the female bird, therefore, it referred to virtuous and faithful couples in ancient China. 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4642FC-7689-4BA2-BF76-8AE00A182994}"/>
              </a:ext>
            </a:extLst>
          </p:cNvPr>
          <p:cNvSpPr txBox="1"/>
          <p:nvPr/>
        </p:nvSpPr>
        <p:spPr>
          <a:xfrm>
            <a:off x="3049386" y="322533"/>
            <a:ext cx="60932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32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Footnotes</a:t>
            </a:r>
            <a:endParaRPr lang="en-GB" altLang="zh-CN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8" name="Picture 7" descr="A flock of seagulls standing next to a body of water&#10;&#10;Description automatically generated">
            <a:extLst>
              <a:ext uri="{FF2B5EF4-FFF2-40B4-BE49-F238E27FC236}">
                <a16:creationId xmlns:a16="http://schemas.microsoft.com/office/drawing/2014/main" id="{4C90DC06-A3AC-4C52-AFDE-67D9182DFD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0909" y="2734992"/>
            <a:ext cx="5715000" cy="38004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AD0E894-EF1A-4B5D-9396-A9E7E578B467}"/>
              </a:ext>
            </a:extLst>
          </p:cNvPr>
          <p:cNvSpPr txBox="1"/>
          <p:nvPr/>
        </p:nvSpPr>
        <p:spPr>
          <a:xfrm>
            <a:off x="139611" y="1412635"/>
            <a:ext cx="11502596" cy="587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kern="1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1</a:t>
            </a:r>
            <a:r>
              <a:rPr lang="en-GB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 The </a:t>
            </a:r>
            <a:r>
              <a:rPr lang="en-US" altLang="zh-CN" sz="2400" kern="100" dirty="0">
                <a:latin typeface="Arial" panose="020B0604020202020204" pitchFamily="34" charset="0"/>
                <a:cs typeface="Arial" panose="020B0604020202020204" pitchFamily="34" charset="0"/>
              </a:rPr>
              <a:t>ancient pronunciation of the </a:t>
            </a:r>
            <a:r>
              <a:rPr lang="en-GB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character </a:t>
            </a:r>
            <a:r>
              <a:rPr lang="en-GB" altLang="zh-CN" sz="2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guan </a:t>
            </a:r>
            <a:r>
              <a:rPr lang="en-GB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(</a:t>
            </a:r>
            <a:r>
              <a:rPr lang="zh-CN" altLang="en-US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關）</a:t>
            </a: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is ‘</a:t>
            </a:r>
            <a:r>
              <a:rPr lang="en-US" altLang="zh-CN" sz="2400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kruan</a:t>
            </a:r>
            <a:r>
              <a:rPr lang="en-US" altLang="zh-CN" sz="2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’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59252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6FC317E-0DFA-4844-89C6-D13D64248FE8}"/>
              </a:ext>
            </a:extLst>
          </p:cNvPr>
          <p:cNvSpPr txBox="1"/>
          <p:nvPr/>
        </p:nvSpPr>
        <p:spPr>
          <a:xfrm>
            <a:off x="880009" y="819794"/>
            <a:ext cx="4455268" cy="1141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3. fair lady</a:t>
            </a:r>
          </a:p>
          <a:p>
            <a:pPr indent="266700" algn="ctr">
              <a:lnSpc>
                <a:spcPct val="150000"/>
              </a:lnSpc>
            </a:pPr>
            <a:r>
              <a:rPr lang="en-GB" altLang="zh-CN" sz="2400" i="1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yaotiao</a:t>
            </a:r>
            <a:r>
              <a:rPr lang="en-GB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2400" i="1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shunv</a:t>
            </a:r>
            <a:r>
              <a:rPr lang="en-GB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</a:t>
            </a:r>
            <a:r>
              <a:rPr lang="zh-CN" altLang="en-US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窈窕淑女</a:t>
            </a:r>
            <a:r>
              <a:rPr lang="en-US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)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1026" name="Picture 2" descr="上聯：窈窕淑女君子求">
            <a:extLst>
              <a:ext uri="{FF2B5EF4-FFF2-40B4-BE49-F238E27FC236}">
                <a16:creationId xmlns:a16="http://schemas.microsoft.com/office/drawing/2014/main" id="{F9D2FB2C-7314-4FD0-B7D1-85D60D55E2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009" y="2415104"/>
            <a:ext cx="4747827" cy="336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A72D66-6588-4942-941F-D862F9BF937A}"/>
              </a:ext>
            </a:extLst>
          </p:cNvPr>
          <p:cNvSpPr txBox="1"/>
          <p:nvPr/>
        </p:nvSpPr>
        <p:spPr>
          <a:xfrm>
            <a:off x="7119516" y="819793"/>
            <a:ext cx="4455268" cy="1141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4. the lord</a:t>
            </a:r>
            <a:endParaRPr lang="en-GB" altLang="zh-CN" sz="24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indent="266700" algn="ctr">
              <a:lnSpc>
                <a:spcPct val="150000"/>
              </a:lnSpc>
            </a:pPr>
            <a:r>
              <a:rPr lang="en-GB" altLang="zh-CN" sz="2400" i="1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junzi </a:t>
            </a:r>
            <a:r>
              <a:rPr lang="en-GB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(</a:t>
            </a:r>
            <a:r>
              <a:rPr lang="zh-CN" altLang="en-US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君子</a:t>
            </a:r>
            <a:r>
              <a:rPr lang="en-US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)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2050" name="Picture 2" descr="游戏皇帝怎么玩_皇帝游戏怎么玩_皇帝龙之崛起开放游戏怎么玩">
            <a:extLst>
              <a:ext uri="{FF2B5EF4-FFF2-40B4-BE49-F238E27FC236}">
                <a16:creationId xmlns:a16="http://schemas.microsoft.com/office/drawing/2014/main" id="{677EB8A5-D133-44C8-95C4-8B712A59E1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14" r="45358" b="10802"/>
          <a:stretch/>
        </p:blipFill>
        <p:spPr bwMode="auto">
          <a:xfrm>
            <a:off x="7890126" y="1961197"/>
            <a:ext cx="2914049" cy="4032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4643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6FC317E-0DFA-4844-89C6-D13D64248FE8}"/>
              </a:ext>
            </a:extLst>
          </p:cNvPr>
          <p:cNvSpPr txBox="1"/>
          <p:nvPr/>
        </p:nvSpPr>
        <p:spPr>
          <a:xfrm>
            <a:off x="874380" y="2234388"/>
            <a:ext cx="4455268" cy="1685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5. </a:t>
            </a:r>
            <a:r>
              <a:rPr lang="en-GB" altLang="zh-CN" sz="2400" i="1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Xingcai</a:t>
            </a: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</a:t>
            </a:r>
            <a:r>
              <a:rPr lang="zh-CN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荇菜</a:t>
            </a: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) is a kind of water plant named </a:t>
            </a:r>
            <a:r>
              <a:rPr lang="en-GB" altLang="zh-CN" sz="2400" i="1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Nymphoides</a:t>
            </a:r>
            <a:r>
              <a:rPr lang="en-GB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peltate</a:t>
            </a: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. 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3" name="Picture 2" descr="A close up of a flower&#10;&#10;Description automatically generated">
            <a:extLst>
              <a:ext uri="{FF2B5EF4-FFF2-40B4-BE49-F238E27FC236}">
                <a16:creationId xmlns:a16="http://schemas.microsoft.com/office/drawing/2014/main" id="{BC46174A-DCA2-431A-9CFC-B05CEFDDF2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42" r="27326" b="11111"/>
          <a:stretch/>
        </p:blipFill>
        <p:spPr>
          <a:xfrm>
            <a:off x="6646126" y="971132"/>
            <a:ext cx="4351506" cy="4915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6528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6FC317E-0DFA-4844-89C6-D13D64248FE8}"/>
              </a:ext>
            </a:extLst>
          </p:cNvPr>
          <p:cNvSpPr txBox="1"/>
          <p:nvPr/>
        </p:nvSpPr>
        <p:spPr>
          <a:xfrm>
            <a:off x="1128759" y="759660"/>
            <a:ext cx="9381027" cy="587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6-7. </a:t>
            </a:r>
            <a:r>
              <a:rPr lang="zh-CN" altLang="en-US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寤寐思服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671DA0-144E-4D19-A290-65DB2B4CAEA6}"/>
              </a:ext>
            </a:extLst>
          </p:cNvPr>
          <p:cNvSpPr txBox="1"/>
          <p:nvPr/>
        </p:nvSpPr>
        <p:spPr>
          <a:xfrm>
            <a:off x="1408942" y="2911638"/>
            <a:ext cx="2802940" cy="587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‘wake up’ 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6C6485-E87A-4464-A20E-EC98BA4108FB}"/>
              </a:ext>
            </a:extLst>
          </p:cNvPr>
          <p:cNvSpPr txBox="1"/>
          <p:nvPr/>
        </p:nvSpPr>
        <p:spPr>
          <a:xfrm>
            <a:off x="4211882" y="2903618"/>
            <a:ext cx="2926022" cy="587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‘fall asleep’ 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8754B9-C1EE-4B95-B648-1464257731A1}"/>
              </a:ext>
            </a:extLst>
          </p:cNvPr>
          <p:cNvSpPr txBox="1"/>
          <p:nvPr/>
        </p:nvSpPr>
        <p:spPr>
          <a:xfrm>
            <a:off x="6907646" y="2895598"/>
            <a:ext cx="4205240" cy="587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‘think about something’ 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1B35B07-8C74-466D-B76C-08FDB962CC49}"/>
              </a:ext>
            </a:extLst>
          </p:cNvPr>
          <p:cNvCxnSpPr>
            <a:cxnSpLocks/>
          </p:cNvCxnSpPr>
          <p:nvPr/>
        </p:nvCxnSpPr>
        <p:spPr>
          <a:xfrm flipH="1">
            <a:off x="3104147" y="1248807"/>
            <a:ext cx="2715125" cy="184330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D4A8CE2-0159-4D2B-89CC-AADA43187AE8}"/>
              </a:ext>
            </a:extLst>
          </p:cNvPr>
          <p:cNvCxnSpPr>
            <a:cxnSpLocks/>
          </p:cNvCxnSpPr>
          <p:nvPr/>
        </p:nvCxnSpPr>
        <p:spPr>
          <a:xfrm flipH="1">
            <a:off x="5907088" y="1260837"/>
            <a:ext cx="181648" cy="1831278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4F536BB-5B15-4A5E-89F3-9656190855C2}"/>
              </a:ext>
            </a:extLst>
          </p:cNvPr>
          <p:cNvCxnSpPr>
            <a:cxnSpLocks/>
          </p:cNvCxnSpPr>
          <p:nvPr/>
        </p:nvCxnSpPr>
        <p:spPr>
          <a:xfrm>
            <a:off x="6728829" y="1256827"/>
            <a:ext cx="2684146" cy="16548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7F6558C-D1F1-437A-899E-D08750678D48}"/>
              </a:ext>
            </a:extLst>
          </p:cNvPr>
          <p:cNvCxnSpPr>
            <a:cxnSpLocks/>
          </p:cNvCxnSpPr>
          <p:nvPr/>
        </p:nvCxnSpPr>
        <p:spPr>
          <a:xfrm>
            <a:off x="3104147" y="3530290"/>
            <a:ext cx="1822917" cy="174989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CCAD352-72A6-445C-9ACF-74F7DB6D9F24}"/>
              </a:ext>
            </a:extLst>
          </p:cNvPr>
          <p:cNvCxnSpPr>
            <a:cxnSpLocks/>
          </p:cNvCxnSpPr>
          <p:nvPr/>
        </p:nvCxnSpPr>
        <p:spPr>
          <a:xfrm flipH="1">
            <a:off x="5907087" y="3483003"/>
            <a:ext cx="1" cy="176109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F1FF2A2-170B-4C2E-8ABA-8D2740CE5351}"/>
              </a:ext>
            </a:extLst>
          </p:cNvPr>
          <p:cNvCxnSpPr/>
          <p:nvPr/>
        </p:nvCxnSpPr>
        <p:spPr>
          <a:xfrm flipH="1">
            <a:off x="6907646" y="3499043"/>
            <a:ext cx="2715126" cy="174505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80B48B7B-E3CF-41C5-94B8-C16FBF62F3DA}"/>
              </a:ext>
            </a:extLst>
          </p:cNvPr>
          <p:cNvSpPr txBox="1"/>
          <p:nvPr/>
        </p:nvSpPr>
        <p:spPr>
          <a:xfrm>
            <a:off x="4015605" y="5533736"/>
            <a:ext cx="609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‘The lord thinks day and night.’</a:t>
            </a:r>
            <a:endParaRPr lang="zh-CN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02581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6FC317E-0DFA-4844-89C6-D13D64248FE8}"/>
              </a:ext>
            </a:extLst>
          </p:cNvPr>
          <p:cNvSpPr txBox="1"/>
          <p:nvPr/>
        </p:nvSpPr>
        <p:spPr>
          <a:xfrm>
            <a:off x="1128759" y="759660"/>
            <a:ext cx="9381027" cy="587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8.</a:t>
            </a:r>
            <a:r>
              <a:rPr lang="zh-CN" altLang="en-US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悠哉悠哉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8754B9-C1EE-4B95-B648-1464257731A1}"/>
              </a:ext>
            </a:extLst>
          </p:cNvPr>
          <p:cNvSpPr txBox="1"/>
          <p:nvPr/>
        </p:nvSpPr>
        <p:spPr>
          <a:xfrm>
            <a:off x="7182155" y="2911638"/>
            <a:ext cx="4205240" cy="587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‘think about something’ 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F1B35B07-8C74-466D-B76C-08FDB962CC49}"/>
              </a:ext>
            </a:extLst>
          </p:cNvPr>
          <p:cNvCxnSpPr>
            <a:cxnSpLocks/>
            <a:endCxn id="16" idx="0"/>
          </p:cNvCxnSpPr>
          <p:nvPr/>
        </p:nvCxnSpPr>
        <p:spPr>
          <a:xfrm flipH="1">
            <a:off x="3104147" y="1256827"/>
            <a:ext cx="2514602" cy="16548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4F536BB-5B15-4A5E-89F3-9656190855C2}"/>
              </a:ext>
            </a:extLst>
          </p:cNvPr>
          <p:cNvCxnSpPr>
            <a:cxnSpLocks/>
            <a:endCxn id="8" idx="0"/>
          </p:cNvCxnSpPr>
          <p:nvPr/>
        </p:nvCxnSpPr>
        <p:spPr>
          <a:xfrm>
            <a:off x="6258420" y="1256827"/>
            <a:ext cx="3026355" cy="165481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7F6558C-D1F1-437A-899E-D08750678D48}"/>
              </a:ext>
            </a:extLst>
          </p:cNvPr>
          <p:cNvCxnSpPr>
            <a:cxnSpLocks/>
            <a:stCxn id="16" idx="2"/>
            <a:endCxn id="32" idx="0"/>
          </p:cNvCxnSpPr>
          <p:nvPr/>
        </p:nvCxnSpPr>
        <p:spPr>
          <a:xfrm>
            <a:off x="3104147" y="3499043"/>
            <a:ext cx="3133631" cy="100454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F1FF2A2-170B-4C2E-8ABA-8D2740CE5351}"/>
              </a:ext>
            </a:extLst>
          </p:cNvPr>
          <p:cNvCxnSpPr>
            <a:cxnSpLocks/>
            <a:stCxn id="8" idx="2"/>
            <a:endCxn id="32" idx="0"/>
          </p:cNvCxnSpPr>
          <p:nvPr/>
        </p:nvCxnSpPr>
        <p:spPr>
          <a:xfrm flipH="1">
            <a:off x="6237778" y="3499043"/>
            <a:ext cx="3046997" cy="100454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80B48B7B-E3CF-41C5-94B8-C16FBF62F3DA}"/>
              </a:ext>
            </a:extLst>
          </p:cNvPr>
          <p:cNvSpPr txBox="1"/>
          <p:nvPr/>
        </p:nvSpPr>
        <p:spPr>
          <a:xfrm>
            <a:off x="3190781" y="4503584"/>
            <a:ext cx="609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‘keep thinking about something’</a:t>
            </a:r>
            <a:endParaRPr lang="zh-CN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BF1D28-FA2E-47BE-B085-AB328CD28D6D}"/>
              </a:ext>
            </a:extLst>
          </p:cNvPr>
          <p:cNvSpPr txBox="1"/>
          <p:nvPr/>
        </p:nvSpPr>
        <p:spPr>
          <a:xfrm>
            <a:off x="1001527" y="2911638"/>
            <a:ext cx="4205240" cy="587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‘think about something’ 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20BB5B8-435E-4B08-BD8F-5E8169DB8523}"/>
              </a:ext>
            </a:extLst>
          </p:cNvPr>
          <p:cNvSpPr txBox="1"/>
          <p:nvPr/>
        </p:nvSpPr>
        <p:spPr>
          <a:xfrm>
            <a:off x="3190781" y="5651021"/>
            <a:ext cx="609399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400" dirty="0">
                <a:latin typeface="Arial" panose="020B0604020202020204" pitchFamily="34" charset="0"/>
                <a:cs typeface="Arial" panose="020B0604020202020204" pitchFamily="34" charset="0"/>
              </a:rPr>
              <a:t>‘The lord thinks day and night.’</a:t>
            </a:r>
            <a:endParaRPr lang="zh-CN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A59E179D-7411-4BBA-A4A8-2DB06ABB183C}"/>
              </a:ext>
            </a:extLst>
          </p:cNvPr>
          <p:cNvCxnSpPr>
            <a:cxnSpLocks/>
            <a:stCxn id="32" idx="2"/>
            <a:endCxn id="21" idx="0"/>
          </p:cNvCxnSpPr>
          <p:nvPr/>
        </p:nvCxnSpPr>
        <p:spPr>
          <a:xfrm>
            <a:off x="6237778" y="4965249"/>
            <a:ext cx="0" cy="68577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72630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6FC317E-0DFA-4844-89C6-D13D64248FE8}"/>
              </a:ext>
            </a:extLst>
          </p:cNvPr>
          <p:cNvSpPr txBox="1"/>
          <p:nvPr/>
        </p:nvSpPr>
        <p:spPr>
          <a:xfrm>
            <a:off x="730001" y="2232270"/>
            <a:ext cx="4455268" cy="1685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9. </a:t>
            </a:r>
            <a:r>
              <a:rPr lang="en-GB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Zhong </a:t>
            </a:r>
            <a:r>
              <a:rPr lang="en-GB" altLang="zh-CN" sz="2400" i="1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gu</a:t>
            </a:r>
            <a:r>
              <a:rPr lang="en-GB" altLang="zh-CN" sz="2400" i="1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(</a:t>
            </a:r>
            <a:r>
              <a:rPr lang="zh-CN" altLang="en-US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鐘鼓</a:t>
            </a:r>
            <a:r>
              <a:rPr lang="en-US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) </a:t>
            </a:r>
          </a:p>
          <a:p>
            <a:pPr indent="266700" algn="ctr">
              <a:lnSpc>
                <a:spcPct val="150000"/>
              </a:lnSpc>
            </a:pP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mean </a:t>
            </a:r>
          </a:p>
          <a:p>
            <a:pPr indent="266700" algn="ctr">
              <a:lnSpc>
                <a:spcPct val="150000"/>
              </a:lnSpc>
            </a:pPr>
            <a:r>
              <a:rPr lang="en-GB" altLang="zh-CN" sz="24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bells and drums.</a:t>
            </a:r>
            <a:endParaRPr lang="zh-CN" altLang="zh-CN" sz="2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4" name="Picture 3" descr="A picture containing photo, sitting, standing, table&#10;&#10;Description automatically generated">
            <a:extLst>
              <a:ext uri="{FF2B5EF4-FFF2-40B4-BE49-F238E27FC236}">
                <a16:creationId xmlns:a16="http://schemas.microsoft.com/office/drawing/2014/main" id="{910627F7-A95F-4CB7-90C3-8AF0D0B830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1685" y="1656002"/>
            <a:ext cx="5742504" cy="354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533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26FC317E-0DFA-4844-89C6-D13D64248FE8}"/>
              </a:ext>
            </a:extLst>
          </p:cNvPr>
          <p:cNvSpPr txBox="1"/>
          <p:nvPr/>
        </p:nvSpPr>
        <p:spPr>
          <a:xfrm>
            <a:off x="1481284" y="2055455"/>
            <a:ext cx="9229431" cy="22398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266700" algn="ctr">
              <a:lnSpc>
                <a:spcPct val="150000"/>
              </a:lnSpc>
            </a:pPr>
            <a:r>
              <a:rPr lang="en-GB" altLang="zh-CN" sz="2400" dirty="0"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 1. </a:t>
            </a:r>
            <a:r>
              <a:rPr lang="en-US" altLang="zh-CN" sz="2400" dirty="0"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It is </a:t>
            </a:r>
            <a:r>
              <a:rPr lang="en-GB" altLang="zh-CN" sz="2400" dirty="0">
                <a:effectLst/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a good example to all husbands and wives.</a:t>
            </a:r>
          </a:p>
          <a:p>
            <a:pPr indent="266700" algn="ctr">
              <a:lnSpc>
                <a:spcPct val="150000"/>
              </a:lnSpc>
            </a:pPr>
            <a:endParaRPr lang="en-GB" altLang="zh-CN" sz="2400" dirty="0">
              <a:effectLst/>
              <a:latin typeface="Arial" panose="020B0604020202020204" pitchFamily="34" charset="0"/>
              <a:ea typeface="PMingLiU" panose="02020500000000000000" pitchFamily="18" charset="-120"/>
              <a:cs typeface="Arial" panose="020B0604020202020204" pitchFamily="34" charset="0"/>
            </a:endParaRPr>
          </a:p>
          <a:p>
            <a:pPr indent="266700" algn="ctr">
              <a:lnSpc>
                <a:spcPct val="150000"/>
              </a:lnSpc>
            </a:pPr>
            <a:r>
              <a:rPr lang="en-GB" altLang="zh-CN" sz="2400" kern="1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2. It </a:t>
            </a:r>
            <a:r>
              <a:rPr lang="en-US" altLang="zh-CN" sz="2400" kern="1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hints the leader of the country should seek and treat virtuous and capable ministers. </a:t>
            </a:r>
            <a:endParaRPr lang="zh-CN" altLang="zh-CN" sz="32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4642FC-7689-4BA2-BF76-8AE00A182994}"/>
              </a:ext>
            </a:extLst>
          </p:cNvPr>
          <p:cNvSpPr txBox="1"/>
          <p:nvPr/>
        </p:nvSpPr>
        <p:spPr>
          <a:xfrm>
            <a:off x="3049386" y="322533"/>
            <a:ext cx="60932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3200" dirty="0"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Annotation</a:t>
            </a:r>
            <a:endParaRPr lang="en-GB" altLang="zh-CN" sz="3200" dirty="0"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64111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8649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Conclusion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7B54FD-8971-4AAC-8DB0-3191C9511669}"/>
              </a:ext>
            </a:extLst>
          </p:cNvPr>
          <p:cNvSpPr txBox="1"/>
          <p:nvPr/>
        </p:nvSpPr>
        <p:spPr>
          <a:xfrm>
            <a:off x="956553" y="2796304"/>
            <a:ext cx="1027889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sz="2800" dirty="0">
                <a:latin typeface="Arial" panose="020B0604020202020204" pitchFamily="34" charset="0"/>
                <a:ea typeface="PMingLiU" panose="02020500000000000000" pitchFamily="18" charset="-120"/>
                <a:cs typeface="Arial" panose="020B0604020202020204" pitchFamily="34" charset="0"/>
              </a:rPr>
              <a:t>Combining the three compiling standards with thick translation produces understandable and succinct translation. </a:t>
            </a:r>
            <a:endParaRPr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778628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8649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Reference</a:t>
            </a:r>
            <a:endParaRPr lang="zh-CN" altLang="en-US" sz="4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7B54FD-8971-4AAC-8DB0-3191C9511669}"/>
              </a:ext>
            </a:extLst>
          </p:cNvPr>
          <p:cNvSpPr txBox="1"/>
          <p:nvPr/>
        </p:nvSpPr>
        <p:spPr>
          <a:xfrm>
            <a:off x="0" y="1104559"/>
            <a:ext cx="12191999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01,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https://zh.wikipedia.org/wiki/%E9%AD%8F%E5%BE%B5#/media/File:%E9%AD%8F%E5%BE%B5.jpg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02,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https://www.duokan.com/book/90210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03,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http://www.guoxuemeng.com/guoxue/shijing/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04,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https://www.sohu.com/a/324250100_785255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05,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https://zh.wikipedia.org/wiki/File:%E5%94%90%E5%A4%AA%E5%AE%97%E6%97%B6%E7%96%86%E5%9F%9F%E5%9B%BE%EF%BC%88%E7%AE%80%EF%BC%89.png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06,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https://j.17qq.com/article/gejhppfhz.html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07,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https://m.aalberich.com/www/lsjm/64208.html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08,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http://www.ywcy.net/cjwt/1799.html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09,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https://twgreatdaily.com/YcT4JG8BMH2_cNUg1-Ck.html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10,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altLang="zh-CN" sz="1400" dirty="0"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https://www.beitao8.com/article/309880.html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11,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https://www.sohu.com/a/120040892_409069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</a:rPr>
              <a:t>Picture 12, </a:t>
            </a:r>
            <a:r>
              <a:rPr lang="en-US" altLang="zh-CN" sz="1400" dirty="0">
                <a:latin typeface="Arial" panose="020B0604020202020204" pitchFamily="34" charset="0"/>
                <a:cs typeface="Arial" panose="020B060402020202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http://www.rushidao.com/fashion/bao/r252127.html</a:t>
            </a:r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Wei Zheng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魏徵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(580-643),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Qunshuzhiyao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yizhu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群書治要譯注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[An Annotation of 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The Governing Principles of Ancient China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], (Beijing: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Zhongguo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shudian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2012)</a:t>
            </a:r>
            <a:endParaRPr lang="zh-CN" altLang="zh-CN" sz="1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Kong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Yingda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孔穎達（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574-648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）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Maoshi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zhengyi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毛詩正義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[A Standard Annotation of The Book of Songs],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Shisanjing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zhushu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十三經注疏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[The Commentary of The Thirteen Confucians Classics], (Beijing: Beijing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daxue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chubanshe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北京大學出版社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2000).</a:t>
            </a:r>
            <a:endParaRPr lang="zh-CN" altLang="zh-CN" sz="1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Liu Xu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劉昫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(887-946),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Jiutangshu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舊唐書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[The Book of Tang], 16 vols (Beijing: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Zhonghua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shuju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2013)</a:t>
            </a:r>
            <a:endParaRPr lang="zh-CN" altLang="zh-CN" sz="1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Pei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Puxian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裴普賢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Shijing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pingzhu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duben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詩經評註讀本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[An Annotated Edition of the Book of Songs], 2 vols, (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Taibei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Sanmin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shuju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三民書局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1995)</a:t>
            </a:r>
            <a:endParaRPr lang="zh-CN" altLang="zh-CN" sz="1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Qu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Wanli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屈萬里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shijing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quanshi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詩經詮釋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[An Annotation of the Book of Songs], (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Taibei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Lianjing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聯經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1983)</a:t>
            </a:r>
            <a:endParaRPr lang="zh-CN" altLang="zh-CN" sz="1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Pan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Wenguo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潘文國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, 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Pan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Wenguo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xueshuo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yanjiu</a:t>
            </a:r>
            <a:r>
              <a:rPr lang="en-GB" altLang="zh-CN" sz="1400" i="1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altLang="zh-CN" sz="1400" i="1" kern="100" dirty="0" err="1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wenji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潘文國學術研究文集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[Selected Academic Papers of Pan </a:t>
            </a:r>
            <a:r>
              <a:rPr lang="en-GB" altLang="zh-CN" sz="14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Wenguo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], (Shanghai: Shanghai foreign language education press </a:t>
            </a:r>
            <a:r>
              <a:rPr lang="zh-CN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上海外語教育出版社</a:t>
            </a:r>
            <a:r>
              <a:rPr lang="en-GB" altLang="zh-CN" sz="1400" kern="100" dirty="0">
                <a:effectLst/>
                <a:latin typeface="Arial" panose="020B0604020202020204" pitchFamily="34" charset="0"/>
                <a:ea typeface="等线" panose="02010600030101010101" pitchFamily="2" charset="-122"/>
                <a:cs typeface="Arial" panose="020B0604020202020204" pitchFamily="34" charset="0"/>
              </a:rPr>
              <a:t>)</a:t>
            </a:r>
            <a:endParaRPr lang="zh-CN" altLang="zh-CN" sz="1400" kern="100" dirty="0">
              <a:effectLst/>
              <a:latin typeface="Arial" panose="020B0604020202020204" pitchFamily="34" charset="0"/>
              <a:ea typeface="等线" panose="02010600030101010101" pitchFamily="2" charset="-122"/>
              <a:cs typeface="Arial" panose="020B0604020202020204" pitchFamily="34" charset="0"/>
            </a:endParaRPr>
          </a:p>
          <a:p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altLang="zh-C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zh-CN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70075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53CCC-C673-4B77-9EA1-9903AA92D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03090"/>
            <a:ext cx="9144000" cy="825910"/>
          </a:xfrm>
        </p:spPr>
        <p:txBody>
          <a:bodyPr>
            <a:normAutofit/>
          </a:bodyPr>
          <a:lstStyle/>
          <a:p>
            <a:r>
              <a:rPr lang="en-US" altLang="zh-CN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  <a:endParaRPr lang="zh-CN" altLang="en-US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892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1427</TotalTime>
  <Words>1228</Words>
  <Application>Microsoft Office PowerPoint</Application>
  <PresentationFormat>Widescreen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等线</vt:lpstr>
      <vt:lpstr>等线 Light</vt:lpstr>
      <vt:lpstr>Microsoft YaHei</vt:lpstr>
      <vt:lpstr>Arial</vt:lpstr>
      <vt:lpstr>Times New Roman</vt:lpstr>
      <vt:lpstr>Office Theme</vt:lpstr>
      <vt:lpstr>An Approach to Translating The Book of Songs (詩經)  Based on the Compiling Standards of The Governing Principles of Ancient China (群書治要)</vt:lpstr>
      <vt:lpstr>PowerPoint Presentation</vt:lpstr>
      <vt:lpstr>Qunshuzhiyao 群書治要  The Governing Principles of Ancient China </vt:lpstr>
      <vt:lpstr>2. The three compiling standards  </vt:lpstr>
      <vt:lpstr>PowerPoint Presentation</vt:lpstr>
      <vt:lpstr>3. Thick translation </vt:lpstr>
      <vt:lpstr>PowerPoint Presentation</vt:lpstr>
      <vt:lpstr>PowerPoint Presentation</vt:lpstr>
      <vt:lpstr>PowerPoint Presentation</vt:lpstr>
      <vt:lpstr>4. The translation of Guanju（關雎）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4. Conclusion</vt:lpstr>
      <vt:lpstr>4. Reference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Approach to Obtain Spiritual Joy from Learning  Learning from the Analects of Confucius</dc:title>
  <dc:creator>周 孝聪</dc:creator>
  <cp:lastModifiedBy>Xiaocong Zhou</cp:lastModifiedBy>
  <cp:revision>449</cp:revision>
  <dcterms:created xsi:type="dcterms:W3CDTF">2020-05-24T12:02:35Z</dcterms:created>
  <dcterms:modified xsi:type="dcterms:W3CDTF">2020-12-09T09:37:34Z</dcterms:modified>
</cp:coreProperties>
</file>