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3">
  <p:sldMasterIdLst>
    <p:sldMasterId id="2147483648" r:id="rId1"/>
  </p:sldMasterIdLst>
  <p:sldIdLst>
    <p:sldId id="260" r:id="rId2"/>
    <p:sldId id="259" r:id="rId3"/>
    <p:sldId id="258" r:id="rId4"/>
    <p:sldId id="261" r:id="rId5"/>
    <p:sldId id="262" r:id="rId6"/>
    <p:sldId id="263" r:id="rId7"/>
    <p:sldId id="268" r:id="rId8"/>
    <p:sldId id="266" r:id="rId9"/>
    <p:sldId id="265" r:id="rId10"/>
    <p:sldId id="269" r:id="rId11"/>
    <p:sldId id="270" r:id="rId12"/>
    <p:sldId id="27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5505" autoAdjust="0"/>
    <p:restoredTop sz="94660"/>
  </p:normalViewPr>
  <p:slideViewPr>
    <p:cSldViewPr snapToGrid="0">
      <p:cViewPr varScale="1">
        <p:scale>
          <a:sx n="68" d="100"/>
          <a:sy n="68" d="100"/>
        </p:scale>
        <p:origin x="2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66838-0551-44BB-B149-A262B53030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FC6934-D518-48CB-95FA-EF9165D846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9A3FB8-9C17-4A71-A209-69F255C08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592E-A819-44CB-A132-D88B085DFEE9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175778-7005-4420-9AA3-6258B672C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07BA38-3DF0-4AB2-A5D4-2554A37A1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EFF8-2971-499E-9F58-86FF89023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958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E86F4-ADFE-4D83-9F24-B1AB5CB94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FA480-1733-434B-93D2-F8DA1C37D6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671C43-1D18-4DEE-9C2F-8130EF6802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592E-A819-44CB-A132-D88B085DFEE9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288CB-0D91-4D12-BAE2-9C4CB6F643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C090CB-0FAD-4B4E-A630-4927478DD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EFF8-2971-499E-9F58-86FF89023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019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EFACE-137B-4356-AEB9-57FFA5252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C9E67E-EB63-4607-B70E-193E40D60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CE5FF7-CCB7-4E55-BB4A-042AD8DEB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592E-A819-44CB-A132-D88B085DFEE9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D4C4FC-A894-4E67-9C7C-8BEA7D4FC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55A51D-1A9B-4039-8CEB-F43DCD9A2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EFF8-2971-499E-9F58-86FF89023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698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26E17-1CE6-4227-84FA-5D78A5DF4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75798-30FC-4CB4-AC40-8FEE0C7BDE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7044CC-20D5-4610-9928-476678CA46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CABED2-13F6-465C-99B1-581F741BE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592E-A819-44CB-A132-D88B085DFEE9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2B03AC-41E9-467E-BC8A-DF2F5CEDC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E65C15-7198-47A8-9D9B-2AF0B4462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EFF8-2971-499E-9F58-86FF89023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863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43189-D497-43D0-8BFA-5AC86E30B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56158-7F05-463E-85E6-2A8129B93C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734A6B-BDF9-4A2C-9254-980FFC5EE9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43B732-C78C-4759-81CA-3A60F671B2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C80295-8089-4C0F-8B62-15529F9A55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2ACACD-335B-41B5-9D16-52040C40A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592E-A819-44CB-A132-D88B085DFEE9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6F9B08-D3D0-4B21-AED9-20E3B5D55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7E3F90-2BEF-4048-8E21-8B4B4F750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EFF8-2971-499E-9F58-86FF89023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500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4083A-E53B-428F-86C6-3D66C0024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071CBF-3B59-4EC2-BE86-071489B427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592E-A819-44CB-A132-D88B085DFEE9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2B5D4-E195-40A2-8E9C-786873733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F4AE14-CF11-47FA-8AE3-B657439ED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EFF8-2971-499E-9F58-86FF89023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23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C372826-8474-4CF4-853B-B9D7481F67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592E-A819-44CB-A132-D88B085DFEE9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58544B-5323-405F-AC08-F620461B7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3A621F-CD1A-43CD-A5DB-337316CB8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EFF8-2971-499E-9F58-86FF89023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14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49019-58A2-4358-959D-5654986FE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BB888-5B65-48E1-940E-F51A22B2C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07B43F-3171-4D4A-8433-F45931B460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483A04-9286-4CC1-8869-4FDD03E14E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592E-A819-44CB-A132-D88B085DFEE9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F65EA4-FACD-4F57-80A0-25FA88BCF6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01194F-29C3-4947-8A59-A3DA13213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EFF8-2971-499E-9F58-86FF89023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812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6C67D-220F-491C-9280-5299BFA89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FB33F3-4DFB-47C9-8C4E-8ECA82D31F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5C7957-0E41-4B71-9B49-8300CB041D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CC3859-1FC6-4DFC-8138-9AD6EB28C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592E-A819-44CB-A132-D88B085DFEE9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2765EC-7B54-43B2-BB90-6DF3E3D90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A954DE-76AF-4D04-81C9-EC32171F1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EFF8-2971-499E-9F58-86FF89023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810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41396-1ECC-472C-8CDB-CA1F69E2B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04A3EF-2C58-4790-8858-89E05780E5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75F661-84D4-43D6-A1A8-03B0D0C1C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592E-A819-44CB-A132-D88B085DFEE9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653C03-67CA-49D5-9559-7C737C1AA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255ED-1833-4CEC-B20A-B5CDBB126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EFF8-2971-499E-9F58-86FF89023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9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B2AB96-EB04-41B9-8341-5C4F5DB0D7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0ADCE5-F090-424C-9FCC-2E5D39D9E7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E61967-A198-4779-9B62-4E1004D4B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D592E-A819-44CB-A132-D88B085DFEE9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67EA1-1FBD-481B-B36F-72FF3179E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B46070-BDC1-4CA9-8727-7BA096F73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EFF8-2971-499E-9F58-86FF89023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016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575962-6B42-4BA2-AA0E-1C0D14BCC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EC9BCC-DBD4-4791-8092-ABB7AB7DE8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9E7D45-1C1F-43DE-B9B3-3E25D45F0F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6D592E-A819-44CB-A132-D88B085DFEE9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2DEC39-3992-4B4E-ADFD-95FA23D0CB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B866A7-14B2-4261-9A0B-78DC5BD5CE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F4EFF8-2971-499E-9F58-86FF89023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542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EE5553D3-9884-418D-9091-6C62D7F6D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615" y="108236"/>
            <a:ext cx="11850279" cy="1325563"/>
          </a:xfrm>
        </p:spPr>
        <p:txBody>
          <a:bodyPr/>
          <a:lstStyle/>
          <a:p>
            <a:pPr algn="ctr"/>
            <a:r>
              <a:rPr lang="cy-GB" altLang="en-US" i="1" dirty="0">
                <a:solidFill>
                  <a:srgbClr val="1F1F1F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Courier New" panose="02070309020205020404" pitchFamily="49" charset="0"/>
              </a:rPr>
              <a:t>Defnyddiwch y PwyntPŵer i helpu'r plant i chwarae'r gêm.</a:t>
            </a:r>
            <a:r>
              <a:rPr lang="en-GB" altLang="en-US" i="1" dirty="0">
                <a:latin typeface="Comic Sans MS" panose="030F0702030302020204" pitchFamily="66" charset="0"/>
              </a:rPr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D4BD1-2E36-4647-AF32-1281067CBC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>
              <a:buFontTx/>
              <a:buChar char="-"/>
            </a:pPr>
            <a:endParaRPr lang="en-GB" dirty="0"/>
          </a:p>
        </p:txBody>
      </p:sp>
      <p:sp>
        <p:nvSpPr>
          <p:cNvPr id="5" name="Star: 7 Points 4">
            <a:extLst>
              <a:ext uri="{FF2B5EF4-FFF2-40B4-BE49-F238E27FC236}">
                <a16:creationId xmlns:a16="http://schemas.microsoft.com/office/drawing/2014/main" id="{1E20C7D8-EC4C-4B8E-9504-04CAD13AA722}"/>
              </a:ext>
            </a:extLst>
          </p:cNvPr>
          <p:cNvSpPr/>
          <p:nvPr/>
        </p:nvSpPr>
        <p:spPr>
          <a:xfrm>
            <a:off x="3454529" y="2349987"/>
            <a:ext cx="4803351" cy="3785652"/>
          </a:xfrm>
          <a:prstGeom prst="star7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2400" i="1" u="sng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Canmol ac annog </a:t>
            </a:r>
            <a:endParaRPr lang="en-GB" sz="24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cy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Da iawn, ti</a:t>
            </a:r>
            <a:endParaRPr lang="en-GB" sz="24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cy-GB" sz="2400" i="1" dirty="0">
                <a:ln w="0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Ardderchog</a:t>
            </a:r>
            <a:endParaRPr lang="en-GB" sz="2400" i="1" dirty="0">
              <a:ln w="0"/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cy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Gwych</a:t>
            </a:r>
            <a:endParaRPr lang="en-GB" sz="24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cy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Ceisia eto</a:t>
            </a:r>
            <a:endParaRPr lang="en-GB" sz="24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cy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Chwarae teg</a:t>
            </a:r>
            <a:endParaRPr lang="en-GB" sz="24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6" name="Picture 4" descr="Soft Play Dice – Implay UK">
            <a:extLst>
              <a:ext uri="{FF2B5EF4-FFF2-40B4-BE49-F238E27FC236}">
                <a16:creationId xmlns:a16="http://schemas.microsoft.com/office/drawing/2014/main" id="{309C147C-06CF-4B02-9668-6F3168A1CC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72" y="1713375"/>
            <a:ext cx="838844" cy="838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olorful board game counters isolated on white background. Board game counters stock images, royalty-free photos and pictures">
            <a:extLst>
              <a:ext uri="{FF2B5EF4-FFF2-40B4-BE49-F238E27FC236}">
                <a16:creationId xmlns:a16="http://schemas.microsoft.com/office/drawing/2014/main" id="{FA674AC1-DCF7-40AF-8CF2-EC9F13C1E4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51" y="2827230"/>
            <a:ext cx="961463" cy="592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Content Placeholder 5">
            <a:extLst>
              <a:ext uri="{FF2B5EF4-FFF2-40B4-BE49-F238E27FC236}">
                <a16:creationId xmlns:a16="http://schemas.microsoft.com/office/drawing/2014/main" id="{2CF25B5C-3BF7-488C-A2A2-B3321D4B5B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682" y="4881031"/>
            <a:ext cx="762603" cy="52718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05D6D2E-281F-4135-B61E-A8D6DED6D4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872" y="3717747"/>
            <a:ext cx="618198" cy="888273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1E47FD4-7C43-4494-89C7-FA23CA3EF557}"/>
              </a:ext>
            </a:extLst>
          </p:cNvPr>
          <p:cNvSpPr txBox="1"/>
          <p:nvPr/>
        </p:nvSpPr>
        <p:spPr>
          <a:xfrm>
            <a:off x="421979" y="1713375"/>
            <a:ext cx="2822337" cy="3785652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i="1" u="sng" dirty="0">
                <a:latin typeface="Comic Sans MS" panose="030F0702030302020204" pitchFamily="66" charset="0"/>
              </a:rPr>
              <a:t>Offer </a:t>
            </a:r>
          </a:p>
          <a:p>
            <a:pPr algn="ctr"/>
            <a:r>
              <a:rPr lang="en-GB" sz="2400" i="1" dirty="0">
                <a:latin typeface="Comic Sans MS" panose="030F0702030302020204" pitchFamily="66" charset="0"/>
              </a:rPr>
              <a:t>dis</a:t>
            </a:r>
          </a:p>
          <a:p>
            <a:pPr algn="ctr"/>
            <a:endParaRPr lang="en-GB" sz="2400" i="1" dirty="0">
              <a:latin typeface="Comic Sans MS" panose="030F0702030302020204" pitchFamily="66" charset="0"/>
            </a:endParaRPr>
          </a:p>
          <a:p>
            <a:pPr algn="ctr"/>
            <a:endParaRPr lang="en-GB" sz="2400" i="1" dirty="0">
              <a:latin typeface="Comic Sans MS" panose="030F0702030302020204" pitchFamily="66" charset="0"/>
            </a:endParaRPr>
          </a:p>
          <a:p>
            <a:pPr algn="ctr"/>
            <a:r>
              <a:rPr lang="en-GB" sz="2400" i="1" dirty="0" err="1">
                <a:latin typeface="Comic Sans MS" panose="030F0702030302020204" pitchFamily="66" charset="0"/>
              </a:rPr>
              <a:t>cownteri</a:t>
            </a:r>
            <a:endParaRPr lang="en-GB" sz="2400" i="1" dirty="0">
              <a:latin typeface="Comic Sans MS" panose="030F0702030302020204" pitchFamily="66" charset="0"/>
            </a:endParaRPr>
          </a:p>
          <a:p>
            <a:pPr algn="ctr">
              <a:buFontTx/>
              <a:buChar char="-"/>
            </a:pPr>
            <a:endParaRPr lang="cy-GB" sz="2400" i="1" dirty="0">
              <a:latin typeface="Comic Sans MS" panose="030F0702030302020204" pitchFamily="66" charset="0"/>
            </a:endParaRPr>
          </a:p>
          <a:p>
            <a:pPr algn="ctr"/>
            <a:r>
              <a:rPr lang="cy-GB" sz="2400" i="1" dirty="0">
                <a:latin typeface="Comic Sans MS" panose="030F0702030302020204" pitchFamily="66" charset="0"/>
              </a:rPr>
              <a:t>mat iaith</a:t>
            </a:r>
          </a:p>
          <a:p>
            <a:pPr algn="ctr">
              <a:buFontTx/>
              <a:buChar char="-"/>
            </a:pPr>
            <a:endParaRPr lang="cy-GB" sz="2400" i="1" dirty="0">
              <a:latin typeface="Comic Sans MS" panose="030F0702030302020204" pitchFamily="66" charset="0"/>
            </a:endParaRPr>
          </a:p>
          <a:p>
            <a:pPr algn="ctr"/>
            <a:endParaRPr lang="cy-GB" altLang="en-US" sz="2400" i="1" dirty="0">
              <a:solidFill>
                <a:srgbClr val="1F1F1F"/>
              </a:solidFill>
              <a:latin typeface="Comic Sans MS" panose="030F0702030302020204" pitchFamily="66" charset="0"/>
              <a:ea typeface="Times New Roman" panose="02020603050405020304" pitchFamily="18" charset="0"/>
              <a:cs typeface="Courier New" panose="02070309020205020404" pitchFamily="49" charset="0"/>
            </a:endParaRPr>
          </a:p>
          <a:p>
            <a:pPr algn="ctr"/>
            <a:r>
              <a:rPr lang="cy-GB" altLang="en-US" sz="2400" i="1" dirty="0">
                <a:solidFill>
                  <a:srgbClr val="1F1F1F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Courier New" panose="02070309020205020404" pitchFamily="49" charset="0"/>
              </a:rPr>
              <a:t>  gêm</a:t>
            </a:r>
            <a:endParaRPr lang="cy-GB" sz="2400" i="1" dirty="0">
              <a:latin typeface="Comic Sans MS" panose="030F0702030302020204" pitchFamily="66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11111B4-53E1-4C8E-82FA-7ADEDF506A6E}"/>
              </a:ext>
            </a:extLst>
          </p:cNvPr>
          <p:cNvSpPr txBox="1"/>
          <p:nvPr/>
        </p:nvSpPr>
        <p:spPr>
          <a:xfrm>
            <a:off x="8612767" y="2748251"/>
            <a:ext cx="2951246" cy="1938992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400" i="1" u="sng" dirty="0">
                <a:latin typeface="Comic Sans MS" panose="030F0702030302020204" pitchFamily="66" charset="0"/>
              </a:rPr>
              <a:t>Geirfa</a:t>
            </a:r>
          </a:p>
          <a:p>
            <a:pPr algn="ctr"/>
            <a:r>
              <a:rPr lang="cy-GB" sz="2400" i="1" dirty="0">
                <a:latin typeface="Comic Sans MS" panose="030F0702030302020204" pitchFamily="66" charset="0"/>
              </a:rPr>
              <a:t>Anlwcus!</a:t>
            </a:r>
          </a:p>
          <a:p>
            <a:pPr algn="ctr"/>
            <a:r>
              <a:rPr lang="cy-GB" sz="2400" i="1" dirty="0">
                <a:latin typeface="Comic Sans MS" panose="030F0702030302020204" pitchFamily="66" charset="0"/>
              </a:rPr>
              <a:t>Dim lwc!</a:t>
            </a:r>
          </a:p>
          <a:p>
            <a:pPr algn="ctr"/>
            <a:r>
              <a:rPr lang="cy-GB" sz="2400" i="1" dirty="0">
                <a:latin typeface="Comic Sans MS" panose="030F0702030302020204" pitchFamily="66" charset="0"/>
              </a:rPr>
              <a:t>Hen dro!</a:t>
            </a:r>
          </a:p>
          <a:p>
            <a:pPr algn="ctr"/>
            <a:r>
              <a:rPr lang="cy-GB" sz="2400" i="1" dirty="0">
                <a:latin typeface="Comic Sans MS" panose="030F0702030302020204" pitchFamily="66" charset="0"/>
              </a:rPr>
              <a:t>Trio eto!</a:t>
            </a:r>
          </a:p>
        </p:txBody>
      </p:sp>
    </p:spTree>
    <p:extLst>
      <p:ext uri="{BB962C8B-B14F-4D97-AF65-F5344CB8AC3E}">
        <p14:creationId xmlns:p14="http://schemas.microsoft.com/office/powerpoint/2010/main" val="7942843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4900A-3549-4F6E-A91D-C2B273373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106" y="278776"/>
            <a:ext cx="11419788" cy="907493"/>
          </a:xfrm>
        </p:spPr>
        <p:txBody>
          <a:bodyPr>
            <a:noAutofit/>
          </a:bodyPr>
          <a:lstStyle/>
          <a:p>
            <a:r>
              <a:rPr lang="cy-GB" sz="2800" dirty="0">
                <a:latin typeface="Comic Sans MS" panose="030F0702030302020204" pitchFamily="66" charset="0"/>
              </a:rPr>
              <a:t>Eisteddwch yn llonydd. Gwrandewch yn ofalus.  Heddiw, rydyn ni’n mynd i chwarae gêm siopa. Nod y wers yw dysgu am fwyd a diod yn Gymraeg. Edrychwch yn ofalus. </a:t>
            </a:r>
            <a:endParaRPr lang="en-GB" sz="2800" dirty="0">
              <a:latin typeface="Comic Sans MS" panose="030F0702030302020204" pitchFamily="66" charset="0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8977F2E-2827-4680-9D8B-B6479226CB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03569" y="1381846"/>
            <a:ext cx="7488810" cy="5177017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A3B492EA-EA19-4ADB-9803-F0CB4C8430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591" y="1890251"/>
            <a:ext cx="3839754" cy="194413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Beth rwyt ti’n gweld?</a:t>
            </a: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cy-GB" altLang="en-US" sz="3200" dirty="0">
                <a:latin typeface="Comic Sans MS" panose="030F0702030302020204" pitchFamily="66" charset="0"/>
              </a:rPr>
              <a:t> </a:t>
            </a:r>
            <a:r>
              <a:rPr lang="cy-GB" altLang="en-US" sz="3200" dirty="0">
                <a:solidFill>
                  <a:srgbClr val="1F1F1F"/>
                </a:solidFill>
                <a:latin typeface="Comic Sans MS" panose="030F0702030302020204" pitchFamily="66" charset="0"/>
              </a:rPr>
              <a:t>Siaradwch â'r grŵp</a:t>
            </a:r>
            <a:r>
              <a:rPr lang="cy-GB" altLang="en-US" sz="1000" dirty="0">
                <a:latin typeface="Comic Sans MS" panose="030F0702030302020204" pitchFamily="66" charset="0"/>
              </a:rPr>
              <a:t> .</a:t>
            </a:r>
            <a:endParaRPr lang="cy-GB" altLang="en-US" sz="2400" dirty="0">
              <a:latin typeface="Comic Sans MS" panose="030F0702030302020204" pitchFamily="66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y-GB" altLang="en-US" sz="3200" dirty="0">
              <a:highlight>
                <a:srgbClr val="FFFF00"/>
              </a:highlight>
              <a:latin typeface="Comic Sans MS" panose="030F0702030302020204" pitchFamily="66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034B6F91-CA25-43A3-93C2-F9BBCE7C10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-272591" y="130462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124" name="Picture 4" descr="Two Girls and Two Boys Smiling 1219793 Vector Art at Vecteezy">
            <a:extLst>
              <a:ext uri="{FF2B5EF4-FFF2-40B4-BE49-F238E27FC236}">
                <a16:creationId xmlns:a16="http://schemas.microsoft.com/office/drawing/2014/main" id="{999C0E4A-A485-4EC7-96BB-5479E38A5F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100" y="5458120"/>
            <a:ext cx="2058342" cy="139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5C774034-B815-4367-B4F0-2E06E276BE1E}"/>
              </a:ext>
            </a:extLst>
          </p:cNvPr>
          <p:cNvSpPr/>
          <p:nvPr/>
        </p:nvSpPr>
        <p:spPr>
          <a:xfrm>
            <a:off x="208189" y="4029958"/>
            <a:ext cx="1291472" cy="1234912"/>
          </a:xfrm>
          <a:prstGeom prst="wedgeRoundRectCallout">
            <a:avLst>
              <a:gd name="adj1" fmla="val 37561"/>
              <a:gd name="adj2" fmla="val 117462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banana</a:t>
            </a: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EEDE29D4-6BBC-4427-8086-C7E716997F3B}"/>
              </a:ext>
            </a:extLst>
          </p:cNvPr>
          <p:cNvSpPr/>
          <p:nvPr/>
        </p:nvSpPr>
        <p:spPr>
          <a:xfrm>
            <a:off x="2337847" y="4028794"/>
            <a:ext cx="1385741" cy="1174802"/>
          </a:xfrm>
          <a:prstGeom prst="wedgeRoundRectCallout">
            <a:avLst>
              <a:gd name="adj1" fmla="val -60833"/>
              <a:gd name="adj2" fmla="val 99411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moron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725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D88381D-4205-49F7-8A36-05CDA534BB0E}"/>
              </a:ext>
            </a:extLst>
          </p:cNvPr>
          <p:cNvSpPr/>
          <p:nvPr/>
        </p:nvSpPr>
        <p:spPr>
          <a:xfrm>
            <a:off x="238812" y="427902"/>
            <a:ext cx="901831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800" dirty="0">
                <a:latin typeface="Comic Sans MS" panose="030F0702030302020204" pitchFamily="66" charset="0"/>
              </a:rPr>
              <a:t>Dywedwch ar ôl i..</a:t>
            </a:r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D324F7-F55D-4A2D-90D4-4CC615FD85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8086" y="1012677"/>
            <a:ext cx="5495828" cy="57309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3A157C-2E9C-4382-AE04-26E686B5EC86}"/>
              </a:ext>
            </a:extLst>
          </p:cNvPr>
          <p:cNvSpPr txBox="1"/>
          <p:nvPr/>
        </p:nvSpPr>
        <p:spPr>
          <a:xfrm>
            <a:off x="9257122" y="5669265"/>
            <a:ext cx="276205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>
                <a:latin typeface="Comic Sans MS" panose="030F0702030302020204" pitchFamily="66" charset="0"/>
              </a:rPr>
              <a:t>Unwaith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eto</a:t>
            </a:r>
            <a:r>
              <a:rPr lang="en-GB" sz="2000" dirty="0">
                <a:latin typeface="Comic Sans MS" panose="030F0702030302020204" pitchFamily="66" charset="0"/>
              </a:rPr>
              <a:t>…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 err="1">
                <a:latin typeface="Comic Sans MS" panose="030F0702030302020204" pitchFamily="66" charset="0"/>
              </a:rPr>
              <a:t>Ailadroddwch</a:t>
            </a:r>
            <a:r>
              <a:rPr lang="en-GB" sz="2000" dirty="0">
                <a:latin typeface="Comic Sans MS" panose="030F0702030302020204" pitchFamily="66" charset="0"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26671540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C-Images-4.jpg">
            <a:extLst>
              <a:ext uri="{FF2B5EF4-FFF2-40B4-BE49-F238E27FC236}">
                <a16:creationId xmlns:a16="http://schemas.microsoft.com/office/drawing/2014/main" id="{6445DD83-9E2B-4498-9741-4A720B4A5B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698" y="-5765"/>
            <a:ext cx="1532245" cy="1060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9B31C6B-2F03-4632-A8F3-CBB1208EE805}"/>
              </a:ext>
            </a:extLst>
          </p:cNvPr>
          <p:cNvSpPr/>
          <p:nvPr/>
        </p:nvSpPr>
        <p:spPr>
          <a:xfrm>
            <a:off x="3779599" y="634223"/>
            <a:ext cx="653337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accent1"/>
                </a:solidFill>
                <a:latin typeface="Comic Sans MS" panose="030F0702030302020204" pitchFamily="66" charset="0"/>
              </a:rPr>
              <a:t>Beth </a:t>
            </a:r>
            <a:r>
              <a:rPr lang="en-GB" sz="36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rwyt</a:t>
            </a:r>
            <a:r>
              <a:rPr lang="en-GB" sz="3600" dirty="0">
                <a:solidFill>
                  <a:schemeClr val="accent1"/>
                </a:solidFill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ti</a:t>
            </a:r>
            <a:r>
              <a:rPr lang="en-GB" sz="3600" dirty="0">
                <a:solidFill>
                  <a:schemeClr val="accent1"/>
                </a:solidFill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eisiau</a:t>
            </a:r>
            <a:r>
              <a:rPr lang="en-GB" sz="3600" dirty="0">
                <a:solidFill>
                  <a:schemeClr val="accent1"/>
                </a:solidFill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brynu</a:t>
            </a:r>
            <a:r>
              <a:rPr lang="en-GB" sz="3600" dirty="0">
                <a:solidFill>
                  <a:schemeClr val="accent1"/>
                </a:solidFill>
                <a:latin typeface="Comic Sans MS" panose="030F0702030302020204" pitchFamily="66" charset="0"/>
              </a:rPr>
              <a:t>…?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FBD6E7-59BA-473A-91A9-720836875B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9840" y="220415"/>
            <a:ext cx="2483367" cy="190547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D5EFD56-A0EC-463B-9587-EEE4E2C28C1C}"/>
              </a:ext>
            </a:extLst>
          </p:cNvPr>
          <p:cNvSpPr/>
          <p:nvPr/>
        </p:nvSpPr>
        <p:spPr>
          <a:xfrm>
            <a:off x="1351909" y="2443774"/>
            <a:ext cx="82401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Rydw</a:t>
            </a:r>
            <a:r>
              <a:rPr lang="en-GB" sz="36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i</a:t>
            </a:r>
            <a:r>
              <a:rPr lang="en-GB" sz="36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eisiau</a:t>
            </a:r>
            <a:r>
              <a:rPr lang="en-GB" sz="36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prynu</a:t>
            </a:r>
            <a:r>
              <a:rPr lang="en-GB" sz="3600" dirty="0">
                <a:solidFill>
                  <a:srgbClr val="00B050"/>
                </a:solidFill>
                <a:latin typeface="Comic Sans MS" panose="030F0702030302020204" pitchFamily="66" charset="0"/>
              </a:rPr>
              <a:t> …</a:t>
            </a:r>
          </a:p>
          <a:p>
            <a:endParaRPr lang="en-GB" sz="3600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r>
              <a:rPr lang="en-GB" sz="36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Dydw</a:t>
            </a:r>
            <a:r>
              <a:rPr lang="en-GB" sz="3600" dirty="0">
                <a:solidFill>
                  <a:srgbClr val="00B050"/>
                </a:solidFill>
                <a:latin typeface="Comic Sans MS" panose="030F0702030302020204" pitchFamily="66" charset="0"/>
              </a:rPr>
              <a:t> i </a:t>
            </a:r>
            <a:r>
              <a:rPr lang="en-GB" sz="36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ddim</a:t>
            </a:r>
            <a:r>
              <a:rPr lang="en-GB" sz="36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eisiau</a:t>
            </a:r>
            <a:r>
              <a:rPr lang="en-GB" sz="36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prynu</a:t>
            </a:r>
            <a:r>
              <a:rPr lang="en-GB" sz="3600" dirty="0">
                <a:solidFill>
                  <a:srgbClr val="00B050"/>
                </a:solidFill>
                <a:latin typeface="Comic Sans MS" panose="030F0702030302020204" pitchFamily="66" charset="0"/>
              </a:rPr>
              <a:t>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BE3A01-5E25-40FA-A544-BAAFA24487DD}"/>
              </a:ext>
            </a:extLst>
          </p:cNvPr>
          <p:cNvSpPr txBox="1"/>
          <p:nvPr/>
        </p:nvSpPr>
        <p:spPr>
          <a:xfrm>
            <a:off x="552829" y="3597255"/>
            <a:ext cx="579119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  <a:endParaRPr lang="en-GB" sz="4000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3DE451-38E9-4FEC-93C6-3C4E51FDF86F}"/>
              </a:ext>
            </a:extLst>
          </p:cNvPr>
          <p:cNvSpPr txBox="1"/>
          <p:nvPr/>
        </p:nvSpPr>
        <p:spPr>
          <a:xfrm>
            <a:off x="552829" y="2434034"/>
            <a:ext cx="579118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  <a:latin typeface="Comic Sans MS" panose="030F0702030302020204" pitchFamily="66" charset="0"/>
                <a:sym typeface="Wingdings" panose="05000000000000000000" pitchFamily="2" charset="2"/>
              </a:rPr>
              <a:t></a:t>
            </a:r>
            <a:endParaRPr lang="en-GB" sz="4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71F235C-B58E-4DEA-844E-A7BED73A4B04}"/>
              </a:ext>
            </a:extLst>
          </p:cNvPr>
          <p:cNvSpPr/>
          <p:nvPr/>
        </p:nvSpPr>
        <p:spPr>
          <a:xfrm>
            <a:off x="4123458" y="1432632"/>
            <a:ext cx="618951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000" dirty="0">
                <a:solidFill>
                  <a:srgbClr val="1F1F1F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Courier New" panose="02070309020205020404" pitchFamily="49" charset="0"/>
              </a:rPr>
              <a:t>Defnyddiwch y ticiau i'ch helpu i ateb y cwestiwn.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806E76F-0508-4852-B79E-D751541ADFBA}"/>
              </a:ext>
            </a:extLst>
          </p:cNvPr>
          <p:cNvSpPr/>
          <p:nvPr/>
        </p:nvSpPr>
        <p:spPr>
          <a:xfrm>
            <a:off x="4930783" y="5099804"/>
            <a:ext cx="513262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en-US" sz="3200" dirty="0">
              <a:solidFill>
                <a:srgbClr val="1F1F1F"/>
              </a:solidFill>
              <a:latin typeface="Comic Sans MS" panose="030F0702030302020204" pitchFamily="66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3200" dirty="0">
                <a:solidFill>
                  <a:srgbClr val="1F1F1F"/>
                </a:solidFill>
                <a:latin typeface="Comic Sans MS" panose="030F0702030302020204" pitchFamily="66" charset="0"/>
              </a:rPr>
              <a:t>Beth rwyt ti’n gweld?</a:t>
            </a:r>
            <a:r>
              <a:rPr lang="cy-GB" altLang="en-US" sz="3200" dirty="0">
                <a:latin typeface="Comic Sans MS" panose="030F0702030302020204" pitchFamily="66" charset="0"/>
              </a:rPr>
              <a:t>  </a:t>
            </a:r>
            <a:r>
              <a:rPr lang="cy-GB" altLang="en-US" sz="3200" dirty="0">
                <a:solidFill>
                  <a:srgbClr val="1F1F1F"/>
                </a:solidFill>
                <a:latin typeface="Comic Sans MS" panose="030F0702030302020204" pitchFamily="66" charset="0"/>
              </a:rPr>
              <a:t>Siaradwch â'r grŵp.</a:t>
            </a:r>
            <a:r>
              <a:rPr lang="cy-GB" altLang="en-US" sz="3200" dirty="0"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12" name="Picture 4" descr="Two Girls and Two Boys Smiling 1219793 Vector Art at Vecteezy">
            <a:extLst>
              <a:ext uri="{FF2B5EF4-FFF2-40B4-BE49-F238E27FC236}">
                <a16:creationId xmlns:a16="http://schemas.microsoft.com/office/drawing/2014/main" id="{D131FD32-CC07-4C20-80A4-5254D3EDA5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5103" y="5458120"/>
            <a:ext cx="2058342" cy="139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9384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94C6483-0624-461D-8361-EFEDD10FF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3493" y="309747"/>
            <a:ext cx="11146702" cy="3647152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Edrychwch </a:t>
            </a:r>
            <a:r>
              <a:rPr lang="cy-GB" altLang="en-US" sz="36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ar y</a:t>
            </a:r>
            <a:r>
              <a:rPr kumimoji="0" lang="cy-GB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gêm.  </a:t>
            </a:r>
            <a:endParaRPr lang="cy-GB" altLang="en-US" sz="3600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3600" dirty="0">
              <a:solidFill>
                <a:schemeClr val="accent1"/>
              </a:solidFill>
              <a:latin typeface="Comic Sans MS" panose="030F0702030302020204" pitchFamily="66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200" dirty="0">
                <a:solidFill>
                  <a:schemeClr val="accent1"/>
                </a:solidFill>
                <a:latin typeface="Comic Sans MS" panose="030F0702030302020204" pitchFamily="66" charset="0"/>
              </a:rPr>
              <a:t>Beth </a:t>
            </a:r>
            <a:r>
              <a:rPr lang="en-GB" sz="32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rwyt</a:t>
            </a:r>
            <a:r>
              <a:rPr lang="en-GB" sz="3200" dirty="0">
                <a:solidFill>
                  <a:schemeClr val="accent1"/>
                </a:solidFill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ti</a:t>
            </a:r>
            <a:r>
              <a:rPr lang="en-GB" sz="3200" dirty="0">
                <a:solidFill>
                  <a:schemeClr val="accent1"/>
                </a:solidFill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eisiau</a:t>
            </a:r>
            <a:r>
              <a:rPr lang="en-GB" sz="3200" dirty="0">
                <a:solidFill>
                  <a:schemeClr val="accent1"/>
                </a:solidFill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brynu</a:t>
            </a:r>
            <a:r>
              <a:rPr lang="en-GB" sz="3200" dirty="0">
                <a:solidFill>
                  <a:schemeClr val="accent1"/>
                </a:solidFill>
                <a:latin typeface="Comic Sans MS" panose="030F0702030302020204" pitchFamily="66" charset="0"/>
              </a:rPr>
              <a:t>…?</a:t>
            </a:r>
            <a:endParaRPr lang="cy-GB" altLang="en-US" sz="3200" dirty="0">
              <a:solidFill>
                <a:schemeClr val="accent1"/>
              </a:solidFill>
              <a:latin typeface="Comic Sans MS" panose="030F0702030302020204" pitchFamily="66" charset="0"/>
              <a:ea typeface="Times New Roman" panose="02020603050405020304" pitchFamily="18" charset="0"/>
              <a:cs typeface="Courier New" panose="02070309020205020404" pitchFamily="49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3200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  <a:latin typeface="Comic Sans MS" panose="030F0702030302020204" pitchFamily="66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y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 Edrychwch ar y losin. </a:t>
            </a:r>
            <a:r>
              <a:rPr kumimoji="0" lang="cy-GB" altLang="en-US" sz="2000" b="0" i="0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20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ydw</a:t>
            </a:r>
            <a:r>
              <a:rPr lang="en-GB" sz="20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i</a:t>
            </a:r>
            <a:r>
              <a:rPr lang="en-GB" sz="20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eisiau</a:t>
            </a:r>
            <a:r>
              <a:rPr lang="en-GB" sz="20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prynu</a:t>
            </a:r>
            <a:r>
              <a:rPr lang="en-GB" sz="20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losin</a:t>
            </a:r>
            <a:r>
              <a:rPr lang="en-GB" sz="2000" dirty="0">
                <a:solidFill>
                  <a:srgbClr val="00B050"/>
                </a:solidFill>
                <a:latin typeface="Comic Sans MS" panose="030F0702030302020204" pitchFamily="66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702030302020204" pitchFamily="66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y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 Edrychwch ar y caws. </a:t>
            </a:r>
            <a:r>
              <a:rPr kumimoji="0" lang="en-GB" altLang="en-US" sz="2000" b="0" i="0" u="none" strike="noStrike" cap="none" normalizeH="0" baseline="0" dirty="0" err="1">
                <a:ln>
                  <a:noFill/>
                </a:ln>
                <a:solidFill>
                  <a:srgbClr val="00B05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sz="20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ydw</a:t>
            </a:r>
            <a:r>
              <a:rPr lang="en-GB" sz="20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i</a:t>
            </a:r>
            <a:r>
              <a:rPr lang="en-GB" sz="20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ddim</a:t>
            </a:r>
            <a:r>
              <a:rPr lang="en-GB" sz="20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eisiau</a:t>
            </a:r>
            <a:r>
              <a:rPr lang="en-GB" sz="20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prynu</a:t>
            </a:r>
            <a:r>
              <a:rPr lang="en-GB" sz="2000" dirty="0">
                <a:solidFill>
                  <a:srgbClr val="00B050"/>
                </a:solidFill>
                <a:latin typeface="Comic Sans MS" panose="030F0702030302020204" pitchFamily="66" charset="0"/>
              </a:rPr>
              <a:t> caws.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Content Placeholder 5">
            <a:extLst>
              <a:ext uri="{FF2B5EF4-FFF2-40B4-BE49-F238E27FC236}">
                <a16:creationId xmlns:a16="http://schemas.microsoft.com/office/drawing/2014/main" id="{8BC87216-9F22-4E94-8435-866FD733AF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7090" y="4151748"/>
            <a:ext cx="3644804" cy="251965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70A07B-9893-478B-95C5-04831BCB19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468" y="2358128"/>
            <a:ext cx="406421" cy="4826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5A22AB6-C1EF-4310-9861-A50CE65387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563" y="3264435"/>
            <a:ext cx="467326" cy="555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1812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B6F691D-4C28-491A-A495-B48D76973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5238" y="1081563"/>
            <a:ext cx="8975103" cy="117144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pl-PL" sz="3600" dirty="0">
                <a:latin typeface="Comic Sans MS" panose="030F0702030302020204" pitchFamily="66" charset="0"/>
              </a:rPr>
              <a:t>Chwaraewch mewn grwpiau o 4.</a:t>
            </a:r>
            <a:r>
              <a:rPr lang="en-GB" sz="3600" dirty="0">
                <a:latin typeface="Comic Sans MS" panose="030F0702030302020204" pitchFamily="66" charset="0"/>
              </a:rPr>
              <a:t>  </a:t>
            </a:r>
            <a:br>
              <a:rPr lang="en-GB" sz="3600" dirty="0">
                <a:latin typeface="Comic Sans MS" panose="030F0702030302020204" pitchFamily="66" charset="0"/>
              </a:rPr>
            </a:br>
            <a:br>
              <a:rPr lang="en-GB" sz="3600" dirty="0">
                <a:latin typeface="Comic Sans MS" panose="030F0702030302020204" pitchFamily="66" charset="0"/>
              </a:rPr>
            </a:br>
            <a:r>
              <a:rPr lang="cy-GB" sz="3600" dirty="0">
                <a:latin typeface="Comic Sans MS" panose="030F0702030302020204" pitchFamily="66" charset="0"/>
              </a:rPr>
              <a:t>Dewiswch gownter. </a:t>
            </a:r>
            <a:br>
              <a:rPr lang="cy-GB" sz="3600" dirty="0">
                <a:latin typeface="Comic Sans MS" panose="030F0702030302020204" pitchFamily="66" charset="0"/>
              </a:rPr>
            </a:br>
            <a:r>
              <a:rPr lang="cy-GB" sz="3600" dirty="0">
                <a:latin typeface="Comic Sans MS" panose="030F0702030302020204" pitchFamily="66" charset="0"/>
              </a:rPr>
              <a:t> </a:t>
            </a:r>
            <a:br>
              <a:rPr lang="cy-GB" sz="3600" dirty="0">
                <a:latin typeface="Comic Sans MS" panose="030F0702030302020204" pitchFamily="66" charset="0"/>
              </a:rPr>
            </a:br>
            <a:r>
              <a:rPr lang="cy-GB" altLang="en-US" sz="3600" dirty="0">
                <a:solidFill>
                  <a:srgbClr val="1F1F1F"/>
                </a:solidFill>
                <a:latin typeface="Comic Sans MS" panose="030F0702030302020204" pitchFamily="66" charset="0"/>
              </a:rPr>
              <a:t>Rhowch y cownteri ar y dechrau.</a:t>
            </a:r>
            <a:r>
              <a:rPr lang="cy-GB" altLang="en-US" sz="3600" dirty="0">
                <a:latin typeface="Comic Sans MS" panose="030F0702030302020204" pitchFamily="66" charset="0"/>
              </a:rPr>
              <a:t> </a:t>
            </a:r>
            <a:br>
              <a:rPr lang="cy-GB" altLang="en-US" sz="3600" dirty="0">
                <a:latin typeface="Comic Sans MS" panose="030F0702030302020204" pitchFamily="66" charset="0"/>
              </a:rPr>
            </a:br>
            <a:br>
              <a:rPr lang="cy-GB" dirty="0">
                <a:latin typeface="Comic Sans MS" panose="030F0702030302020204" pitchFamily="66" charset="0"/>
              </a:rPr>
            </a:br>
            <a:br>
              <a:rPr lang="cy-GB" dirty="0">
                <a:latin typeface="Comic Sans MS" panose="030F0702030302020204" pitchFamily="66" charset="0"/>
              </a:rPr>
            </a:b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2050" name="Picture 2" descr="Colorful board game counters isolated on white background. Board game counters stock images, royalty-free photos and pictures">
            <a:extLst>
              <a:ext uri="{FF2B5EF4-FFF2-40B4-BE49-F238E27FC236}">
                <a16:creationId xmlns:a16="http://schemas.microsoft.com/office/drawing/2014/main" id="{848AF486-343F-4D8F-BE32-F2609032B7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537" y="970173"/>
            <a:ext cx="2262433" cy="1394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Content Placeholder 5">
            <a:extLst>
              <a:ext uri="{FF2B5EF4-FFF2-40B4-BE49-F238E27FC236}">
                <a16:creationId xmlns:a16="http://schemas.microsoft.com/office/drawing/2014/main" id="{D1DDF461-E95B-46B1-A437-4097D9C71B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64264" y="2816147"/>
            <a:ext cx="5175310" cy="3577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8813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55238-9065-428C-830A-F1C894CD82C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673350" y="692150"/>
            <a:ext cx="9303366" cy="54069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3200" dirty="0">
                <a:latin typeface="Comic Sans MS" panose="030F0702030302020204" pitchFamily="66" charset="0"/>
              </a:rPr>
              <a:t>Taflwch y dis yn ofalus. </a:t>
            </a:r>
          </a:p>
          <a:p>
            <a:pPr marL="0" indent="0">
              <a:buNone/>
            </a:pPr>
            <a:endParaRPr lang="cy-GB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sz="3200" dirty="0">
                <a:latin typeface="Comic Sans MS" panose="030F0702030302020204" pitchFamily="66" charset="0"/>
              </a:rPr>
              <a:t>Symudwch y cownter. Cyfrwch yn Gymraeg yn</a:t>
            </a:r>
          </a:p>
          <a:p>
            <a:pPr marL="0" indent="0">
              <a:buNone/>
            </a:pPr>
            <a:r>
              <a:rPr lang="cy-GB" sz="3200" dirty="0">
                <a:latin typeface="Comic Sans MS" panose="030F0702030302020204" pitchFamily="66" charset="0"/>
              </a:rPr>
              <a:t>ofalus. </a:t>
            </a:r>
          </a:p>
          <a:p>
            <a:pPr marL="0" indent="0">
              <a:buNone/>
            </a:pPr>
            <a:endParaRPr lang="cy-GB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y-GB" altLang="en-US" sz="3200" dirty="0">
                <a:solidFill>
                  <a:srgbClr val="1F1F1F"/>
                </a:solidFill>
                <a:latin typeface="Comic Sans MS" panose="030F0702030302020204" pitchFamily="66" charset="0"/>
              </a:rPr>
              <a:t>Gofynnwch y cwestiynau yn eu tro.</a:t>
            </a:r>
          </a:p>
          <a:p>
            <a:pPr marL="0" indent="0">
              <a:buNone/>
            </a:pPr>
            <a:endParaRPr lang="cy-GB" sz="3200" dirty="0">
              <a:solidFill>
                <a:srgbClr val="1F1F1F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cy-GB" altLang="en-US" sz="3200" dirty="0">
              <a:solidFill>
                <a:srgbClr val="1F1F1F"/>
              </a:solidFill>
              <a:latin typeface="inherit"/>
            </a:endParaRPr>
          </a:p>
          <a:p>
            <a:pPr marL="0" indent="0">
              <a:buNone/>
            </a:pPr>
            <a:r>
              <a:rPr lang="cy-GB" altLang="en-US" sz="3200" dirty="0">
                <a:solidFill>
                  <a:srgbClr val="1F1F1F"/>
                </a:solidFill>
                <a:latin typeface="Comic Sans MS" panose="030F0702030302020204" pitchFamily="66" charset="0"/>
              </a:rPr>
              <a:t>Atebwch y cwestiwn.</a:t>
            </a:r>
            <a:endParaRPr lang="en-GB" sz="3200" dirty="0">
              <a:latin typeface="Comic Sans MS" panose="030F0702030302020204" pitchFamily="66" charset="0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4" descr="Soft Play Dice – Implay UK">
            <a:extLst>
              <a:ext uri="{FF2B5EF4-FFF2-40B4-BE49-F238E27FC236}">
                <a16:creationId xmlns:a16="http://schemas.microsoft.com/office/drawing/2014/main" id="{37CF0237-FF44-4B05-BCFE-824809C4FE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125" y="332375"/>
            <a:ext cx="1325564" cy="132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olorful board game counters isolated on white background. Board game counters stock images, royalty-free photos and pictures">
            <a:extLst>
              <a:ext uri="{FF2B5EF4-FFF2-40B4-BE49-F238E27FC236}">
                <a16:creationId xmlns:a16="http://schemas.microsoft.com/office/drawing/2014/main" id="{5990DDFB-CBED-4DA7-A709-A5ED322DD4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1" y="1715471"/>
            <a:ext cx="1516930" cy="93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455A0E4-48EE-40F4-B229-A6F2ACDF8C6B}"/>
              </a:ext>
            </a:extLst>
          </p:cNvPr>
          <p:cNvSpPr/>
          <p:nvPr/>
        </p:nvSpPr>
        <p:spPr>
          <a:xfrm>
            <a:off x="1143259" y="1691861"/>
            <a:ext cx="360732" cy="82306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9F7E6C9-49DC-4669-8D2D-B5A4C7956F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3687" y="1802620"/>
            <a:ext cx="336226" cy="760511"/>
          </a:xfrm>
          <a:prstGeom prst="rect">
            <a:avLst/>
          </a:prstGeom>
        </p:spPr>
      </p:pic>
      <p:sp>
        <p:nvSpPr>
          <p:cNvPr id="11" name="Rectangle 2">
            <a:extLst>
              <a:ext uri="{FF2B5EF4-FFF2-40B4-BE49-F238E27FC236}">
                <a16:creationId xmlns:a16="http://schemas.microsoft.com/office/drawing/2014/main" id="{0C724C2C-5F67-48E1-AE5C-3F828AEEAD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010" y="216362"/>
            <a:ext cx="89768" cy="297525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1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.</a:t>
            </a:r>
            <a:r>
              <a:rPr kumimoji="0" lang="cy-GB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ED7C11F-51D7-4E18-B7F4-60A693CCB9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1839" y="3198979"/>
            <a:ext cx="1488000" cy="1154536"/>
          </a:xfrm>
          <a:prstGeom prst="rect">
            <a:avLst/>
          </a:prstGeom>
        </p:spPr>
      </p:pic>
      <p:pic>
        <p:nvPicPr>
          <p:cNvPr id="13" name="Picture 2" descr="CC-Images-4.jpg">
            <a:extLst>
              <a:ext uri="{FF2B5EF4-FFF2-40B4-BE49-F238E27FC236}">
                <a16:creationId xmlns:a16="http://schemas.microsoft.com/office/drawing/2014/main" id="{ED66F875-7138-45E1-9E12-08A38B114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010" y="3072799"/>
            <a:ext cx="616555" cy="426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24507A8-FAE9-4ABE-ADBF-19192F33DEB9}"/>
              </a:ext>
            </a:extLst>
          </p:cNvPr>
          <p:cNvSpPr/>
          <p:nvPr/>
        </p:nvSpPr>
        <p:spPr>
          <a:xfrm>
            <a:off x="1452263" y="5040715"/>
            <a:ext cx="603253" cy="646331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FF0000"/>
                </a:solidFill>
                <a:latin typeface="Comic Sans MS" panose="030F0702030302020204" pitchFamily="66" charset="0"/>
                <a:sym typeface="Wingdings" panose="05000000000000000000" pitchFamily="2" charset="2"/>
              </a:rPr>
              <a:t></a:t>
            </a:r>
            <a:endParaRPr lang="en-GB" sz="36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C79419A-93BD-4EEE-8C8B-73DD1159DEFC}"/>
              </a:ext>
            </a:extLst>
          </p:cNvPr>
          <p:cNvSpPr txBox="1"/>
          <p:nvPr/>
        </p:nvSpPr>
        <p:spPr>
          <a:xfrm>
            <a:off x="1449673" y="5775976"/>
            <a:ext cx="605843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18" name="Rectangle 3">
            <a:extLst>
              <a:ext uri="{FF2B5EF4-FFF2-40B4-BE49-F238E27FC236}">
                <a16:creationId xmlns:a16="http://schemas.microsoft.com/office/drawing/2014/main" id="{321846A0-C82A-4470-BBBA-288CBD8DF6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36368" y="5222812"/>
            <a:ext cx="25648" cy="97471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990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FC1D5-DA65-4DD8-9E64-9F06A6ABB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4000" dirty="0">
                <a:latin typeface="Comic Sans MS" panose="030F0702030302020204" pitchFamily="66" charset="0"/>
              </a:rPr>
              <a:t>Os byddwch chi'n glanio ar yr wyneb symudwch ymlaen â dau. 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76710FC2-F34C-4713-94DF-3050B8A605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3498" y="1304138"/>
            <a:ext cx="7103327" cy="4910532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1732D71-30E1-42E2-AA5A-859F25C03F7B}"/>
              </a:ext>
            </a:extLst>
          </p:cNvPr>
          <p:cNvCxnSpPr/>
          <p:nvPr/>
        </p:nvCxnSpPr>
        <p:spPr>
          <a:xfrm>
            <a:off x="8305014" y="1489435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al 7">
            <a:extLst>
              <a:ext uri="{FF2B5EF4-FFF2-40B4-BE49-F238E27FC236}">
                <a16:creationId xmlns:a16="http://schemas.microsoft.com/office/drawing/2014/main" id="{825650B1-D5D5-4AFA-84CE-90943D31CB53}"/>
              </a:ext>
            </a:extLst>
          </p:cNvPr>
          <p:cNvSpPr/>
          <p:nvPr/>
        </p:nvSpPr>
        <p:spPr>
          <a:xfrm>
            <a:off x="8163612" y="1423447"/>
            <a:ext cx="848413" cy="914400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E4320E3-2339-4AEE-A272-8D776F553E12}"/>
              </a:ext>
            </a:extLst>
          </p:cNvPr>
          <p:cNvSpPr/>
          <p:nvPr/>
        </p:nvSpPr>
        <p:spPr>
          <a:xfrm>
            <a:off x="8163611" y="5115611"/>
            <a:ext cx="848413" cy="914400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6FABAA6-5379-433B-861D-B82A362F03BE}"/>
              </a:ext>
            </a:extLst>
          </p:cNvPr>
          <p:cNvSpPr/>
          <p:nvPr/>
        </p:nvSpPr>
        <p:spPr>
          <a:xfrm>
            <a:off x="2548379" y="5169030"/>
            <a:ext cx="848413" cy="914400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16E7FDD-9029-4516-A71E-A31FB729B2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4681" y="2585962"/>
            <a:ext cx="336226" cy="76051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AE08B7D-0A46-43D9-8068-F82702EB75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9736" y="5703174"/>
            <a:ext cx="336226" cy="760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F30DD06-DD9C-4065-8954-3AC481A13F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3988" y="3939012"/>
            <a:ext cx="336226" cy="760511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7DC71B7-7AC7-4946-88BD-0C8ADCA02706}"/>
              </a:ext>
            </a:extLst>
          </p:cNvPr>
          <p:cNvSpPr/>
          <p:nvPr/>
        </p:nvSpPr>
        <p:spPr>
          <a:xfrm>
            <a:off x="334963" y="-181877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74828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62AD7-8A5B-435B-9FC0-BCBE26D19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83" y="-68508"/>
            <a:ext cx="10515600" cy="1325563"/>
          </a:xfrm>
        </p:spPr>
        <p:txBody>
          <a:bodyPr>
            <a:normAutofit/>
          </a:bodyPr>
          <a:lstStyle/>
          <a:p>
            <a:r>
              <a:rPr lang="cy-GB" sz="3600" dirty="0">
                <a:latin typeface="Comic Sans MS" panose="030F0702030302020204" pitchFamily="66" charset="0"/>
              </a:rPr>
              <a:t>Defnyddiwch y mat iaith i’ch helpu.</a:t>
            </a:r>
            <a:endParaRPr lang="en-GB" sz="3600" dirty="0">
              <a:latin typeface="Comic Sans MS" panose="030F0702030302020204" pitchFamily="66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9EA135-734C-4AE2-97DE-140DB9D6DD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BE360C-3107-42A4-9907-9732106569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7282" y="942680"/>
            <a:ext cx="3968935" cy="5915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1101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25164DBE-2BD6-427E-A13E-B1CB3341AF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677908" y="445273"/>
            <a:ext cx="8446347" cy="1451688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lnSpc>
                <a:spcPct val="100000"/>
              </a:lnSpc>
              <a:spcAft>
                <a:spcPct val="0"/>
              </a:spcAft>
            </a:pP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Cwestiynau?</a:t>
            </a: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b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</a:br>
            <a:r>
              <a:rPr lang="cy-GB" altLang="en-US" sz="3200" dirty="0">
                <a:solidFill>
                  <a:srgbClr val="1F1F1F"/>
                </a:solidFill>
                <a:latin typeface="Comic Sans MS" panose="030F0702030302020204" pitchFamily="66" charset="0"/>
              </a:rPr>
              <a:t>Ydych chi'n barod?</a:t>
            </a:r>
            <a:r>
              <a:rPr lang="cy-GB" altLang="en-US" sz="3200" dirty="0">
                <a:latin typeface="Comic Sans MS" panose="030F0702030302020204" pitchFamily="66" charset="0"/>
              </a:rPr>
              <a:t> </a:t>
            </a:r>
            <a:br>
              <a:rPr lang="cy-GB" altLang="en-US" sz="3200" dirty="0">
                <a:latin typeface="Comic Sans MS" panose="030F0702030302020204" pitchFamily="66" charset="0"/>
              </a:rPr>
            </a:br>
            <a:endParaRPr kumimoji="0" lang="cy-GB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6" name="Explosion: 8 Points 5">
            <a:extLst>
              <a:ext uri="{FF2B5EF4-FFF2-40B4-BE49-F238E27FC236}">
                <a16:creationId xmlns:a16="http://schemas.microsoft.com/office/drawing/2014/main" id="{933DD507-9C45-47E6-AE12-1A2604B5197C}"/>
              </a:ext>
            </a:extLst>
          </p:cNvPr>
          <p:cNvSpPr/>
          <p:nvPr/>
        </p:nvSpPr>
        <p:spPr>
          <a:xfrm>
            <a:off x="2754673" y="2282936"/>
            <a:ext cx="7003165" cy="3952024"/>
          </a:xfrm>
          <a:prstGeom prst="irregularSeal1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4800" dirty="0">
                <a:solidFill>
                  <a:srgbClr val="1F1F1F"/>
                </a:solidFill>
                <a:latin typeface="Comic Sans MS" panose="030F0702030302020204" pitchFamily="66" charset="0"/>
              </a:rPr>
              <a:t>Mwynhewch!</a:t>
            </a:r>
            <a:r>
              <a:rPr lang="cy-GB" altLang="en-US" sz="48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E682210-7D70-4274-A866-10EF4BED7B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82102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A1F2E-9FCD-41D2-837E-FCA59B352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9742D38-FC1F-4E6A-9610-9F285F4C537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04541" y="679164"/>
            <a:ext cx="11397817" cy="5709255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Oedolyn: Pwy sydd eisiau chwarae g</a:t>
            </a:r>
            <a:r>
              <a:rPr lang="cy-GB" altLang="en-US" sz="1600" i="1" dirty="0">
                <a:solidFill>
                  <a:schemeClr val="tx2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Courier New" panose="02070309020205020404" pitchFamily="49" charset="0"/>
              </a:rPr>
              <a:t>ê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m?</a:t>
            </a:r>
            <a:r>
              <a:rPr lang="cy-GB" altLang="en-US" sz="1600" dirty="0">
                <a:solidFill>
                  <a:schemeClr val="tx2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Ydych chi’n barod?</a:t>
            </a:r>
            <a:endParaRPr lang="en-GB" altLang="en-US" sz="1600" dirty="0">
              <a:solidFill>
                <a:schemeClr val="tx2"/>
              </a:solidFill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Plant: Barod! 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Oedolyn: Pwy sy’n dechrau?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Twm: </a:t>
            </a:r>
            <a:r>
              <a:rPr lang="cy-GB" altLang="en-US" sz="1600" dirty="0">
                <a:solidFill>
                  <a:schemeClr val="tx2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Fi!</a:t>
            </a: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Oedolyn: Tafla’r dis Twm. Symuda’r cownter. Cyfra yn Gymraeg. 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Twm: Un 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Oedolyn: Jac, gofyn y cwestiwn. 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Jac: Beth rwyt ti eisiau brynu?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Twm: R</a:t>
            </a:r>
            <a:r>
              <a:rPr kumimoji="0" lang="cy-GB" altLang="en-US" sz="1600" b="0" i="0" u="none" strike="noStrike" cap="none" normalizeH="0" baseline="0" dirty="0" bmk="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ydw i eisiau prynu losin. 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Oedolyn: Da iawn, Jac a Twm. Tafla’r dis Jac. Pa rif sydd ar y dis?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Jac: Chwech!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Oedolyn: Rho’r cownter ar y llun. Seren, gofyn y cwestiwn. 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Seren: Beth rwyt ti eisiau brynu?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y-GB" altLang="en-US" sz="1600" dirty="0">
                <a:solidFill>
                  <a:schemeClr val="tx2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Oedolyn: Jac, edrycha ‘n ofalus.</a:t>
            </a: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Jac: Rydw i eisiau prynu sudd oren. </a:t>
            </a: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Oedolyn: Tro pwy sy nesa? Seren, tafla’r dis. </a:t>
            </a:r>
            <a:r>
              <a:rPr lang="cy-GB" altLang="en-US" sz="1600" dirty="0">
                <a:solidFill>
                  <a:schemeClr val="tx2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Twm, dim chwarae o gwmpas!</a:t>
            </a: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Seren: Dau. </a:t>
            </a: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Ffion: Beth rwyt ti eisiau brynu?</a:t>
            </a: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Seren: 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Nac ydw, dydw i ddim eisiau </a:t>
            </a:r>
            <a:r>
              <a:rPr lang="cy-GB" altLang="en-US" sz="1600" dirty="0">
                <a:solidFill>
                  <a:schemeClr val="tx2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rynu caws.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y-GB" altLang="en-US" sz="1600" dirty="0">
                <a:solidFill>
                  <a:schemeClr val="tx2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Oedolyn: Byddwch yn ofalus Seren. Nac ydw, dydw i ddim eisiau prynu caws.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en-US" sz="1600" dirty="0">
                <a:solidFill>
                  <a:schemeClr val="tx2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Seren: Nac ydw, dydw i ddim eisiau prynu caws.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Oedolyn: Gwell o lawer</a:t>
            </a:r>
            <a:r>
              <a:rPr lang="cy-GB" altLang="en-US" sz="1600" dirty="0">
                <a:solidFill>
                  <a:schemeClr val="tx2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Seren! 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Da iawn bawb! Chwaraewch yn llonydd. 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Defnyddiwch y mat iaith i helpu. 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Courier New" panose="02070309020205020404" pitchFamily="49" charset="0"/>
              </a:rPr>
              <a:t>Mwynhewch blant!</a:t>
            </a: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49454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49B40-CAAA-4938-9C1B-6B86130F5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79EEE-B080-4E04-9F22-0518A750A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652" y="2049347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6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sz="1600" dirty="0" err="1">
                <a:latin typeface="Comic Sans MS" panose="030F0702030302020204" pitchFamily="66" charset="0"/>
              </a:rPr>
              <a:t>Oedolyn</a:t>
            </a:r>
            <a:r>
              <a:rPr lang="en-GB" sz="1600" dirty="0">
                <a:latin typeface="Comic Sans MS" panose="030F0702030302020204" pitchFamily="66" charset="0"/>
              </a:rPr>
              <a:t>: </a:t>
            </a:r>
            <a:r>
              <a:rPr lang="en-GB" sz="1600" dirty="0" err="1">
                <a:latin typeface="Comic Sans MS" panose="030F0702030302020204" pitchFamily="66" charset="0"/>
              </a:rPr>
              <a:t>Seren</a:t>
            </a:r>
            <a:r>
              <a:rPr lang="en-GB" sz="1600" dirty="0">
                <a:latin typeface="Comic Sans MS" panose="030F0702030302020204" pitchFamily="66" charset="0"/>
              </a:rPr>
              <a:t>, </a:t>
            </a:r>
            <a:r>
              <a:rPr lang="en-GB" sz="1600" dirty="0" err="1">
                <a:latin typeface="Comic Sans MS" panose="030F0702030302020204" pitchFamily="66" charset="0"/>
              </a:rPr>
              <a:t>rwyt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ti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wedi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ennill</a:t>
            </a:r>
            <a:r>
              <a:rPr lang="en-GB" sz="1600" dirty="0">
                <a:latin typeface="Comic Sans MS" panose="030F0702030302020204" pitchFamily="66" charset="0"/>
              </a:rPr>
              <a:t>! </a:t>
            </a:r>
            <a:r>
              <a:rPr lang="cy-GB" sz="1600" dirty="0">
                <a:ln w="0"/>
                <a:latin typeface="Comic Sans MS" panose="030F0702030302020204" pitchFamily="66" charset="0"/>
              </a:rPr>
              <a:t>Ardderchog! </a:t>
            </a:r>
            <a:r>
              <a:rPr lang="cy-GB" altLang="en-US" sz="1600" dirty="0">
                <a:latin typeface="Comic Sans MS" panose="030F0702030302020204" pitchFamily="66" charset="0"/>
              </a:rPr>
              <a:t>Ydych chi'n hoffi chwarae gemau? </a:t>
            </a:r>
          </a:p>
          <a:p>
            <a:pPr marL="0" indent="0">
              <a:buNone/>
            </a:pPr>
            <a:r>
              <a:rPr lang="cy-GB" altLang="en-US" sz="1600" dirty="0">
                <a:latin typeface="Comic Sans MS" panose="030F0702030302020204" pitchFamily="66" charset="0"/>
              </a:rPr>
              <a:t>Plant: Ydyn!</a:t>
            </a:r>
          </a:p>
          <a:p>
            <a:pPr marL="0" indent="0">
              <a:buNone/>
            </a:pPr>
            <a:r>
              <a:rPr lang="cy-GB" altLang="en-US" sz="1600" dirty="0">
                <a:latin typeface="Comic Sans MS" panose="030F0702030302020204" pitchFamily="66" charset="0"/>
              </a:rPr>
              <a:t>Oedolyn: D</a:t>
            </a:r>
            <a:r>
              <a:rPr lang="cy-GB" sz="1600" dirty="0">
                <a:latin typeface="Comic Sans MS" panose="030F0702030302020204" pitchFamily="66" charset="0"/>
              </a:rPr>
              <a:t>ywedwch ar fy ôl i. Beth rwyt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ti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eisiau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brynu</a:t>
            </a:r>
            <a:r>
              <a:rPr lang="en-GB" sz="1600" dirty="0">
                <a:latin typeface="Comic Sans MS" panose="030F0702030302020204" pitchFamily="66" charset="0"/>
              </a:rPr>
              <a:t>? </a:t>
            </a:r>
            <a:r>
              <a:rPr lang="cy-GB" sz="1600" dirty="0">
                <a:latin typeface="Comic Sans MS" panose="030F0702030302020204" pitchFamily="66" charset="0"/>
                <a:cs typeface="Courier New" panose="02070309020205020404" pitchFamily="49" charset="0"/>
              </a:rPr>
              <a:t>R</a:t>
            </a:r>
            <a:r>
              <a:rPr lang="en-GB" sz="1600" dirty="0" err="1">
                <a:latin typeface="Comic Sans MS" panose="030F0702030302020204" pitchFamily="66" charset="0"/>
              </a:rPr>
              <a:t>ydw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i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eisiau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prynu</a:t>
            </a:r>
            <a:r>
              <a:rPr lang="en-GB" sz="1600" dirty="0">
                <a:latin typeface="Comic Sans MS" panose="030F0702030302020204" pitchFamily="66" charset="0"/>
              </a:rPr>
              <a:t> bara. </a:t>
            </a:r>
          </a:p>
          <a:p>
            <a:pPr marL="0" indent="0">
              <a:buNone/>
            </a:pPr>
            <a:r>
              <a:rPr lang="en-GB" sz="1600" dirty="0">
                <a:latin typeface="Comic Sans MS" panose="030F0702030302020204" pitchFamily="66" charset="0"/>
              </a:rPr>
              <a:t>Plant: Beth </a:t>
            </a:r>
            <a:r>
              <a:rPr lang="en-GB" sz="1600" dirty="0" err="1">
                <a:latin typeface="Comic Sans MS" panose="030F0702030302020204" pitchFamily="66" charset="0"/>
              </a:rPr>
              <a:t>rwyt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ti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eisiau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brynu</a:t>
            </a:r>
            <a:r>
              <a:rPr lang="en-GB" sz="1600" dirty="0">
                <a:latin typeface="Comic Sans MS" panose="030F0702030302020204" pitchFamily="66" charset="0"/>
              </a:rPr>
              <a:t>? </a:t>
            </a:r>
            <a:r>
              <a:rPr lang="cy-GB" sz="1600" dirty="0">
                <a:latin typeface="Comic Sans MS" panose="030F0702030302020204" pitchFamily="66" charset="0"/>
                <a:cs typeface="Courier New" panose="02070309020205020404" pitchFamily="49" charset="0"/>
              </a:rPr>
              <a:t>R</a:t>
            </a:r>
            <a:r>
              <a:rPr lang="en-GB" sz="1600" dirty="0" err="1">
                <a:latin typeface="Comic Sans MS" panose="030F0702030302020204" pitchFamily="66" charset="0"/>
              </a:rPr>
              <a:t>ydw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i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eisiau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prynu</a:t>
            </a:r>
            <a:r>
              <a:rPr lang="en-GB" sz="1600" dirty="0">
                <a:latin typeface="Comic Sans MS" panose="030F0702030302020204" pitchFamily="66" charset="0"/>
              </a:rPr>
              <a:t> bara.</a:t>
            </a:r>
          </a:p>
          <a:p>
            <a:pPr marL="0" indent="0">
              <a:buNone/>
            </a:pPr>
            <a:r>
              <a:rPr lang="en-GB" sz="1600" dirty="0" err="1">
                <a:latin typeface="Comic Sans MS" panose="030F0702030302020204" pitchFamily="66" charset="0"/>
              </a:rPr>
              <a:t>Oedolyn</a:t>
            </a:r>
            <a:r>
              <a:rPr lang="en-GB" sz="1600" dirty="0">
                <a:latin typeface="Comic Sans MS" panose="030F0702030302020204" pitchFamily="66" charset="0"/>
              </a:rPr>
              <a:t>: </a:t>
            </a:r>
            <a:r>
              <a:rPr lang="cy-GB" sz="1600" dirty="0">
                <a:ln w="0"/>
                <a:latin typeface="Comic Sans MS" panose="030F0702030302020204" pitchFamily="66" charset="0"/>
              </a:rPr>
              <a:t>Gwych! Twm, r</a:t>
            </a:r>
            <a:r>
              <a:rPr lang="en-GB" sz="1600" dirty="0" err="1">
                <a:latin typeface="Comic Sans MS" panose="030F0702030302020204" pitchFamily="66" charset="0"/>
              </a:rPr>
              <a:t>wyt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ti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eisiau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brynu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grawnwin</a:t>
            </a:r>
            <a:r>
              <a:rPr lang="en-GB" sz="1600" dirty="0">
                <a:latin typeface="Comic Sans MS" panose="030F0702030302020204" pitchFamily="66" charset="0"/>
              </a:rPr>
              <a:t>? </a:t>
            </a:r>
          </a:p>
          <a:p>
            <a:pPr marL="0" indent="0">
              <a:buNone/>
            </a:pPr>
            <a:r>
              <a:rPr lang="en-GB" sz="1600" dirty="0" err="1">
                <a:ln w="0"/>
                <a:latin typeface="Comic Sans MS" panose="030F0702030302020204" pitchFamily="66" charset="0"/>
              </a:rPr>
              <a:t>Twm</a:t>
            </a:r>
            <a:r>
              <a:rPr lang="en-GB" sz="1600" dirty="0">
                <a:ln w="0"/>
                <a:latin typeface="Comic Sans MS" panose="030F0702030302020204" pitchFamily="66" charset="0"/>
              </a:rPr>
              <a:t>: </a:t>
            </a:r>
            <a:r>
              <a:rPr lang="en-GB" sz="1600" dirty="0" err="1">
                <a:latin typeface="Comic Sans MS" panose="030F0702030302020204" pitchFamily="66" charset="0"/>
              </a:rPr>
              <a:t>Nac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ydw</a:t>
            </a:r>
            <a:r>
              <a:rPr lang="en-GB" sz="1600" dirty="0">
                <a:latin typeface="Comic Sans MS" panose="030F0702030302020204" pitchFamily="66" charset="0"/>
              </a:rPr>
              <a:t>, </a:t>
            </a:r>
            <a:r>
              <a:rPr lang="en-GB" sz="1600" dirty="0" err="1">
                <a:latin typeface="Comic Sans MS" panose="030F0702030302020204" pitchFamily="66" charset="0"/>
              </a:rPr>
              <a:t>dydw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i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ddim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eisiau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prynu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grawnwin</a:t>
            </a:r>
            <a:r>
              <a:rPr lang="en-GB" sz="1600" dirty="0">
                <a:latin typeface="Comic Sans MS" panose="030F0702030302020204" pitchFamily="66" charset="0"/>
              </a:rPr>
              <a:t>. </a:t>
            </a:r>
          </a:p>
          <a:p>
            <a:pPr marL="0" indent="0">
              <a:buNone/>
            </a:pPr>
            <a:r>
              <a:rPr lang="en-GB" sz="1600" dirty="0" err="1">
                <a:ln w="0"/>
                <a:latin typeface="Comic Sans MS" panose="030F0702030302020204" pitchFamily="66" charset="0"/>
              </a:rPr>
              <a:t>Oedolyn</a:t>
            </a:r>
            <a:r>
              <a:rPr lang="en-GB" sz="1600" dirty="0">
                <a:ln w="0"/>
                <a:latin typeface="Comic Sans MS" panose="030F0702030302020204" pitchFamily="66" charset="0"/>
              </a:rPr>
              <a:t>: Gwaith da! </a:t>
            </a:r>
            <a:r>
              <a:rPr lang="en-GB" sz="1600" dirty="0" err="1">
                <a:latin typeface="Comic Sans MS" panose="030F0702030302020204" pitchFamily="66" charset="0"/>
              </a:rPr>
              <a:t>Amser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chwarae</a:t>
            </a:r>
            <a:r>
              <a:rPr lang="en-GB" sz="1600" dirty="0">
                <a:latin typeface="Comic Sans MS" panose="030F0702030302020204" pitchFamily="66" charset="0"/>
              </a:rPr>
              <a:t>. </a:t>
            </a:r>
            <a:r>
              <a:rPr lang="en-GB" sz="1600" dirty="0" err="1">
                <a:latin typeface="Comic Sans MS" panose="030F0702030302020204" pitchFamily="66" charset="0"/>
              </a:rPr>
              <a:t>Gwisgwch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eich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cotiau</a:t>
            </a:r>
            <a:r>
              <a:rPr lang="en-GB" sz="1600" dirty="0">
                <a:latin typeface="Comic Sans MS" panose="030F0702030302020204" pitchFamily="66" charset="0"/>
              </a:rPr>
              <a:t> ac </a:t>
            </a:r>
            <a:r>
              <a:rPr lang="en-GB" sz="1600" dirty="0" err="1">
                <a:latin typeface="Comic Sans MS" panose="030F0702030302020204" pitchFamily="66" charset="0"/>
              </a:rPr>
              <a:t>ewch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allan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i</a:t>
            </a:r>
            <a:r>
              <a:rPr lang="en-GB" sz="1600" dirty="0"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latin typeface="Comic Sans MS" panose="030F0702030302020204" pitchFamily="66" charset="0"/>
              </a:rPr>
              <a:t>chwarae</a:t>
            </a:r>
            <a:r>
              <a:rPr lang="en-GB" sz="1600" dirty="0">
                <a:latin typeface="Comic Sans MS" panose="030F0702030302020204" pitchFamily="66" charset="0"/>
              </a:rPr>
              <a:t>. </a:t>
            </a:r>
          </a:p>
          <a:p>
            <a:pPr marL="0" indent="0">
              <a:buNone/>
            </a:pPr>
            <a:r>
              <a:rPr lang="en-GB" sz="1600" dirty="0" err="1">
                <a:ln w="0"/>
                <a:latin typeface="Comic Sans MS" panose="030F0702030302020204" pitchFamily="66" charset="0"/>
              </a:rPr>
              <a:t>Seren</a:t>
            </a:r>
            <a:r>
              <a:rPr lang="en-GB" sz="1600" dirty="0">
                <a:ln w="0"/>
                <a:latin typeface="Comic Sans MS" panose="030F0702030302020204" pitchFamily="66" charset="0"/>
              </a:rPr>
              <a:t>: </a:t>
            </a:r>
            <a:r>
              <a:rPr lang="en-GB" sz="1600" dirty="0" err="1">
                <a:ln w="0"/>
                <a:latin typeface="Comic Sans MS" panose="030F0702030302020204" pitchFamily="66" charset="0"/>
              </a:rPr>
              <a:t>Diolch</a:t>
            </a:r>
            <a:r>
              <a:rPr lang="en-GB" sz="1600" dirty="0">
                <a:ln w="0"/>
                <a:latin typeface="Comic Sans MS" panose="030F0702030302020204" pitchFamily="66" charset="0"/>
              </a:rPr>
              <a:t>, Miss! </a:t>
            </a:r>
          </a:p>
          <a:p>
            <a:pPr marL="0" indent="0">
              <a:buNone/>
            </a:pPr>
            <a:endParaRPr lang="en-GB" sz="1600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cy-GB" altLang="en-US" sz="1600" dirty="0">
              <a:solidFill>
                <a:schemeClr val="accent1"/>
              </a:solidFill>
              <a:latin typeface="Comic Sans MS" panose="030F0702030302020204" pitchFamily="66" charset="0"/>
              <a:ea typeface="Times New Roman" panose="02020603050405020304" pitchFamily="18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cy-GB" altLang="en-US" sz="16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cy-GB" altLang="en-US" sz="1600" dirty="0">
              <a:latin typeface="Comic Sans MS" panose="030F0702030302020204" pitchFamily="66" charset="0"/>
            </a:endParaRPr>
          </a:p>
        </p:txBody>
      </p:sp>
      <p:pic>
        <p:nvPicPr>
          <p:cNvPr id="4" name="Picture 3" descr="C:\Users\jewilliams\AppData\Local\Microsoft\Windows\INetCache\Content.MSO\C5F0B2A8.tmp">
            <a:extLst>
              <a:ext uri="{FF2B5EF4-FFF2-40B4-BE49-F238E27FC236}">
                <a16:creationId xmlns:a16="http://schemas.microsoft.com/office/drawing/2014/main" id="{588FDAA4-C9C1-4772-B578-A30372FE0236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593724"/>
            <a:ext cx="1650346" cy="1546161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C6073102-B10B-4671-A41D-7F24017FE1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122" y="468045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91879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4172</TotalTime>
  <Words>592</Words>
  <Application>Microsoft Office PowerPoint</Application>
  <PresentationFormat>Widescreen</PresentationFormat>
  <Paragraphs>100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Arial</vt:lpstr>
      <vt:lpstr>Calibri</vt:lpstr>
      <vt:lpstr>Calibri Light</vt:lpstr>
      <vt:lpstr>Comic Sans MS</vt:lpstr>
      <vt:lpstr>Courier New</vt:lpstr>
      <vt:lpstr>inherit</vt:lpstr>
      <vt:lpstr>Times New Roman</vt:lpstr>
      <vt:lpstr>Wingdings</vt:lpstr>
      <vt:lpstr>Office Theme</vt:lpstr>
      <vt:lpstr>Defnyddiwch y PwyntPŵer i helpu'r plant i chwarae'r gêm. </vt:lpstr>
      <vt:lpstr>Eisteddwch yn llonydd. Gwrandewch yn ofalus.  Heddiw, rydyn ni’n mynd i chwarae gêm siopa. Nod y wers yw dysgu am fwyd a diod yn Gymraeg. Edrychwch yn ofalus. </vt:lpstr>
      <vt:lpstr>PowerPoint Presentation</vt:lpstr>
      <vt:lpstr>PowerPoint Presentation</vt:lpstr>
      <vt:lpstr>PowerPoint Presentation</vt:lpstr>
      <vt:lpstr>  Chwaraewch mewn grwpiau o 4.    Dewiswch gownter.    Rhowch y cownteri ar y dechrau.    </vt:lpstr>
      <vt:lpstr>PowerPoint Presentation</vt:lpstr>
      <vt:lpstr>Os byddwch chi'n glanio ar yr wyneb symudwch ymlaen â dau.  </vt:lpstr>
      <vt:lpstr>Defnyddiwch y mat iaith i’ch helpu.</vt:lpstr>
      <vt:lpstr>Cwestiynau?  Ydych chi'n barod? 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 Williams (Ysgol Bro Tawe)</dc:creator>
  <cp:lastModifiedBy>J Williams (Ysgol Bro Tawe)</cp:lastModifiedBy>
  <cp:revision>49</cp:revision>
  <cp:lastPrinted>2025-09-25T15:17:20Z</cp:lastPrinted>
  <dcterms:created xsi:type="dcterms:W3CDTF">2025-09-16T13:28:22Z</dcterms:created>
  <dcterms:modified xsi:type="dcterms:W3CDTF">2025-09-27T10:09:31Z</dcterms:modified>
</cp:coreProperties>
</file>