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13"/>
  </p:notesMasterIdLst>
  <p:sldIdLst>
    <p:sldId id="265" r:id="rId2"/>
    <p:sldId id="256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89750" cy="96710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708135-5178-4E3C-A711-76124F525E42}" v="6" dt="2026-07-20T05:21:16.8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29"/>
    <p:restoredTop sz="95761"/>
  </p:normalViewPr>
  <p:slideViewPr>
    <p:cSldViewPr snapToGrid="0">
      <p:cViewPr varScale="1">
        <p:scale>
          <a:sx n="78" d="100"/>
          <a:sy n="78" d="100"/>
        </p:scale>
        <p:origin x="2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ette hamilton" userId="22f015f88dea9019" providerId="LiveId" clId="{B13260B1-FC5E-439D-9B43-DA14874E5129}"/>
    <pc:docChg chg="custSel addSld modSld sldOrd modNotesMaster">
      <pc:chgData name="annette hamilton" userId="22f015f88dea9019" providerId="LiveId" clId="{B13260B1-FC5E-439D-9B43-DA14874E5129}" dt="2026-07-20T05:21:16.884" v="256" actId="1076"/>
      <pc:docMkLst>
        <pc:docMk/>
      </pc:docMkLst>
      <pc:sldChg chg="delSp modSp mod delDesignElem">
        <pc:chgData name="annette hamilton" userId="22f015f88dea9019" providerId="LiveId" clId="{B13260B1-FC5E-439D-9B43-DA14874E5129}" dt="2026-07-20T05:19:23.006" v="248" actId="1076"/>
        <pc:sldMkLst>
          <pc:docMk/>
          <pc:sldMk cId="2476143480" sldId="256"/>
        </pc:sldMkLst>
        <pc:spChg chg="mod">
          <ac:chgData name="annette hamilton" userId="22f015f88dea9019" providerId="LiveId" clId="{B13260B1-FC5E-439D-9B43-DA14874E5129}" dt="2026-07-20T05:19:23.006" v="248" actId="1076"/>
          <ac:spMkLst>
            <pc:docMk/>
            <pc:sldMk cId="2476143480" sldId="256"/>
            <ac:spMk id="2" creationId="{74796BA2-7907-7274-B82E-40723E4C6CEF}"/>
          </ac:spMkLst>
        </pc:spChg>
        <pc:spChg chg="mod">
          <ac:chgData name="annette hamilton" userId="22f015f88dea9019" providerId="LiveId" clId="{B13260B1-FC5E-439D-9B43-DA14874E5129}" dt="2026-07-20T05:14:54.053" v="232" actId="1076"/>
          <ac:spMkLst>
            <pc:docMk/>
            <pc:sldMk cId="2476143480" sldId="256"/>
            <ac:spMk id="3" creationId="{1B66150A-202A-CB99-D190-38B085FF1DDB}"/>
          </ac:spMkLst>
        </pc:spChg>
        <pc:spChg chg="del">
          <ac:chgData name="annette hamilton" userId="22f015f88dea9019" providerId="LiveId" clId="{B13260B1-FC5E-439D-9B43-DA14874E5129}" dt="2026-07-20T05:18:51.158" v="244"/>
          <ac:spMkLst>
            <pc:docMk/>
            <pc:sldMk cId="2476143480" sldId="256"/>
            <ac:spMk id="9" creationId="{6E448DB1-4196-18A6-15DA-C72635C1B11E}"/>
          </ac:spMkLst>
        </pc:spChg>
        <pc:spChg chg="del">
          <ac:chgData name="annette hamilton" userId="22f015f88dea9019" providerId="LiveId" clId="{B13260B1-FC5E-439D-9B43-DA14874E5129}" dt="2026-07-20T05:18:51.158" v="244"/>
          <ac:spMkLst>
            <pc:docMk/>
            <pc:sldMk cId="2476143480" sldId="256"/>
            <ac:spMk id="11" creationId="{DF15DF8A-891A-1965-E372-1BA1F3B945EF}"/>
          </ac:spMkLst>
        </pc:spChg>
        <pc:picChg chg="mod">
          <ac:chgData name="annette hamilton" userId="22f015f88dea9019" providerId="LiveId" clId="{B13260B1-FC5E-439D-9B43-DA14874E5129}" dt="2026-07-20T04:55:19.372" v="12" actId="1035"/>
          <ac:picMkLst>
            <pc:docMk/>
            <pc:sldMk cId="2476143480" sldId="256"/>
            <ac:picMk id="4" creationId="{D5185319-CBD0-0C5F-B20A-BDABBFACDCF9}"/>
          </ac:picMkLst>
        </pc:picChg>
      </pc:sldChg>
      <pc:sldChg chg="delSp delDesignElem">
        <pc:chgData name="annette hamilton" userId="22f015f88dea9019" providerId="LiveId" clId="{B13260B1-FC5E-439D-9B43-DA14874E5129}" dt="2026-07-20T05:18:51.158" v="244"/>
        <pc:sldMkLst>
          <pc:docMk/>
          <pc:sldMk cId="666070354" sldId="257"/>
        </pc:sldMkLst>
        <pc:spChg chg="del">
          <ac:chgData name="annette hamilton" userId="22f015f88dea9019" providerId="LiveId" clId="{B13260B1-FC5E-439D-9B43-DA14874E5129}" dt="2026-07-20T05:18:51.158" v="244"/>
          <ac:spMkLst>
            <pc:docMk/>
            <pc:sldMk cId="666070354" sldId="257"/>
            <ac:spMk id="1032" creationId="{C20CE451-818C-E63D-258B-234B6C543D34}"/>
          </ac:spMkLst>
        </pc:spChg>
      </pc:sldChg>
      <pc:sldChg chg="delSp modSp mod delDesignElem">
        <pc:chgData name="annette hamilton" userId="22f015f88dea9019" providerId="LiveId" clId="{B13260B1-FC5E-439D-9B43-DA14874E5129}" dt="2026-07-20T05:20:15.124" v="250" actId="1076"/>
        <pc:sldMkLst>
          <pc:docMk/>
          <pc:sldMk cId="65513077" sldId="258"/>
        </pc:sldMkLst>
        <pc:spChg chg="mod">
          <ac:chgData name="annette hamilton" userId="22f015f88dea9019" providerId="LiveId" clId="{B13260B1-FC5E-439D-9B43-DA14874E5129}" dt="2026-07-20T05:20:15.124" v="250" actId="1076"/>
          <ac:spMkLst>
            <pc:docMk/>
            <pc:sldMk cId="65513077" sldId="258"/>
            <ac:spMk id="3" creationId="{151C5D0A-8AEA-FAC5-5ABA-7D380B04BCB9}"/>
          </ac:spMkLst>
        </pc:spChg>
        <pc:spChg chg="del">
          <ac:chgData name="annette hamilton" userId="22f015f88dea9019" providerId="LiveId" clId="{B13260B1-FC5E-439D-9B43-DA14874E5129}" dt="2026-07-20T05:18:51.158" v="244"/>
          <ac:spMkLst>
            <pc:docMk/>
            <pc:sldMk cId="65513077" sldId="258"/>
            <ac:spMk id="2055" creationId="{8207B083-EAC0-A5BB-C369-C9589EC7F2F0}"/>
          </ac:spMkLst>
        </pc:spChg>
      </pc:sldChg>
      <pc:sldChg chg="modSp mod">
        <pc:chgData name="annette hamilton" userId="22f015f88dea9019" providerId="LiveId" clId="{B13260B1-FC5E-439D-9B43-DA14874E5129}" dt="2026-07-20T05:18:51.360" v="245" actId="27636"/>
        <pc:sldMkLst>
          <pc:docMk/>
          <pc:sldMk cId="3001427935" sldId="260"/>
        </pc:sldMkLst>
        <pc:spChg chg="mod">
          <ac:chgData name="annette hamilton" userId="22f015f88dea9019" providerId="LiveId" clId="{B13260B1-FC5E-439D-9B43-DA14874E5129}" dt="2026-07-20T05:18:51.158" v="244"/>
          <ac:spMkLst>
            <pc:docMk/>
            <pc:sldMk cId="3001427935" sldId="260"/>
            <ac:spMk id="2" creationId="{126A04CD-3A96-A1DB-2CAD-C1A35DCF0398}"/>
          </ac:spMkLst>
        </pc:spChg>
        <pc:spChg chg="mod">
          <ac:chgData name="annette hamilton" userId="22f015f88dea9019" providerId="LiveId" clId="{B13260B1-FC5E-439D-9B43-DA14874E5129}" dt="2026-07-20T05:18:51.360" v="245" actId="27636"/>
          <ac:spMkLst>
            <pc:docMk/>
            <pc:sldMk cId="3001427935" sldId="260"/>
            <ac:spMk id="3" creationId="{246F64D1-DDF2-2B8F-6248-CCC64EE7A22B}"/>
          </ac:spMkLst>
        </pc:spChg>
      </pc:sldChg>
      <pc:sldChg chg="modSp mod">
        <pc:chgData name="annette hamilton" userId="22f015f88dea9019" providerId="LiveId" clId="{B13260B1-FC5E-439D-9B43-DA14874E5129}" dt="2026-07-20T05:20:35.476" v="251" actId="1076"/>
        <pc:sldMkLst>
          <pc:docMk/>
          <pc:sldMk cId="2045255434" sldId="261"/>
        </pc:sldMkLst>
        <pc:spChg chg="mod">
          <ac:chgData name="annette hamilton" userId="22f015f88dea9019" providerId="LiveId" clId="{B13260B1-FC5E-439D-9B43-DA14874E5129}" dt="2026-07-20T05:18:51.158" v="244"/>
          <ac:spMkLst>
            <pc:docMk/>
            <pc:sldMk cId="2045255434" sldId="261"/>
            <ac:spMk id="2" creationId="{5306E4AD-0D60-4EFE-C8DD-9D66FEAB6235}"/>
          </ac:spMkLst>
        </pc:spChg>
        <pc:graphicFrameChg chg="mod">
          <ac:chgData name="annette hamilton" userId="22f015f88dea9019" providerId="LiveId" clId="{B13260B1-FC5E-439D-9B43-DA14874E5129}" dt="2026-07-20T05:20:35.476" v="251" actId="1076"/>
          <ac:graphicFrameMkLst>
            <pc:docMk/>
            <pc:sldMk cId="2045255434" sldId="261"/>
            <ac:graphicFrameMk id="4" creationId="{4613DC83-623A-70D9-ECA2-6FF90CC2A2D9}"/>
          </ac:graphicFrameMkLst>
        </pc:graphicFrameChg>
      </pc:sldChg>
      <pc:sldChg chg="modSp mod">
        <pc:chgData name="annette hamilton" userId="22f015f88dea9019" providerId="LiveId" clId="{B13260B1-FC5E-439D-9B43-DA14874E5129}" dt="2026-07-20T05:20:55.173" v="254" actId="1035"/>
        <pc:sldMkLst>
          <pc:docMk/>
          <pc:sldMk cId="3251212205" sldId="262"/>
        </pc:sldMkLst>
        <pc:spChg chg="mod">
          <ac:chgData name="annette hamilton" userId="22f015f88dea9019" providerId="LiveId" clId="{B13260B1-FC5E-439D-9B43-DA14874E5129}" dt="2026-07-20T05:18:51.158" v="244"/>
          <ac:spMkLst>
            <pc:docMk/>
            <pc:sldMk cId="3251212205" sldId="262"/>
            <ac:spMk id="2" creationId="{E9712CF0-B436-1E86-83D2-D06F4987370D}"/>
          </ac:spMkLst>
        </pc:spChg>
        <pc:spChg chg="mod">
          <ac:chgData name="annette hamilton" userId="22f015f88dea9019" providerId="LiveId" clId="{B13260B1-FC5E-439D-9B43-DA14874E5129}" dt="2026-07-20T05:20:55.173" v="254" actId="1035"/>
          <ac:spMkLst>
            <pc:docMk/>
            <pc:sldMk cId="3251212205" sldId="262"/>
            <ac:spMk id="3" creationId="{A0FD1CCF-D9EC-204B-09B5-5D8CC6010128}"/>
          </ac:spMkLst>
        </pc:spChg>
      </pc:sldChg>
      <pc:sldChg chg="delSp modSp mod delDesignElem">
        <pc:chgData name="annette hamilton" userId="22f015f88dea9019" providerId="LiveId" clId="{B13260B1-FC5E-439D-9B43-DA14874E5129}" dt="2026-07-20T05:21:06.713" v="255" actId="1076"/>
        <pc:sldMkLst>
          <pc:docMk/>
          <pc:sldMk cId="1033898877" sldId="263"/>
        </pc:sldMkLst>
        <pc:spChg chg="mod">
          <ac:chgData name="annette hamilton" userId="22f015f88dea9019" providerId="LiveId" clId="{B13260B1-FC5E-439D-9B43-DA14874E5129}" dt="2026-07-20T05:21:06.713" v="255" actId="1076"/>
          <ac:spMkLst>
            <pc:docMk/>
            <pc:sldMk cId="1033898877" sldId="263"/>
            <ac:spMk id="3" creationId="{EE73411D-F0F0-39AA-204A-2D949295D7F8}"/>
          </ac:spMkLst>
        </pc:spChg>
        <pc:spChg chg="del">
          <ac:chgData name="annette hamilton" userId="22f015f88dea9019" providerId="LiveId" clId="{B13260B1-FC5E-439D-9B43-DA14874E5129}" dt="2026-07-20T05:18:51.158" v="244"/>
          <ac:spMkLst>
            <pc:docMk/>
            <pc:sldMk cId="1033898877" sldId="263"/>
            <ac:spMk id="3079" creationId="{CD59064A-7BD3-673D-2606-9507EFB48AA1}"/>
          </ac:spMkLst>
        </pc:spChg>
      </pc:sldChg>
      <pc:sldChg chg="modSp">
        <pc:chgData name="annette hamilton" userId="22f015f88dea9019" providerId="LiveId" clId="{B13260B1-FC5E-439D-9B43-DA14874E5129}" dt="2026-07-20T05:21:16.884" v="256" actId="1076"/>
        <pc:sldMkLst>
          <pc:docMk/>
          <pc:sldMk cId="1572685471" sldId="264"/>
        </pc:sldMkLst>
        <pc:spChg chg="mod">
          <ac:chgData name="annette hamilton" userId="22f015f88dea9019" providerId="LiveId" clId="{B13260B1-FC5E-439D-9B43-DA14874E5129}" dt="2026-07-20T05:21:16.884" v="256" actId="1076"/>
          <ac:spMkLst>
            <pc:docMk/>
            <pc:sldMk cId="1572685471" sldId="264"/>
            <ac:spMk id="5" creationId="{6189263E-35E9-0A2E-9392-456798DBE585}"/>
          </ac:spMkLst>
        </pc:spChg>
      </pc:sldChg>
      <pc:sldChg chg="addSp delSp modSp new mod ord">
        <pc:chgData name="annette hamilton" userId="22f015f88dea9019" providerId="LiveId" clId="{B13260B1-FC5E-439D-9B43-DA14874E5129}" dt="2026-07-20T05:18:51.158" v="244"/>
        <pc:sldMkLst>
          <pc:docMk/>
          <pc:sldMk cId="3316309357" sldId="265"/>
        </pc:sldMkLst>
        <pc:spChg chg="del mod">
          <ac:chgData name="annette hamilton" userId="22f015f88dea9019" providerId="LiveId" clId="{B13260B1-FC5E-439D-9B43-DA14874E5129}" dt="2026-07-20T05:00:29.230" v="43" actId="478"/>
          <ac:spMkLst>
            <pc:docMk/>
            <pc:sldMk cId="3316309357" sldId="265"/>
            <ac:spMk id="2" creationId="{6270AE76-835D-37DA-DAC2-34E0EBEF0B21}"/>
          </ac:spMkLst>
        </pc:spChg>
        <pc:spChg chg="mod">
          <ac:chgData name="annette hamilton" userId="22f015f88dea9019" providerId="LiveId" clId="{B13260B1-FC5E-439D-9B43-DA14874E5129}" dt="2026-07-20T05:18:51.158" v="244"/>
          <ac:spMkLst>
            <pc:docMk/>
            <pc:sldMk cId="3316309357" sldId="265"/>
            <ac:spMk id="3" creationId="{57F3BFB6-684E-4AB7-ABEC-137FFDFFC805}"/>
          </ac:spMkLst>
        </pc:spChg>
        <pc:spChg chg="add mod">
          <ac:chgData name="annette hamilton" userId="22f015f88dea9019" providerId="LiveId" clId="{B13260B1-FC5E-439D-9B43-DA14874E5129}" dt="2026-07-20T05:11:33.978" v="155" actId="255"/>
          <ac:spMkLst>
            <pc:docMk/>
            <pc:sldMk cId="3316309357" sldId="265"/>
            <ac:spMk id="4" creationId="{D99DA50A-87D7-2DF8-C8AC-34CC49F6CED8}"/>
          </ac:spMkLst>
        </pc:spChg>
      </pc:sldChg>
      <pc:sldChg chg="delSp modSp new mod">
        <pc:chgData name="annette hamilton" userId="22f015f88dea9019" providerId="LiveId" clId="{B13260B1-FC5E-439D-9B43-DA14874E5129}" dt="2026-07-20T05:19:42.823" v="249" actId="255"/>
        <pc:sldMkLst>
          <pc:docMk/>
          <pc:sldMk cId="2460677059" sldId="266"/>
        </pc:sldMkLst>
        <pc:spChg chg="del">
          <ac:chgData name="annette hamilton" userId="22f015f88dea9019" providerId="LiveId" clId="{B13260B1-FC5E-439D-9B43-DA14874E5129}" dt="2026-07-20T05:15:00.808" v="233" actId="478"/>
          <ac:spMkLst>
            <pc:docMk/>
            <pc:sldMk cId="2460677059" sldId="266"/>
            <ac:spMk id="2" creationId="{88AADDEE-F719-2695-D574-4E8890FD72C7}"/>
          </ac:spMkLst>
        </pc:spChg>
        <pc:spChg chg="mod">
          <ac:chgData name="annette hamilton" userId="22f015f88dea9019" providerId="LiveId" clId="{B13260B1-FC5E-439D-9B43-DA14874E5129}" dt="2026-07-20T05:19:42.823" v="249" actId="255"/>
          <ac:spMkLst>
            <pc:docMk/>
            <pc:sldMk cId="2460677059" sldId="266"/>
            <ac:spMk id="3" creationId="{4D08B9BB-7DA2-8B64-BFC8-04B3909CD50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D5756A-873B-CF48-B309-2E8D087C1F42}" type="doc">
      <dgm:prSet loTypeId="urn:microsoft.com/office/officeart/2005/8/layout/matrix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66F1718-1237-AB46-8307-49C7046F53AE}">
      <dgm:prSet phldrT="[Text]"/>
      <dgm:spPr/>
      <dgm:t>
        <a:bodyPr/>
        <a:lstStyle/>
        <a:p>
          <a:r>
            <a:rPr lang="en-GB" dirty="0"/>
            <a:t>SBAR</a:t>
          </a:r>
        </a:p>
      </dgm:t>
    </dgm:pt>
    <dgm:pt modelId="{135F33BE-23AF-1D44-946E-314C1E30CD95}" type="parTrans" cxnId="{4761173E-7BA2-D442-B810-0108BB71CC1C}">
      <dgm:prSet/>
      <dgm:spPr/>
      <dgm:t>
        <a:bodyPr/>
        <a:lstStyle/>
        <a:p>
          <a:endParaRPr lang="en-GB"/>
        </a:p>
      </dgm:t>
    </dgm:pt>
    <dgm:pt modelId="{DD263477-F21D-6540-AF84-D95BF65D76AE}" type="sibTrans" cxnId="{4761173E-7BA2-D442-B810-0108BB71CC1C}">
      <dgm:prSet/>
      <dgm:spPr/>
      <dgm:t>
        <a:bodyPr/>
        <a:lstStyle/>
        <a:p>
          <a:endParaRPr lang="en-GB"/>
        </a:p>
      </dgm:t>
    </dgm:pt>
    <dgm:pt modelId="{FC6C66EE-412D-DC4A-8EA0-3867261AAC96}">
      <dgm:prSet phldrT="[Text]"/>
      <dgm:spPr/>
      <dgm:t>
        <a:bodyPr/>
        <a:lstStyle/>
        <a:p>
          <a:r>
            <a:rPr lang="en-GB" b="1" u="sng" dirty="0"/>
            <a:t>S</a:t>
          </a:r>
          <a:r>
            <a:rPr lang="en-GB" dirty="0"/>
            <a:t>ituation</a:t>
          </a:r>
        </a:p>
        <a:p>
          <a:r>
            <a:rPr lang="en-GB" dirty="0"/>
            <a:t>(What is currently happening?)</a:t>
          </a:r>
        </a:p>
      </dgm:t>
    </dgm:pt>
    <dgm:pt modelId="{4DDE7077-4A3D-3F4A-990A-A9C5C98EDC24}" type="parTrans" cxnId="{440DF53B-1917-AE45-B175-3901ACA6A735}">
      <dgm:prSet/>
      <dgm:spPr/>
      <dgm:t>
        <a:bodyPr/>
        <a:lstStyle/>
        <a:p>
          <a:endParaRPr lang="en-GB"/>
        </a:p>
      </dgm:t>
    </dgm:pt>
    <dgm:pt modelId="{CDD56DAD-7966-FE4A-AAAB-AFF91BC1871D}" type="sibTrans" cxnId="{440DF53B-1917-AE45-B175-3901ACA6A735}">
      <dgm:prSet/>
      <dgm:spPr/>
      <dgm:t>
        <a:bodyPr/>
        <a:lstStyle/>
        <a:p>
          <a:endParaRPr lang="en-GB"/>
        </a:p>
      </dgm:t>
    </dgm:pt>
    <dgm:pt modelId="{E4DEE407-7527-774A-AE84-4E06F8CE10FA}">
      <dgm:prSet phldrT="[Text]"/>
      <dgm:spPr/>
      <dgm:t>
        <a:bodyPr/>
        <a:lstStyle/>
        <a:p>
          <a:r>
            <a:rPr lang="en-GB" b="1" u="sng" dirty="0"/>
            <a:t>B</a:t>
          </a:r>
          <a:r>
            <a:rPr lang="en-GB" dirty="0"/>
            <a:t>ackground </a:t>
          </a:r>
        </a:p>
        <a:p>
          <a:r>
            <a:rPr lang="en-GB" dirty="0"/>
            <a:t>(Relevant medical history or information)</a:t>
          </a:r>
        </a:p>
      </dgm:t>
    </dgm:pt>
    <dgm:pt modelId="{404B809E-4FCB-154D-9189-FAABB327E012}" type="parTrans" cxnId="{DB156C03-5044-5B4B-873F-046DA75868A3}">
      <dgm:prSet/>
      <dgm:spPr/>
      <dgm:t>
        <a:bodyPr/>
        <a:lstStyle/>
        <a:p>
          <a:endParaRPr lang="en-GB"/>
        </a:p>
      </dgm:t>
    </dgm:pt>
    <dgm:pt modelId="{EC95C58F-E43C-5F42-920E-34CCC11A4FF3}" type="sibTrans" cxnId="{DB156C03-5044-5B4B-873F-046DA75868A3}">
      <dgm:prSet/>
      <dgm:spPr/>
      <dgm:t>
        <a:bodyPr/>
        <a:lstStyle/>
        <a:p>
          <a:endParaRPr lang="en-GB"/>
        </a:p>
      </dgm:t>
    </dgm:pt>
    <dgm:pt modelId="{EFE3CEEE-BD79-364A-8183-385B6E9654D1}">
      <dgm:prSet phldrT="[Text]"/>
      <dgm:spPr/>
      <dgm:t>
        <a:bodyPr/>
        <a:lstStyle/>
        <a:p>
          <a:r>
            <a:rPr lang="en-GB" b="1" u="sng" dirty="0"/>
            <a:t>A</a:t>
          </a:r>
          <a:r>
            <a:rPr lang="en-GB" dirty="0"/>
            <a:t>ssessment</a:t>
          </a:r>
        </a:p>
        <a:p>
          <a:r>
            <a:rPr lang="en-GB" dirty="0"/>
            <a:t>(What do you think the issue is?)</a:t>
          </a:r>
        </a:p>
      </dgm:t>
    </dgm:pt>
    <dgm:pt modelId="{09E1B7E1-80E3-F24D-93C6-340683BD9C60}" type="parTrans" cxnId="{86F31FEF-7FCC-4E47-A710-3E1FEEE7644B}">
      <dgm:prSet/>
      <dgm:spPr/>
      <dgm:t>
        <a:bodyPr/>
        <a:lstStyle/>
        <a:p>
          <a:endParaRPr lang="en-GB"/>
        </a:p>
      </dgm:t>
    </dgm:pt>
    <dgm:pt modelId="{AF857E8A-04F5-274B-BE77-165D6421AF6E}" type="sibTrans" cxnId="{86F31FEF-7FCC-4E47-A710-3E1FEEE7644B}">
      <dgm:prSet/>
      <dgm:spPr/>
      <dgm:t>
        <a:bodyPr/>
        <a:lstStyle/>
        <a:p>
          <a:endParaRPr lang="en-GB"/>
        </a:p>
      </dgm:t>
    </dgm:pt>
    <dgm:pt modelId="{740BB01B-2A5A-1B43-9F33-7058A3E36F1F}">
      <dgm:prSet phldrT="[Text]"/>
      <dgm:spPr/>
      <dgm:t>
        <a:bodyPr/>
        <a:lstStyle/>
        <a:p>
          <a:r>
            <a:rPr lang="en-GB" b="1" u="sng" dirty="0"/>
            <a:t>R</a:t>
          </a:r>
          <a:r>
            <a:rPr lang="en-GB" dirty="0"/>
            <a:t>ecommendation</a:t>
          </a:r>
        </a:p>
        <a:p>
          <a:r>
            <a:rPr lang="en-GB" dirty="0"/>
            <a:t>(What action is needed?)</a:t>
          </a:r>
        </a:p>
      </dgm:t>
    </dgm:pt>
    <dgm:pt modelId="{85B417DA-C34B-3B46-8DC6-39BCE0C3D961}" type="parTrans" cxnId="{1A301367-EC7C-DA4A-B8C6-3FB10FC29195}">
      <dgm:prSet/>
      <dgm:spPr/>
      <dgm:t>
        <a:bodyPr/>
        <a:lstStyle/>
        <a:p>
          <a:endParaRPr lang="en-GB"/>
        </a:p>
      </dgm:t>
    </dgm:pt>
    <dgm:pt modelId="{D4721610-7619-E648-997D-575F096EBD28}" type="sibTrans" cxnId="{1A301367-EC7C-DA4A-B8C6-3FB10FC29195}">
      <dgm:prSet/>
      <dgm:spPr/>
      <dgm:t>
        <a:bodyPr/>
        <a:lstStyle/>
        <a:p>
          <a:endParaRPr lang="en-GB"/>
        </a:p>
      </dgm:t>
    </dgm:pt>
    <dgm:pt modelId="{A7CF175C-2BFC-9247-BC41-47072DE283D5}" type="pres">
      <dgm:prSet presAssocID="{89D5756A-873B-CF48-B309-2E8D087C1F42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7B81408-8BC3-1148-8FCD-327D5F15AC61}" type="pres">
      <dgm:prSet presAssocID="{89D5756A-873B-CF48-B309-2E8D087C1F42}" presName="matrix" presStyleCnt="0"/>
      <dgm:spPr/>
    </dgm:pt>
    <dgm:pt modelId="{FA0E8FA1-D13E-AB4F-996C-38A0D91DFC68}" type="pres">
      <dgm:prSet presAssocID="{89D5756A-873B-CF48-B309-2E8D087C1F42}" presName="tile1" presStyleLbl="node1" presStyleIdx="0" presStyleCnt="4"/>
      <dgm:spPr/>
    </dgm:pt>
    <dgm:pt modelId="{AB2AF924-5AA7-EC46-BC82-1DE5189775D3}" type="pres">
      <dgm:prSet presAssocID="{89D5756A-873B-CF48-B309-2E8D087C1F42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0A78FE5-F666-1B42-969D-79BAF4488FC8}" type="pres">
      <dgm:prSet presAssocID="{89D5756A-873B-CF48-B309-2E8D087C1F42}" presName="tile2" presStyleLbl="node1" presStyleIdx="1" presStyleCnt="4"/>
      <dgm:spPr/>
    </dgm:pt>
    <dgm:pt modelId="{A5CF83A7-9177-DA4A-9AD6-CDC9AA2BC0DC}" type="pres">
      <dgm:prSet presAssocID="{89D5756A-873B-CF48-B309-2E8D087C1F42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36E3A4A-8EB5-0646-BD71-1B2ED4004A7B}" type="pres">
      <dgm:prSet presAssocID="{89D5756A-873B-CF48-B309-2E8D087C1F42}" presName="tile3" presStyleLbl="node1" presStyleIdx="2" presStyleCnt="4"/>
      <dgm:spPr/>
    </dgm:pt>
    <dgm:pt modelId="{39E221A9-39BE-5D4F-8226-AF5007CED507}" type="pres">
      <dgm:prSet presAssocID="{89D5756A-873B-CF48-B309-2E8D087C1F42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97643B9-7FA9-C34E-86E1-D7218B4BF7E5}" type="pres">
      <dgm:prSet presAssocID="{89D5756A-873B-CF48-B309-2E8D087C1F42}" presName="tile4" presStyleLbl="node1" presStyleIdx="3" presStyleCnt="4"/>
      <dgm:spPr/>
    </dgm:pt>
    <dgm:pt modelId="{130FF98E-DE3C-1249-9089-B055D5193968}" type="pres">
      <dgm:prSet presAssocID="{89D5756A-873B-CF48-B309-2E8D087C1F42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892EF3A6-B158-934A-8373-9CBCE980921F}" type="pres">
      <dgm:prSet presAssocID="{89D5756A-873B-CF48-B309-2E8D087C1F42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DB156C03-5044-5B4B-873F-046DA75868A3}" srcId="{066F1718-1237-AB46-8307-49C7046F53AE}" destId="{E4DEE407-7527-774A-AE84-4E06F8CE10FA}" srcOrd="1" destOrd="0" parTransId="{404B809E-4FCB-154D-9189-FAABB327E012}" sibTransId="{EC95C58F-E43C-5F42-920E-34CCC11A4FF3}"/>
    <dgm:cxn modelId="{98DBB812-DDE6-E54A-B175-55A23BDDE0A5}" type="presOf" srcId="{EFE3CEEE-BD79-364A-8183-385B6E9654D1}" destId="{636E3A4A-8EB5-0646-BD71-1B2ED4004A7B}" srcOrd="0" destOrd="0" presId="urn:microsoft.com/office/officeart/2005/8/layout/matrix1"/>
    <dgm:cxn modelId="{1B51912C-8CE4-494C-B9FC-9F4B6AD63530}" type="presOf" srcId="{E4DEE407-7527-774A-AE84-4E06F8CE10FA}" destId="{B0A78FE5-F666-1B42-969D-79BAF4488FC8}" srcOrd="0" destOrd="0" presId="urn:microsoft.com/office/officeart/2005/8/layout/matrix1"/>
    <dgm:cxn modelId="{440DF53B-1917-AE45-B175-3901ACA6A735}" srcId="{066F1718-1237-AB46-8307-49C7046F53AE}" destId="{FC6C66EE-412D-DC4A-8EA0-3867261AAC96}" srcOrd="0" destOrd="0" parTransId="{4DDE7077-4A3D-3F4A-990A-A9C5C98EDC24}" sibTransId="{CDD56DAD-7966-FE4A-AAAB-AFF91BC1871D}"/>
    <dgm:cxn modelId="{4761173E-7BA2-D442-B810-0108BB71CC1C}" srcId="{89D5756A-873B-CF48-B309-2E8D087C1F42}" destId="{066F1718-1237-AB46-8307-49C7046F53AE}" srcOrd="0" destOrd="0" parTransId="{135F33BE-23AF-1D44-946E-314C1E30CD95}" sibTransId="{DD263477-F21D-6540-AF84-D95BF65D76AE}"/>
    <dgm:cxn modelId="{73183E5B-50A5-964A-B484-DE64E799CD92}" type="presOf" srcId="{066F1718-1237-AB46-8307-49C7046F53AE}" destId="{892EF3A6-B158-934A-8373-9CBCE980921F}" srcOrd="0" destOrd="0" presId="urn:microsoft.com/office/officeart/2005/8/layout/matrix1"/>
    <dgm:cxn modelId="{36E1F945-AF78-A841-ACA3-E8D3BC56B8E0}" type="presOf" srcId="{89D5756A-873B-CF48-B309-2E8D087C1F42}" destId="{A7CF175C-2BFC-9247-BC41-47072DE283D5}" srcOrd="0" destOrd="0" presId="urn:microsoft.com/office/officeart/2005/8/layout/matrix1"/>
    <dgm:cxn modelId="{1A301367-EC7C-DA4A-B8C6-3FB10FC29195}" srcId="{066F1718-1237-AB46-8307-49C7046F53AE}" destId="{740BB01B-2A5A-1B43-9F33-7058A3E36F1F}" srcOrd="3" destOrd="0" parTransId="{85B417DA-C34B-3B46-8DC6-39BCE0C3D961}" sibTransId="{D4721610-7619-E648-997D-575F096EBD28}"/>
    <dgm:cxn modelId="{2657CB67-D8F6-2045-B2D0-777CEBE30A07}" type="presOf" srcId="{EFE3CEEE-BD79-364A-8183-385B6E9654D1}" destId="{39E221A9-39BE-5D4F-8226-AF5007CED507}" srcOrd="1" destOrd="0" presId="urn:microsoft.com/office/officeart/2005/8/layout/matrix1"/>
    <dgm:cxn modelId="{B8B48E5A-F38E-0E49-A7AB-E62CC6689C78}" type="presOf" srcId="{740BB01B-2A5A-1B43-9F33-7058A3E36F1F}" destId="{D97643B9-7FA9-C34E-86E1-D7218B4BF7E5}" srcOrd="0" destOrd="0" presId="urn:microsoft.com/office/officeart/2005/8/layout/matrix1"/>
    <dgm:cxn modelId="{B485E89A-4C72-8742-BF25-9BC5125B69F5}" type="presOf" srcId="{740BB01B-2A5A-1B43-9F33-7058A3E36F1F}" destId="{130FF98E-DE3C-1249-9089-B055D5193968}" srcOrd="1" destOrd="0" presId="urn:microsoft.com/office/officeart/2005/8/layout/matrix1"/>
    <dgm:cxn modelId="{B55BECCD-3498-3F4D-9E9B-F306C01C6CF4}" type="presOf" srcId="{FC6C66EE-412D-DC4A-8EA0-3867261AAC96}" destId="{AB2AF924-5AA7-EC46-BC82-1DE5189775D3}" srcOrd="1" destOrd="0" presId="urn:microsoft.com/office/officeart/2005/8/layout/matrix1"/>
    <dgm:cxn modelId="{F24E08D9-8DFD-2845-A93A-3D0A7A33A539}" type="presOf" srcId="{FC6C66EE-412D-DC4A-8EA0-3867261AAC96}" destId="{FA0E8FA1-D13E-AB4F-996C-38A0D91DFC68}" srcOrd="0" destOrd="0" presId="urn:microsoft.com/office/officeart/2005/8/layout/matrix1"/>
    <dgm:cxn modelId="{86F31FEF-7FCC-4E47-A710-3E1FEEE7644B}" srcId="{066F1718-1237-AB46-8307-49C7046F53AE}" destId="{EFE3CEEE-BD79-364A-8183-385B6E9654D1}" srcOrd="2" destOrd="0" parTransId="{09E1B7E1-80E3-F24D-93C6-340683BD9C60}" sibTransId="{AF857E8A-04F5-274B-BE77-165D6421AF6E}"/>
    <dgm:cxn modelId="{71B563F5-9008-934F-B02C-67D50A89003C}" type="presOf" srcId="{E4DEE407-7527-774A-AE84-4E06F8CE10FA}" destId="{A5CF83A7-9177-DA4A-9AD6-CDC9AA2BC0DC}" srcOrd="1" destOrd="0" presId="urn:microsoft.com/office/officeart/2005/8/layout/matrix1"/>
    <dgm:cxn modelId="{3236F550-94D1-324D-ADDE-D9B1C727E539}" type="presParOf" srcId="{A7CF175C-2BFC-9247-BC41-47072DE283D5}" destId="{37B81408-8BC3-1148-8FCD-327D5F15AC61}" srcOrd="0" destOrd="0" presId="urn:microsoft.com/office/officeart/2005/8/layout/matrix1"/>
    <dgm:cxn modelId="{D062FDF0-B791-CB48-86C6-3A7F9749C79A}" type="presParOf" srcId="{37B81408-8BC3-1148-8FCD-327D5F15AC61}" destId="{FA0E8FA1-D13E-AB4F-996C-38A0D91DFC68}" srcOrd="0" destOrd="0" presId="urn:microsoft.com/office/officeart/2005/8/layout/matrix1"/>
    <dgm:cxn modelId="{F3CE5987-1C76-BC4F-ABCD-3DC4A3DDDA81}" type="presParOf" srcId="{37B81408-8BC3-1148-8FCD-327D5F15AC61}" destId="{AB2AF924-5AA7-EC46-BC82-1DE5189775D3}" srcOrd="1" destOrd="0" presId="urn:microsoft.com/office/officeart/2005/8/layout/matrix1"/>
    <dgm:cxn modelId="{110B2076-6ECF-BA46-BF8B-66855B7E2BF8}" type="presParOf" srcId="{37B81408-8BC3-1148-8FCD-327D5F15AC61}" destId="{B0A78FE5-F666-1B42-969D-79BAF4488FC8}" srcOrd="2" destOrd="0" presId="urn:microsoft.com/office/officeart/2005/8/layout/matrix1"/>
    <dgm:cxn modelId="{0AFB95CB-67F0-AD46-9917-792518E56956}" type="presParOf" srcId="{37B81408-8BC3-1148-8FCD-327D5F15AC61}" destId="{A5CF83A7-9177-DA4A-9AD6-CDC9AA2BC0DC}" srcOrd="3" destOrd="0" presId="urn:microsoft.com/office/officeart/2005/8/layout/matrix1"/>
    <dgm:cxn modelId="{BC59180E-CFC4-F044-AD6E-E3912BE8689A}" type="presParOf" srcId="{37B81408-8BC3-1148-8FCD-327D5F15AC61}" destId="{636E3A4A-8EB5-0646-BD71-1B2ED4004A7B}" srcOrd="4" destOrd="0" presId="urn:microsoft.com/office/officeart/2005/8/layout/matrix1"/>
    <dgm:cxn modelId="{E7083940-967E-9E4C-948E-2CD86229C8D6}" type="presParOf" srcId="{37B81408-8BC3-1148-8FCD-327D5F15AC61}" destId="{39E221A9-39BE-5D4F-8226-AF5007CED507}" srcOrd="5" destOrd="0" presId="urn:microsoft.com/office/officeart/2005/8/layout/matrix1"/>
    <dgm:cxn modelId="{A6A30834-41D0-4542-896C-99983D19D6B5}" type="presParOf" srcId="{37B81408-8BC3-1148-8FCD-327D5F15AC61}" destId="{D97643B9-7FA9-C34E-86E1-D7218B4BF7E5}" srcOrd="6" destOrd="0" presId="urn:microsoft.com/office/officeart/2005/8/layout/matrix1"/>
    <dgm:cxn modelId="{FC6D81B0-AE8F-9541-AE3F-2FF2B4D8B9A8}" type="presParOf" srcId="{37B81408-8BC3-1148-8FCD-327D5F15AC61}" destId="{130FF98E-DE3C-1249-9089-B055D5193968}" srcOrd="7" destOrd="0" presId="urn:microsoft.com/office/officeart/2005/8/layout/matrix1"/>
    <dgm:cxn modelId="{763483C9-E258-294F-9B45-7339525A3905}" type="presParOf" srcId="{A7CF175C-2BFC-9247-BC41-47072DE283D5}" destId="{892EF3A6-B158-934A-8373-9CBCE980921F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0E8FA1-D13E-AB4F-996C-38A0D91DFC68}">
      <dsp:nvSpPr>
        <dsp:cNvPr id="0" name=""/>
        <dsp:cNvSpPr/>
      </dsp:nvSpPr>
      <dsp:spPr>
        <a:xfrm rot="16200000">
          <a:off x="495829" y="-495829"/>
          <a:ext cx="1821391" cy="281305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u="sng" kern="1200" dirty="0"/>
            <a:t>S</a:t>
          </a:r>
          <a:r>
            <a:rPr lang="en-GB" sz="2100" kern="1200" dirty="0"/>
            <a:t>ituation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(What is currently happening?)</a:t>
          </a:r>
        </a:p>
      </dsp:txBody>
      <dsp:txXfrm rot="5400000">
        <a:off x="0" y="0"/>
        <a:ext cx="2813050" cy="1366043"/>
      </dsp:txXfrm>
    </dsp:sp>
    <dsp:sp modelId="{B0A78FE5-F666-1B42-969D-79BAF4488FC8}">
      <dsp:nvSpPr>
        <dsp:cNvPr id="0" name=""/>
        <dsp:cNvSpPr/>
      </dsp:nvSpPr>
      <dsp:spPr>
        <a:xfrm>
          <a:off x="2813050" y="0"/>
          <a:ext cx="2813050" cy="1821391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u="sng" kern="1200" dirty="0"/>
            <a:t>B</a:t>
          </a:r>
          <a:r>
            <a:rPr lang="en-GB" sz="2100" kern="1200" dirty="0"/>
            <a:t>ackground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(Relevant medical history or information)</a:t>
          </a:r>
        </a:p>
      </dsp:txBody>
      <dsp:txXfrm>
        <a:off x="2813050" y="0"/>
        <a:ext cx="2813050" cy="1366043"/>
      </dsp:txXfrm>
    </dsp:sp>
    <dsp:sp modelId="{636E3A4A-8EB5-0646-BD71-1B2ED4004A7B}">
      <dsp:nvSpPr>
        <dsp:cNvPr id="0" name=""/>
        <dsp:cNvSpPr/>
      </dsp:nvSpPr>
      <dsp:spPr>
        <a:xfrm rot="10800000">
          <a:off x="0" y="1821391"/>
          <a:ext cx="2813050" cy="1821391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u="sng" kern="1200" dirty="0"/>
            <a:t>A</a:t>
          </a:r>
          <a:r>
            <a:rPr lang="en-GB" sz="2100" kern="1200" dirty="0"/>
            <a:t>ssessment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(What do you think the issue is?)</a:t>
          </a:r>
        </a:p>
      </dsp:txBody>
      <dsp:txXfrm rot="10800000">
        <a:off x="0" y="2276739"/>
        <a:ext cx="2813050" cy="1366043"/>
      </dsp:txXfrm>
    </dsp:sp>
    <dsp:sp modelId="{D97643B9-7FA9-C34E-86E1-D7218B4BF7E5}">
      <dsp:nvSpPr>
        <dsp:cNvPr id="0" name=""/>
        <dsp:cNvSpPr/>
      </dsp:nvSpPr>
      <dsp:spPr>
        <a:xfrm rot="5400000">
          <a:off x="3308879" y="1325562"/>
          <a:ext cx="1821391" cy="281305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u="sng" kern="1200" dirty="0"/>
            <a:t>R</a:t>
          </a:r>
          <a:r>
            <a:rPr lang="en-GB" sz="2100" kern="1200" dirty="0"/>
            <a:t>ecommendation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(What action is needed?)</a:t>
          </a:r>
        </a:p>
      </dsp:txBody>
      <dsp:txXfrm rot="-5400000">
        <a:off x="2813050" y="2276739"/>
        <a:ext cx="2813050" cy="1366043"/>
      </dsp:txXfrm>
    </dsp:sp>
    <dsp:sp modelId="{892EF3A6-B158-934A-8373-9CBCE980921F}">
      <dsp:nvSpPr>
        <dsp:cNvPr id="0" name=""/>
        <dsp:cNvSpPr/>
      </dsp:nvSpPr>
      <dsp:spPr>
        <a:xfrm>
          <a:off x="1969135" y="1366043"/>
          <a:ext cx="1687830" cy="910695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SBAR</a:t>
          </a:r>
        </a:p>
      </dsp:txBody>
      <dsp:txXfrm>
        <a:off x="2013591" y="1410499"/>
        <a:ext cx="1598918" cy="8217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485232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485232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r">
              <a:defRPr sz="1200"/>
            </a:lvl1pPr>
          </a:lstStyle>
          <a:p>
            <a:fld id="{03378088-6DC1-7A43-99E9-25585F04CF8E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42925" y="1208088"/>
            <a:ext cx="5803900" cy="32654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631" tIns="47316" rIns="94631" bIns="47316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654193"/>
            <a:ext cx="5511800" cy="3807976"/>
          </a:xfrm>
          <a:prstGeom prst="rect">
            <a:avLst/>
          </a:prstGeom>
        </p:spPr>
        <p:txBody>
          <a:bodyPr vert="horz" lIns="94631" tIns="47316" rIns="94631" bIns="47316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85820"/>
            <a:ext cx="2985558" cy="485231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185820"/>
            <a:ext cx="2985558" cy="485231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r">
              <a:defRPr sz="1200"/>
            </a:lvl1pPr>
          </a:lstStyle>
          <a:p>
            <a:fld id="{FD5B4129-AB37-4F44-A58B-45EFF8B90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293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5B4129-AB37-4F44-A58B-45EFF8B90B8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404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example shows how effective communication directly influences patient outcomes by ensuring concerns are recognised and acted upon quickly.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5B4129-AB37-4F44-A58B-45EFF8B90B8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909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5B4129-AB37-4F44-A58B-45EFF8B90B8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14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3173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7211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742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719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0967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978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943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402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2C5EAEF-6478-4102-8F5D-A5FE9FC97ACB}" type="datetime1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3094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9365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540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0654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3BFB6-684E-4AB7-ABEC-137FFDFFC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4000" dirty="0">
                <a:solidFill>
                  <a:schemeClr val="tx2"/>
                </a:solidFill>
              </a:rPr>
              <a:t>Student: Annette Dixon</a:t>
            </a:r>
          </a:p>
          <a:p>
            <a:pPr algn="ctr"/>
            <a:r>
              <a:rPr lang="en-GB" sz="4000" dirty="0">
                <a:solidFill>
                  <a:schemeClr val="tx2"/>
                </a:solidFill>
              </a:rPr>
              <a:t> Student number:2511146</a:t>
            </a:r>
          </a:p>
          <a:p>
            <a:pPr algn="ctr"/>
            <a:r>
              <a:rPr lang="en-GB" sz="4000" dirty="0">
                <a:solidFill>
                  <a:schemeClr val="tx2"/>
                </a:solidFill>
              </a:rPr>
              <a:t>Model: LCHS4009</a:t>
            </a:r>
          </a:p>
          <a:p>
            <a:pPr algn="ctr"/>
            <a:r>
              <a:rPr lang="en-GB" sz="4000" dirty="0">
                <a:solidFill>
                  <a:schemeClr val="tx2"/>
                </a:solidFill>
              </a:rPr>
              <a:t>Lecturer: Christpher </a:t>
            </a:r>
            <a:r>
              <a:rPr lang="en-GB" sz="4000" dirty="0" err="1">
                <a:solidFill>
                  <a:schemeClr val="tx2"/>
                </a:solidFill>
              </a:rPr>
              <a:t>Mustava</a:t>
            </a:r>
            <a:endParaRPr lang="en-GB" sz="40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DA50A-87D7-2DF8-C8AC-34CC49F6CED8}"/>
              </a:ext>
            </a:extLst>
          </p:cNvPr>
          <p:cNvSpPr txBox="1"/>
          <p:nvPr/>
        </p:nvSpPr>
        <p:spPr>
          <a:xfrm>
            <a:off x="2536722" y="162232"/>
            <a:ext cx="7610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Professional Career Development within health and social care </a:t>
            </a:r>
          </a:p>
        </p:txBody>
      </p:sp>
    </p:spTree>
    <p:extLst>
      <p:ext uri="{BB962C8B-B14F-4D97-AF65-F5344CB8AC3E}">
        <p14:creationId xmlns:p14="http://schemas.microsoft.com/office/powerpoint/2010/main" val="3316309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ulti-coloured dialogue boxes">
            <a:extLst>
              <a:ext uri="{FF2B5EF4-FFF2-40B4-BE49-F238E27FC236}">
                <a16:creationId xmlns:a16="http://schemas.microsoft.com/office/drawing/2014/main" id="{D5185319-CBD0-0C5F-B20A-BDABBFACDC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441" b="5978"/>
          <a:stretch>
            <a:fillRect/>
          </a:stretch>
        </p:blipFill>
        <p:spPr>
          <a:xfrm>
            <a:off x="19664" y="19661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796BA2-7907-7274-B82E-40723E4C6C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398" y="-2186962"/>
            <a:ext cx="5071027" cy="3474720"/>
          </a:xfrm>
        </p:spPr>
        <p:txBody>
          <a:bodyPr anchor="b">
            <a:normAutofit/>
          </a:bodyPr>
          <a:lstStyle/>
          <a:p>
            <a:pPr algn="l"/>
            <a:r>
              <a:rPr lang="en-US" sz="4100" dirty="0">
                <a:solidFill>
                  <a:schemeClr val="bg1"/>
                </a:solidFill>
              </a:rPr>
              <a:t>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66150A-202A-CB99-D190-38B085FF1D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5600" y="5261929"/>
            <a:ext cx="4116410" cy="1386840"/>
          </a:xfrm>
        </p:spPr>
        <p:txBody>
          <a:bodyPr anchor="t">
            <a:normAutofit/>
          </a:bodyPr>
          <a:lstStyle/>
          <a:p>
            <a:pPr algn="l"/>
            <a:r>
              <a:rPr lang="en-US" sz="2200" dirty="0"/>
              <a:t>I Don’t use AI </a:t>
            </a:r>
          </a:p>
        </p:txBody>
      </p:sp>
    </p:spTree>
    <p:extLst>
      <p:ext uri="{BB962C8B-B14F-4D97-AF65-F5344CB8AC3E}">
        <p14:creationId xmlns:p14="http://schemas.microsoft.com/office/powerpoint/2010/main" val="2476143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8B9BB-7DA2-8B64-BFC8-04B3909CD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821" y="358680"/>
            <a:ext cx="10653579" cy="4593828"/>
          </a:xfrm>
        </p:spPr>
        <p:txBody>
          <a:bodyPr>
            <a:normAutofit/>
          </a:bodyPr>
          <a:lstStyle/>
          <a:p>
            <a:r>
              <a:rPr lang="en-GB" sz="4400" dirty="0"/>
              <a:t>Hi my name is Annette Dixon and I'm a health care assistance </a:t>
            </a:r>
          </a:p>
        </p:txBody>
      </p:sp>
    </p:spTree>
    <p:extLst>
      <p:ext uri="{BB962C8B-B14F-4D97-AF65-F5344CB8AC3E}">
        <p14:creationId xmlns:p14="http://schemas.microsoft.com/office/powerpoint/2010/main" val="2460677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E4EA3-BC2B-0343-85B8-81D1EC44F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204" y="-763524"/>
            <a:ext cx="4361686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734A4-C4AF-7D6C-4289-86885FEC9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86" y="1037844"/>
            <a:ext cx="5721246" cy="554583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dirty="0"/>
              <a:t>This presentation will:</a:t>
            </a:r>
          </a:p>
          <a:p>
            <a:pPr>
              <a:lnSpc>
                <a:spcPct val="110000"/>
              </a:lnSpc>
            </a:pPr>
            <a:r>
              <a:rPr lang="en-US" dirty="0"/>
              <a:t>Define communication and its role in health and social care</a:t>
            </a:r>
          </a:p>
          <a:p>
            <a:pPr>
              <a:lnSpc>
                <a:spcPct val="110000"/>
              </a:lnSpc>
            </a:pPr>
            <a:r>
              <a:rPr lang="en-US" dirty="0"/>
              <a:t>Explain why effective communication is essential for safe, person-oriented care</a:t>
            </a:r>
          </a:p>
          <a:p>
            <a:pPr>
              <a:lnSpc>
                <a:spcPct val="110000"/>
              </a:lnSpc>
            </a:pPr>
            <a:r>
              <a:rPr lang="en-US" dirty="0"/>
              <a:t>Explore the ‘SBAR’ communication framework</a:t>
            </a:r>
          </a:p>
          <a:p>
            <a:pPr>
              <a:lnSpc>
                <a:spcPct val="110000"/>
              </a:lnSpc>
            </a:pPr>
            <a:r>
              <a:rPr lang="en-US" dirty="0"/>
              <a:t>Demonstrate how communication is applied in professional practice </a:t>
            </a:r>
          </a:p>
          <a:p>
            <a:pPr>
              <a:lnSpc>
                <a:spcPct val="110000"/>
              </a:lnSpc>
            </a:pPr>
            <a:r>
              <a:rPr lang="en-US" dirty="0"/>
              <a:t>Reflect how communication will support my future career as a healthcare assistant in domiciliary care.</a:t>
            </a:r>
          </a:p>
        </p:txBody>
      </p:sp>
      <p:pic>
        <p:nvPicPr>
          <p:cNvPr id="1027" name="Picture 3" descr="Effective Communication in Primary Care Teams">
            <a:extLst>
              <a:ext uri="{FF2B5EF4-FFF2-40B4-BE49-F238E27FC236}">
                <a16:creationId xmlns:a16="http://schemas.microsoft.com/office/drawing/2014/main" id="{F98A5941-5485-15CD-BE49-513F914BF5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5" r="24725"/>
          <a:stretch>
            <a:fillRect/>
          </a:stretch>
        </p:blipFill>
        <p:spPr bwMode="auto">
          <a:xfrm>
            <a:off x="5818632" y="-1"/>
            <a:ext cx="6373368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070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4D039-65C6-38C7-12CA-A466860A7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5146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C5D0A-8AEA-FAC5-5ABA-7D380B04B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21174"/>
            <a:ext cx="5385816" cy="3817942"/>
          </a:xfrm>
        </p:spPr>
        <p:txBody>
          <a:bodyPr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500" dirty="0"/>
              <a:t>Communication can be defined as the process of exchanging information, ideas feelings and instructions through verbal, non-verbal, written and digital methods to achieve a shared understanding. (Moini et al., 2022)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5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500" u="sng" dirty="0"/>
              <a:t>What does Communication involve?</a:t>
            </a:r>
          </a:p>
          <a:p>
            <a:pPr>
              <a:lnSpc>
                <a:spcPct val="110000"/>
              </a:lnSpc>
              <a:buFont typeface="Wingdings" pitchFamily="2" charset="2"/>
              <a:buChar char="ü"/>
            </a:pPr>
            <a:r>
              <a:rPr lang="en-US" sz="1500" dirty="0"/>
              <a:t>Active listening</a:t>
            </a:r>
          </a:p>
          <a:p>
            <a:pPr>
              <a:lnSpc>
                <a:spcPct val="110000"/>
              </a:lnSpc>
              <a:buFont typeface="Wingdings" pitchFamily="2" charset="2"/>
              <a:buChar char="ü"/>
            </a:pPr>
            <a:r>
              <a:rPr lang="en-US" sz="1500" dirty="0"/>
              <a:t>Speaking clearly and respectfully</a:t>
            </a:r>
          </a:p>
          <a:p>
            <a:pPr>
              <a:lnSpc>
                <a:spcPct val="110000"/>
              </a:lnSpc>
              <a:buFont typeface="Wingdings" pitchFamily="2" charset="2"/>
              <a:buChar char="ü"/>
            </a:pPr>
            <a:r>
              <a:rPr lang="en-US" sz="1500" dirty="0"/>
              <a:t>Non-verbal communication (</a:t>
            </a:r>
            <a:r>
              <a:rPr lang="en-US" sz="1500" dirty="0" err="1"/>
              <a:t>i.e</a:t>
            </a:r>
            <a:r>
              <a:rPr lang="en-US" sz="1500" dirty="0"/>
              <a:t> eye contact and body language)</a:t>
            </a:r>
          </a:p>
          <a:p>
            <a:pPr>
              <a:lnSpc>
                <a:spcPct val="110000"/>
              </a:lnSpc>
              <a:buFont typeface="Wingdings" pitchFamily="2" charset="2"/>
              <a:buChar char="ü"/>
            </a:pPr>
            <a:r>
              <a:rPr lang="en-US" sz="1500" dirty="0"/>
              <a:t>Sharing information with colleagues and service users</a:t>
            </a:r>
          </a:p>
          <a:p>
            <a:pPr>
              <a:lnSpc>
                <a:spcPct val="110000"/>
              </a:lnSpc>
              <a:buFont typeface="Wingdings" pitchFamily="2" charset="2"/>
              <a:buChar char="ü"/>
            </a:pPr>
            <a:endParaRPr lang="en-US" sz="15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500" u="sng" dirty="0"/>
              <a:t>How have I developed this skill?</a:t>
            </a:r>
          </a:p>
          <a:p>
            <a:pPr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US" sz="1500" dirty="0"/>
              <a:t>University group work and presentations</a:t>
            </a:r>
          </a:p>
          <a:p>
            <a:pPr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US" sz="1500" dirty="0"/>
              <a:t>Practical learning</a:t>
            </a:r>
          </a:p>
          <a:p>
            <a:pPr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US" sz="1500" dirty="0"/>
              <a:t>Everyday interactions with clients and others</a:t>
            </a:r>
          </a:p>
          <a:p>
            <a:pPr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US" sz="1500" dirty="0"/>
              <a:t>Reflective practice and feedback</a:t>
            </a:r>
          </a:p>
        </p:txBody>
      </p:sp>
      <p:pic>
        <p:nvPicPr>
          <p:cNvPr id="2050" name="Picture 2" descr="Communication: Meaning and definitions - Communication Notes">
            <a:extLst>
              <a:ext uri="{FF2B5EF4-FFF2-40B4-BE49-F238E27FC236}">
                <a16:creationId xmlns:a16="http://schemas.microsoft.com/office/drawing/2014/main" id="{6E834D10-B329-DE01-D52D-D89D57338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8" y="2441274"/>
            <a:ext cx="5173647" cy="3595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13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573D5-ADCD-049D-9678-25E320264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43562"/>
            <a:ext cx="11896344" cy="1132258"/>
          </a:xfrm>
        </p:spPr>
        <p:txBody>
          <a:bodyPr/>
          <a:lstStyle/>
          <a:p>
            <a:r>
              <a:rPr lang="en-US" dirty="0"/>
              <a:t>The Importance of Communication in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33A72-BC94-8B1D-720F-C30F6555B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275820"/>
            <a:ext cx="9811513" cy="4593828"/>
          </a:xfrm>
        </p:spPr>
        <p:txBody>
          <a:bodyPr/>
          <a:lstStyle/>
          <a:p>
            <a:pPr marL="0" indent="0">
              <a:buNone/>
            </a:pPr>
            <a:r>
              <a:rPr lang="en-US" u="sng" dirty="0"/>
              <a:t>Why is Communication essential?</a:t>
            </a:r>
          </a:p>
          <a:p>
            <a:pPr marL="0" indent="0">
              <a:buNone/>
            </a:pPr>
            <a:r>
              <a:rPr lang="en-GB" dirty="0"/>
              <a:t>“Good communication between nurses and patients is essential for the successful outcome of individualised nursing care of each patient.” (</a:t>
            </a:r>
            <a:r>
              <a:rPr lang="en-GB" dirty="0" err="1"/>
              <a:t>Kourkouta</a:t>
            </a:r>
            <a:r>
              <a:rPr lang="en-GB" dirty="0"/>
              <a:t> and Papathanasiou, 2014)</a:t>
            </a:r>
          </a:p>
          <a:p>
            <a:pPr marL="0" indent="0">
              <a:buNone/>
            </a:pPr>
            <a:r>
              <a:rPr lang="en-GB" sz="2400" b="1" u="sng" dirty="0"/>
              <a:t>Benefits include: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18826E9-8FDE-511C-9952-86F6C1A48B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1910347"/>
              </p:ext>
            </p:extLst>
          </p:nvPr>
        </p:nvGraphicFramePr>
        <p:xfrm>
          <a:off x="612646" y="3732731"/>
          <a:ext cx="8127999" cy="2981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69382241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26921097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00263508"/>
                    </a:ext>
                  </a:extLst>
                </a:gridCol>
              </a:tblGrid>
              <a:tr h="328416">
                <a:tc>
                  <a:txBody>
                    <a:bodyPr/>
                    <a:lstStyle/>
                    <a:p>
                      <a:r>
                        <a:rPr lang="en-US" dirty="0"/>
                        <a:t>Service Users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Organisation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4051892"/>
                  </a:ext>
                </a:extLst>
              </a:tr>
              <a:tr h="421387">
                <a:tc>
                  <a:txBody>
                    <a:bodyPr/>
                    <a:lstStyle/>
                    <a:p>
                      <a:r>
                        <a:rPr lang="en-US" dirty="0"/>
                        <a:t>Feel respected and involved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Improved 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Higher quality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5949080"/>
                  </a:ext>
                </a:extLst>
              </a:tr>
              <a:tr h="421387">
                <a:tc>
                  <a:txBody>
                    <a:bodyPr/>
                    <a:lstStyle/>
                    <a:p>
                      <a:r>
                        <a:rPr lang="en-US" dirty="0"/>
                        <a:t>Better understanding of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Accurate handovers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Improved patient safety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1294846"/>
                  </a:ext>
                </a:extLst>
              </a:tr>
              <a:tr h="601982">
                <a:tc>
                  <a:txBody>
                    <a:bodyPr/>
                    <a:lstStyle/>
                    <a:p>
                      <a:r>
                        <a:rPr lang="en-US" dirty="0"/>
                        <a:t>Improved health outcomes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Increased confidence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Reduced misunderstandings and errors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1831708"/>
                  </a:ext>
                </a:extLst>
              </a:tr>
              <a:tr h="421387">
                <a:tc>
                  <a:txBody>
                    <a:bodyPr/>
                    <a:lstStyle/>
                    <a:p>
                      <a:r>
                        <a:rPr lang="en-US" dirty="0"/>
                        <a:t>Trust is built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Fewer complaints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696370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C906319-3913-9ED7-7BC7-BA52D96178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7174517"/>
              </p:ext>
            </p:extLst>
          </p:nvPr>
        </p:nvGraphicFramePr>
        <p:xfrm>
          <a:off x="8924543" y="2871216"/>
          <a:ext cx="3145027" cy="36740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5027">
                  <a:extLst>
                    <a:ext uri="{9D8B030D-6E8A-4147-A177-3AD203B41FA5}">
                      <a16:colId xmlns:a16="http://schemas.microsoft.com/office/drawing/2014/main" val="3333344204"/>
                    </a:ext>
                  </a:extLst>
                </a:gridCol>
              </a:tblGrid>
              <a:tr h="982875">
                <a:tc>
                  <a:txBody>
                    <a:bodyPr/>
                    <a:lstStyle/>
                    <a:p>
                      <a:r>
                        <a:rPr lang="en-US" dirty="0"/>
                        <a:t>Effects of Poor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3305507"/>
                  </a:ext>
                </a:extLst>
              </a:tr>
              <a:tr h="569444">
                <a:tc>
                  <a:txBody>
                    <a:bodyPr/>
                    <a:lstStyle/>
                    <a:p>
                      <a:r>
                        <a:rPr lang="en-US" dirty="0"/>
                        <a:t>Medication errors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8735861"/>
                  </a:ext>
                </a:extLst>
              </a:tr>
              <a:tr h="569444">
                <a:tc>
                  <a:txBody>
                    <a:bodyPr/>
                    <a:lstStyle/>
                    <a:p>
                      <a:r>
                        <a:rPr lang="en-US" dirty="0"/>
                        <a:t>Delayed Treatment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5175055"/>
                  </a:ext>
                </a:extLst>
              </a:tr>
              <a:tr h="569444">
                <a:tc>
                  <a:txBody>
                    <a:bodyPr/>
                    <a:lstStyle/>
                    <a:p>
                      <a:r>
                        <a:rPr lang="en-US" dirty="0"/>
                        <a:t>Safeguarding concerns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5094979"/>
                  </a:ext>
                </a:extLst>
              </a:tr>
              <a:tr h="982875">
                <a:tc>
                  <a:txBody>
                    <a:bodyPr/>
                    <a:lstStyle/>
                    <a:p>
                      <a:r>
                        <a:rPr lang="en-US" dirty="0"/>
                        <a:t>Reduced patient confidence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72853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9072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A04CD-3A96-A1DB-2CAD-C1A35DCF0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'SBAR’ Framework in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F64D1-DDF2-2B8F-6248-CCC64EE7A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8747" y="1337998"/>
            <a:ext cx="5626100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 dirty="0"/>
              <a:t>How does SBAR support communication?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Facilitates efficient handovers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Provides an easy-to-remember structured communication framework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Removes uncertainty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Creates shared mental model for all situations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Builds a common language between all staff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  <a:p>
            <a:pPr marL="0" indent="0">
              <a:buNone/>
            </a:pPr>
            <a:r>
              <a:rPr lang="en-GB" dirty="0"/>
              <a:t>(NHS England, 2017)</a:t>
            </a:r>
            <a:r>
              <a:rPr lang="en-US" dirty="0"/>
              <a:t>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B5F0C23-9607-4F83-672A-EA4CFB9884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86220912"/>
              </p:ext>
            </p:extLst>
          </p:nvPr>
        </p:nvGraphicFramePr>
        <p:xfrm>
          <a:off x="612647" y="1371600"/>
          <a:ext cx="5626100" cy="3642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613825F-2550-9D7D-DBB4-1B6A67B7F2F7}"/>
              </a:ext>
            </a:extLst>
          </p:cNvPr>
          <p:cNvSpPr txBox="1"/>
          <p:nvPr/>
        </p:nvSpPr>
        <p:spPr>
          <a:xfrm>
            <a:off x="612647" y="5797854"/>
            <a:ext cx="106535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“Owing to the accurate and efficient exchange of information, there is a reduction in the probability of communication-related errors, which in turn augments patient safety.” (Shrivastava, Chong and </a:t>
            </a:r>
            <a:r>
              <a:rPr lang="en-GB" dirty="0" err="1">
                <a:highlight>
                  <a:srgbClr val="FFFF00"/>
                </a:highlight>
              </a:rPr>
              <a:t>Bobhate</a:t>
            </a:r>
            <a:r>
              <a:rPr lang="en-GB" dirty="0">
                <a:highlight>
                  <a:srgbClr val="FFFF00"/>
                </a:highlight>
              </a:rPr>
              <a:t>, 2025)</a:t>
            </a:r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01427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6E4AD-0D60-4EFE-C8DD-9D66FEAB6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Applying Communication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96F27-A6CE-D738-6089-4BFA64F2F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429782"/>
            <a:ext cx="10653579" cy="4593828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Example:</a:t>
            </a:r>
          </a:p>
          <a:p>
            <a:pPr marL="0" indent="0">
              <a:buNone/>
            </a:pPr>
            <a:r>
              <a:rPr lang="en-US" dirty="0"/>
              <a:t>Job role – </a:t>
            </a:r>
            <a:r>
              <a:rPr lang="en-US" i="1" dirty="0"/>
              <a:t>Healthcare assistant in a Domiciliary care setting</a:t>
            </a:r>
          </a:p>
          <a:p>
            <a:pPr marL="0" indent="0">
              <a:buNone/>
            </a:pPr>
            <a:r>
              <a:rPr lang="en-US" dirty="0"/>
              <a:t>Situation - </a:t>
            </a:r>
            <a:r>
              <a:rPr lang="en-US" i="1" dirty="0"/>
              <a:t>An elderly client suddenly becomes breathless during a home visit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13DC83-623A-70D9-ECA2-6FF90CC2A2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715005"/>
              </p:ext>
            </p:extLst>
          </p:nvPr>
        </p:nvGraphicFramePr>
        <p:xfrm>
          <a:off x="612647" y="2792429"/>
          <a:ext cx="8769350" cy="33379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4675">
                  <a:extLst>
                    <a:ext uri="{9D8B030D-6E8A-4147-A177-3AD203B41FA5}">
                      <a16:colId xmlns:a16="http://schemas.microsoft.com/office/drawing/2014/main" val="304074123"/>
                    </a:ext>
                  </a:extLst>
                </a:gridCol>
                <a:gridCol w="4384675">
                  <a:extLst>
                    <a:ext uri="{9D8B030D-6E8A-4147-A177-3AD203B41FA5}">
                      <a16:colId xmlns:a16="http://schemas.microsoft.com/office/drawing/2014/main" val="384963075"/>
                    </a:ext>
                  </a:extLst>
                </a:gridCol>
              </a:tblGrid>
              <a:tr h="496279">
                <a:tc>
                  <a:txBody>
                    <a:bodyPr/>
                    <a:lstStyle/>
                    <a:p>
                      <a:r>
                        <a:rPr lang="en-US" dirty="0"/>
                        <a:t>Using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Impact on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451098"/>
                  </a:ext>
                </a:extLst>
              </a:tr>
              <a:tr h="496279">
                <a:tc>
                  <a:txBody>
                    <a:bodyPr/>
                    <a:lstStyle/>
                    <a:p>
                      <a:r>
                        <a:rPr lang="en-US" dirty="0"/>
                        <a:t>Remain calm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Faster intervention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3517877"/>
                  </a:ext>
                </a:extLst>
              </a:tr>
              <a:tr h="496279">
                <a:tc>
                  <a:txBody>
                    <a:bodyPr/>
                    <a:lstStyle/>
                    <a:p>
                      <a:r>
                        <a:rPr lang="en-US" dirty="0"/>
                        <a:t>Reassure the client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Improved patient safety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2541800"/>
                  </a:ext>
                </a:extLst>
              </a:tr>
              <a:tr h="496279">
                <a:tc>
                  <a:txBody>
                    <a:bodyPr/>
                    <a:lstStyle/>
                    <a:p>
                      <a:r>
                        <a:rPr lang="en-US" dirty="0"/>
                        <a:t>Observe symptoms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Better continuity of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0702650"/>
                  </a:ext>
                </a:extLst>
              </a:tr>
              <a:tr h="856591">
                <a:tc>
                  <a:txBody>
                    <a:bodyPr/>
                    <a:lstStyle/>
                    <a:p>
                      <a:r>
                        <a:rPr lang="en-US" dirty="0"/>
                        <a:t>Contact the community nurse using SBAR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Reduced anxiety for the client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9519007"/>
                  </a:ext>
                </a:extLst>
              </a:tr>
              <a:tr h="496279">
                <a:tc>
                  <a:txBody>
                    <a:bodyPr/>
                    <a:lstStyle/>
                    <a:p>
                      <a:r>
                        <a:rPr lang="en-US" dirty="0"/>
                        <a:t>Record observations accurately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Supports multidisciplinary working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93673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5255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12CF0-B436-1E86-83D2-D06F49873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Communication supports my future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D1CCF-D9EC-204B-09B5-5D8CC6010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64" y="1974350"/>
            <a:ext cx="11407903" cy="390421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Job role –</a:t>
            </a:r>
            <a:r>
              <a:rPr lang="en-US" i="1" dirty="0"/>
              <a:t> Healthcare Assistant (Domiciliary Care) and further in the Health and Social Care field</a:t>
            </a:r>
          </a:p>
          <a:p>
            <a:pPr marL="0" indent="0">
              <a:buNone/>
            </a:pPr>
            <a:endParaRPr lang="en-US" i="1" dirty="0"/>
          </a:p>
          <a:p>
            <a:pPr marL="0" indent="0">
              <a:buNone/>
            </a:pPr>
            <a:r>
              <a:rPr lang="en-US" b="1" u="sng" dirty="0"/>
              <a:t>Communication will assist in me:           </a:t>
            </a:r>
          </a:p>
          <a:p>
            <a:pPr marL="0" indent="0">
              <a:buNone/>
            </a:pPr>
            <a:r>
              <a:rPr lang="en-US" b="1" u="sng" dirty="0"/>
              <a:t>              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 Working professionally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Building positive relationships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Demonstrating competence 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Understanding individual care needs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Support person-oriented care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Report anomalies in health </a:t>
            </a:r>
          </a:p>
          <a:p>
            <a:pPr>
              <a:buFont typeface="Wingdings" pitchFamily="2" charset="2"/>
              <a:buChar char="q"/>
            </a:pPr>
            <a:endParaRPr lang="en-US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1160A1-C701-B4CA-D269-D18734F3EF4D}"/>
              </a:ext>
            </a:extLst>
          </p:cNvPr>
          <p:cNvSpPr txBox="1"/>
          <p:nvPr/>
        </p:nvSpPr>
        <p:spPr>
          <a:xfrm>
            <a:off x="6419850" y="2356799"/>
            <a:ext cx="4846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u="sng" dirty="0">
                <a:solidFill>
                  <a:srgbClr val="00B050"/>
                </a:solidFill>
              </a:rPr>
              <a:t>My current strengths would include:</a:t>
            </a:r>
          </a:p>
          <a:p>
            <a:endParaRPr lang="en-US" sz="1600" dirty="0"/>
          </a:p>
          <a:p>
            <a:pPr marL="285750" indent="-285750">
              <a:buFont typeface="Wingdings" pitchFamily="2" charset="2"/>
              <a:buChar char="ü"/>
            </a:pPr>
            <a:r>
              <a:rPr lang="en-US" sz="1600" dirty="0"/>
              <a:t>Effective listener 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600" dirty="0"/>
              <a:t>Confident in professional handovers 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600" dirty="0"/>
              <a:t>Focused and professional in challenging situations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A8549B-9638-19A1-5FE7-DD657B1EB215}"/>
              </a:ext>
            </a:extLst>
          </p:cNvPr>
          <p:cNvSpPr txBox="1"/>
          <p:nvPr/>
        </p:nvSpPr>
        <p:spPr>
          <a:xfrm>
            <a:off x="6421373" y="4325117"/>
            <a:ext cx="587692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u="sng" dirty="0">
                <a:solidFill>
                  <a:srgbClr val="FFC000"/>
                </a:solidFill>
              </a:rPr>
              <a:t>My areas for development may include:</a:t>
            </a:r>
          </a:p>
          <a:p>
            <a:endParaRPr lang="en-US" sz="1600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Continuing to develop clinical terminology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Seamlessly implementing effective frameworks in care situations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212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1ABF3-B74F-EE6E-9C52-6E55B9DAC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680" y="5358268"/>
            <a:ext cx="7204271" cy="1094733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3411D-F0F0-39AA-204A-2D949295D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8310" y="192774"/>
            <a:ext cx="3434399" cy="60339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/>
              <a:t>Today I have discussed:</a:t>
            </a:r>
          </a:p>
          <a:p>
            <a:r>
              <a:rPr lang="en-US" sz="1800"/>
              <a:t>What communication is</a:t>
            </a:r>
          </a:p>
          <a:p>
            <a:r>
              <a:rPr lang="en-US" sz="1800"/>
              <a:t>Why it is essential in Health and Social care</a:t>
            </a:r>
          </a:p>
          <a:p>
            <a:r>
              <a:rPr lang="en-US" sz="1800"/>
              <a:t>How ‘SBAR’ supports effective communication</a:t>
            </a:r>
          </a:p>
          <a:p>
            <a:r>
              <a:rPr lang="en-US" sz="1800"/>
              <a:t>How communication is used in practice </a:t>
            </a:r>
          </a:p>
          <a:p>
            <a:r>
              <a:rPr lang="en-US" sz="1800"/>
              <a:t>How communication will support my future career in Healthcare</a:t>
            </a:r>
          </a:p>
        </p:txBody>
      </p:sp>
      <p:pic>
        <p:nvPicPr>
          <p:cNvPr id="3074" name="Picture 2" descr="Importance of effective communication in healthcare | Sermo">
            <a:extLst>
              <a:ext uri="{FF2B5EF4-FFF2-40B4-BE49-F238E27FC236}">
                <a16:creationId xmlns:a16="http://schemas.microsoft.com/office/drawing/2014/main" id="{BF47945F-3513-2EBF-8A29-F8BC45183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07" r="108" b="-2"/>
          <a:stretch>
            <a:fillRect/>
          </a:stretch>
        </p:blipFill>
        <p:spPr bwMode="auto">
          <a:xfrm>
            <a:off x="419099" y="0"/>
            <a:ext cx="7129183" cy="508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898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F63AC-FBBB-3F76-71AF-001E8B34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9" y="328479"/>
            <a:ext cx="10653578" cy="1132258"/>
          </a:xfrm>
        </p:spPr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6189263E-35E9-0A2E-9392-456798DBE5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" y="1120676"/>
            <a:ext cx="11887200" cy="461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Kourkouta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L. and Papathanasiou, I. (2014). Communication in Nursing Practice.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Materia Socio Medica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26(1), pp.65–67. doi:10.5455/msm.2014.26.65-67.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Moini, J.,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Akinso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Oyindamola, Ferdowsi, K. and Moini, M. (2022). The communication process. In: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Healthcare Today in the United States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Elsevier, pp.467–484. Available at: https://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www.sciencedirect.com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/science/chapter/monograph/abs/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pii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/B978032399038700014X.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England (2017). Safer Care SBAR Situation • Background • Assessment • Recommendation Implementation and Training Guide. In: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England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NHS England. Available at: https://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www.england.nhs.uk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/improvement-hub/wp-content/uploads/sites/44/2017/11/SBAR-Implementation-and-Training-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Guide.pdf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[Accessed 20 July 2026].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Shrivastava, S.R., Chong, S.V.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Bobhate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P.S. (2025). Facilitating effective communication through the adoption of SBAR tool in medical training.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Journal of Education and Health Promotion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14(1). doi:10.4103/jehp.jehp_1213_24.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68547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125</TotalTime>
  <Words>835</Words>
  <Application>Microsoft Office PowerPoint</Application>
  <PresentationFormat>Widescreen</PresentationFormat>
  <Paragraphs>126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Courier New</vt:lpstr>
      <vt:lpstr>Gill Sans MT</vt:lpstr>
      <vt:lpstr>Times New Roman</vt:lpstr>
      <vt:lpstr>Wingdings</vt:lpstr>
      <vt:lpstr>Gallery</vt:lpstr>
      <vt:lpstr>PowerPoint Presentation</vt:lpstr>
      <vt:lpstr>Communication</vt:lpstr>
      <vt:lpstr>PowerPoint Presentation</vt:lpstr>
      <vt:lpstr>Introduction</vt:lpstr>
      <vt:lpstr>What is communication?</vt:lpstr>
      <vt:lpstr>The Importance of Communication in Professional Practice</vt:lpstr>
      <vt:lpstr>'SBAR’ Framework in Communication</vt:lpstr>
      <vt:lpstr>Applying Communication in Practice</vt:lpstr>
      <vt:lpstr>How Communication supports my future career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Amelia Wiggins</dc:creator>
  <cp:lastModifiedBy>annette hamilton</cp:lastModifiedBy>
  <cp:revision>1</cp:revision>
  <cp:lastPrinted>2026-07-20T04:34:59Z</cp:lastPrinted>
  <dcterms:created xsi:type="dcterms:W3CDTF">2026-07-19T22:19:31Z</dcterms:created>
  <dcterms:modified xsi:type="dcterms:W3CDTF">2026-07-20T05:21:20Z</dcterms:modified>
</cp:coreProperties>
</file>