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Relationships xmlns="http://schemas.openxmlformats.org/package/2006/relationships"><Relationship Id="rId1" Type="http://schemas.openxmlformats.org/officeDocument/2006/relationships/extended-properties" Target="docProps/app.xml"/><Relationship Id="rId2" Type="http://schemas.openxmlformats.org/package/2006/relationships/metadata/core-properties" Target="docProps/core.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Lst>
  <p:notesMasterIdLst>
    <p:notesMasterId r:id="rId9"/>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notesMaster" Target="notesMasters/notesMaster1.xml"/><Relationship Id="rId10" Type="http://schemas.openxmlformats.org/officeDocument/2006/relationships/presProps" Target="presProps.xml"/><Relationship Id="rId11" Type="http://schemas.openxmlformats.org/officeDocument/2006/relationships/viewProps" Target="viewProps.xml"/><Relationship Id="rId12" Type="http://schemas.openxmlformats.org/officeDocument/2006/relationships/theme" Target="theme/theme1.xml"/><Relationship Id="rId13" Type="http://schemas.openxmlformats.org/officeDocument/2006/relationships/tableStyles" Target="tableStyles.xml"/></Relationships>
</file>

<file path=ppt/notesMasters/_rels/notesMaster1.xml.rels><?xml version="1.0" encoding="UTF-8"?><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Welcome everyone. My name is Erica, and today I will be presenting on Communication as a key skill in health and social care. I chose this topic because effective communication underpins every aspect of professional practice in our sector — from building trust with service users to working within multidisciplinary teams. Over the next five minutes I will define the skill, explain why it matters, and walk through a practical real-world example.</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Communication can be defined as the process of exchanging information, ideas and feelings between people — through verbal, non-verbal and written means. In health and social care, all three types are constantly in use. A care worker might verbally reassure a patient while simultaneously using calm body language and then documenting the interaction in written records. Understanding all three types is essential, because what we say is often less important than how we say it.</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Research shows that up to 80% of serious adverse events in healthcare settings involve a breakdown in communication. Effective communication is fundamental to person-centred care — it means we listen to service users, involve them in decisions, and treat them with dignity and respect. It is also central to safeguarding, team effectiveness, and building therapeutic relationships that support recovery and wellbeing.</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Before looking at a practical example, it is important to acknowledge that communication does not always run smoothly. There are many barriers that health and social care professionals must recognise and address. Language and cultural differences, sensory impairments, clinical jargon, emotional states, environmental factors like noise or lack of privacy, and organisational issues such as poor handovers can all undermine communication. Recognising these barriers is the first step to overcoming them.</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Let me bring this to life with a practical example. Margaret is an 82-year-old woman with mild dementia being discharged from hospital. She lives alone, and her daughter speaks English as a second language. First, the social worker uses active listening — sitting at Margaret's level and using open questions. Second, a professional interpreter is arranged for the daughter, and information is shared in plain language. Third, written materials are provided in both languages in large print. Fourth, a structured SBAR handover ensures community nurses have everything they need. Each step directly applies communication skills to promote safety, dignity and wellbeing.</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Communication is not just good practice — it is a legal and professional requirement. The HCPC Standards of Proficiency mandate effective communication with service users, carers and colleagues. The Care Act 2014 places a legal duty on practitioners to communicate to understand people's needs. In my own practice, I will apply these skills by using plain language, actively listening, adapting to each person, using SBAR for handovers, documenting accurately, and seeking regular reflective supervision.</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conclude: communication is both a skill and a professional obligation. It is embedded in law, regulatory standards, and best practice guidance. When it works well, service users feel safe, respected and heard. When it breaks down, the consequences can be serious. My two key sources are Moss (2017) and NICE Guideline CG136 (2021), with the Care Act 2014 providing the legal framework. Thank you — I am happy to take any questions.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s>
</file>

<file path=ppt/slides/_rels/slide3.xml.rels><?xml version="1.0" encoding="UTF-8"?><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s>
</file>

<file path=ppt/slides/_rels/slide4.xml.rels><?xml version="1.0" encoding="UTF-8"?><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s>
</file>

<file path=ppt/slides/_rels/slide5.xml.rels><?xml version="1.0" encoding="UTF-8"?><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s>
</file>

<file path=ppt/slides/_rels/slide6.xml.rels><?xml version="1.0" encoding="UTF-8"?><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s>
</file>

<file path=ppt/slides/_rels/slide7.xml.rels><?xml version="1.0" encoding="UTF-8"?><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0535E"/>
        </a:solidFill>
      </p:bgPr>
    </p:bg>
    <p:spTree>
      <p:nvGrpSpPr>
        <p:cNvPr id="1" name=""/>
        <p:cNvGrpSpPr/>
        <p:nvPr/>
      </p:nvGrpSpPr>
      <p:grpSpPr>
        <a:xfrm>
          <a:off x="0" y="0"/>
          <a:ext cx="0" cy="0"/>
          <a:chOff x="0" y="0"/>
          <a:chExt cx="0" cy="0"/>
        </a:xfrm>
      </p:grpSpPr>
      <p:sp>
        <p:nvSpPr>
          <p:cNvPr id="2" name="Shape 0"/>
          <p:cNvSpPr/>
          <p:nvPr/>
        </p:nvSpPr>
        <p:spPr>
          <a:xfrm>
            <a:off x="6583680" y="-731520"/>
            <a:ext cx="3474720" cy="3474720"/>
          </a:xfrm>
          <a:prstGeom prst="ellipse">
            <a:avLst/>
          </a:prstGeom>
          <a:solidFill>
            <a:srgbClr val="028090">
              <a:alpha val="40000"/>
            </a:srgbClr>
          </a:solidFill>
          <a:ln w="12700">
            <a:solidFill>
              <a:srgbClr val="028090">
                <a:alpha val="40000"/>
              </a:srgbClr>
            </a:solidFill>
            <a:prstDash val="solid"/>
          </a:ln>
        </p:spPr>
      </p:sp>
      <p:sp>
        <p:nvSpPr>
          <p:cNvPr id="3" name="Shape 1"/>
          <p:cNvSpPr/>
          <p:nvPr/>
        </p:nvSpPr>
        <p:spPr>
          <a:xfrm>
            <a:off x="-457200" y="3200400"/>
            <a:ext cx="2286000" cy="2286000"/>
          </a:xfrm>
          <a:prstGeom prst="ellipse">
            <a:avLst/>
          </a:prstGeom>
          <a:solidFill>
            <a:srgbClr val="028090">
              <a:alpha val="30000"/>
            </a:srgbClr>
          </a:solidFill>
          <a:ln w="12700">
            <a:solidFill>
              <a:srgbClr val="028090">
                <a:alpha val="30000"/>
              </a:srgbClr>
            </a:solidFill>
            <a:prstDash val="solid"/>
          </a:ln>
        </p:spPr>
      </p:sp>
      <p:sp>
        <p:nvSpPr>
          <p:cNvPr id="4" name="Text 2"/>
          <p:cNvSpPr/>
          <p:nvPr/>
        </p:nvSpPr>
        <p:spPr>
          <a:xfrm>
            <a:off x="640080" y="914400"/>
            <a:ext cx="7863840" cy="320040"/>
          </a:xfrm>
          <a:prstGeom prst="rect">
            <a:avLst/>
          </a:prstGeom>
          <a:noFill/>
          <a:ln/>
        </p:spPr>
        <p:txBody>
          <a:bodyPr wrap="square" rtlCol="0" anchor="ctr"/>
          <a:lstStyle/>
          <a:p>
            <a:pPr algn="ctr" indent="0" marL="0">
              <a:buNone/>
            </a:pPr>
            <a:r>
              <a:rPr lang="en-US" sz="1100" spc="200" kern="0" dirty="0">
                <a:solidFill>
                  <a:srgbClr val="80C8D0"/>
                </a:solidFill>
                <a:latin typeface="Calibri" pitchFamily="34" charset="0"/>
                <a:ea typeface="Calibri" pitchFamily="34" charset="-122"/>
                <a:cs typeface="Calibri" pitchFamily="34" charset="-120"/>
              </a:rPr>
              <a:t>LCHS4009 — Professional Skills Presentation</a:t>
            </a:r>
            <a:endParaRPr lang="en-US" sz="1100" dirty="0"/>
          </a:p>
        </p:txBody>
      </p:sp>
      <p:sp>
        <p:nvSpPr>
          <p:cNvPr id="5" name="Text 3"/>
          <p:cNvSpPr/>
          <p:nvPr/>
        </p:nvSpPr>
        <p:spPr>
          <a:xfrm>
            <a:off x="640080" y="1417320"/>
            <a:ext cx="7863840" cy="1051560"/>
          </a:xfrm>
          <a:prstGeom prst="rect">
            <a:avLst/>
          </a:prstGeom>
          <a:noFill/>
          <a:ln/>
        </p:spPr>
        <p:txBody>
          <a:bodyPr wrap="square" rtlCol="0" anchor="ctr"/>
          <a:lstStyle/>
          <a:p>
            <a:pPr algn="ctr" indent="0" marL="0">
              <a:buNone/>
            </a:pPr>
            <a:r>
              <a:rPr lang="en-US" sz="4800" b="1" dirty="0">
                <a:solidFill>
                  <a:srgbClr val="FFFFFF"/>
                </a:solidFill>
                <a:latin typeface="Cambria" pitchFamily="34" charset="0"/>
                <a:ea typeface="Cambria" pitchFamily="34" charset="-122"/>
                <a:cs typeface="Cambria" pitchFamily="34" charset="-120"/>
              </a:rPr>
              <a:t>Communication</a:t>
            </a:r>
            <a:endParaRPr lang="en-US" sz="4800" dirty="0"/>
          </a:p>
        </p:txBody>
      </p:sp>
      <p:sp>
        <p:nvSpPr>
          <p:cNvPr id="6" name="Text 4"/>
          <p:cNvSpPr/>
          <p:nvPr/>
        </p:nvSpPr>
        <p:spPr>
          <a:xfrm>
            <a:off x="640080" y="2514600"/>
            <a:ext cx="7863840" cy="502920"/>
          </a:xfrm>
          <a:prstGeom prst="rect">
            <a:avLst/>
          </a:prstGeom>
          <a:noFill/>
          <a:ln/>
        </p:spPr>
        <p:txBody>
          <a:bodyPr wrap="square" rtlCol="0" anchor="ctr"/>
          <a:lstStyle/>
          <a:p>
            <a:pPr algn="ctr" indent="0" marL="0">
              <a:buNone/>
            </a:pPr>
            <a:r>
              <a:rPr lang="en-US" sz="2000" i="1" dirty="0">
                <a:solidFill>
                  <a:srgbClr val="AAD9E0"/>
                </a:solidFill>
                <a:latin typeface="Calibri" pitchFamily="34" charset="0"/>
                <a:ea typeface="Calibri" pitchFamily="34" charset="-122"/>
                <a:cs typeface="Calibri" pitchFamily="34" charset="-120"/>
              </a:rPr>
              <a:t>A Key Skill in Health and Social Care</a:t>
            </a:r>
            <a:endParaRPr lang="en-US" sz="2000" dirty="0"/>
          </a:p>
        </p:txBody>
      </p:sp>
      <p:sp>
        <p:nvSpPr>
          <p:cNvPr id="7" name="Shape 5"/>
          <p:cNvSpPr/>
          <p:nvPr/>
        </p:nvSpPr>
        <p:spPr>
          <a:xfrm>
            <a:off x="3474720" y="3154680"/>
            <a:ext cx="2194560" cy="36576"/>
          </a:xfrm>
          <a:prstGeom prst="rect">
            <a:avLst/>
          </a:prstGeom>
          <a:solidFill>
            <a:srgbClr val="02C39A"/>
          </a:solidFill>
          <a:ln w="12700">
            <a:solidFill>
              <a:srgbClr val="02C39A"/>
            </a:solidFill>
            <a:prstDash val="solid"/>
          </a:ln>
        </p:spPr>
      </p:sp>
      <p:sp>
        <p:nvSpPr>
          <p:cNvPr id="8" name="Text 6"/>
          <p:cNvSpPr/>
          <p:nvPr/>
        </p:nvSpPr>
        <p:spPr>
          <a:xfrm>
            <a:off x="640080" y="3337560"/>
            <a:ext cx="7863840" cy="320040"/>
          </a:xfrm>
          <a:prstGeom prst="rect">
            <a:avLst/>
          </a:prstGeom>
          <a:noFill/>
          <a:ln/>
        </p:spPr>
        <p:txBody>
          <a:bodyPr wrap="square" rtlCol="0" anchor="ctr"/>
          <a:lstStyle/>
          <a:p>
            <a:pPr algn="ctr" indent="0" marL="0">
              <a:buNone/>
            </a:pPr>
            <a:r>
              <a:rPr lang="en-US" sz="1200" dirty="0">
                <a:solidFill>
                  <a:srgbClr val="80C8D0"/>
                </a:solidFill>
                <a:latin typeface="Calibri" pitchFamily="34" charset="0"/>
                <a:ea typeface="Calibri" pitchFamily="34" charset="-122"/>
                <a:cs typeface="Calibri" pitchFamily="34" charset="-120"/>
              </a:rPr>
              <a:t>Why it matters  ·  Practical application  ·  Evidence-based practice</a:t>
            </a:r>
            <a:endParaRPr lang="en-US" sz="1200" dirty="0"/>
          </a:p>
        </p:txBody>
      </p:sp>
      <p:sp>
        <p:nvSpPr>
          <p:cNvPr id="9" name="Text 7"/>
          <p:cNvSpPr/>
          <p:nvPr/>
        </p:nvSpPr>
        <p:spPr>
          <a:xfrm>
            <a:off x="640080" y="3886200"/>
            <a:ext cx="7863840" cy="365760"/>
          </a:xfrm>
          <a:prstGeom prst="rect">
            <a:avLst/>
          </a:prstGeom>
          <a:noFill/>
          <a:ln/>
        </p:spPr>
        <p:txBody>
          <a:bodyPr wrap="square" rtlCol="0" anchor="ctr"/>
          <a:lstStyle/>
          <a:p>
            <a:pPr algn="ctr" indent="0" marL="0">
              <a:buNone/>
            </a:pPr>
            <a:r>
              <a:rPr lang="en-US" sz="1400" b="1" dirty="0">
                <a:solidFill>
                  <a:srgbClr val="FFFFFF"/>
                </a:solidFill>
                <a:latin typeface="Calibri" pitchFamily="34" charset="0"/>
                <a:ea typeface="Calibri" pitchFamily="34" charset="-122"/>
                <a:cs typeface="Calibri" pitchFamily="34" charset="-120"/>
              </a:rPr>
              <a:t>Érica Paciência</a:t>
            </a:r>
            <a:endParaRPr lang="en-US" sz="1400" dirty="0"/>
          </a:p>
        </p:txBody>
      </p:sp>
      <p:sp>
        <p:nvSpPr>
          <p:cNvPr id="10" name="Text 8"/>
          <p:cNvSpPr/>
          <p:nvPr/>
        </p:nvSpPr>
        <p:spPr>
          <a:xfrm>
            <a:off x="640080" y="4251960"/>
            <a:ext cx="7863840" cy="320040"/>
          </a:xfrm>
          <a:prstGeom prst="rect">
            <a:avLst/>
          </a:prstGeom>
          <a:noFill/>
          <a:ln/>
        </p:spPr>
        <p:txBody>
          <a:bodyPr wrap="square" rtlCol="0" anchor="ctr"/>
          <a:lstStyle/>
          <a:p>
            <a:pPr algn="ctr" indent="0" marL="0">
              <a:buNone/>
            </a:pPr>
            <a:r>
              <a:rPr lang="en-US" sz="1100" dirty="0">
                <a:solidFill>
                  <a:srgbClr val="80C8D0"/>
                </a:solidFill>
                <a:latin typeface="Calibri" pitchFamily="34" charset="0"/>
                <a:ea typeface="Calibri" pitchFamily="34" charset="-122"/>
                <a:cs typeface="Calibri" pitchFamily="34" charset="-120"/>
              </a:rPr>
              <a:t>Module code: LCHS4009  ·  Module Lead: Olubukola Adegbite</a:t>
            </a:r>
            <a:endParaRPr lang="en-US" sz="11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sp>
        <p:nvSpPr>
          <p:cNvPr id="2" name="Shape 0"/>
          <p:cNvSpPr/>
          <p:nvPr/>
        </p:nvSpPr>
        <p:spPr>
          <a:xfrm>
            <a:off x="0" y="0"/>
            <a:ext cx="9144000" cy="960120"/>
          </a:xfrm>
          <a:prstGeom prst="rect">
            <a:avLst/>
          </a:prstGeom>
          <a:solidFill>
            <a:srgbClr val="00535E"/>
          </a:solidFill>
          <a:ln w="12700">
            <a:solidFill>
              <a:srgbClr val="00535E"/>
            </a:solidFill>
            <a:prstDash val="solid"/>
          </a:ln>
        </p:spPr>
      </p:sp>
      <p:sp>
        <p:nvSpPr>
          <p:cNvPr id="3" name="Text 1"/>
          <p:cNvSpPr/>
          <p:nvPr/>
        </p:nvSpPr>
        <p:spPr>
          <a:xfrm>
            <a:off x="457200" y="0"/>
            <a:ext cx="8229600" cy="960120"/>
          </a:xfrm>
          <a:prstGeom prst="rect">
            <a:avLst/>
          </a:prstGeom>
          <a:noFill/>
          <a:ln/>
        </p:spPr>
        <p:txBody>
          <a:bodyPr wrap="square" lIns="0" tIns="0" rIns="0" bIns="0" rtlCol="0" anchor="ctr"/>
          <a:lstStyle/>
          <a:p>
            <a:pPr indent="0" marL="0">
              <a:buNone/>
            </a:pPr>
            <a:r>
              <a:rPr lang="en-US" sz="2800" b="1" dirty="0">
                <a:solidFill>
                  <a:srgbClr val="FFFFFF"/>
                </a:solidFill>
                <a:latin typeface="Cambria" pitchFamily="34" charset="0"/>
                <a:ea typeface="Cambria" pitchFamily="34" charset="-122"/>
                <a:cs typeface="Cambria" pitchFamily="34" charset="-120"/>
              </a:rPr>
              <a:t>What is Communication?</a:t>
            </a:r>
            <a:endParaRPr lang="en-US" sz="2800" dirty="0"/>
          </a:p>
        </p:txBody>
      </p:sp>
      <p:sp>
        <p:nvSpPr>
          <p:cNvPr id="4" name="Shape 2"/>
          <p:cNvSpPr/>
          <p:nvPr/>
        </p:nvSpPr>
        <p:spPr>
          <a:xfrm>
            <a:off x="411480" y="1097280"/>
            <a:ext cx="8321040" cy="1097280"/>
          </a:xfrm>
          <a:prstGeom prst="roundRect">
            <a:avLst>
              <a:gd name="adj" fmla="val 10000"/>
            </a:avLst>
          </a:prstGeom>
          <a:solidFill>
            <a:srgbClr val="E4F5F7"/>
          </a:solidFill>
          <a:ln w="12700">
            <a:solidFill>
              <a:srgbClr val="B2DADE"/>
            </a:solidFill>
            <a:prstDash val="solid"/>
          </a:ln>
          <a:effectLst>
            <a:outerShdw sx="100000" sy="100000" kx="0" ky="0" algn="bl" rotWithShape="0" blurRad="101600" dist="38100" dir="2700000">
              <a:srgbClr val="000000">
                <a:alpha val="13000"/>
              </a:srgbClr>
            </a:outerShdw>
          </a:effectLst>
        </p:spPr>
      </p:sp>
      <p:sp>
        <p:nvSpPr>
          <p:cNvPr id="5" name="Text 3"/>
          <p:cNvSpPr/>
          <p:nvPr/>
        </p:nvSpPr>
        <p:spPr>
          <a:xfrm>
            <a:off x="594360" y="1161288"/>
            <a:ext cx="7955280" cy="969264"/>
          </a:xfrm>
          <a:prstGeom prst="rect">
            <a:avLst/>
          </a:prstGeom>
          <a:noFill/>
          <a:ln/>
        </p:spPr>
        <p:txBody>
          <a:bodyPr wrap="square" rtlCol="0" anchor="ctr"/>
          <a:lstStyle/>
          <a:p>
            <a:pPr indent="0" marL="0">
              <a:buNone/>
            </a:pPr>
            <a:r>
              <a:rPr lang="en-US" sz="1350" i="1" dirty="0">
                <a:solidFill>
                  <a:srgbClr val="1A2E30"/>
                </a:solidFill>
                <a:latin typeface="Calibri" pitchFamily="34" charset="0"/>
                <a:ea typeface="Calibri" pitchFamily="34" charset="-122"/>
                <a:cs typeface="Calibri" pitchFamily="34" charset="-120"/>
              </a:rPr>
              <a:t>"Communication is the process of exchanging information, ideas, feelings and meaning between people through verbal, non-verbal and written channels." (Moss, 2017)</a:t>
            </a:r>
            <a:endParaRPr lang="en-US" sz="1350" dirty="0"/>
          </a:p>
        </p:txBody>
      </p:sp>
      <p:sp>
        <p:nvSpPr>
          <p:cNvPr id="6" name="Shape 4"/>
          <p:cNvSpPr/>
          <p:nvPr/>
        </p:nvSpPr>
        <p:spPr>
          <a:xfrm>
            <a:off x="411480" y="2377440"/>
            <a:ext cx="2606040" cy="1417320"/>
          </a:xfrm>
          <a:prstGeom prst="roundRect">
            <a:avLst>
              <a:gd name="adj" fmla="val 6452"/>
            </a:avLst>
          </a:prstGeom>
          <a:solidFill>
            <a:srgbClr val="E4F5F7"/>
          </a:solidFill>
          <a:ln w="12700">
            <a:solidFill>
              <a:srgbClr val="028090"/>
            </a:solidFill>
            <a:prstDash val="solid"/>
          </a:ln>
          <a:effectLst>
            <a:outerShdw sx="100000" sy="100000" kx="0" ky="0" algn="bl" rotWithShape="0" blurRad="101600" dist="38100" dir="2700000">
              <a:srgbClr val="000000">
                <a:alpha val="13000"/>
              </a:srgbClr>
            </a:outerShdw>
          </a:effectLst>
        </p:spPr>
      </p:sp>
      <p:sp>
        <p:nvSpPr>
          <p:cNvPr id="7" name="Text 5"/>
          <p:cNvSpPr/>
          <p:nvPr/>
        </p:nvSpPr>
        <p:spPr>
          <a:xfrm>
            <a:off x="521208" y="2468880"/>
            <a:ext cx="2386584" cy="384048"/>
          </a:xfrm>
          <a:prstGeom prst="rect">
            <a:avLst/>
          </a:prstGeom>
          <a:noFill/>
          <a:ln/>
        </p:spPr>
        <p:txBody>
          <a:bodyPr wrap="square" rtlCol="0" anchor="ctr"/>
          <a:lstStyle/>
          <a:p>
            <a:pPr algn="ctr" indent="0" marL="0">
              <a:buNone/>
            </a:pPr>
            <a:r>
              <a:rPr lang="en-US" sz="1500" b="1" dirty="0">
                <a:solidFill>
                  <a:srgbClr val="00535E"/>
                </a:solidFill>
                <a:latin typeface="Cambria" pitchFamily="34" charset="0"/>
                <a:ea typeface="Cambria" pitchFamily="34" charset="-122"/>
                <a:cs typeface="Cambria" pitchFamily="34" charset="-120"/>
              </a:rPr>
              <a:t>Verbal</a:t>
            </a:r>
            <a:endParaRPr lang="en-US" sz="1500" dirty="0"/>
          </a:p>
        </p:txBody>
      </p:sp>
      <p:sp>
        <p:nvSpPr>
          <p:cNvPr id="8" name="Text 6"/>
          <p:cNvSpPr/>
          <p:nvPr/>
        </p:nvSpPr>
        <p:spPr>
          <a:xfrm>
            <a:off x="548640" y="2871216"/>
            <a:ext cx="2331720" cy="777240"/>
          </a:xfrm>
          <a:prstGeom prst="rect">
            <a:avLst/>
          </a:prstGeom>
          <a:noFill/>
          <a:ln/>
        </p:spPr>
        <p:txBody>
          <a:bodyPr wrap="square" rtlCol="0" anchor="t"/>
          <a:lstStyle/>
          <a:p>
            <a:pPr algn="ctr" indent="0" marL="0">
              <a:buNone/>
            </a:pPr>
            <a:r>
              <a:rPr lang="en-US" sz="1250" dirty="0">
                <a:solidFill>
                  <a:srgbClr val="1A2E30"/>
                </a:solidFill>
                <a:latin typeface="Calibri" pitchFamily="34" charset="0"/>
                <a:ea typeface="Calibri" pitchFamily="34" charset="-122"/>
                <a:cs typeface="Calibri" pitchFamily="34" charset="-120"/>
              </a:rPr>
              <a:t>Spoken words, tone, pace &amp; clarity of language</a:t>
            </a:r>
            <a:endParaRPr lang="en-US" sz="1250" dirty="0"/>
          </a:p>
        </p:txBody>
      </p:sp>
      <p:sp>
        <p:nvSpPr>
          <p:cNvPr id="9" name="Shape 7"/>
          <p:cNvSpPr/>
          <p:nvPr/>
        </p:nvSpPr>
        <p:spPr>
          <a:xfrm>
            <a:off x="3273552" y="2377440"/>
            <a:ext cx="2606040" cy="1417320"/>
          </a:xfrm>
          <a:prstGeom prst="roundRect">
            <a:avLst>
              <a:gd name="adj" fmla="val 6452"/>
            </a:avLst>
          </a:prstGeom>
          <a:solidFill>
            <a:srgbClr val="E4F5F7"/>
          </a:solidFill>
          <a:ln w="12700">
            <a:solidFill>
              <a:srgbClr val="028090"/>
            </a:solidFill>
            <a:prstDash val="solid"/>
          </a:ln>
          <a:effectLst>
            <a:outerShdw sx="100000" sy="100000" kx="0" ky="0" algn="bl" rotWithShape="0" blurRad="101600" dist="38100" dir="2700000">
              <a:srgbClr val="000000">
                <a:alpha val="13000"/>
              </a:srgbClr>
            </a:outerShdw>
          </a:effectLst>
        </p:spPr>
      </p:sp>
      <p:sp>
        <p:nvSpPr>
          <p:cNvPr id="10" name="Text 8"/>
          <p:cNvSpPr/>
          <p:nvPr/>
        </p:nvSpPr>
        <p:spPr>
          <a:xfrm>
            <a:off x="3383280" y="2468880"/>
            <a:ext cx="2386584" cy="384048"/>
          </a:xfrm>
          <a:prstGeom prst="rect">
            <a:avLst/>
          </a:prstGeom>
          <a:noFill/>
          <a:ln/>
        </p:spPr>
        <p:txBody>
          <a:bodyPr wrap="square" rtlCol="0" anchor="ctr"/>
          <a:lstStyle/>
          <a:p>
            <a:pPr algn="ctr" indent="0" marL="0">
              <a:buNone/>
            </a:pPr>
            <a:r>
              <a:rPr lang="en-US" sz="1500" b="1" dirty="0">
                <a:solidFill>
                  <a:srgbClr val="00535E"/>
                </a:solidFill>
                <a:latin typeface="Cambria" pitchFamily="34" charset="0"/>
                <a:ea typeface="Cambria" pitchFamily="34" charset="-122"/>
                <a:cs typeface="Cambria" pitchFamily="34" charset="-120"/>
              </a:rPr>
              <a:t>Non-Verbal</a:t>
            </a:r>
            <a:endParaRPr lang="en-US" sz="1500" dirty="0"/>
          </a:p>
        </p:txBody>
      </p:sp>
      <p:sp>
        <p:nvSpPr>
          <p:cNvPr id="11" name="Text 9"/>
          <p:cNvSpPr/>
          <p:nvPr/>
        </p:nvSpPr>
        <p:spPr>
          <a:xfrm>
            <a:off x="3410712" y="2871216"/>
            <a:ext cx="2331720" cy="777240"/>
          </a:xfrm>
          <a:prstGeom prst="rect">
            <a:avLst/>
          </a:prstGeom>
          <a:noFill/>
          <a:ln/>
        </p:spPr>
        <p:txBody>
          <a:bodyPr wrap="square" rtlCol="0" anchor="t"/>
          <a:lstStyle/>
          <a:p>
            <a:pPr algn="ctr" indent="0" marL="0">
              <a:buNone/>
            </a:pPr>
            <a:r>
              <a:rPr lang="en-US" sz="1250" dirty="0">
                <a:solidFill>
                  <a:srgbClr val="1A2E30"/>
                </a:solidFill>
                <a:latin typeface="Calibri" pitchFamily="34" charset="0"/>
                <a:ea typeface="Calibri" pitchFamily="34" charset="-122"/>
                <a:cs typeface="Calibri" pitchFamily="34" charset="-120"/>
              </a:rPr>
              <a:t>Body language, facial expressions, eye contact, touch</a:t>
            </a:r>
            <a:endParaRPr lang="en-US" sz="1250" dirty="0"/>
          </a:p>
        </p:txBody>
      </p:sp>
      <p:sp>
        <p:nvSpPr>
          <p:cNvPr id="12" name="Shape 10"/>
          <p:cNvSpPr/>
          <p:nvPr/>
        </p:nvSpPr>
        <p:spPr>
          <a:xfrm>
            <a:off x="6135624" y="2377440"/>
            <a:ext cx="2606040" cy="1417320"/>
          </a:xfrm>
          <a:prstGeom prst="roundRect">
            <a:avLst>
              <a:gd name="adj" fmla="val 6452"/>
            </a:avLst>
          </a:prstGeom>
          <a:solidFill>
            <a:srgbClr val="E4F5F7"/>
          </a:solidFill>
          <a:ln w="12700">
            <a:solidFill>
              <a:srgbClr val="028090"/>
            </a:solidFill>
            <a:prstDash val="solid"/>
          </a:ln>
          <a:effectLst>
            <a:outerShdw sx="100000" sy="100000" kx="0" ky="0" algn="bl" rotWithShape="0" blurRad="101600" dist="38100" dir="2700000">
              <a:srgbClr val="000000">
                <a:alpha val="13000"/>
              </a:srgbClr>
            </a:outerShdw>
          </a:effectLst>
        </p:spPr>
      </p:sp>
      <p:sp>
        <p:nvSpPr>
          <p:cNvPr id="13" name="Text 11"/>
          <p:cNvSpPr/>
          <p:nvPr/>
        </p:nvSpPr>
        <p:spPr>
          <a:xfrm>
            <a:off x="6245352" y="2468880"/>
            <a:ext cx="2386584" cy="384048"/>
          </a:xfrm>
          <a:prstGeom prst="rect">
            <a:avLst/>
          </a:prstGeom>
          <a:noFill/>
          <a:ln/>
        </p:spPr>
        <p:txBody>
          <a:bodyPr wrap="square" rtlCol="0" anchor="ctr"/>
          <a:lstStyle/>
          <a:p>
            <a:pPr algn="ctr" indent="0" marL="0">
              <a:buNone/>
            </a:pPr>
            <a:r>
              <a:rPr lang="en-US" sz="1500" b="1" dirty="0">
                <a:solidFill>
                  <a:srgbClr val="00535E"/>
                </a:solidFill>
                <a:latin typeface="Cambria" pitchFamily="34" charset="0"/>
                <a:ea typeface="Cambria" pitchFamily="34" charset="-122"/>
                <a:cs typeface="Cambria" pitchFamily="34" charset="-120"/>
              </a:rPr>
              <a:t>Written</a:t>
            </a:r>
            <a:endParaRPr lang="en-US" sz="1500" dirty="0"/>
          </a:p>
        </p:txBody>
      </p:sp>
      <p:sp>
        <p:nvSpPr>
          <p:cNvPr id="14" name="Text 12"/>
          <p:cNvSpPr/>
          <p:nvPr/>
        </p:nvSpPr>
        <p:spPr>
          <a:xfrm>
            <a:off x="6272784" y="2871216"/>
            <a:ext cx="2331720" cy="777240"/>
          </a:xfrm>
          <a:prstGeom prst="rect">
            <a:avLst/>
          </a:prstGeom>
          <a:noFill/>
          <a:ln/>
        </p:spPr>
        <p:txBody>
          <a:bodyPr wrap="square" rtlCol="0" anchor="t"/>
          <a:lstStyle/>
          <a:p>
            <a:pPr algn="ctr" indent="0" marL="0">
              <a:buNone/>
            </a:pPr>
            <a:r>
              <a:rPr lang="en-US" sz="1250" dirty="0">
                <a:solidFill>
                  <a:srgbClr val="1A2E30"/>
                </a:solidFill>
                <a:latin typeface="Calibri" pitchFamily="34" charset="0"/>
                <a:ea typeface="Calibri" pitchFamily="34" charset="-122"/>
                <a:cs typeface="Calibri" pitchFamily="34" charset="-120"/>
              </a:rPr>
              <a:t>Care plans, records, reports, digital messages</a:t>
            </a:r>
            <a:endParaRPr lang="en-US" sz="1250" dirty="0"/>
          </a:p>
        </p:txBody>
      </p:sp>
      <p:sp>
        <p:nvSpPr>
          <p:cNvPr id="15" name="Text 13"/>
          <p:cNvSpPr/>
          <p:nvPr/>
        </p:nvSpPr>
        <p:spPr>
          <a:xfrm>
            <a:off x="411480" y="4754880"/>
            <a:ext cx="8321040" cy="274320"/>
          </a:xfrm>
          <a:prstGeom prst="rect">
            <a:avLst/>
          </a:prstGeom>
          <a:noFill/>
          <a:ln/>
        </p:spPr>
        <p:txBody>
          <a:bodyPr wrap="square" rtlCol="0" anchor="ctr"/>
          <a:lstStyle/>
          <a:p>
            <a:pPr indent="0" marL="0">
              <a:buNone/>
            </a:pPr>
            <a:r>
              <a:rPr lang="en-US" sz="900" i="1" dirty="0">
                <a:solidFill>
                  <a:srgbClr val="5A7A7E"/>
                </a:solidFill>
                <a:latin typeface="Calibri" pitchFamily="34" charset="0"/>
                <a:ea typeface="Calibri" pitchFamily="34" charset="-122"/>
                <a:cs typeface="Calibri" pitchFamily="34" charset="-120"/>
              </a:rPr>
              <a:t>Moss, B. (2017) Communication Skills in Health and Social Care. 4th edn. London: SAGE.</a:t>
            </a:r>
            <a:endParaRPr lang="en-US" sz="9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sp>
        <p:nvSpPr>
          <p:cNvPr id="2" name="Shape 0"/>
          <p:cNvSpPr/>
          <p:nvPr/>
        </p:nvSpPr>
        <p:spPr>
          <a:xfrm>
            <a:off x="0" y="0"/>
            <a:ext cx="9144000" cy="960120"/>
          </a:xfrm>
          <a:prstGeom prst="rect">
            <a:avLst/>
          </a:prstGeom>
          <a:solidFill>
            <a:srgbClr val="00535E"/>
          </a:solidFill>
          <a:ln w="12700">
            <a:solidFill>
              <a:srgbClr val="00535E"/>
            </a:solidFill>
            <a:prstDash val="solid"/>
          </a:ln>
        </p:spPr>
      </p:sp>
      <p:sp>
        <p:nvSpPr>
          <p:cNvPr id="3" name="Text 1"/>
          <p:cNvSpPr/>
          <p:nvPr/>
        </p:nvSpPr>
        <p:spPr>
          <a:xfrm>
            <a:off x="457200" y="0"/>
            <a:ext cx="8229600" cy="960120"/>
          </a:xfrm>
          <a:prstGeom prst="rect">
            <a:avLst/>
          </a:prstGeom>
          <a:noFill/>
          <a:ln/>
        </p:spPr>
        <p:txBody>
          <a:bodyPr wrap="square" lIns="0" tIns="0" rIns="0" bIns="0" rtlCol="0" anchor="ctr"/>
          <a:lstStyle/>
          <a:p>
            <a:pPr indent="0" marL="0">
              <a:buNone/>
            </a:pPr>
            <a:r>
              <a:rPr lang="en-US" sz="2800" b="1" dirty="0">
                <a:solidFill>
                  <a:srgbClr val="FFFFFF"/>
                </a:solidFill>
                <a:latin typeface="Cambria" pitchFamily="34" charset="0"/>
                <a:ea typeface="Cambria" pitchFamily="34" charset="-122"/>
                <a:cs typeface="Cambria" pitchFamily="34" charset="-120"/>
              </a:rPr>
              <a:t>Why Does Communication Matter?</a:t>
            </a:r>
            <a:endParaRPr lang="en-US" sz="2800" dirty="0"/>
          </a:p>
        </p:txBody>
      </p:sp>
      <p:sp>
        <p:nvSpPr>
          <p:cNvPr id="4" name="Shape 2"/>
          <p:cNvSpPr/>
          <p:nvPr/>
        </p:nvSpPr>
        <p:spPr>
          <a:xfrm>
            <a:off x="411480" y="1078992"/>
            <a:ext cx="2834640" cy="3749040"/>
          </a:xfrm>
          <a:prstGeom prst="roundRect">
            <a:avLst>
              <a:gd name="adj" fmla="val 4839"/>
            </a:avLst>
          </a:prstGeom>
          <a:solidFill>
            <a:srgbClr val="00535E"/>
          </a:solidFill>
          <a:ln w="12700">
            <a:solidFill>
              <a:srgbClr val="00535E"/>
            </a:solidFill>
            <a:prstDash val="solid"/>
          </a:ln>
          <a:effectLst>
            <a:outerShdw sx="100000" sy="100000" kx="0" ky="0" algn="bl" rotWithShape="0" blurRad="101600" dist="38100" dir="2700000">
              <a:srgbClr val="000000">
                <a:alpha val="13000"/>
              </a:srgbClr>
            </a:outerShdw>
          </a:effectLst>
        </p:spPr>
      </p:sp>
      <p:sp>
        <p:nvSpPr>
          <p:cNvPr id="5" name="Text 3"/>
          <p:cNvSpPr/>
          <p:nvPr/>
        </p:nvSpPr>
        <p:spPr>
          <a:xfrm>
            <a:off x="502920" y="1325880"/>
            <a:ext cx="2651760" cy="1005840"/>
          </a:xfrm>
          <a:prstGeom prst="rect">
            <a:avLst/>
          </a:prstGeom>
          <a:noFill/>
          <a:ln/>
        </p:spPr>
        <p:txBody>
          <a:bodyPr wrap="square" rtlCol="0" anchor="ctr"/>
          <a:lstStyle/>
          <a:p>
            <a:pPr algn="ctr" indent="0" marL="0">
              <a:buNone/>
            </a:pPr>
            <a:r>
              <a:rPr lang="en-US" sz="6000" b="1" dirty="0">
                <a:solidFill>
                  <a:srgbClr val="02C39A"/>
                </a:solidFill>
                <a:latin typeface="Cambria" pitchFamily="34" charset="0"/>
                <a:ea typeface="Cambria" pitchFamily="34" charset="-122"/>
                <a:cs typeface="Cambria" pitchFamily="34" charset="-120"/>
              </a:rPr>
              <a:t>80%</a:t>
            </a:r>
            <a:endParaRPr lang="en-US" sz="6000" dirty="0"/>
          </a:p>
        </p:txBody>
      </p:sp>
      <p:sp>
        <p:nvSpPr>
          <p:cNvPr id="6" name="Text 4"/>
          <p:cNvSpPr/>
          <p:nvPr/>
        </p:nvSpPr>
        <p:spPr>
          <a:xfrm>
            <a:off x="548640" y="2377440"/>
            <a:ext cx="2560320" cy="1188720"/>
          </a:xfrm>
          <a:prstGeom prst="rect">
            <a:avLst/>
          </a:prstGeom>
          <a:noFill/>
          <a:ln/>
        </p:spPr>
        <p:txBody>
          <a:bodyPr wrap="square" rtlCol="0" anchor="ctr"/>
          <a:lstStyle/>
          <a:p>
            <a:pPr algn="ctr" indent="0" marL="0">
              <a:buNone/>
            </a:pPr>
            <a:r>
              <a:rPr lang="en-US" sz="1200" dirty="0">
                <a:solidFill>
                  <a:srgbClr val="AAD9E0"/>
                </a:solidFill>
                <a:latin typeface="Calibri" pitchFamily="34" charset="0"/>
                <a:ea typeface="Calibri" pitchFamily="34" charset="-122"/>
                <a:cs typeface="Calibri" pitchFamily="34" charset="-120"/>
              </a:rPr>
              <a:t>of serious adverse events in healthcare involve a communication failure</a:t>
            </a:r>
            <a:endParaRPr lang="en-US" sz="1200" dirty="0"/>
          </a:p>
        </p:txBody>
      </p:sp>
      <p:sp>
        <p:nvSpPr>
          <p:cNvPr id="7" name="Text 5"/>
          <p:cNvSpPr/>
          <p:nvPr/>
        </p:nvSpPr>
        <p:spPr>
          <a:xfrm>
            <a:off x="548640" y="3657600"/>
            <a:ext cx="2560320" cy="411480"/>
          </a:xfrm>
          <a:prstGeom prst="rect">
            <a:avLst/>
          </a:prstGeom>
          <a:noFill/>
          <a:ln/>
        </p:spPr>
        <p:txBody>
          <a:bodyPr wrap="square" rtlCol="0" anchor="ctr"/>
          <a:lstStyle/>
          <a:p>
            <a:pPr algn="ctr" indent="0" marL="0">
              <a:buNone/>
            </a:pPr>
            <a:r>
              <a:rPr lang="en-US" sz="950" i="1" dirty="0">
                <a:solidFill>
                  <a:srgbClr val="80C8D0"/>
                </a:solidFill>
                <a:latin typeface="Calibri" pitchFamily="34" charset="0"/>
                <a:ea typeface="Calibri" pitchFamily="34" charset="-122"/>
                <a:cs typeface="Calibri" pitchFamily="34" charset="-120"/>
              </a:rPr>
              <a:t>(JCAHO, cited in Moss, 2017)</a:t>
            </a:r>
            <a:endParaRPr lang="en-US" sz="950" dirty="0"/>
          </a:p>
        </p:txBody>
      </p:sp>
      <p:sp>
        <p:nvSpPr>
          <p:cNvPr id="8" name="Shape 6"/>
          <p:cNvSpPr/>
          <p:nvPr/>
        </p:nvSpPr>
        <p:spPr>
          <a:xfrm>
            <a:off x="3456432" y="1097280"/>
            <a:ext cx="5303520" cy="822960"/>
          </a:xfrm>
          <a:prstGeom prst="roundRect">
            <a:avLst>
              <a:gd name="adj" fmla="val 11111"/>
            </a:avLst>
          </a:prstGeom>
          <a:solidFill>
            <a:srgbClr val="E4F5F7"/>
          </a:solidFill>
          <a:ln w="12700">
            <a:solidFill>
              <a:srgbClr val="B2DADE"/>
            </a:solidFill>
            <a:prstDash val="solid"/>
          </a:ln>
          <a:effectLst>
            <a:outerShdw sx="100000" sy="100000" kx="0" ky="0" algn="bl" rotWithShape="0" blurRad="101600" dist="38100" dir="2700000">
              <a:srgbClr val="000000">
                <a:alpha val="13000"/>
              </a:srgbClr>
            </a:outerShdw>
          </a:effectLst>
        </p:spPr>
      </p:sp>
      <p:sp>
        <p:nvSpPr>
          <p:cNvPr id="9" name="Text 7"/>
          <p:cNvSpPr/>
          <p:nvPr/>
        </p:nvSpPr>
        <p:spPr>
          <a:xfrm>
            <a:off x="3593592" y="1170432"/>
            <a:ext cx="5029200" cy="676656"/>
          </a:xfrm>
          <a:prstGeom prst="rect">
            <a:avLst/>
          </a:prstGeom>
          <a:noFill/>
          <a:ln/>
        </p:spPr>
        <p:txBody>
          <a:bodyPr wrap="square" rtlCol="0" anchor="ctr"/>
          <a:lstStyle/>
          <a:p>
            <a:pPr indent="0" marL="0">
              <a:buNone/>
            </a:pPr>
            <a:r>
              <a:rPr lang="en-US" sz="1300" b="1" dirty="0">
                <a:solidFill>
                  <a:srgbClr val="00535E"/>
                </a:solidFill>
                <a:latin typeface="Cambria" pitchFamily="34" charset="0"/>
                <a:ea typeface="Cambria" pitchFamily="34" charset="-122"/>
                <a:cs typeface="Cambria" pitchFamily="34" charset="-120"/>
              </a:rPr>
              <a:t xml:space="preserve">Person-Centred Care  </a:t>
            </a:r>
            <a:pPr indent="0" marL="0">
              <a:buNone/>
            </a:pPr>
            <a:r>
              <a:rPr lang="en-US" sz="1150" dirty="0">
                <a:solidFill>
                  <a:srgbClr val="1A2E30"/>
                </a:solidFill>
                <a:latin typeface="Calibri" pitchFamily="34" charset="0"/>
                <a:ea typeface="Calibri" pitchFamily="34" charset="-122"/>
                <a:cs typeface="Calibri" pitchFamily="34" charset="-120"/>
              </a:rPr>
              <a:t>Ensures service users' needs, wishes and dignity are respected (NICE, 2021).</a:t>
            </a:r>
            <a:endParaRPr lang="en-US" sz="1300" dirty="0"/>
          </a:p>
        </p:txBody>
      </p:sp>
      <p:sp>
        <p:nvSpPr>
          <p:cNvPr id="10" name="Shape 8"/>
          <p:cNvSpPr/>
          <p:nvPr/>
        </p:nvSpPr>
        <p:spPr>
          <a:xfrm>
            <a:off x="3456432" y="2029968"/>
            <a:ext cx="5303520" cy="822960"/>
          </a:xfrm>
          <a:prstGeom prst="roundRect">
            <a:avLst>
              <a:gd name="adj" fmla="val 11111"/>
            </a:avLst>
          </a:prstGeom>
          <a:solidFill>
            <a:srgbClr val="E4F5F7"/>
          </a:solidFill>
          <a:ln w="12700">
            <a:solidFill>
              <a:srgbClr val="B2DADE"/>
            </a:solidFill>
            <a:prstDash val="solid"/>
          </a:ln>
          <a:effectLst>
            <a:outerShdw sx="100000" sy="100000" kx="0" ky="0" algn="bl" rotWithShape="0" blurRad="101600" dist="38100" dir="2700000">
              <a:srgbClr val="000000">
                <a:alpha val="13000"/>
              </a:srgbClr>
            </a:outerShdw>
          </a:effectLst>
        </p:spPr>
      </p:sp>
      <p:sp>
        <p:nvSpPr>
          <p:cNvPr id="11" name="Text 9"/>
          <p:cNvSpPr/>
          <p:nvPr/>
        </p:nvSpPr>
        <p:spPr>
          <a:xfrm>
            <a:off x="3593592" y="2103120"/>
            <a:ext cx="5029200" cy="676656"/>
          </a:xfrm>
          <a:prstGeom prst="rect">
            <a:avLst/>
          </a:prstGeom>
          <a:noFill/>
          <a:ln/>
        </p:spPr>
        <p:txBody>
          <a:bodyPr wrap="square" rtlCol="0" anchor="ctr"/>
          <a:lstStyle/>
          <a:p>
            <a:pPr indent="0" marL="0">
              <a:buNone/>
            </a:pPr>
            <a:r>
              <a:rPr lang="en-US" sz="1300" b="1" dirty="0">
                <a:solidFill>
                  <a:srgbClr val="00535E"/>
                </a:solidFill>
                <a:latin typeface="Cambria" pitchFamily="34" charset="0"/>
                <a:ea typeface="Cambria" pitchFamily="34" charset="-122"/>
                <a:cs typeface="Cambria" pitchFamily="34" charset="-120"/>
              </a:rPr>
              <a:t xml:space="preserve">Safeguarding  </a:t>
            </a:r>
            <a:pPr indent="0" marL="0">
              <a:buNone/>
            </a:pPr>
            <a:r>
              <a:rPr lang="en-US" sz="1150" dirty="0">
                <a:solidFill>
                  <a:srgbClr val="1A2E30"/>
                </a:solidFill>
                <a:latin typeface="Calibri" pitchFamily="34" charset="0"/>
                <a:ea typeface="Calibri" pitchFamily="34" charset="-122"/>
                <a:cs typeface="Calibri" pitchFamily="34" charset="-120"/>
              </a:rPr>
              <a:t>Accurate information-sharing protects vulnerable adults and children from harm.</a:t>
            </a:r>
            <a:endParaRPr lang="en-US" sz="1300" dirty="0"/>
          </a:p>
        </p:txBody>
      </p:sp>
      <p:sp>
        <p:nvSpPr>
          <p:cNvPr id="12" name="Shape 10"/>
          <p:cNvSpPr/>
          <p:nvPr/>
        </p:nvSpPr>
        <p:spPr>
          <a:xfrm>
            <a:off x="3456432" y="2962656"/>
            <a:ext cx="5303520" cy="822960"/>
          </a:xfrm>
          <a:prstGeom prst="roundRect">
            <a:avLst>
              <a:gd name="adj" fmla="val 11111"/>
            </a:avLst>
          </a:prstGeom>
          <a:solidFill>
            <a:srgbClr val="E4F5F7"/>
          </a:solidFill>
          <a:ln w="12700">
            <a:solidFill>
              <a:srgbClr val="B2DADE"/>
            </a:solidFill>
            <a:prstDash val="solid"/>
          </a:ln>
          <a:effectLst>
            <a:outerShdw sx="100000" sy="100000" kx="0" ky="0" algn="bl" rotWithShape="0" blurRad="101600" dist="38100" dir="2700000">
              <a:srgbClr val="000000">
                <a:alpha val="13000"/>
              </a:srgbClr>
            </a:outerShdw>
          </a:effectLst>
        </p:spPr>
      </p:sp>
      <p:sp>
        <p:nvSpPr>
          <p:cNvPr id="13" name="Text 11"/>
          <p:cNvSpPr/>
          <p:nvPr/>
        </p:nvSpPr>
        <p:spPr>
          <a:xfrm>
            <a:off x="3593592" y="3035808"/>
            <a:ext cx="5029200" cy="676656"/>
          </a:xfrm>
          <a:prstGeom prst="rect">
            <a:avLst/>
          </a:prstGeom>
          <a:noFill/>
          <a:ln/>
        </p:spPr>
        <p:txBody>
          <a:bodyPr wrap="square" rtlCol="0" anchor="ctr"/>
          <a:lstStyle/>
          <a:p>
            <a:pPr indent="0" marL="0">
              <a:buNone/>
            </a:pPr>
            <a:r>
              <a:rPr lang="en-US" sz="1300" b="1" dirty="0">
                <a:solidFill>
                  <a:srgbClr val="00535E"/>
                </a:solidFill>
                <a:latin typeface="Cambria" pitchFamily="34" charset="0"/>
                <a:ea typeface="Cambria" pitchFamily="34" charset="-122"/>
                <a:cs typeface="Cambria" pitchFamily="34" charset="-120"/>
              </a:rPr>
              <a:t xml:space="preserve">Team Effectiveness  </a:t>
            </a:r>
            <a:pPr indent="0" marL="0">
              <a:buNone/>
            </a:pPr>
            <a:r>
              <a:rPr lang="en-US" sz="1150" dirty="0">
                <a:solidFill>
                  <a:srgbClr val="1A2E30"/>
                </a:solidFill>
                <a:latin typeface="Calibri" pitchFamily="34" charset="0"/>
                <a:ea typeface="Calibri" pitchFamily="34" charset="-122"/>
                <a:cs typeface="Calibri" pitchFamily="34" charset="-120"/>
              </a:rPr>
              <a:t>Clear handovers and referrals reduce errors and improve care continuity.</a:t>
            </a:r>
            <a:endParaRPr lang="en-US" sz="1300" dirty="0"/>
          </a:p>
        </p:txBody>
      </p:sp>
      <p:sp>
        <p:nvSpPr>
          <p:cNvPr id="14" name="Shape 12"/>
          <p:cNvSpPr/>
          <p:nvPr/>
        </p:nvSpPr>
        <p:spPr>
          <a:xfrm>
            <a:off x="3456432" y="3895344"/>
            <a:ext cx="5303520" cy="822960"/>
          </a:xfrm>
          <a:prstGeom prst="roundRect">
            <a:avLst>
              <a:gd name="adj" fmla="val 11111"/>
            </a:avLst>
          </a:prstGeom>
          <a:solidFill>
            <a:srgbClr val="E4F5F7"/>
          </a:solidFill>
          <a:ln w="12700">
            <a:solidFill>
              <a:srgbClr val="B2DADE"/>
            </a:solidFill>
            <a:prstDash val="solid"/>
          </a:ln>
          <a:effectLst>
            <a:outerShdw sx="100000" sy="100000" kx="0" ky="0" algn="bl" rotWithShape="0" blurRad="101600" dist="38100" dir="2700000">
              <a:srgbClr val="000000">
                <a:alpha val="13000"/>
              </a:srgbClr>
            </a:outerShdw>
          </a:effectLst>
        </p:spPr>
      </p:sp>
      <p:sp>
        <p:nvSpPr>
          <p:cNvPr id="15" name="Text 13"/>
          <p:cNvSpPr/>
          <p:nvPr/>
        </p:nvSpPr>
        <p:spPr>
          <a:xfrm>
            <a:off x="3593592" y="3968496"/>
            <a:ext cx="5029200" cy="676656"/>
          </a:xfrm>
          <a:prstGeom prst="rect">
            <a:avLst/>
          </a:prstGeom>
          <a:noFill/>
          <a:ln/>
        </p:spPr>
        <p:txBody>
          <a:bodyPr wrap="square" rtlCol="0" anchor="ctr"/>
          <a:lstStyle/>
          <a:p>
            <a:pPr indent="0" marL="0">
              <a:buNone/>
            </a:pPr>
            <a:r>
              <a:rPr lang="en-US" sz="1300" b="1" dirty="0">
                <a:solidFill>
                  <a:srgbClr val="00535E"/>
                </a:solidFill>
                <a:latin typeface="Cambria" pitchFamily="34" charset="0"/>
                <a:ea typeface="Cambria" pitchFamily="34" charset="-122"/>
                <a:cs typeface="Cambria" pitchFamily="34" charset="-120"/>
              </a:rPr>
              <a:t xml:space="preserve">Trust &amp; Therapeutic Relationships  </a:t>
            </a:r>
            <a:pPr indent="0" marL="0">
              <a:buNone/>
            </a:pPr>
            <a:r>
              <a:rPr lang="en-US" sz="1150" dirty="0">
                <a:solidFill>
                  <a:srgbClr val="1A2E30"/>
                </a:solidFill>
                <a:latin typeface="Calibri" pitchFamily="34" charset="0"/>
                <a:ea typeface="Calibri" pitchFamily="34" charset="-122"/>
                <a:cs typeface="Calibri" pitchFamily="34" charset="-120"/>
              </a:rPr>
              <a:t>Empathetic communication builds trust and promotes recovery and wellbeing.</a:t>
            </a:r>
            <a:endParaRPr lang="en-US" sz="13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sp>
        <p:nvSpPr>
          <p:cNvPr id="2" name="Shape 0"/>
          <p:cNvSpPr/>
          <p:nvPr/>
        </p:nvSpPr>
        <p:spPr>
          <a:xfrm>
            <a:off x="0" y="0"/>
            <a:ext cx="9144000" cy="960120"/>
          </a:xfrm>
          <a:prstGeom prst="rect">
            <a:avLst/>
          </a:prstGeom>
          <a:solidFill>
            <a:srgbClr val="00535E"/>
          </a:solidFill>
          <a:ln w="12700">
            <a:solidFill>
              <a:srgbClr val="00535E"/>
            </a:solidFill>
            <a:prstDash val="solid"/>
          </a:ln>
        </p:spPr>
      </p:sp>
      <p:sp>
        <p:nvSpPr>
          <p:cNvPr id="3" name="Text 1"/>
          <p:cNvSpPr/>
          <p:nvPr/>
        </p:nvSpPr>
        <p:spPr>
          <a:xfrm>
            <a:off x="457200" y="0"/>
            <a:ext cx="8229600" cy="960120"/>
          </a:xfrm>
          <a:prstGeom prst="rect">
            <a:avLst/>
          </a:prstGeom>
          <a:noFill/>
          <a:ln/>
        </p:spPr>
        <p:txBody>
          <a:bodyPr wrap="square" lIns="0" tIns="0" rIns="0" bIns="0" rtlCol="0" anchor="ctr"/>
          <a:lstStyle/>
          <a:p>
            <a:pPr indent="0" marL="0">
              <a:buNone/>
            </a:pPr>
            <a:r>
              <a:rPr lang="en-US" sz="2800" b="1" dirty="0">
                <a:solidFill>
                  <a:srgbClr val="FFFFFF"/>
                </a:solidFill>
                <a:latin typeface="Cambria" pitchFamily="34" charset="0"/>
                <a:ea typeface="Cambria" pitchFamily="34" charset="-122"/>
                <a:cs typeface="Cambria" pitchFamily="34" charset="-120"/>
              </a:rPr>
              <a:t>Barriers to Effective Communication</a:t>
            </a:r>
            <a:endParaRPr lang="en-US" sz="2800" dirty="0"/>
          </a:p>
        </p:txBody>
      </p:sp>
      <p:sp>
        <p:nvSpPr>
          <p:cNvPr id="4" name="Shape 2"/>
          <p:cNvSpPr/>
          <p:nvPr/>
        </p:nvSpPr>
        <p:spPr>
          <a:xfrm>
            <a:off x="411480" y="1143000"/>
            <a:ext cx="2633472" cy="1280160"/>
          </a:xfrm>
          <a:prstGeom prst="roundRect">
            <a:avLst>
              <a:gd name="adj" fmla="val 7143"/>
            </a:avLst>
          </a:prstGeom>
          <a:solidFill>
            <a:srgbClr val="E4F5F7"/>
          </a:solidFill>
          <a:ln w="12700">
            <a:solidFill>
              <a:srgbClr val="B2DADE"/>
            </a:solidFill>
            <a:prstDash val="solid"/>
          </a:ln>
          <a:effectLst>
            <a:outerShdw sx="100000" sy="100000" kx="0" ky="0" algn="bl" rotWithShape="0" blurRad="101600" dist="38100" dir="2700000">
              <a:srgbClr val="000000">
                <a:alpha val="13000"/>
              </a:srgbClr>
            </a:outerShdw>
          </a:effectLst>
        </p:spPr>
      </p:sp>
      <p:sp>
        <p:nvSpPr>
          <p:cNvPr id="5" name="Text 3"/>
          <p:cNvSpPr/>
          <p:nvPr/>
        </p:nvSpPr>
        <p:spPr>
          <a:xfrm>
            <a:off x="576072" y="1252728"/>
            <a:ext cx="2304288" cy="347472"/>
          </a:xfrm>
          <a:prstGeom prst="rect">
            <a:avLst/>
          </a:prstGeom>
          <a:noFill/>
          <a:ln/>
        </p:spPr>
        <p:txBody>
          <a:bodyPr wrap="square" rtlCol="0" anchor="ctr"/>
          <a:lstStyle/>
          <a:p>
            <a:pPr indent="0" marL="0">
              <a:buNone/>
            </a:pPr>
            <a:r>
              <a:rPr lang="en-US" sz="1300" b="1" dirty="0">
                <a:solidFill>
                  <a:srgbClr val="00535E"/>
                </a:solidFill>
                <a:latin typeface="Cambria" pitchFamily="34" charset="0"/>
                <a:ea typeface="Cambria" pitchFamily="34" charset="-122"/>
                <a:cs typeface="Cambria" pitchFamily="34" charset="-120"/>
              </a:rPr>
              <a:t>Language &amp; Culture</a:t>
            </a:r>
            <a:endParaRPr lang="en-US" sz="1300" dirty="0"/>
          </a:p>
        </p:txBody>
      </p:sp>
      <p:sp>
        <p:nvSpPr>
          <p:cNvPr id="6" name="Text 4"/>
          <p:cNvSpPr/>
          <p:nvPr/>
        </p:nvSpPr>
        <p:spPr>
          <a:xfrm>
            <a:off x="576072" y="1618488"/>
            <a:ext cx="2304288" cy="694944"/>
          </a:xfrm>
          <a:prstGeom prst="rect">
            <a:avLst/>
          </a:prstGeom>
          <a:noFill/>
          <a:ln/>
        </p:spPr>
        <p:txBody>
          <a:bodyPr wrap="square" rtlCol="0" anchor="ctr"/>
          <a:lstStyle/>
          <a:p>
            <a:pPr indent="0" marL="0">
              <a:buNone/>
            </a:pPr>
            <a:r>
              <a:rPr lang="en-US" sz="1150" dirty="0">
                <a:solidFill>
                  <a:srgbClr val="1A2E30"/>
                </a:solidFill>
                <a:latin typeface="Calibri" pitchFamily="34" charset="0"/>
                <a:ea typeface="Calibri" pitchFamily="34" charset="-122"/>
                <a:cs typeface="Calibri" pitchFamily="34" charset="-120"/>
              </a:rPr>
              <a:t>Different languages, dialects or cultural norms may cause misunderstandings.</a:t>
            </a:r>
            <a:endParaRPr lang="en-US" sz="1150" dirty="0"/>
          </a:p>
        </p:txBody>
      </p:sp>
      <p:sp>
        <p:nvSpPr>
          <p:cNvPr id="7" name="Shape 5"/>
          <p:cNvSpPr/>
          <p:nvPr/>
        </p:nvSpPr>
        <p:spPr>
          <a:xfrm>
            <a:off x="3264408" y="1143000"/>
            <a:ext cx="2633472" cy="1280160"/>
          </a:xfrm>
          <a:prstGeom prst="roundRect">
            <a:avLst>
              <a:gd name="adj" fmla="val 7143"/>
            </a:avLst>
          </a:prstGeom>
          <a:solidFill>
            <a:srgbClr val="E4F5F7"/>
          </a:solidFill>
          <a:ln w="12700">
            <a:solidFill>
              <a:srgbClr val="B2DADE"/>
            </a:solidFill>
            <a:prstDash val="solid"/>
          </a:ln>
          <a:effectLst>
            <a:outerShdw sx="100000" sy="100000" kx="0" ky="0" algn="bl" rotWithShape="0" blurRad="101600" dist="38100" dir="2700000">
              <a:srgbClr val="000000">
                <a:alpha val="13000"/>
              </a:srgbClr>
            </a:outerShdw>
          </a:effectLst>
        </p:spPr>
      </p:sp>
      <p:sp>
        <p:nvSpPr>
          <p:cNvPr id="8" name="Text 6"/>
          <p:cNvSpPr/>
          <p:nvPr/>
        </p:nvSpPr>
        <p:spPr>
          <a:xfrm>
            <a:off x="3429000" y="1252728"/>
            <a:ext cx="2304288" cy="347472"/>
          </a:xfrm>
          <a:prstGeom prst="rect">
            <a:avLst/>
          </a:prstGeom>
          <a:noFill/>
          <a:ln/>
        </p:spPr>
        <p:txBody>
          <a:bodyPr wrap="square" rtlCol="0" anchor="ctr"/>
          <a:lstStyle/>
          <a:p>
            <a:pPr indent="0" marL="0">
              <a:buNone/>
            </a:pPr>
            <a:r>
              <a:rPr lang="en-US" sz="1300" b="1" dirty="0">
                <a:solidFill>
                  <a:srgbClr val="00535E"/>
                </a:solidFill>
                <a:latin typeface="Cambria" pitchFamily="34" charset="0"/>
                <a:ea typeface="Cambria" pitchFamily="34" charset="-122"/>
                <a:cs typeface="Cambria" pitchFamily="34" charset="-120"/>
              </a:rPr>
              <a:t>Sensory Impairment</a:t>
            </a:r>
            <a:endParaRPr lang="en-US" sz="1300" dirty="0"/>
          </a:p>
        </p:txBody>
      </p:sp>
      <p:sp>
        <p:nvSpPr>
          <p:cNvPr id="9" name="Text 7"/>
          <p:cNvSpPr/>
          <p:nvPr/>
        </p:nvSpPr>
        <p:spPr>
          <a:xfrm>
            <a:off x="3429000" y="1618488"/>
            <a:ext cx="2304288" cy="694944"/>
          </a:xfrm>
          <a:prstGeom prst="rect">
            <a:avLst/>
          </a:prstGeom>
          <a:noFill/>
          <a:ln/>
        </p:spPr>
        <p:txBody>
          <a:bodyPr wrap="square" rtlCol="0" anchor="ctr"/>
          <a:lstStyle/>
          <a:p>
            <a:pPr indent="0" marL="0">
              <a:buNone/>
            </a:pPr>
            <a:r>
              <a:rPr lang="en-US" sz="1150" dirty="0">
                <a:solidFill>
                  <a:srgbClr val="1A2E30"/>
                </a:solidFill>
                <a:latin typeface="Calibri" pitchFamily="34" charset="0"/>
                <a:ea typeface="Calibri" pitchFamily="34" charset="-122"/>
                <a:cs typeface="Calibri" pitchFamily="34" charset="-120"/>
              </a:rPr>
              <a:t>Hearing or visual difficulties can prevent full understanding of information.</a:t>
            </a:r>
            <a:endParaRPr lang="en-US" sz="1150" dirty="0"/>
          </a:p>
        </p:txBody>
      </p:sp>
      <p:sp>
        <p:nvSpPr>
          <p:cNvPr id="10" name="Shape 8"/>
          <p:cNvSpPr/>
          <p:nvPr/>
        </p:nvSpPr>
        <p:spPr>
          <a:xfrm>
            <a:off x="6117336" y="1143000"/>
            <a:ext cx="2633472" cy="1280160"/>
          </a:xfrm>
          <a:prstGeom prst="roundRect">
            <a:avLst>
              <a:gd name="adj" fmla="val 7143"/>
            </a:avLst>
          </a:prstGeom>
          <a:solidFill>
            <a:srgbClr val="E4F5F7"/>
          </a:solidFill>
          <a:ln w="12700">
            <a:solidFill>
              <a:srgbClr val="B2DADE"/>
            </a:solidFill>
            <a:prstDash val="solid"/>
          </a:ln>
          <a:effectLst>
            <a:outerShdw sx="100000" sy="100000" kx="0" ky="0" algn="bl" rotWithShape="0" blurRad="101600" dist="38100" dir="2700000">
              <a:srgbClr val="000000">
                <a:alpha val="13000"/>
              </a:srgbClr>
            </a:outerShdw>
          </a:effectLst>
        </p:spPr>
      </p:sp>
      <p:sp>
        <p:nvSpPr>
          <p:cNvPr id="11" name="Text 9"/>
          <p:cNvSpPr/>
          <p:nvPr/>
        </p:nvSpPr>
        <p:spPr>
          <a:xfrm>
            <a:off x="6281928" y="1252728"/>
            <a:ext cx="2304288" cy="347472"/>
          </a:xfrm>
          <a:prstGeom prst="rect">
            <a:avLst/>
          </a:prstGeom>
          <a:noFill/>
          <a:ln/>
        </p:spPr>
        <p:txBody>
          <a:bodyPr wrap="square" rtlCol="0" anchor="ctr"/>
          <a:lstStyle/>
          <a:p>
            <a:pPr indent="0" marL="0">
              <a:buNone/>
            </a:pPr>
            <a:r>
              <a:rPr lang="en-US" sz="1300" b="1" dirty="0">
                <a:solidFill>
                  <a:srgbClr val="00535E"/>
                </a:solidFill>
                <a:latin typeface="Cambria" pitchFamily="34" charset="0"/>
                <a:ea typeface="Cambria" pitchFamily="34" charset="-122"/>
                <a:cs typeface="Cambria" pitchFamily="34" charset="-120"/>
              </a:rPr>
              <a:t>Jargon &amp; Terminology</a:t>
            </a:r>
            <a:endParaRPr lang="en-US" sz="1300" dirty="0"/>
          </a:p>
        </p:txBody>
      </p:sp>
      <p:sp>
        <p:nvSpPr>
          <p:cNvPr id="12" name="Text 10"/>
          <p:cNvSpPr/>
          <p:nvPr/>
        </p:nvSpPr>
        <p:spPr>
          <a:xfrm>
            <a:off x="6281928" y="1618488"/>
            <a:ext cx="2304288" cy="694944"/>
          </a:xfrm>
          <a:prstGeom prst="rect">
            <a:avLst/>
          </a:prstGeom>
          <a:noFill/>
          <a:ln/>
        </p:spPr>
        <p:txBody>
          <a:bodyPr wrap="square" rtlCol="0" anchor="ctr"/>
          <a:lstStyle/>
          <a:p>
            <a:pPr indent="0" marL="0">
              <a:buNone/>
            </a:pPr>
            <a:r>
              <a:rPr lang="en-US" sz="1150" dirty="0">
                <a:solidFill>
                  <a:srgbClr val="1A2E30"/>
                </a:solidFill>
                <a:latin typeface="Calibri" pitchFamily="34" charset="0"/>
                <a:ea typeface="Calibri" pitchFamily="34" charset="-122"/>
                <a:cs typeface="Calibri" pitchFamily="34" charset="-120"/>
              </a:rPr>
              <a:t>Clinical language can confuse service users and exclude them from decisions.</a:t>
            </a:r>
            <a:endParaRPr lang="en-US" sz="1150" dirty="0"/>
          </a:p>
        </p:txBody>
      </p:sp>
      <p:sp>
        <p:nvSpPr>
          <p:cNvPr id="13" name="Shape 11"/>
          <p:cNvSpPr/>
          <p:nvPr/>
        </p:nvSpPr>
        <p:spPr>
          <a:xfrm>
            <a:off x="411480" y="2606040"/>
            <a:ext cx="2633472" cy="1280160"/>
          </a:xfrm>
          <a:prstGeom prst="roundRect">
            <a:avLst>
              <a:gd name="adj" fmla="val 7143"/>
            </a:avLst>
          </a:prstGeom>
          <a:solidFill>
            <a:srgbClr val="E4F5F7"/>
          </a:solidFill>
          <a:ln w="12700">
            <a:solidFill>
              <a:srgbClr val="B2DADE"/>
            </a:solidFill>
            <a:prstDash val="solid"/>
          </a:ln>
          <a:effectLst>
            <a:outerShdw sx="100000" sy="100000" kx="0" ky="0" algn="bl" rotWithShape="0" blurRad="101600" dist="38100" dir="2700000">
              <a:srgbClr val="000000">
                <a:alpha val="13000"/>
              </a:srgbClr>
            </a:outerShdw>
          </a:effectLst>
        </p:spPr>
      </p:sp>
      <p:sp>
        <p:nvSpPr>
          <p:cNvPr id="14" name="Text 12"/>
          <p:cNvSpPr/>
          <p:nvPr/>
        </p:nvSpPr>
        <p:spPr>
          <a:xfrm>
            <a:off x="576072" y="2715768"/>
            <a:ext cx="2304288" cy="347472"/>
          </a:xfrm>
          <a:prstGeom prst="rect">
            <a:avLst/>
          </a:prstGeom>
          <a:noFill/>
          <a:ln/>
        </p:spPr>
        <p:txBody>
          <a:bodyPr wrap="square" rtlCol="0" anchor="ctr"/>
          <a:lstStyle/>
          <a:p>
            <a:pPr indent="0" marL="0">
              <a:buNone/>
            </a:pPr>
            <a:r>
              <a:rPr lang="en-US" sz="1300" b="1" dirty="0">
                <a:solidFill>
                  <a:srgbClr val="00535E"/>
                </a:solidFill>
                <a:latin typeface="Cambria" pitchFamily="34" charset="0"/>
                <a:ea typeface="Cambria" pitchFamily="34" charset="-122"/>
                <a:cs typeface="Cambria" pitchFamily="34" charset="-120"/>
              </a:rPr>
              <a:t>Emotional State</a:t>
            </a:r>
            <a:endParaRPr lang="en-US" sz="1300" dirty="0"/>
          </a:p>
        </p:txBody>
      </p:sp>
      <p:sp>
        <p:nvSpPr>
          <p:cNvPr id="15" name="Text 13"/>
          <p:cNvSpPr/>
          <p:nvPr/>
        </p:nvSpPr>
        <p:spPr>
          <a:xfrm>
            <a:off x="576072" y="3081528"/>
            <a:ext cx="2304288" cy="694944"/>
          </a:xfrm>
          <a:prstGeom prst="rect">
            <a:avLst/>
          </a:prstGeom>
          <a:noFill/>
          <a:ln/>
        </p:spPr>
        <p:txBody>
          <a:bodyPr wrap="square" rtlCol="0" anchor="ctr"/>
          <a:lstStyle/>
          <a:p>
            <a:pPr indent="0" marL="0">
              <a:buNone/>
            </a:pPr>
            <a:r>
              <a:rPr lang="en-US" sz="1150" dirty="0">
                <a:solidFill>
                  <a:srgbClr val="1A2E30"/>
                </a:solidFill>
                <a:latin typeface="Calibri" pitchFamily="34" charset="0"/>
                <a:ea typeface="Calibri" pitchFamily="34" charset="-122"/>
                <a:cs typeface="Calibri" pitchFamily="34" charset="-120"/>
              </a:rPr>
              <a:t>Anxiety, distress or pain affects both sending and receiving messages.</a:t>
            </a:r>
            <a:endParaRPr lang="en-US" sz="1150" dirty="0"/>
          </a:p>
        </p:txBody>
      </p:sp>
      <p:sp>
        <p:nvSpPr>
          <p:cNvPr id="16" name="Shape 14"/>
          <p:cNvSpPr/>
          <p:nvPr/>
        </p:nvSpPr>
        <p:spPr>
          <a:xfrm>
            <a:off x="3264408" y="2606040"/>
            <a:ext cx="2633472" cy="1280160"/>
          </a:xfrm>
          <a:prstGeom prst="roundRect">
            <a:avLst>
              <a:gd name="adj" fmla="val 7143"/>
            </a:avLst>
          </a:prstGeom>
          <a:solidFill>
            <a:srgbClr val="E4F5F7"/>
          </a:solidFill>
          <a:ln w="12700">
            <a:solidFill>
              <a:srgbClr val="B2DADE"/>
            </a:solidFill>
            <a:prstDash val="solid"/>
          </a:ln>
          <a:effectLst>
            <a:outerShdw sx="100000" sy="100000" kx="0" ky="0" algn="bl" rotWithShape="0" blurRad="101600" dist="38100" dir="2700000">
              <a:srgbClr val="000000">
                <a:alpha val="13000"/>
              </a:srgbClr>
            </a:outerShdw>
          </a:effectLst>
        </p:spPr>
      </p:sp>
      <p:sp>
        <p:nvSpPr>
          <p:cNvPr id="17" name="Text 15"/>
          <p:cNvSpPr/>
          <p:nvPr/>
        </p:nvSpPr>
        <p:spPr>
          <a:xfrm>
            <a:off x="3429000" y="2715768"/>
            <a:ext cx="2304288" cy="347472"/>
          </a:xfrm>
          <a:prstGeom prst="rect">
            <a:avLst/>
          </a:prstGeom>
          <a:noFill/>
          <a:ln/>
        </p:spPr>
        <p:txBody>
          <a:bodyPr wrap="square" rtlCol="0" anchor="ctr"/>
          <a:lstStyle/>
          <a:p>
            <a:pPr indent="0" marL="0">
              <a:buNone/>
            </a:pPr>
            <a:r>
              <a:rPr lang="en-US" sz="1300" b="1" dirty="0">
                <a:solidFill>
                  <a:srgbClr val="00535E"/>
                </a:solidFill>
                <a:latin typeface="Cambria" pitchFamily="34" charset="0"/>
                <a:ea typeface="Cambria" pitchFamily="34" charset="-122"/>
                <a:cs typeface="Cambria" pitchFamily="34" charset="-120"/>
              </a:rPr>
              <a:t>Environmental</a:t>
            </a:r>
            <a:endParaRPr lang="en-US" sz="1300" dirty="0"/>
          </a:p>
        </p:txBody>
      </p:sp>
      <p:sp>
        <p:nvSpPr>
          <p:cNvPr id="18" name="Text 16"/>
          <p:cNvSpPr/>
          <p:nvPr/>
        </p:nvSpPr>
        <p:spPr>
          <a:xfrm>
            <a:off x="3429000" y="3081528"/>
            <a:ext cx="2304288" cy="694944"/>
          </a:xfrm>
          <a:prstGeom prst="rect">
            <a:avLst/>
          </a:prstGeom>
          <a:noFill/>
          <a:ln/>
        </p:spPr>
        <p:txBody>
          <a:bodyPr wrap="square" rtlCol="0" anchor="ctr"/>
          <a:lstStyle/>
          <a:p>
            <a:pPr indent="0" marL="0">
              <a:buNone/>
            </a:pPr>
            <a:r>
              <a:rPr lang="en-US" sz="1150" dirty="0">
                <a:solidFill>
                  <a:srgbClr val="1A2E30"/>
                </a:solidFill>
                <a:latin typeface="Calibri" pitchFamily="34" charset="0"/>
                <a:ea typeface="Calibri" pitchFamily="34" charset="-122"/>
                <a:cs typeface="Calibri" pitchFamily="34" charset="-120"/>
              </a:rPr>
              <a:t>Noise, lack of privacy or time pressure disrupts meaningful communication.</a:t>
            </a:r>
            <a:endParaRPr lang="en-US" sz="1150" dirty="0"/>
          </a:p>
        </p:txBody>
      </p:sp>
      <p:sp>
        <p:nvSpPr>
          <p:cNvPr id="19" name="Shape 17"/>
          <p:cNvSpPr/>
          <p:nvPr/>
        </p:nvSpPr>
        <p:spPr>
          <a:xfrm>
            <a:off x="6117336" y="2606040"/>
            <a:ext cx="2633472" cy="1280160"/>
          </a:xfrm>
          <a:prstGeom prst="roundRect">
            <a:avLst>
              <a:gd name="adj" fmla="val 7143"/>
            </a:avLst>
          </a:prstGeom>
          <a:solidFill>
            <a:srgbClr val="E4F5F7"/>
          </a:solidFill>
          <a:ln w="12700">
            <a:solidFill>
              <a:srgbClr val="B2DADE"/>
            </a:solidFill>
            <a:prstDash val="solid"/>
          </a:ln>
          <a:effectLst>
            <a:outerShdw sx="100000" sy="100000" kx="0" ky="0" algn="bl" rotWithShape="0" blurRad="101600" dist="38100" dir="2700000">
              <a:srgbClr val="000000">
                <a:alpha val="13000"/>
              </a:srgbClr>
            </a:outerShdw>
          </a:effectLst>
        </p:spPr>
      </p:sp>
      <p:sp>
        <p:nvSpPr>
          <p:cNvPr id="20" name="Text 18"/>
          <p:cNvSpPr/>
          <p:nvPr/>
        </p:nvSpPr>
        <p:spPr>
          <a:xfrm>
            <a:off x="6281928" y="2715768"/>
            <a:ext cx="2304288" cy="347472"/>
          </a:xfrm>
          <a:prstGeom prst="rect">
            <a:avLst/>
          </a:prstGeom>
          <a:noFill/>
          <a:ln/>
        </p:spPr>
        <p:txBody>
          <a:bodyPr wrap="square" rtlCol="0" anchor="ctr"/>
          <a:lstStyle/>
          <a:p>
            <a:pPr indent="0" marL="0">
              <a:buNone/>
            </a:pPr>
            <a:r>
              <a:rPr lang="en-US" sz="1300" b="1" dirty="0">
                <a:solidFill>
                  <a:srgbClr val="00535E"/>
                </a:solidFill>
                <a:latin typeface="Cambria" pitchFamily="34" charset="0"/>
                <a:ea typeface="Cambria" pitchFamily="34" charset="-122"/>
                <a:cs typeface="Cambria" pitchFamily="34" charset="-120"/>
              </a:rPr>
              <a:t>Organisational</a:t>
            </a:r>
            <a:endParaRPr lang="en-US" sz="1300" dirty="0"/>
          </a:p>
        </p:txBody>
      </p:sp>
      <p:sp>
        <p:nvSpPr>
          <p:cNvPr id="21" name="Text 19"/>
          <p:cNvSpPr/>
          <p:nvPr/>
        </p:nvSpPr>
        <p:spPr>
          <a:xfrm>
            <a:off x="6281928" y="3081528"/>
            <a:ext cx="2304288" cy="694944"/>
          </a:xfrm>
          <a:prstGeom prst="rect">
            <a:avLst/>
          </a:prstGeom>
          <a:noFill/>
          <a:ln/>
        </p:spPr>
        <p:txBody>
          <a:bodyPr wrap="square" rtlCol="0" anchor="ctr"/>
          <a:lstStyle/>
          <a:p>
            <a:pPr indent="0" marL="0">
              <a:buNone/>
            </a:pPr>
            <a:r>
              <a:rPr lang="en-US" sz="1150" dirty="0">
                <a:solidFill>
                  <a:srgbClr val="1A2E30"/>
                </a:solidFill>
                <a:latin typeface="Calibri" pitchFamily="34" charset="0"/>
                <a:ea typeface="Calibri" pitchFamily="34" charset="-122"/>
                <a:cs typeface="Calibri" pitchFamily="34" charset="-120"/>
              </a:rPr>
              <a:t>Poor record-keeping, inadequate handovers, or unclear reporting lines.</a:t>
            </a:r>
            <a:endParaRPr lang="en-US" sz="11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sp>
        <p:nvSpPr>
          <p:cNvPr id="2" name="Shape 0"/>
          <p:cNvSpPr/>
          <p:nvPr/>
        </p:nvSpPr>
        <p:spPr>
          <a:xfrm>
            <a:off x="0" y="0"/>
            <a:ext cx="9144000" cy="960120"/>
          </a:xfrm>
          <a:prstGeom prst="rect">
            <a:avLst/>
          </a:prstGeom>
          <a:solidFill>
            <a:srgbClr val="00535E"/>
          </a:solidFill>
          <a:ln w="12700">
            <a:solidFill>
              <a:srgbClr val="00535E"/>
            </a:solidFill>
            <a:prstDash val="solid"/>
          </a:ln>
        </p:spPr>
      </p:sp>
      <p:sp>
        <p:nvSpPr>
          <p:cNvPr id="3" name="Text 1"/>
          <p:cNvSpPr/>
          <p:nvPr/>
        </p:nvSpPr>
        <p:spPr>
          <a:xfrm>
            <a:off x="457200" y="0"/>
            <a:ext cx="8229600" cy="960120"/>
          </a:xfrm>
          <a:prstGeom prst="rect">
            <a:avLst/>
          </a:prstGeom>
          <a:noFill/>
          <a:ln/>
        </p:spPr>
        <p:txBody>
          <a:bodyPr wrap="square" lIns="0" tIns="0" rIns="0" bIns="0" rtlCol="0" anchor="ctr"/>
          <a:lstStyle/>
          <a:p>
            <a:pPr indent="0" marL="0">
              <a:buNone/>
            </a:pPr>
            <a:r>
              <a:rPr lang="en-US" sz="2600" b="1" dirty="0">
                <a:solidFill>
                  <a:srgbClr val="FFFFFF"/>
                </a:solidFill>
                <a:latin typeface="Cambria" pitchFamily="34" charset="0"/>
                <a:ea typeface="Cambria" pitchFamily="34" charset="-122"/>
                <a:cs typeface="Cambria" pitchFamily="34" charset="-120"/>
              </a:rPr>
              <a:t>Practical Example: Hospital Discharge</a:t>
            </a:r>
            <a:endParaRPr lang="en-US" sz="2600" dirty="0"/>
          </a:p>
        </p:txBody>
      </p:sp>
      <p:sp>
        <p:nvSpPr>
          <p:cNvPr id="4" name="Shape 2"/>
          <p:cNvSpPr/>
          <p:nvPr/>
        </p:nvSpPr>
        <p:spPr>
          <a:xfrm>
            <a:off x="411480" y="1078992"/>
            <a:ext cx="8321040" cy="822960"/>
          </a:xfrm>
          <a:prstGeom prst="roundRect">
            <a:avLst>
              <a:gd name="adj" fmla="val 11111"/>
            </a:avLst>
          </a:prstGeom>
          <a:solidFill>
            <a:srgbClr val="FFF8E7"/>
          </a:solidFill>
          <a:ln w="12700">
            <a:solidFill>
              <a:srgbClr val="E6C96A"/>
            </a:solidFill>
            <a:prstDash val="solid"/>
          </a:ln>
          <a:effectLst>
            <a:outerShdw sx="100000" sy="100000" kx="0" ky="0" algn="bl" rotWithShape="0" blurRad="101600" dist="38100" dir="2700000">
              <a:srgbClr val="000000">
                <a:alpha val="13000"/>
              </a:srgbClr>
            </a:outerShdw>
          </a:effectLst>
        </p:spPr>
      </p:sp>
      <p:sp>
        <p:nvSpPr>
          <p:cNvPr id="5" name="Text 3"/>
          <p:cNvSpPr/>
          <p:nvPr/>
        </p:nvSpPr>
        <p:spPr>
          <a:xfrm>
            <a:off x="594360" y="1133856"/>
            <a:ext cx="7955280" cy="694944"/>
          </a:xfrm>
          <a:prstGeom prst="rect">
            <a:avLst/>
          </a:prstGeom>
          <a:noFill/>
          <a:ln/>
        </p:spPr>
        <p:txBody>
          <a:bodyPr wrap="square" rtlCol="0" anchor="ctr"/>
          <a:lstStyle/>
          <a:p>
            <a:pPr indent="0" marL="0">
              <a:buNone/>
            </a:pPr>
            <a:r>
              <a:rPr lang="en-US" sz="1250" dirty="0">
                <a:solidFill>
                  <a:srgbClr val="1A2E30"/>
                </a:solidFill>
                <a:latin typeface="Calibri" pitchFamily="34" charset="0"/>
                <a:ea typeface="Calibri" pitchFamily="34" charset="-122"/>
                <a:cs typeface="Calibri" pitchFamily="34" charset="-120"/>
              </a:rPr>
              <a:t>Scenario: Margaret, 82, with mild dementia, is being discharged from an NHS hospital. She lives alone. Her daughter (her primary carer) speaks English as a second language.</a:t>
            </a:r>
            <a:endParaRPr lang="en-US" sz="1250" dirty="0"/>
          </a:p>
        </p:txBody>
      </p:sp>
      <p:sp>
        <p:nvSpPr>
          <p:cNvPr id="6" name="Shape 4"/>
          <p:cNvSpPr/>
          <p:nvPr/>
        </p:nvSpPr>
        <p:spPr>
          <a:xfrm>
            <a:off x="411480" y="2029968"/>
            <a:ext cx="8321040" cy="685800"/>
          </a:xfrm>
          <a:prstGeom prst="roundRect">
            <a:avLst>
              <a:gd name="adj" fmla="val 10667"/>
            </a:avLst>
          </a:prstGeom>
          <a:solidFill>
            <a:srgbClr val="E4F5F7"/>
          </a:solidFill>
          <a:ln w="12700">
            <a:solidFill>
              <a:srgbClr val="B2DADE"/>
            </a:solidFill>
            <a:prstDash val="solid"/>
          </a:ln>
          <a:effectLst>
            <a:outerShdw sx="100000" sy="100000" kx="0" ky="0" algn="bl" rotWithShape="0" blurRad="101600" dist="38100" dir="2700000">
              <a:srgbClr val="000000">
                <a:alpha val="13000"/>
              </a:srgbClr>
            </a:outerShdw>
          </a:effectLst>
        </p:spPr>
      </p:sp>
      <p:sp>
        <p:nvSpPr>
          <p:cNvPr id="7" name="Shape 5"/>
          <p:cNvSpPr/>
          <p:nvPr/>
        </p:nvSpPr>
        <p:spPr>
          <a:xfrm>
            <a:off x="566928" y="2167128"/>
            <a:ext cx="402336" cy="402336"/>
          </a:xfrm>
          <a:prstGeom prst="ellipse">
            <a:avLst/>
          </a:prstGeom>
          <a:solidFill>
            <a:srgbClr val="028090"/>
          </a:solidFill>
          <a:ln w="12700">
            <a:solidFill>
              <a:srgbClr val="028090"/>
            </a:solidFill>
            <a:prstDash val="solid"/>
          </a:ln>
        </p:spPr>
      </p:sp>
      <p:sp>
        <p:nvSpPr>
          <p:cNvPr id="8" name="Text 6"/>
          <p:cNvSpPr/>
          <p:nvPr/>
        </p:nvSpPr>
        <p:spPr>
          <a:xfrm>
            <a:off x="566928" y="2167128"/>
            <a:ext cx="402336" cy="402336"/>
          </a:xfrm>
          <a:prstGeom prst="rect">
            <a:avLst/>
          </a:prstGeom>
          <a:noFill/>
          <a:ln/>
        </p:spPr>
        <p:txBody>
          <a:bodyPr wrap="square" lIns="0" tIns="0" rIns="0" bIns="0" rtlCol="0" anchor="ctr"/>
          <a:lstStyle/>
          <a:p>
            <a:pPr algn="ctr" indent="0" marL="0">
              <a:buNone/>
            </a:pPr>
            <a:r>
              <a:rPr lang="en-US" sz="1300" b="1" dirty="0">
                <a:solidFill>
                  <a:srgbClr val="FFFFFF"/>
                </a:solidFill>
                <a:latin typeface="Cambria" pitchFamily="34" charset="0"/>
                <a:ea typeface="Cambria" pitchFamily="34" charset="-122"/>
                <a:cs typeface="Cambria" pitchFamily="34" charset="-120"/>
              </a:rPr>
              <a:t>1</a:t>
            </a:r>
            <a:endParaRPr lang="en-US" sz="1300" dirty="0"/>
          </a:p>
        </p:txBody>
      </p:sp>
      <p:sp>
        <p:nvSpPr>
          <p:cNvPr id="9" name="Text 7"/>
          <p:cNvSpPr/>
          <p:nvPr/>
        </p:nvSpPr>
        <p:spPr>
          <a:xfrm>
            <a:off x="1078992" y="2075688"/>
            <a:ext cx="7498080" cy="594360"/>
          </a:xfrm>
          <a:prstGeom prst="rect">
            <a:avLst/>
          </a:prstGeom>
          <a:noFill/>
          <a:ln/>
        </p:spPr>
        <p:txBody>
          <a:bodyPr wrap="square" rtlCol="0" anchor="ctr"/>
          <a:lstStyle/>
          <a:p>
            <a:pPr indent="0" marL="0">
              <a:buNone/>
            </a:pPr>
            <a:r>
              <a:rPr lang="en-US" sz="1250" b="1" dirty="0">
                <a:solidFill>
                  <a:srgbClr val="00535E"/>
                </a:solidFill>
                <a:latin typeface="Cambria" pitchFamily="34" charset="0"/>
                <a:ea typeface="Cambria" pitchFamily="34" charset="-122"/>
                <a:cs typeface="Cambria" pitchFamily="34" charset="-120"/>
              </a:rPr>
              <a:t xml:space="preserve">Active Listening:  </a:t>
            </a:r>
            <a:pPr indent="0" marL="0">
              <a:buNone/>
            </a:pPr>
            <a:r>
              <a:rPr lang="en-US" sz="1150" dirty="0">
                <a:solidFill>
                  <a:srgbClr val="1A2E30"/>
                </a:solidFill>
                <a:latin typeface="Calibri" pitchFamily="34" charset="0"/>
                <a:ea typeface="Calibri" pitchFamily="34" charset="-122"/>
                <a:cs typeface="Calibri" pitchFamily="34" charset="-120"/>
              </a:rPr>
              <a:t>The social worker sits with Margaret and her daughter, maintains eye contact, and listens without interrupting, confirming understanding through open questions.</a:t>
            </a:r>
            <a:endParaRPr lang="en-US" sz="1250" dirty="0"/>
          </a:p>
        </p:txBody>
      </p:sp>
      <p:sp>
        <p:nvSpPr>
          <p:cNvPr id="10" name="Shape 8"/>
          <p:cNvSpPr/>
          <p:nvPr/>
        </p:nvSpPr>
        <p:spPr>
          <a:xfrm>
            <a:off x="411480" y="2807208"/>
            <a:ext cx="8321040" cy="685800"/>
          </a:xfrm>
          <a:prstGeom prst="roundRect">
            <a:avLst>
              <a:gd name="adj" fmla="val 10667"/>
            </a:avLst>
          </a:prstGeom>
          <a:solidFill>
            <a:srgbClr val="E4F5F7"/>
          </a:solidFill>
          <a:ln w="12700">
            <a:solidFill>
              <a:srgbClr val="B2DADE"/>
            </a:solidFill>
            <a:prstDash val="solid"/>
          </a:ln>
          <a:effectLst>
            <a:outerShdw sx="100000" sy="100000" kx="0" ky="0" algn="bl" rotWithShape="0" blurRad="101600" dist="38100" dir="2700000">
              <a:srgbClr val="000000">
                <a:alpha val="13000"/>
              </a:srgbClr>
            </a:outerShdw>
          </a:effectLst>
        </p:spPr>
      </p:sp>
      <p:sp>
        <p:nvSpPr>
          <p:cNvPr id="11" name="Shape 9"/>
          <p:cNvSpPr/>
          <p:nvPr/>
        </p:nvSpPr>
        <p:spPr>
          <a:xfrm>
            <a:off x="566928" y="2944368"/>
            <a:ext cx="402336" cy="402336"/>
          </a:xfrm>
          <a:prstGeom prst="ellipse">
            <a:avLst/>
          </a:prstGeom>
          <a:solidFill>
            <a:srgbClr val="028090"/>
          </a:solidFill>
          <a:ln w="12700">
            <a:solidFill>
              <a:srgbClr val="028090"/>
            </a:solidFill>
            <a:prstDash val="solid"/>
          </a:ln>
        </p:spPr>
      </p:sp>
      <p:sp>
        <p:nvSpPr>
          <p:cNvPr id="12" name="Text 10"/>
          <p:cNvSpPr/>
          <p:nvPr/>
        </p:nvSpPr>
        <p:spPr>
          <a:xfrm>
            <a:off x="566928" y="2944368"/>
            <a:ext cx="402336" cy="402336"/>
          </a:xfrm>
          <a:prstGeom prst="rect">
            <a:avLst/>
          </a:prstGeom>
          <a:noFill/>
          <a:ln/>
        </p:spPr>
        <p:txBody>
          <a:bodyPr wrap="square" lIns="0" tIns="0" rIns="0" bIns="0" rtlCol="0" anchor="ctr"/>
          <a:lstStyle/>
          <a:p>
            <a:pPr algn="ctr" indent="0" marL="0">
              <a:buNone/>
            </a:pPr>
            <a:r>
              <a:rPr lang="en-US" sz="1300" b="1" dirty="0">
                <a:solidFill>
                  <a:srgbClr val="FFFFFF"/>
                </a:solidFill>
                <a:latin typeface="Cambria" pitchFamily="34" charset="0"/>
                <a:ea typeface="Cambria" pitchFamily="34" charset="-122"/>
                <a:cs typeface="Cambria" pitchFamily="34" charset="-120"/>
              </a:rPr>
              <a:t>2</a:t>
            </a:r>
            <a:endParaRPr lang="en-US" sz="1300" dirty="0"/>
          </a:p>
        </p:txBody>
      </p:sp>
      <p:sp>
        <p:nvSpPr>
          <p:cNvPr id="13" name="Text 11"/>
          <p:cNvSpPr/>
          <p:nvPr/>
        </p:nvSpPr>
        <p:spPr>
          <a:xfrm>
            <a:off x="1078992" y="2852928"/>
            <a:ext cx="7498080" cy="594360"/>
          </a:xfrm>
          <a:prstGeom prst="rect">
            <a:avLst/>
          </a:prstGeom>
          <a:noFill/>
          <a:ln/>
        </p:spPr>
        <p:txBody>
          <a:bodyPr wrap="square" rtlCol="0" anchor="ctr"/>
          <a:lstStyle/>
          <a:p>
            <a:pPr indent="0" marL="0">
              <a:buNone/>
            </a:pPr>
            <a:r>
              <a:rPr lang="en-US" sz="1250" b="1" dirty="0">
                <a:solidFill>
                  <a:srgbClr val="00535E"/>
                </a:solidFill>
                <a:latin typeface="Cambria" pitchFamily="34" charset="0"/>
                <a:ea typeface="Cambria" pitchFamily="34" charset="-122"/>
                <a:cs typeface="Cambria" pitchFamily="34" charset="-120"/>
              </a:rPr>
              <a:t xml:space="preserve">Plain Language &amp; Professional Interpreter:  </a:t>
            </a:r>
            <a:pPr indent="0" marL="0">
              <a:buNone/>
            </a:pPr>
            <a:r>
              <a:rPr lang="en-US" sz="1150" dirty="0">
                <a:solidFill>
                  <a:srgbClr val="1A2E30"/>
                </a:solidFill>
                <a:latin typeface="Calibri" pitchFamily="34" charset="0"/>
                <a:ea typeface="Calibri" pitchFamily="34" charset="-122"/>
                <a:cs typeface="Calibri" pitchFamily="34" charset="-120"/>
              </a:rPr>
              <a:t>Discharge instructions are explained simply. A professional interpreter is arranged for the daughter to ensure full, informed consent.</a:t>
            </a:r>
            <a:endParaRPr lang="en-US" sz="1250" dirty="0"/>
          </a:p>
        </p:txBody>
      </p:sp>
      <p:sp>
        <p:nvSpPr>
          <p:cNvPr id="14" name="Shape 12"/>
          <p:cNvSpPr/>
          <p:nvPr/>
        </p:nvSpPr>
        <p:spPr>
          <a:xfrm>
            <a:off x="411480" y="3584448"/>
            <a:ext cx="8321040" cy="685800"/>
          </a:xfrm>
          <a:prstGeom prst="roundRect">
            <a:avLst>
              <a:gd name="adj" fmla="val 10667"/>
            </a:avLst>
          </a:prstGeom>
          <a:solidFill>
            <a:srgbClr val="E4F5F7"/>
          </a:solidFill>
          <a:ln w="12700">
            <a:solidFill>
              <a:srgbClr val="B2DADE"/>
            </a:solidFill>
            <a:prstDash val="solid"/>
          </a:ln>
          <a:effectLst>
            <a:outerShdw sx="100000" sy="100000" kx="0" ky="0" algn="bl" rotWithShape="0" blurRad="101600" dist="38100" dir="2700000">
              <a:srgbClr val="000000">
                <a:alpha val="13000"/>
              </a:srgbClr>
            </a:outerShdw>
          </a:effectLst>
        </p:spPr>
      </p:sp>
      <p:sp>
        <p:nvSpPr>
          <p:cNvPr id="15" name="Shape 13"/>
          <p:cNvSpPr/>
          <p:nvPr/>
        </p:nvSpPr>
        <p:spPr>
          <a:xfrm>
            <a:off x="566928" y="3721608"/>
            <a:ext cx="402336" cy="402336"/>
          </a:xfrm>
          <a:prstGeom prst="ellipse">
            <a:avLst/>
          </a:prstGeom>
          <a:solidFill>
            <a:srgbClr val="028090"/>
          </a:solidFill>
          <a:ln w="12700">
            <a:solidFill>
              <a:srgbClr val="028090"/>
            </a:solidFill>
            <a:prstDash val="solid"/>
          </a:ln>
        </p:spPr>
      </p:sp>
      <p:sp>
        <p:nvSpPr>
          <p:cNvPr id="16" name="Text 14"/>
          <p:cNvSpPr/>
          <p:nvPr/>
        </p:nvSpPr>
        <p:spPr>
          <a:xfrm>
            <a:off x="566928" y="3721608"/>
            <a:ext cx="402336" cy="402336"/>
          </a:xfrm>
          <a:prstGeom prst="rect">
            <a:avLst/>
          </a:prstGeom>
          <a:noFill/>
          <a:ln/>
        </p:spPr>
        <p:txBody>
          <a:bodyPr wrap="square" lIns="0" tIns="0" rIns="0" bIns="0" rtlCol="0" anchor="ctr"/>
          <a:lstStyle/>
          <a:p>
            <a:pPr algn="ctr" indent="0" marL="0">
              <a:buNone/>
            </a:pPr>
            <a:r>
              <a:rPr lang="en-US" sz="1300" b="1" dirty="0">
                <a:solidFill>
                  <a:srgbClr val="FFFFFF"/>
                </a:solidFill>
                <a:latin typeface="Cambria" pitchFamily="34" charset="0"/>
                <a:ea typeface="Cambria" pitchFamily="34" charset="-122"/>
                <a:cs typeface="Cambria" pitchFamily="34" charset="-120"/>
              </a:rPr>
              <a:t>3</a:t>
            </a:r>
            <a:endParaRPr lang="en-US" sz="1300" dirty="0"/>
          </a:p>
        </p:txBody>
      </p:sp>
      <p:sp>
        <p:nvSpPr>
          <p:cNvPr id="17" name="Text 15"/>
          <p:cNvSpPr/>
          <p:nvPr/>
        </p:nvSpPr>
        <p:spPr>
          <a:xfrm>
            <a:off x="1078992" y="3630168"/>
            <a:ext cx="7498080" cy="594360"/>
          </a:xfrm>
          <a:prstGeom prst="rect">
            <a:avLst/>
          </a:prstGeom>
          <a:noFill/>
          <a:ln/>
        </p:spPr>
        <p:txBody>
          <a:bodyPr wrap="square" rtlCol="0" anchor="ctr"/>
          <a:lstStyle/>
          <a:p>
            <a:pPr indent="0" marL="0">
              <a:buNone/>
            </a:pPr>
            <a:r>
              <a:rPr lang="en-US" sz="1250" b="1" dirty="0">
                <a:solidFill>
                  <a:srgbClr val="00535E"/>
                </a:solidFill>
                <a:latin typeface="Cambria" pitchFamily="34" charset="0"/>
                <a:ea typeface="Cambria" pitchFamily="34" charset="-122"/>
                <a:cs typeface="Cambria" pitchFamily="34" charset="-120"/>
              </a:rPr>
              <a:t xml:space="preserve">Written Communication:  </a:t>
            </a:r>
            <a:pPr indent="0" marL="0">
              <a:buNone/>
            </a:pPr>
            <a:r>
              <a:rPr lang="en-US" sz="1150" dirty="0">
                <a:solidFill>
                  <a:srgbClr val="1A2E30"/>
                </a:solidFill>
                <a:latin typeface="Calibri" pitchFamily="34" charset="0"/>
                <a:ea typeface="Calibri" pitchFamily="34" charset="-122"/>
                <a:cs typeface="Calibri" pitchFamily="34" charset="-120"/>
              </a:rPr>
              <a:t>A clear written care plan is provided in both languages with large print to support Margaret's visual needs.</a:t>
            </a:r>
            <a:endParaRPr lang="en-US" sz="1250" dirty="0"/>
          </a:p>
        </p:txBody>
      </p:sp>
      <p:sp>
        <p:nvSpPr>
          <p:cNvPr id="18" name="Shape 16"/>
          <p:cNvSpPr/>
          <p:nvPr/>
        </p:nvSpPr>
        <p:spPr>
          <a:xfrm>
            <a:off x="411480" y="4361688"/>
            <a:ext cx="8321040" cy="685800"/>
          </a:xfrm>
          <a:prstGeom prst="roundRect">
            <a:avLst>
              <a:gd name="adj" fmla="val 10667"/>
            </a:avLst>
          </a:prstGeom>
          <a:solidFill>
            <a:srgbClr val="E4F5F7"/>
          </a:solidFill>
          <a:ln w="12700">
            <a:solidFill>
              <a:srgbClr val="B2DADE"/>
            </a:solidFill>
            <a:prstDash val="solid"/>
          </a:ln>
          <a:effectLst>
            <a:outerShdw sx="100000" sy="100000" kx="0" ky="0" algn="bl" rotWithShape="0" blurRad="101600" dist="38100" dir="2700000">
              <a:srgbClr val="000000">
                <a:alpha val="13000"/>
              </a:srgbClr>
            </a:outerShdw>
          </a:effectLst>
        </p:spPr>
      </p:sp>
      <p:sp>
        <p:nvSpPr>
          <p:cNvPr id="19" name="Shape 17"/>
          <p:cNvSpPr/>
          <p:nvPr/>
        </p:nvSpPr>
        <p:spPr>
          <a:xfrm>
            <a:off x="566928" y="4498848"/>
            <a:ext cx="402336" cy="402336"/>
          </a:xfrm>
          <a:prstGeom prst="ellipse">
            <a:avLst/>
          </a:prstGeom>
          <a:solidFill>
            <a:srgbClr val="028090"/>
          </a:solidFill>
          <a:ln w="12700">
            <a:solidFill>
              <a:srgbClr val="028090"/>
            </a:solidFill>
            <a:prstDash val="solid"/>
          </a:ln>
        </p:spPr>
      </p:sp>
      <p:sp>
        <p:nvSpPr>
          <p:cNvPr id="20" name="Text 18"/>
          <p:cNvSpPr/>
          <p:nvPr/>
        </p:nvSpPr>
        <p:spPr>
          <a:xfrm>
            <a:off x="566928" y="4498848"/>
            <a:ext cx="402336" cy="402336"/>
          </a:xfrm>
          <a:prstGeom prst="rect">
            <a:avLst/>
          </a:prstGeom>
          <a:noFill/>
          <a:ln/>
        </p:spPr>
        <p:txBody>
          <a:bodyPr wrap="square" lIns="0" tIns="0" rIns="0" bIns="0" rtlCol="0" anchor="ctr"/>
          <a:lstStyle/>
          <a:p>
            <a:pPr algn="ctr" indent="0" marL="0">
              <a:buNone/>
            </a:pPr>
            <a:r>
              <a:rPr lang="en-US" sz="1300" b="1" dirty="0">
                <a:solidFill>
                  <a:srgbClr val="FFFFFF"/>
                </a:solidFill>
                <a:latin typeface="Cambria" pitchFamily="34" charset="0"/>
                <a:ea typeface="Cambria" pitchFamily="34" charset="-122"/>
                <a:cs typeface="Cambria" pitchFamily="34" charset="-120"/>
              </a:rPr>
              <a:t>4</a:t>
            </a:r>
            <a:endParaRPr lang="en-US" sz="1300" dirty="0"/>
          </a:p>
        </p:txBody>
      </p:sp>
      <p:sp>
        <p:nvSpPr>
          <p:cNvPr id="21" name="Text 19"/>
          <p:cNvSpPr/>
          <p:nvPr/>
        </p:nvSpPr>
        <p:spPr>
          <a:xfrm>
            <a:off x="1078992" y="4407408"/>
            <a:ext cx="7498080" cy="594360"/>
          </a:xfrm>
          <a:prstGeom prst="rect">
            <a:avLst/>
          </a:prstGeom>
          <a:noFill/>
          <a:ln/>
        </p:spPr>
        <p:txBody>
          <a:bodyPr wrap="square" rtlCol="0" anchor="ctr"/>
          <a:lstStyle/>
          <a:p>
            <a:pPr indent="0" marL="0">
              <a:buNone/>
            </a:pPr>
            <a:r>
              <a:rPr lang="en-US" sz="1250" b="1" dirty="0">
                <a:solidFill>
                  <a:srgbClr val="00535E"/>
                </a:solidFill>
                <a:latin typeface="Cambria" pitchFamily="34" charset="0"/>
                <a:ea typeface="Cambria" pitchFamily="34" charset="-122"/>
                <a:cs typeface="Cambria" pitchFamily="34" charset="-120"/>
              </a:rPr>
              <a:t xml:space="preserve">MDT Handover (SBAR):  </a:t>
            </a:r>
            <a:pPr indent="0" marL="0">
              <a:buNone/>
            </a:pPr>
            <a:r>
              <a:rPr lang="en-US" sz="1150" dirty="0">
                <a:solidFill>
                  <a:srgbClr val="1A2E30"/>
                </a:solidFill>
                <a:latin typeface="Calibri" pitchFamily="34" charset="0"/>
                <a:ea typeface="Calibri" pitchFamily="34" charset="-122"/>
                <a:cs typeface="Calibri" pitchFamily="34" charset="-120"/>
              </a:rPr>
              <a:t>A structured Situation, Background, Assessment, Recommendation handover ensures community nurses receive all necessary information.</a:t>
            </a:r>
            <a:endParaRPr lang="en-US" sz="125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sp>
        <p:nvSpPr>
          <p:cNvPr id="2" name="Shape 0"/>
          <p:cNvSpPr/>
          <p:nvPr/>
        </p:nvSpPr>
        <p:spPr>
          <a:xfrm>
            <a:off x="0" y="0"/>
            <a:ext cx="9144000" cy="960120"/>
          </a:xfrm>
          <a:prstGeom prst="rect">
            <a:avLst/>
          </a:prstGeom>
          <a:solidFill>
            <a:srgbClr val="00535E"/>
          </a:solidFill>
          <a:ln w="12700">
            <a:solidFill>
              <a:srgbClr val="00535E"/>
            </a:solidFill>
            <a:prstDash val="solid"/>
          </a:ln>
        </p:spPr>
      </p:sp>
      <p:sp>
        <p:nvSpPr>
          <p:cNvPr id="3" name="Text 1"/>
          <p:cNvSpPr/>
          <p:nvPr/>
        </p:nvSpPr>
        <p:spPr>
          <a:xfrm>
            <a:off x="457200" y="0"/>
            <a:ext cx="8229600" cy="960120"/>
          </a:xfrm>
          <a:prstGeom prst="rect">
            <a:avLst/>
          </a:prstGeom>
          <a:noFill/>
          <a:ln/>
        </p:spPr>
        <p:txBody>
          <a:bodyPr wrap="square" lIns="0" tIns="0" rIns="0" bIns="0" rtlCol="0" anchor="ctr"/>
          <a:lstStyle/>
          <a:p>
            <a:pPr indent="0" marL="0">
              <a:buNone/>
            </a:pPr>
            <a:r>
              <a:rPr lang="en-US" sz="2600" b="1" dirty="0">
                <a:solidFill>
                  <a:srgbClr val="FFFFFF"/>
                </a:solidFill>
                <a:latin typeface="Cambria" pitchFamily="34" charset="0"/>
                <a:ea typeface="Cambria" pitchFamily="34" charset="-122"/>
                <a:cs typeface="Cambria" pitchFamily="34" charset="-120"/>
              </a:rPr>
              <a:t>Applying Communication Professionally</a:t>
            </a:r>
            <a:endParaRPr lang="en-US" sz="2600" dirty="0"/>
          </a:p>
        </p:txBody>
      </p:sp>
      <p:sp>
        <p:nvSpPr>
          <p:cNvPr id="4" name="Shape 2"/>
          <p:cNvSpPr/>
          <p:nvPr/>
        </p:nvSpPr>
        <p:spPr>
          <a:xfrm>
            <a:off x="411480" y="1078992"/>
            <a:ext cx="3931920" cy="3749040"/>
          </a:xfrm>
          <a:prstGeom prst="roundRect">
            <a:avLst>
              <a:gd name="adj" fmla="val 3415"/>
            </a:avLst>
          </a:prstGeom>
          <a:solidFill>
            <a:srgbClr val="E4F5F7"/>
          </a:solidFill>
          <a:ln w="12700">
            <a:solidFill>
              <a:srgbClr val="B2DADE"/>
            </a:solidFill>
            <a:prstDash val="solid"/>
          </a:ln>
          <a:effectLst>
            <a:outerShdw sx="100000" sy="100000" kx="0" ky="0" algn="bl" rotWithShape="0" blurRad="101600" dist="38100" dir="2700000">
              <a:srgbClr val="000000">
                <a:alpha val="13000"/>
              </a:srgbClr>
            </a:outerShdw>
          </a:effectLst>
        </p:spPr>
      </p:sp>
      <p:sp>
        <p:nvSpPr>
          <p:cNvPr id="5" name="Text 3"/>
          <p:cNvSpPr/>
          <p:nvPr/>
        </p:nvSpPr>
        <p:spPr>
          <a:xfrm>
            <a:off x="594360" y="1188720"/>
            <a:ext cx="3566160" cy="329184"/>
          </a:xfrm>
          <a:prstGeom prst="rect">
            <a:avLst/>
          </a:prstGeom>
          <a:noFill/>
          <a:ln/>
        </p:spPr>
        <p:txBody>
          <a:bodyPr wrap="square" rtlCol="0" anchor="ctr"/>
          <a:lstStyle/>
          <a:p>
            <a:pPr indent="0" marL="0">
              <a:buNone/>
            </a:pPr>
            <a:r>
              <a:rPr lang="en-US" sz="1400" b="1" dirty="0">
                <a:solidFill>
                  <a:srgbClr val="00535E"/>
                </a:solidFill>
                <a:latin typeface="Cambria" pitchFamily="34" charset="0"/>
                <a:ea typeface="Cambria" pitchFamily="34" charset="-122"/>
                <a:cs typeface="Cambria" pitchFamily="34" charset="-120"/>
              </a:rPr>
              <a:t>Professional Standards Require:</a:t>
            </a:r>
            <a:endParaRPr lang="en-US" sz="1400" dirty="0"/>
          </a:p>
        </p:txBody>
      </p:sp>
      <p:sp>
        <p:nvSpPr>
          <p:cNvPr id="6" name="Text 4"/>
          <p:cNvSpPr/>
          <p:nvPr/>
        </p:nvSpPr>
        <p:spPr>
          <a:xfrm>
            <a:off x="594360" y="1572768"/>
            <a:ext cx="3566160" cy="3063240"/>
          </a:xfrm>
          <a:prstGeom prst="rect">
            <a:avLst/>
          </a:prstGeom>
          <a:noFill/>
          <a:ln/>
        </p:spPr>
        <p:txBody>
          <a:bodyPr wrap="square" rtlCol="0" anchor="t"/>
          <a:lstStyle/>
          <a:p>
            <a:pPr indent="0" marL="0">
              <a:buNone/>
            </a:pPr>
            <a:r>
              <a:rPr lang="en-US" sz="1200" b="1" dirty="0">
                <a:solidFill>
                  <a:srgbClr val="1A2E30"/>
                </a:solidFill>
                <a:latin typeface="Calibri" pitchFamily="34" charset="0"/>
                <a:ea typeface="Calibri" pitchFamily="34" charset="-122"/>
                <a:cs typeface="Calibri" pitchFamily="34" charset="-120"/>
              </a:rPr>
              <a:t>HCPC Standards of Proficiency</a:t>
            </a:r>
            <a:endParaRPr lang="en-US" sz="1200" dirty="0"/>
          </a:p>
          <a:p>
            <a:pPr indent="0" marL="0">
              <a:buNone/>
            </a:pPr>
            <a:r>
              <a:rPr lang="en-US" sz="1200" dirty="0">
                <a:solidFill>
                  <a:srgbClr val="1A2E30"/>
                </a:solidFill>
                <a:latin typeface="Calibri" pitchFamily="34" charset="0"/>
                <a:ea typeface="Calibri" pitchFamily="34" charset="-122"/>
                <a:cs typeface="Calibri" pitchFamily="34" charset="-120"/>
              </a:rPr>
              <a:t>Practitioners must communicate effectively with service users, carers and colleagues.</a:t>
            </a:r>
            <a:endParaRPr lang="en-US" sz="1200" dirty="0"/>
          </a:p>
          <a:p>
            <a:pPr indent="0" marL="0">
              <a:buNone/>
            </a:pPr>
            <a:r>
              <a:rPr lang="en-US" sz="1200" dirty="0">
                <a:solidFill>
                  <a:srgbClr val="1A2E30"/>
                </a:solidFill>
                <a:latin typeface="Calibri" pitchFamily="34" charset="0"/>
                <a:ea typeface="Calibri" pitchFamily="34" charset="-122"/>
                <a:cs typeface="Calibri" pitchFamily="34" charset="-120"/>
              </a:rPr>
              <a:t xml:space="preserve"> </a:t>
            </a:r>
            <a:endParaRPr lang="en-US" sz="1200" dirty="0"/>
          </a:p>
          <a:p>
            <a:pPr indent="0" marL="0">
              <a:buNone/>
            </a:pPr>
            <a:r>
              <a:rPr lang="en-US" sz="1200" b="1" dirty="0">
                <a:solidFill>
                  <a:srgbClr val="1A2E30"/>
                </a:solidFill>
                <a:latin typeface="Calibri" pitchFamily="34" charset="0"/>
                <a:ea typeface="Calibri" pitchFamily="34" charset="-122"/>
                <a:cs typeface="Calibri" pitchFamily="34" charset="-120"/>
              </a:rPr>
              <a:t>Care Act 2014</a:t>
            </a:r>
            <a:endParaRPr lang="en-US" sz="1200" dirty="0"/>
          </a:p>
          <a:p>
            <a:pPr indent="0" marL="0">
              <a:buNone/>
            </a:pPr>
            <a:r>
              <a:rPr lang="en-US" sz="1200" dirty="0">
                <a:solidFill>
                  <a:srgbClr val="1A2E30"/>
                </a:solidFill>
                <a:latin typeface="Calibri" pitchFamily="34" charset="0"/>
                <a:ea typeface="Calibri" pitchFamily="34" charset="-122"/>
                <a:cs typeface="Calibri" pitchFamily="34" charset="-120"/>
              </a:rPr>
              <a:t>Places a duty to communicate with people to understand their needs and wishes.</a:t>
            </a:r>
            <a:endParaRPr lang="en-US" sz="1200" dirty="0"/>
          </a:p>
          <a:p>
            <a:pPr indent="0" marL="0">
              <a:buNone/>
            </a:pPr>
            <a:r>
              <a:rPr lang="en-US" sz="1200" dirty="0">
                <a:solidFill>
                  <a:srgbClr val="1A2E30"/>
                </a:solidFill>
                <a:latin typeface="Calibri" pitchFamily="34" charset="0"/>
                <a:ea typeface="Calibri" pitchFamily="34" charset="-122"/>
                <a:cs typeface="Calibri" pitchFamily="34" charset="-120"/>
              </a:rPr>
              <a:t xml:space="preserve"> </a:t>
            </a:r>
            <a:endParaRPr lang="en-US" sz="1200" dirty="0"/>
          </a:p>
          <a:p>
            <a:pPr indent="0" marL="0">
              <a:buNone/>
            </a:pPr>
            <a:r>
              <a:rPr lang="en-US" sz="1200" b="1" dirty="0">
                <a:solidFill>
                  <a:srgbClr val="1A2E30"/>
                </a:solidFill>
                <a:latin typeface="Calibri" pitchFamily="34" charset="0"/>
                <a:ea typeface="Calibri" pitchFamily="34" charset="-122"/>
                <a:cs typeface="Calibri" pitchFamily="34" charset="-120"/>
              </a:rPr>
              <a:t>NHS Constitution (2021)</a:t>
            </a:r>
            <a:endParaRPr lang="en-US" sz="1200" dirty="0"/>
          </a:p>
          <a:p>
            <a:pPr indent="0" marL="0">
              <a:buNone/>
            </a:pPr>
            <a:r>
              <a:rPr lang="en-US" sz="1200" dirty="0">
                <a:solidFill>
                  <a:srgbClr val="1A2E30"/>
                </a:solidFill>
                <a:latin typeface="Calibri" pitchFamily="34" charset="0"/>
                <a:ea typeface="Calibri" pitchFamily="34" charset="-122"/>
                <a:cs typeface="Calibri" pitchFamily="34" charset="-120"/>
              </a:rPr>
              <a:t>Upholds patients' rights to clear and accurate information about their care.</a:t>
            </a:r>
            <a:endParaRPr lang="en-US" sz="1200" dirty="0"/>
          </a:p>
        </p:txBody>
      </p:sp>
      <p:sp>
        <p:nvSpPr>
          <p:cNvPr id="7" name="Shape 5"/>
          <p:cNvSpPr/>
          <p:nvPr/>
        </p:nvSpPr>
        <p:spPr>
          <a:xfrm>
            <a:off x="4754880" y="1078992"/>
            <a:ext cx="3977640" cy="3749040"/>
          </a:xfrm>
          <a:prstGeom prst="roundRect">
            <a:avLst>
              <a:gd name="adj" fmla="val 3415"/>
            </a:avLst>
          </a:prstGeom>
          <a:solidFill>
            <a:srgbClr val="00535E"/>
          </a:solidFill>
          <a:ln w="12700">
            <a:solidFill>
              <a:srgbClr val="00535E"/>
            </a:solidFill>
            <a:prstDash val="solid"/>
          </a:ln>
          <a:effectLst>
            <a:outerShdw sx="100000" sy="100000" kx="0" ky="0" algn="bl" rotWithShape="0" blurRad="101600" dist="38100" dir="2700000">
              <a:srgbClr val="000000">
                <a:alpha val="13000"/>
              </a:srgbClr>
            </a:outerShdw>
          </a:effectLst>
        </p:spPr>
      </p:sp>
      <p:sp>
        <p:nvSpPr>
          <p:cNvPr id="8" name="Text 6"/>
          <p:cNvSpPr/>
          <p:nvPr/>
        </p:nvSpPr>
        <p:spPr>
          <a:xfrm>
            <a:off x="4937760" y="1188720"/>
            <a:ext cx="3611880" cy="329184"/>
          </a:xfrm>
          <a:prstGeom prst="rect">
            <a:avLst/>
          </a:prstGeom>
          <a:noFill/>
          <a:ln/>
        </p:spPr>
        <p:txBody>
          <a:bodyPr wrap="square" rtlCol="0" anchor="ctr"/>
          <a:lstStyle/>
          <a:p>
            <a:pPr indent="0" marL="0">
              <a:buNone/>
            </a:pPr>
            <a:r>
              <a:rPr lang="en-US" sz="1400" b="1" dirty="0">
                <a:solidFill>
                  <a:srgbClr val="02C39A"/>
                </a:solidFill>
                <a:latin typeface="Cambria" pitchFamily="34" charset="0"/>
                <a:ea typeface="Cambria" pitchFamily="34" charset="-122"/>
                <a:cs typeface="Cambria" pitchFamily="34" charset="-120"/>
              </a:rPr>
              <a:t>Key Strategies I Will Apply:</a:t>
            </a:r>
            <a:endParaRPr lang="en-US" sz="1400" dirty="0"/>
          </a:p>
        </p:txBody>
      </p:sp>
      <p:sp>
        <p:nvSpPr>
          <p:cNvPr id="9" name="Shape 7"/>
          <p:cNvSpPr/>
          <p:nvPr/>
        </p:nvSpPr>
        <p:spPr>
          <a:xfrm>
            <a:off x="4937760" y="1655064"/>
            <a:ext cx="292608" cy="292608"/>
          </a:xfrm>
          <a:prstGeom prst="ellipse">
            <a:avLst/>
          </a:prstGeom>
          <a:solidFill>
            <a:srgbClr val="02C39A"/>
          </a:solidFill>
          <a:ln w="12700">
            <a:solidFill>
              <a:srgbClr val="02C39A"/>
            </a:solidFill>
            <a:prstDash val="solid"/>
          </a:ln>
        </p:spPr>
      </p:sp>
      <p:sp>
        <p:nvSpPr>
          <p:cNvPr id="10" name="Text 8"/>
          <p:cNvSpPr/>
          <p:nvPr/>
        </p:nvSpPr>
        <p:spPr>
          <a:xfrm>
            <a:off x="4937760" y="1655064"/>
            <a:ext cx="292608" cy="292608"/>
          </a:xfrm>
          <a:prstGeom prst="rect">
            <a:avLst/>
          </a:prstGeom>
          <a:noFill/>
          <a:ln/>
        </p:spPr>
        <p:txBody>
          <a:bodyPr wrap="square" lIns="0" tIns="0" rIns="0" bIns="0" rtlCol="0" anchor="ctr"/>
          <a:lstStyle/>
          <a:p>
            <a:pPr algn="ctr" indent="0" marL="0">
              <a:buNone/>
            </a:pPr>
            <a:r>
              <a:rPr lang="en-US" sz="1100" b="1" dirty="0">
                <a:solidFill>
                  <a:srgbClr val="00535E"/>
                </a:solidFill>
                <a:latin typeface="Calibri" pitchFamily="34" charset="0"/>
                <a:ea typeface="Calibri" pitchFamily="34" charset="-122"/>
                <a:cs typeface="Calibri" pitchFamily="34" charset="-120"/>
              </a:rPr>
              <a:t>✓</a:t>
            </a:r>
            <a:endParaRPr lang="en-US" sz="1100" dirty="0"/>
          </a:p>
        </p:txBody>
      </p:sp>
      <p:sp>
        <p:nvSpPr>
          <p:cNvPr id="11" name="Text 9"/>
          <p:cNvSpPr/>
          <p:nvPr/>
        </p:nvSpPr>
        <p:spPr>
          <a:xfrm>
            <a:off x="5321808" y="1618488"/>
            <a:ext cx="3246120" cy="384048"/>
          </a:xfrm>
          <a:prstGeom prst="rect">
            <a:avLst/>
          </a:prstGeom>
          <a:noFill/>
          <a:ln/>
        </p:spPr>
        <p:txBody>
          <a:bodyPr wrap="square" rtlCol="0" anchor="ctr"/>
          <a:lstStyle/>
          <a:p>
            <a:pPr indent="0" marL="0">
              <a:buNone/>
            </a:pPr>
            <a:r>
              <a:rPr lang="en-US" sz="1200" dirty="0">
                <a:solidFill>
                  <a:srgbClr val="FFFFFF"/>
                </a:solidFill>
                <a:latin typeface="Calibri" pitchFamily="34" charset="0"/>
                <a:ea typeface="Calibri" pitchFamily="34" charset="-122"/>
                <a:cs typeface="Calibri" pitchFamily="34" charset="-120"/>
              </a:rPr>
              <a:t>Use plain language, avoiding jargon</a:t>
            </a:r>
            <a:endParaRPr lang="en-US" sz="1200" dirty="0"/>
          </a:p>
        </p:txBody>
      </p:sp>
      <p:sp>
        <p:nvSpPr>
          <p:cNvPr id="12" name="Shape 10"/>
          <p:cNvSpPr/>
          <p:nvPr/>
        </p:nvSpPr>
        <p:spPr>
          <a:xfrm>
            <a:off x="4937760" y="2157984"/>
            <a:ext cx="292608" cy="292608"/>
          </a:xfrm>
          <a:prstGeom prst="ellipse">
            <a:avLst/>
          </a:prstGeom>
          <a:solidFill>
            <a:srgbClr val="02C39A"/>
          </a:solidFill>
          <a:ln w="12700">
            <a:solidFill>
              <a:srgbClr val="02C39A"/>
            </a:solidFill>
            <a:prstDash val="solid"/>
          </a:ln>
        </p:spPr>
      </p:sp>
      <p:sp>
        <p:nvSpPr>
          <p:cNvPr id="13" name="Text 11"/>
          <p:cNvSpPr/>
          <p:nvPr/>
        </p:nvSpPr>
        <p:spPr>
          <a:xfrm>
            <a:off x="4937760" y="2157984"/>
            <a:ext cx="292608" cy="292608"/>
          </a:xfrm>
          <a:prstGeom prst="rect">
            <a:avLst/>
          </a:prstGeom>
          <a:noFill/>
          <a:ln/>
        </p:spPr>
        <p:txBody>
          <a:bodyPr wrap="square" lIns="0" tIns="0" rIns="0" bIns="0" rtlCol="0" anchor="ctr"/>
          <a:lstStyle/>
          <a:p>
            <a:pPr algn="ctr" indent="0" marL="0">
              <a:buNone/>
            </a:pPr>
            <a:r>
              <a:rPr lang="en-US" sz="1100" b="1" dirty="0">
                <a:solidFill>
                  <a:srgbClr val="00535E"/>
                </a:solidFill>
                <a:latin typeface="Calibri" pitchFamily="34" charset="0"/>
                <a:ea typeface="Calibri" pitchFamily="34" charset="-122"/>
                <a:cs typeface="Calibri" pitchFamily="34" charset="-120"/>
              </a:rPr>
              <a:t>✓</a:t>
            </a:r>
            <a:endParaRPr lang="en-US" sz="1100" dirty="0"/>
          </a:p>
        </p:txBody>
      </p:sp>
      <p:sp>
        <p:nvSpPr>
          <p:cNvPr id="14" name="Text 12"/>
          <p:cNvSpPr/>
          <p:nvPr/>
        </p:nvSpPr>
        <p:spPr>
          <a:xfrm>
            <a:off x="5321808" y="2121408"/>
            <a:ext cx="3246120" cy="384048"/>
          </a:xfrm>
          <a:prstGeom prst="rect">
            <a:avLst/>
          </a:prstGeom>
          <a:noFill/>
          <a:ln/>
        </p:spPr>
        <p:txBody>
          <a:bodyPr wrap="square" rtlCol="0" anchor="ctr"/>
          <a:lstStyle/>
          <a:p>
            <a:pPr indent="0" marL="0">
              <a:buNone/>
            </a:pPr>
            <a:r>
              <a:rPr lang="en-US" sz="1200" dirty="0">
                <a:solidFill>
                  <a:srgbClr val="FFFFFF"/>
                </a:solidFill>
                <a:latin typeface="Calibri" pitchFamily="34" charset="0"/>
                <a:ea typeface="Calibri" pitchFamily="34" charset="-122"/>
                <a:cs typeface="Calibri" pitchFamily="34" charset="-120"/>
              </a:rPr>
              <a:t>Practice active listening in all interactions</a:t>
            </a:r>
            <a:endParaRPr lang="en-US" sz="1200" dirty="0"/>
          </a:p>
        </p:txBody>
      </p:sp>
      <p:sp>
        <p:nvSpPr>
          <p:cNvPr id="15" name="Shape 13"/>
          <p:cNvSpPr/>
          <p:nvPr/>
        </p:nvSpPr>
        <p:spPr>
          <a:xfrm>
            <a:off x="4937760" y="2660904"/>
            <a:ext cx="292608" cy="292608"/>
          </a:xfrm>
          <a:prstGeom prst="ellipse">
            <a:avLst/>
          </a:prstGeom>
          <a:solidFill>
            <a:srgbClr val="02C39A"/>
          </a:solidFill>
          <a:ln w="12700">
            <a:solidFill>
              <a:srgbClr val="02C39A"/>
            </a:solidFill>
            <a:prstDash val="solid"/>
          </a:ln>
        </p:spPr>
      </p:sp>
      <p:sp>
        <p:nvSpPr>
          <p:cNvPr id="16" name="Text 14"/>
          <p:cNvSpPr/>
          <p:nvPr/>
        </p:nvSpPr>
        <p:spPr>
          <a:xfrm>
            <a:off x="4937760" y="2660904"/>
            <a:ext cx="292608" cy="292608"/>
          </a:xfrm>
          <a:prstGeom prst="rect">
            <a:avLst/>
          </a:prstGeom>
          <a:noFill/>
          <a:ln/>
        </p:spPr>
        <p:txBody>
          <a:bodyPr wrap="square" lIns="0" tIns="0" rIns="0" bIns="0" rtlCol="0" anchor="ctr"/>
          <a:lstStyle/>
          <a:p>
            <a:pPr algn="ctr" indent="0" marL="0">
              <a:buNone/>
            </a:pPr>
            <a:r>
              <a:rPr lang="en-US" sz="1100" b="1" dirty="0">
                <a:solidFill>
                  <a:srgbClr val="00535E"/>
                </a:solidFill>
                <a:latin typeface="Calibri" pitchFamily="34" charset="0"/>
                <a:ea typeface="Calibri" pitchFamily="34" charset="-122"/>
                <a:cs typeface="Calibri" pitchFamily="34" charset="-120"/>
              </a:rPr>
              <a:t>✓</a:t>
            </a:r>
            <a:endParaRPr lang="en-US" sz="1100" dirty="0"/>
          </a:p>
        </p:txBody>
      </p:sp>
      <p:sp>
        <p:nvSpPr>
          <p:cNvPr id="17" name="Text 15"/>
          <p:cNvSpPr/>
          <p:nvPr/>
        </p:nvSpPr>
        <p:spPr>
          <a:xfrm>
            <a:off x="5321808" y="2624328"/>
            <a:ext cx="3246120" cy="384048"/>
          </a:xfrm>
          <a:prstGeom prst="rect">
            <a:avLst/>
          </a:prstGeom>
          <a:noFill/>
          <a:ln/>
        </p:spPr>
        <p:txBody>
          <a:bodyPr wrap="square" rtlCol="0" anchor="ctr"/>
          <a:lstStyle/>
          <a:p>
            <a:pPr indent="0" marL="0">
              <a:buNone/>
            </a:pPr>
            <a:r>
              <a:rPr lang="en-US" sz="1200" dirty="0">
                <a:solidFill>
                  <a:srgbClr val="FFFFFF"/>
                </a:solidFill>
                <a:latin typeface="Calibri" pitchFamily="34" charset="0"/>
                <a:ea typeface="Calibri" pitchFamily="34" charset="-122"/>
                <a:cs typeface="Calibri" pitchFamily="34" charset="-120"/>
              </a:rPr>
              <a:t>Adapt communication style to each individual</a:t>
            </a:r>
            <a:endParaRPr lang="en-US" sz="1200" dirty="0"/>
          </a:p>
        </p:txBody>
      </p:sp>
      <p:sp>
        <p:nvSpPr>
          <p:cNvPr id="18" name="Shape 16"/>
          <p:cNvSpPr/>
          <p:nvPr/>
        </p:nvSpPr>
        <p:spPr>
          <a:xfrm>
            <a:off x="4937760" y="3163824"/>
            <a:ext cx="292608" cy="292608"/>
          </a:xfrm>
          <a:prstGeom prst="ellipse">
            <a:avLst/>
          </a:prstGeom>
          <a:solidFill>
            <a:srgbClr val="02C39A"/>
          </a:solidFill>
          <a:ln w="12700">
            <a:solidFill>
              <a:srgbClr val="02C39A"/>
            </a:solidFill>
            <a:prstDash val="solid"/>
          </a:ln>
        </p:spPr>
      </p:sp>
      <p:sp>
        <p:nvSpPr>
          <p:cNvPr id="19" name="Text 17"/>
          <p:cNvSpPr/>
          <p:nvPr/>
        </p:nvSpPr>
        <p:spPr>
          <a:xfrm>
            <a:off x="4937760" y="3163824"/>
            <a:ext cx="292608" cy="292608"/>
          </a:xfrm>
          <a:prstGeom prst="rect">
            <a:avLst/>
          </a:prstGeom>
          <a:noFill/>
          <a:ln/>
        </p:spPr>
        <p:txBody>
          <a:bodyPr wrap="square" lIns="0" tIns="0" rIns="0" bIns="0" rtlCol="0" anchor="ctr"/>
          <a:lstStyle/>
          <a:p>
            <a:pPr algn="ctr" indent="0" marL="0">
              <a:buNone/>
            </a:pPr>
            <a:r>
              <a:rPr lang="en-US" sz="1100" b="1" dirty="0">
                <a:solidFill>
                  <a:srgbClr val="00535E"/>
                </a:solidFill>
                <a:latin typeface="Calibri" pitchFamily="34" charset="0"/>
                <a:ea typeface="Calibri" pitchFamily="34" charset="-122"/>
                <a:cs typeface="Calibri" pitchFamily="34" charset="-120"/>
              </a:rPr>
              <a:t>✓</a:t>
            </a:r>
            <a:endParaRPr lang="en-US" sz="1100" dirty="0"/>
          </a:p>
        </p:txBody>
      </p:sp>
      <p:sp>
        <p:nvSpPr>
          <p:cNvPr id="20" name="Text 18"/>
          <p:cNvSpPr/>
          <p:nvPr/>
        </p:nvSpPr>
        <p:spPr>
          <a:xfrm>
            <a:off x="5321808" y="3127248"/>
            <a:ext cx="3246120" cy="384048"/>
          </a:xfrm>
          <a:prstGeom prst="rect">
            <a:avLst/>
          </a:prstGeom>
          <a:noFill/>
          <a:ln/>
        </p:spPr>
        <p:txBody>
          <a:bodyPr wrap="square" rtlCol="0" anchor="ctr"/>
          <a:lstStyle/>
          <a:p>
            <a:pPr indent="0" marL="0">
              <a:buNone/>
            </a:pPr>
            <a:r>
              <a:rPr lang="en-US" sz="1200" dirty="0">
                <a:solidFill>
                  <a:srgbClr val="FFFFFF"/>
                </a:solidFill>
                <a:latin typeface="Calibri" pitchFamily="34" charset="0"/>
                <a:ea typeface="Calibri" pitchFamily="34" charset="-122"/>
                <a:cs typeface="Calibri" pitchFamily="34" charset="-120"/>
              </a:rPr>
              <a:t>Use SBAR for structured professional handovers</a:t>
            </a:r>
            <a:endParaRPr lang="en-US" sz="1200" dirty="0"/>
          </a:p>
        </p:txBody>
      </p:sp>
      <p:sp>
        <p:nvSpPr>
          <p:cNvPr id="21" name="Shape 19"/>
          <p:cNvSpPr/>
          <p:nvPr/>
        </p:nvSpPr>
        <p:spPr>
          <a:xfrm>
            <a:off x="4937760" y="3666744"/>
            <a:ext cx="292608" cy="292608"/>
          </a:xfrm>
          <a:prstGeom prst="ellipse">
            <a:avLst/>
          </a:prstGeom>
          <a:solidFill>
            <a:srgbClr val="02C39A"/>
          </a:solidFill>
          <a:ln w="12700">
            <a:solidFill>
              <a:srgbClr val="02C39A"/>
            </a:solidFill>
            <a:prstDash val="solid"/>
          </a:ln>
        </p:spPr>
      </p:sp>
      <p:sp>
        <p:nvSpPr>
          <p:cNvPr id="22" name="Text 20"/>
          <p:cNvSpPr/>
          <p:nvPr/>
        </p:nvSpPr>
        <p:spPr>
          <a:xfrm>
            <a:off x="4937760" y="3666744"/>
            <a:ext cx="292608" cy="292608"/>
          </a:xfrm>
          <a:prstGeom prst="rect">
            <a:avLst/>
          </a:prstGeom>
          <a:noFill/>
          <a:ln/>
        </p:spPr>
        <p:txBody>
          <a:bodyPr wrap="square" lIns="0" tIns="0" rIns="0" bIns="0" rtlCol="0" anchor="ctr"/>
          <a:lstStyle/>
          <a:p>
            <a:pPr algn="ctr" indent="0" marL="0">
              <a:buNone/>
            </a:pPr>
            <a:r>
              <a:rPr lang="en-US" sz="1100" b="1" dirty="0">
                <a:solidFill>
                  <a:srgbClr val="00535E"/>
                </a:solidFill>
                <a:latin typeface="Calibri" pitchFamily="34" charset="0"/>
                <a:ea typeface="Calibri" pitchFamily="34" charset="-122"/>
                <a:cs typeface="Calibri" pitchFamily="34" charset="-120"/>
              </a:rPr>
              <a:t>✓</a:t>
            </a:r>
            <a:endParaRPr lang="en-US" sz="1100" dirty="0"/>
          </a:p>
        </p:txBody>
      </p:sp>
      <p:sp>
        <p:nvSpPr>
          <p:cNvPr id="23" name="Text 21"/>
          <p:cNvSpPr/>
          <p:nvPr/>
        </p:nvSpPr>
        <p:spPr>
          <a:xfrm>
            <a:off x="5321808" y="3630168"/>
            <a:ext cx="3246120" cy="384048"/>
          </a:xfrm>
          <a:prstGeom prst="rect">
            <a:avLst/>
          </a:prstGeom>
          <a:noFill/>
          <a:ln/>
        </p:spPr>
        <p:txBody>
          <a:bodyPr wrap="square" rtlCol="0" anchor="ctr"/>
          <a:lstStyle/>
          <a:p>
            <a:pPr indent="0" marL="0">
              <a:buNone/>
            </a:pPr>
            <a:r>
              <a:rPr lang="en-US" sz="1200" dirty="0">
                <a:solidFill>
                  <a:srgbClr val="FFFFFF"/>
                </a:solidFill>
                <a:latin typeface="Calibri" pitchFamily="34" charset="0"/>
                <a:ea typeface="Calibri" pitchFamily="34" charset="-122"/>
                <a:cs typeface="Calibri" pitchFamily="34" charset="-120"/>
              </a:rPr>
              <a:t>Document accurately and promptly</a:t>
            </a:r>
            <a:endParaRPr lang="en-US" sz="1200" dirty="0"/>
          </a:p>
        </p:txBody>
      </p:sp>
      <p:sp>
        <p:nvSpPr>
          <p:cNvPr id="24" name="Shape 22"/>
          <p:cNvSpPr/>
          <p:nvPr/>
        </p:nvSpPr>
        <p:spPr>
          <a:xfrm>
            <a:off x="4937760" y="4169664"/>
            <a:ext cx="292608" cy="292608"/>
          </a:xfrm>
          <a:prstGeom prst="ellipse">
            <a:avLst/>
          </a:prstGeom>
          <a:solidFill>
            <a:srgbClr val="02C39A"/>
          </a:solidFill>
          <a:ln w="12700">
            <a:solidFill>
              <a:srgbClr val="02C39A"/>
            </a:solidFill>
            <a:prstDash val="solid"/>
          </a:ln>
        </p:spPr>
      </p:sp>
      <p:sp>
        <p:nvSpPr>
          <p:cNvPr id="25" name="Text 23"/>
          <p:cNvSpPr/>
          <p:nvPr/>
        </p:nvSpPr>
        <p:spPr>
          <a:xfrm>
            <a:off x="4937760" y="4169664"/>
            <a:ext cx="292608" cy="292608"/>
          </a:xfrm>
          <a:prstGeom prst="rect">
            <a:avLst/>
          </a:prstGeom>
          <a:noFill/>
          <a:ln/>
        </p:spPr>
        <p:txBody>
          <a:bodyPr wrap="square" lIns="0" tIns="0" rIns="0" bIns="0" rtlCol="0" anchor="ctr"/>
          <a:lstStyle/>
          <a:p>
            <a:pPr algn="ctr" indent="0" marL="0">
              <a:buNone/>
            </a:pPr>
            <a:r>
              <a:rPr lang="en-US" sz="1100" b="1" dirty="0">
                <a:solidFill>
                  <a:srgbClr val="00535E"/>
                </a:solidFill>
                <a:latin typeface="Calibri" pitchFamily="34" charset="0"/>
                <a:ea typeface="Calibri" pitchFamily="34" charset="-122"/>
                <a:cs typeface="Calibri" pitchFamily="34" charset="-120"/>
              </a:rPr>
              <a:t>✓</a:t>
            </a:r>
            <a:endParaRPr lang="en-US" sz="1100" dirty="0"/>
          </a:p>
        </p:txBody>
      </p:sp>
      <p:sp>
        <p:nvSpPr>
          <p:cNvPr id="26" name="Text 24"/>
          <p:cNvSpPr/>
          <p:nvPr/>
        </p:nvSpPr>
        <p:spPr>
          <a:xfrm>
            <a:off x="5321808" y="4133088"/>
            <a:ext cx="3246120" cy="384048"/>
          </a:xfrm>
          <a:prstGeom prst="rect">
            <a:avLst/>
          </a:prstGeom>
          <a:noFill/>
          <a:ln/>
        </p:spPr>
        <p:txBody>
          <a:bodyPr wrap="square" rtlCol="0" anchor="ctr"/>
          <a:lstStyle/>
          <a:p>
            <a:pPr indent="0" marL="0">
              <a:buNone/>
            </a:pPr>
            <a:r>
              <a:rPr lang="en-US" sz="1200" dirty="0">
                <a:solidFill>
                  <a:srgbClr val="AAD9E0"/>
                </a:solidFill>
                <a:latin typeface="Calibri" pitchFamily="34" charset="0"/>
                <a:ea typeface="Calibri" pitchFamily="34" charset="-122"/>
                <a:cs typeface="Calibri" pitchFamily="34" charset="-120"/>
              </a:rPr>
              <a:t>Seek supervision and reflect on my practice</a:t>
            </a:r>
            <a:endParaRPr lang="en-US" sz="12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00535E"/>
        </a:solidFill>
      </p:bgPr>
    </p:bg>
    <p:spTree>
      <p:nvGrpSpPr>
        <p:cNvPr id="1" name=""/>
        <p:cNvGrpSpPr/>
        <p:nvPr/>
      </p:nvGrpSpPr>
      <p:grpSpPr>
        <a:xfrm>
          <a:off x="0" y="0"/>
          <a:ext cx="0" cy="0"/>
          <a:chOff x="0" y="0"/>
          <a:chExt cx="0" cy="0"/>
        </a:xfrm>
      </p:grpSpPr>
      <p:sp>
        <p:nvSpPr>
          <p:cNvPr id="2" name="Shape 0"/>
          <p:cNvSpPr/>
          <p:nvPr/>
        </p:nvSpPr>
        <p:spPr>
          <a:xfrm>
            <a:off x="7863840" y="-365760"/>
            <a:ext cx="1828800" cy="1828800"/>
          </a:xfrm>
          <a:prstGeom prst="ellipse">
            <a:avLst/>
          </a:prstGeom>
          <a:solidFill>
            <a:srgbClr val="028090">
              <a:alpha val="40000"/>
            </a:srgbClr>
          </a:solidFill>
          <a:ln w="12700">
            <a:solidFill>
              <a:srgbClr val="028090">
                <a:alpha val="40000"/>
              </a:srgbClr>
            </a:solidFill>
            <a:prstDash val="solid"/>
          </a:ln>
        </p:spPr>
      </p:sp>
      <p:sp>
        <p:nvSpPr>
          <p:cNvPr id="3" name="Text 1"/>
          <p:cNvSpPr/>
          <p:nvPr/>
        </p:nvSpPr>
        <p:spPr>
          <a:xfrm>
            <a:off x="548640" y="274320"/>
            <a:ext cx="5029200" cy="502920"/>
          </a:xfrm>
          <a:prstGeom prst="rect">
            <a:avLst/>
          </a:prstGeom>
          <a:noFill/>
          <a:ln/>
        </p:spPr>
        <p:txBody>
          <a:bodyPr wrap="square" rtlCol="0" anchor="ctr"/>
          <a:lstStyle/>
          <a:p>
            <a:pPr indent="0" marL="0">
              <a:buNone/>
            </a:pPr>
            <a:r>
              <a:rPr lang="en-US" sz="3000" b="1" dirty="0">
                <a:solidFill>
                  <a:srgbClr val="FFFFFF"/>
                </a:solidFill>
                <a:latin typeface="Cambria" pitchFamily="34" charset="0"/>
                <a:ea typeface="Cambria" pitchFamily="34" charset="-122"/>
                <a:cs typeface="Cambria" pitchFamily="34" charset="-120"/>
              </a:rPr>
              <a:t>Conclusion</a:t>
            </a:r>
            <a:endParaRPr lang="en-US" sz="3000" dirty="0"/>
          </a:p>
        </p:txBody>
      </p:sp>
      <p:sp>
        <p:nvSpPr>
          <p:cNvPr id="4" name="Text 2"/>
          <p:cNvSpPr/>
          <p:nvPr/>
        </p:nvSpPr>
        <p:spPr>
          <a:xfrm>
            <a:off x="548640" y="896112"/>
            <a:ext cx="8046720" cy="658368"/>
          </a:xfrm>
          <a:prstGeom prst="rect">
            <a:avLst/>
          </a:prstGeom>
          <a:noFill/>
          <a:ln/>
        </p:spPr>
        <p:txBody>
          <a:bodyPr wrap="square" rtlCol="0" anchor="ctr"/>
          <a:lstStyle/>
          <a:p>
            <a:pPr indent="0" marL="0">
              <a:buNone/>
            </a:pPr>
            <a:r>
              <a:rPr lang="en-US" sz="1300" dirty="0">
                <a:solidFill>
                  <a:srgbClr val="D4EFF2"/>
                </a:solidFill>
                <a:latin typeface="Calibri" pitchFamily="34" charset="0"/>
                <a:ea typeface="Calibri" pitchFamily="34" charset="-122"/>
                <a:cs typeface="Calibri" pitchFamily="34" charset="-120"/>
              </a:rPr>
              <a:t>Communication is not simply a 'nice to have' — it is a professional and legal obligation at the heart of safe, person-centred health and social care.</a:t>
            </a:r>
            <a:endParaRPr lang="en-US" sz="1300" dirty="0"/>
          </a:p>
        </p:txBody>
      </p:sp>
      <p:sp>
        <p:nvSpPr>
          <p:cNvPr id="5" name="Text 3"/>
          <p:cNvSpPr/>
          <p:nvPr/>
        </p:nvSpPr>
        <p:spPr>
          <a:xfrm>
            <a:off x="548640" y="1600200"/>
            <a:ext cx="8046720" cy="548640"/>
          </a:xfrm>
          <a:prstGeom prst="rect">
            <a:avLst/>
          </a:prstGeom>
          <a:noFill/>
          <a:ln/>
        </p:spPr>
        <p:txBody>
          <a:bodyPr wrap="square" rtlCol="0" anchor="ctr"/>
          <a:lstStyle/>
          <a:p>
            <a:pPr indent="0" marL="0">
              <a:buNone/>
            </a:pPr>
            <a:r>
              <a:rPr lang="en-US" sz="1300" dirty="0">
                <a:solidFill>
                  <a:srgbClr val="D4EFF2"/>
                </a:solidFill>
                <a:latin typeface="Calibri" pitchFamily="34" charset="0"/>
                <a:ea typeface="Calibri" pitchFamily="34" charset="-122"/>
                <a:cs typeface="Calibri" pitchFamily="34" charset="-120"/>
              </a:rPr>
              <a:t>When done well, it builds trust, prevents harm, and empowers service users. When it fails, the consequences can be severe.</a:t>
            </a:r>
            <a:endParaRPr lang="en-US" sz="1300" dirty="0"/>
          </a:p>
        </p:txBody>
      </p:sp>
      <p:sp>
        <p:nvSpPr>
          <p:cNvPr id="6" name="Text 4"/>
          <p:cNvSpPr/>
          <p:nvPr/>
        </p:nvSpPr>
        <p:spPr>
          <a:xfrm>
            <a:off x="548640" y="2194560"/>
            <a:ext cx="8046720" cy="603504"/>
          </a:xfrm>
          <a:prstGeom prst="rect">
            <a:avLst/>
          </a:prstGeom>
          <a:noFill/>
          <a:ln/>
        </p:spPr>
        <p:txBody>
          <a:bodyPr wrap="square" rtlCol="0" anchor="ctr"/>
          <a:lstStyle/>
          <a:p>
            <a:pPr indent="0" marL="0">
              <a:buNone/>
            </a:pPr>
            <a:r>
              <a:rPr lang="en-US" sz="1300" dirty="0">
                <a:solidFill>
                  <a:srgbClr val="D4EFF2"/>
                </a:solidFill>
                <a:latin typeface="Calibri" pitchFamily="34" charset="0"/>
                <a:ea typeface="Calibri" pitchFamily="34" charset="-122"/>
                <a:cs typeface="Calibri" pitchFamily="34" charset="-120"/>
              </a:rPr>
              <a:t>As future practitioners, developing and continuously reflecting on our communication skills is one of the most important investments we can make.</a:t>
            </a:r>
            <a:endParaRPr lang="en-US" sz="1300" dirty="0"/>
          </a:p>
        </p:txBody>
      </p:sp>
      <p:sp>
        <p:nvSpPr>
          <p:cNvPr id="7" name="Shape 5"/>
          <p:cNvSpPr/>
          <p:nvPr/>
        </p:nvSpPr>
        <p:spPr>
          <a:xfrm>
            <a:off x="457200" y="2926080"/>
            <a:ext cx="8229600" cy="1965960"/>
          </a:xfrm>
          <a:prstGeom prst="roundRect">
            <a:avLst>
              <a:gd name="adj" fmla="val 5581"/>
            </a:avLst>
          </a:prstGeom>
          <a:solidFill>
            <a:srgbClr val="003E48"/>
          </a:solidFill>
          <a:ln w="12700">
            <a:solidFill>
              <a:srgbClr val="005F6B"/>
            </a:solidFill>
            <a:prstDash val="solid"/>
          </a:ln>
        </p:spPr>
      </p:sp>
      <p:sp>
        <p:nvSpPr>
          <p:cNvPr id="8" name="Text 6"/>
          <p:cNvSpPr/>
          <p:nvPr/>
        </p:nvSpPr>
        <p:spPr>
          <a:xfrm>
            <a:off x="658368" y="2999232"/>
            <a:ext cx="3200400" cy="292608"/>
          </a:xfrm>
          <a:prstGeom prst="rect">
            <a:avLst/>
          </a:prstGeom>
          <a:noFill/>
          <a:ln/>
        </p:spPr>
        <p:txBody>
          <a:bodyPr wrap="square" rtlCol="0" anchor="ctr"/>
          <a:lstStyle/>
          <a:p>
            <a:pPr indent="0" marL="0">
              <a:buNone/>
            </a:pPr>
            <a:r>
              <a:rPr lang="en-US" sz="1300" b="1" dirty="0">
                <a:solidFill>
                  <a:srgbClr val="02C39A"/>
                </a:solidFill>
                <a:latin typeface="Cambria" pitchFamily="34" charset="0"/>
                <a:ea typeface="Cambria" pitchFamily="34" charset="-122"/>
                <a:cs typeface="Cambria" pitchFamily="34" charset="-120"/>
              </a:rPr>
              <a:t>References</a:t>
            </a:r>
            <a:endParaRPr lang="en-US" sz="1300" dirty="0"/>
          </a:p>
        </p:txBody>
      </p:sp>
      <p:sp>
        <p:nvSpPr>
          <p:cNvPr id="9" name="Text 7"/>
          <p:cNvSpPr/>
          <p:nvPr/>
        </p:nvSpPr>
        <p:spPr>
          <a:xfrm>
            <a:off x="658368" y="3310128"/>
            <a:ext cx="7827264" cy="347472"/>
          </a:xfrm>
          <a:prstGeom prst="rect">
            <a:avLst/>
          </a:prstGeom>
          <a:noFill/>
          <a:ln/>
        </p:spPr>
        <p:txBody>
          <a:bodyPr wrap="square" rtlCol="0" anchor="ctr"/>
          <a:lstStyle/>
          <a:p>
            <a:pPr indent="0" marL="0">
              <a:buNone/>
            </a:pPr>
            <a:r>
              <a:rPr lang="en-US" sz="1050" dirty="0">
                <a:solidFill>
                  <a:srgbClr val="AAD9E0"/>
                </a:solidFill>
                <a:latin typeface="Calibri" pitchFamily="34" charset="0"/>
                <a:ea typeface="Calibri" pitchFamily="34" charset="-122"/>
                <a:cs typeface="Calibri" pitchFamily="34" charset="-120"/>
              </a:rPr>
              <a:t>Moss, B. (2017) Communication Skills in Health and Social Care. 4th edn. London: SAGE Publications.</a:t>
            </a:r>
            <a:endParaRPr lang="en-US" sz="1050" dirty="0"/>
          </a:p>
        </p:txBody>
      </p:sp>
      <p:sp>
        <p:nvSpPr>
          <p:cNvPr id="10" name="Text 8"/>
          <p:cNvSpPr/>
          <p:nvPr/>
        </p:nvSpPr>
        <p:spPr>
          <a:xfrm>
            <a:off x="658368" y="3675888"/>
            <a:ext cx="7827264" cy="457200"/>
          </a:xfrm>
          <a:prstGeom prst="rect">
            <a:avLst/>
          </a:prstGeom>
          <a:noFill/>
          <a:ln/>
        </p:spPr>
        <p:txBody>
          <a:bodyPr wrap="square" rtlCol="0" anchor="ctr"/>
          <a:lstStyle/>
          <a:p>
            <a:pPr indent="0" marL="0">
              <a:buNone/>
            </a:pPr>
            <a:r>
              <a:rPr lang="en-US" sz="1050" dirty="0">
                <a:solidFill>
                  <a:srgbClr val="AAD9E0"/>
                </a:solidFill>
                <a:latin typeface="Calibri" pitchFamily="34" charset="0"/>
                <a:ea typeface="Calibri" pitchFamily="34" charset="-122"/>
                <a:cs typeface="Calibri" pitchFamily="34" charset="-120"/>
              </a:rPr>
              <a:t>NICE (2021) Service User Experience in Adult Mental Health: Improving the Experience of Care for People Using Adult NHS Mental Health Services. NICE Guideline CG136. London: National Institute for Health and Care Excellence.</a:t>
            </a:r>
            <a:endParaRPr lang="en-US" sz="1050" dirty="0"/>
          </a:p>
        </p:txBody>
      </p:sp>
      <p:sp>
        <p:nvSpPr>
          <p:cNvPr id="11" name="Text 9"/>
          <p:cNvSpPr/>
          <p:nvPr/>
        </p:nvSpPr>
        <p:spPr>
          <a:xfrm>
            <a:off x="658368" y="4160520"/>
            <a:ext cx="7827264" cy="274320"/>
          </a:xfrm>
          <a:prstGeom prst="rect">
            <a:avLst/>
          </a:prstGeom>
          <a:noFill/>
          <a:ln/>
        </p:spPr>
        <p:txBody>
          <a:bodyPr wrap="square" rtlCol="0" anchor="ctr"/>
          <a:lstStyle/>
          <a:p>
            <a:pPr indent="0" marL="0">
              <a:buNone/>
            </a:pPr>
            <a:r>
              <a:rPr lang="en-US" sz="1050" dirty="0">
                <a:solidFill>
                  <a:srgbClr val="AAD9E0"/>
                </a:solidFill>
                <a:latin typeface="Calibri" pitchFamily="34" charset="0"/>
                <a:ea typeface="Calibri" pitchFamily="34" charset="-122"/>
                <a:cs typeface="Calibri" pitchFamily="34" charset="-120"/>
              </a:rPr>
              <a:t>Department of Health (2014) The Care Act 2014. London: HMSO.</a:t>
            </a:r>
            <a:endParaRPr lang="en-US" sz="105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7</Slides>
  <Notes>7</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7</vt:i4>
      </vt:variant>
    </vt:vector>
  </HeadingPairs>
  <TitlesOfParts>
    <vt:vector size="10" baseType="lpstr">
      <vt:lpstr>Arial</vt:lpstr>
      <vt:lpstr>Calibri</vt:lpstr>
      <vt:lpstr>Office Theme</vt:lpstr>
      <vt:lpstr>Slide 1</vt:lpstr>
      <vt:lpstr>Slide 2</vt:lpstr>
      <vt:lpstr>Slide 3</vt:lpstr>
      <vt:lpstr>Slide 4</vt:lpstr>
      <vt:lpstr>Slide 5</vt:lpstr>
      <vt:lpstr>Slide 6</vt:lpstr>
      <vt:lpstr>Slide 7</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Communication in Health and Social Care</dc:title>
  <dc:subject>PptxGenJS Presentation</dc:subject>
  <dc:creator>PptxGenJS</dc:creator>
  <cp:lastModifiedBy>PptxGenJS</cp:lastModifiedBy>
  <cp:revision>1</cp:revision>
  <dcterms:created xsi:type="dcterms:W3CDTF">2026-06-22T21:48:10Z</dcterms:created>
  <dcterms:modified xsi:type="dcterms:W3CDTF">2026-06-22T21:48:10Z</dcterms:modified>
</cp:coreProperties>
</file>