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82" r:id="rId5"/>
    <p:sldId id="288" r:id="rId6"/>
    <p:sldId id="285" r:id="rId7"/>
    <p:sldId id="289" r:id="rId8"/>
    <p:sldId id="290" r:id="rId9"/>
    <p:sldId id="293" r:id="rId10"/>
    <p:sldId id="292" r:id="rId11"/>
    <p:sldId id="294" r:id="rId12"/>
    <p:sldId id="296" r:id="rId13"/>
    <p:sldId id="291" r:id="rId14"/>
    <p:sldId id="284" r:id="rId15"/>
    <p:sldId id="295" r:id="rId16"/>
    <p:sldId id="297" r:id="rId17"/>
    <p:sldId id="260" r:id="rId18"/>
    <p:sldId id="261" r:id="rId19"/>
    <p:sldId id="262" r:id="rId20"/>
    <p:sldId id="263" r:id="rId21"/>
    <p:sldId id="264" r:id="rId22"/>
    <p:sldId id="265" r:id="rId23"/>
    <p:sldId id="28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2/24/2021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2/24/2021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2/24/2021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2/24/2021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2/24/2021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2/24/2021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2/24/2021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bbc.co.uk/sounds/play/b0381l2v"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ted.com/talks/jim_hemerling_5_ways_to_lead_in_an_era_of_constant_change?language=en#t-759579"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ypnow.co.uk/other/article/change-management-seven-steps-to-chang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cypnow.co.uk/other/article/change-management-seven-steps-to-chan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30" name="Rectangle 2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8109235" y="863695"/>
            <a:ext cx="3511233" cy="3779995"/>
          </a:xfrm>
        </p:spPr>
        <p:txBody>
          <a:bodyPr anchor="ctr">
            <a:normAutofit/>
          </a:bodyPr>
          <a:lstStyle/>
          <a:p>
            <a:r>
              <a:rPr lang="en-US" dirty="0">
                <a:solidFill>
                  <a:schemeClr val="tx1"/>
                </a:solidFill>
              </a:rPr>
              <a:t>Managing Change</a:t>
            </a:r>
            <a:br>
              <a:rPr lang="en-US" dirty="0">
                <a:solidFill>
                  <a:schemeClr val="tx1"/>
                </a:solidFill>
              </a:rPr>
            </a:br>
            <a:r>
              <a:rPr lang="en-US" sz="1600" dirty="0">
                <a:solidFill>
                  <a:schemeClr val="tx1"/>
                </a:solidFill>
              </a:rPr>
              <a:t>(btw this topic has nothing to do with oranges)</a:t>
            </a:r>
            <a:endParaRPr lang="en-US" dirty="0">
              <a:solidFill>
                <a:schemeClr val="tx1"/>
              </a:solidFill>
            </a:endParaRPr>
          </a:p>
        </p:txBody>
      </p:sp>
      <p:pic>
        <p:nvPicPr>
          <p:cNvPr id="5" name="Picture 4" descr="A bowl of oranges ">
            <a:extLst>
              <a:ext uri="{FF2B5EF4-FFF2-40B4-BE49-F238E27FC236}">
                <a16:creationId xmlns:a16="http://schemas.microsoft.com/office/drawing/2014/main" id="{46FD3043-02B3-4F91-A2CB-FF01D76F3FD5}"/>
              </a:ext>
            </a:extLst>
          </p:cNvPr>
          <p:cNvPicPr>
            <a:picLocks noChangeAspect="1"/>
          </p:cNvPicPr>
          <p:nvPr/>
        </p:nvPicPr>
        <p:blipFill rotWithShape="1">
          <a:blip r:embed="rId3">
            <a:extLst>
              <a:ext uri="{28A0092B-C50C-407E-A947-70E740481C1C}">
                <a14:useLocalDpi xmlns:a14="http://schemas.microsoft.com/office/drawing/2010/main" val="0"/>
              </a:ext>
            </a:extLst>
          </a:blip>
          <a:srcRect r="-1" b="-1"/>
          <a:stretch/>
        </p:blipFill>
        <p:spPr>
          <a:xfrm>
            <a:off x="20" y="10"/>
            <a:ext cx="7537685" cy="6857990"/>
          </a:xfrm>
          <a:prstGeom prst="rect">
            <a:avLst/>
          </a:prstGeom>
        </p:spPr>
      </p:pic>
      <p:sp>
        <p:nvSpPr>
          <p:cNvPr id="32" name="Rectangle 3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B178C-5C92-42B1-AECD-C34BA4963719}"/>
              </a:ext>
            </a:extLst>
          </p:cNvPr>
          <p:cNvSpPr>
            <a:spLocks noGrp="1"/>
          </p:cNvSpPr>
          <p:nvPr>
            <p:ph idx="1"/>
          </p:nvPr>
        </p:nvSpPr>
        <p:spPr>
          <a:xfrm>
            <a:off x="581192" y="612396"/>
            <a:ext cx="11029615" cy="5362954"/>
          </a:xfrm>
        </p:spPr>
        <p:txBody>
          <a:bodyPr/>
          <a:lstStyle/>
          <a:p>
            <a:pPr marL="0" indent="0">
              <a:buNone/>
            </a:pPr>
            <a:r>
              <a:rPr lang="en-GB" sz="2400" dirty="0"/>
              <a:t>‘Our health and care services are like ships in a turbulent ocean of ever changing movements and patterns.  The waves on the surface make an immediate impact and we are often forced to change direction or change our speed to reduce the disruption.  Storms or a change of climate may even cause us to change our minds about where we are going, to choose a different direction.  Currents beneath the surface may have a less directly observable impact on our progress but can have a significant impact on speed and direction. There is risk in most of our progress and ocean liners are slow to turn.  We need to maintain the ship to keep it afloat, to hold our sense of direction but we also need to take care to navigate around obstacles and constraints.  We also need to take advantage of the flexibility we have, we need leaders to help us take these initiatives’.  (martin </a:t>
            </a:r>
            <a:r>
              <a:rPr lang="en-GB" sz="2400" dirty="0" err="1"/>
              <a:t>pg</a:t>
            </a:r>
            <a:r>
              <a:rPr lang="en-GB" sz="2400" dirty="0"/>
              <a:t> 6 2003)</a:t>
            </a:r>
          </a:p>
          <a:p>
            <a:endParaRPr lang="en-GB" dirty="0"/>
          </a:p>
        </p:txBody>
      </p:sp>
    </p:spTree>
    <p:extLst>
      <p:ext uri="{BB962C8B-B14F-4D97-AF65-F5344CB8AC3E}">
        <p14:creationId xmlns:p14="http://schemas.microsoft.com/office/powerpoint/2010/main" val="3369395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663F6-62B9-4B1B-87FC-2935E60D6BAE}"/>
              </a:ext>
            </a:extLst>
          </p:cNvPr>
          <p:cNvSpPr>
            <a:spLocks noGrp="1"/>
          </p:cNvSpPr>
          <p:nvPr>
            <p:ph type="title"/>
          </p:nvPr>
        </p:nvSpPr>
        <p:spPr/>
        <p:txBody>
          <a:bodyPr/>
          <a:lstStyle/>
          <a:p>
            <a:r>
              <a:rPr lang="en-GB" dirty="0"/>
              <a:t>The only constant is……….</a:t>
            </a:r>
          </a:p>
        </p:txBody>
      </p:sp>
      <p:sp>
        <p:nvSpPr>
          <p:cNvPr id="3" name="Content Placeholder 2">
            <a:extLst>
              <a:ext uri="{FF2B5EF4-FFF2-40B4-BE49-F238E27FC236}">
                <a16:creationId xmlns:a16="http://schemas.microsoft.com/office/drawing/2014/main" id="{5D61866F-C823-40C9-B242-D2B6A132B8D7}"/>
              </a:ext>
            </a:extLst>
          </p:cNvPr>
          <p:cNvSpPr>
            <a:spLocks noGrp="1"/>
          </p:cNvSpPr>
          <p:nvPr>
            <p:ph idx="1"/>
          </p:nvPr>
        </p:nvSpPr>
        <p:spPr/>
        <p:txBody>
          <a:bodyPr>
            <a:normAutofit/>
          </a:bodyPr>
          <a:lstStyle/>
          <a:p>
            <a:r>
              <a:rPr lang="en-GB" sz="3600" b="0" i="0" dirty="0">
                <a:solidFill>
                  <a:srgbClr val="282828"/>
                </a:solidFill>
                <a:effectLst/>
                <a:latin typeface="Lava Std"/>
              </a:rPr>
              <a:t>‘Leadership is about change, but what is a leader to do when faced with ubiquitous resistance? Resistance to change manifests itself in many ways, from foot-dragging and inertia to petty sabotage to outright rebellions’. (Canter 2012)</a:t>
            </a:r>
            <a:endParaRPr lang="en-GB" sz="3600" dirty="0"/>
          </a:p>
        </p:txBody>
      </p:sp>
    </p:spTree>
    <p:extLst>
      <p:ext uri="{BB962C8B-B14F-4D97-AF65-F5344CB8AC3E}">
        <p14:creationId xmlns:p14="http://schemas.microsoft.com/office/powerpoint/2010/main" val="3604747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0E651-AE81-42AF-8C9B-B0E815FFCE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127097-6600-40A4-9220-7ACDED4A7BDF}"/>
              </a:ext>
            </a:extLst>
          </p:cNvPr>
          <p:cNvSpPr>
            <a:spLocks noGrp="1"/>
          </p:cNvSpPr>
          <p:nvPr>
            <p:ph idx="1"/>
          </p:nvPr>
        </p:nvSpPr>
        <p:spPr/>
        <p:txBody>
          <a:bodyPr>
            <a:normAutofit/>
          </a:bodyPr>
          <a:lstStyle/>
          <a:p>
            <a:r>
              <a:rPr lang="en-GB" sz="6000" dirty="0"/>
              <a:t>Near pod</a:t>
            </a:r>
          </a:p>
        </p:txBody>
      </p:sp>
    </p:spTree>
    <p:extLst>
      <p:ext uri="{BB962C8B-B14F-4D97-AF65-F5344CB8AC3E}">
        <p14:creationId xmlns:p14="http://schemas.microsoft.com/office/powerpoint/2010/main" val="2803480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B4400-DD24-416B-A45F-E6B087CCAAEA}"/>
              </a:ext>
            </a:extLst>
          </p:cNvPr>
          <p:cNvSpPr>
            <a:spLocks noGrp="1"/>
          </p:cNvSpPr>
          <p:nvPr>
            <p:ph type="title"/>
          </p:nvPr>
        </p:nvSpPr>
        <p:spPr/>
        <p:txBody>
          <a:bodyPr/>
          <a:lstStyle/>
          <a:p>
            <a:pPr algn="ctr"/>
            <a:r>
              <a:rPr lang="en-GB" dirty="0"/>
              <a:t>Why you might face resistance to change:</a:t>
            </a:r>
          </a:p>
        </p:txBody>
      </p:sp>
      <p:sp>
        <p:nvSpPr>
          <p:cNvPr id="3" name="Content Placeholder 2">
            <a:extLst>
              <a:ext uri="{FF2B5EF4-FFF2-40B4-BE49-F238E27FC236}">
                <a16:creationId xmlns:a16="http://schemas.microsoft.com/office/drawing/2014/main" id="{17FBF0A3-9281-46F7-B78A-D9A522AA134F}"/>
              </a:ext>
            </a:extLst>
          </p:cNvPr>
          <p:cNvSpPr>
            <a:spLocks noGrp="1"/>
          </p:cNvSpPr>
          <p:nvPr>
            <p:ph idx="1"/>
          </p:nvPr>
        </p:nvSpPr>
        <p:spPr/>
        <p:txBody>
          <a:bodyPr/>
          <a:lstStyle/>
          <a:p>
            <a:r>
              <a:rPr lang="en-GB" b="1" u="sng" dirty="0"/>
              <a:t>Loss</a:t>
            </a:r>
            <a:r>
              <a:rPr lang="en-GB" dirty="0"/>
              <a:t> – people fear what they might lose in the process</a:t>
            </a:r>
          </a:p>
          <a:p>
            <a:pPr marL="0" indent="0">
              <a:buNone/>
            </a:pPr>
            <a:r>
              <a:rPr lang="en-GB" i="1" dirty="0">
                <a:hlinkClick r:id="rId2"/>
              </a:rPr>
              <a:t>- https://www.bbc.co.uk/sounds/play/b0381l2v</a:t>
            </a:r>
            <a:r>
              <a:rPr lang="en-GB" i="1" dirty="0"/>
              <a:t>      26:46sec - Emotional happiness and life satisfaction 6:45</a:t>
            </a:r>
          </a:p>
          <a:p>
            <a:r>
              <a:rPr lang="en-GB" b="1" u="sng" dirty="0"/>
              <a:t>Confusion and uncertainty</a:t>
            </a:r>
            <a:r>
              <a:rPr lang="en-GB" dirty="0"/>
              <a:t> - most people don’t like uncertainty, we are designed to see threats above all other things and this can then trigger spiralling thoughts and speculation.</a:t>
            </a:r>
          </a:p>
          <a:p>
            <a:r>
              <a:rPr lang="en-GB" b="1" u="sng" dirty="0"/>
              <a:t>Anxiety around ability and competence</a:t>
            </a:r>
            <a:r>
              <a:rPr lang="en-GB" dirty="0"/>
              <a:t> – people worry if they will be as competent, and therefore as valued and as worthwhile, in a different environment.</a:t>
            </a:r>
          </a:p>
          <a:p>
            <a:r>
              <a:rPr lang="en-GB" b="1" u="sng" dirty="0"/>
              <a:t>Loss of control</a:t>
            </a:r>
            <a:r>
              <a:rPr lang="en-GB" dirty="0"/>
              <a:t> – this is really significant and again a sense of a loss of control triggers irrationality which spirals into anxiety etc</a:t>
            </a:r>
            <a:endParaRPr lang="en-GB" b="1" u="sng" dirty="0"/>
          </a:p>
        </p:txBody>
      </p:sp>
    </p:spTree>
    <p:extLst>
      <p:ext uri="{BB962C8B-B14F-4D97-AF65-F5344CB8AC3E}">
        <p14:creationId xmlns:p14="http://schemas.microsoft.com/office/powerpoint/2010/main" val="3012283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C335-9DD3-47B8-BF72-DD571ECAFFE9}"/>
              </a:ext>
            </a:extLst>
          </p:cNvPr>
          <p:cNvSpPr>
            <a:spLocks noGrp="1"/>
          </p:cNvSpPr>
          <p:nvPr>
            <p:ph type="title"/>
          </p:nvPr>
        </p:nvSpPr>
        <p:spPr/>
        <p:txBody>
          <a:bodyPr/>
          <a:lstStyle/>
          <a:p>
            <a:r>
              <a:rPr lang="en-GB" dirty="0"/>
              <a:t>Change and the individual</a:t>
            </a:r>
          </a:p>
        </p:txBody>
      </p:sp>
      <p:sp>
        <p:nvSpPr>
          <p:cNvPr id="3" name="Content Placeholder 2">
            <a:extLst>
              <a:ext uri="{FF2B5EF4-FFF2-40B4-BE49-F238E27FC236}">
                <a16:creationId xmlns:a16="http://schemas.microsoft.com/office/drawing/2014/main" id="{EBA8AE96-D6CD-4AEA-BC20-33DF105BE1F1}"/>
              </a:ext>
            </a:extLst>
          </p:cNvPr>
          <p:cNvSpPr>
            <a:spLocks noGrp="1"/>
          </p:cNvSpPr>
          <p:nvPr>
            <p:ph idx="1"/>
          </p:nvPr>
        </p:nvSpPr>
        <p:spPr/>
        <p:txBody>
          <a:bodyPr/>
          <a:lstStyle/>
          <a:p>
            <a:r>
              <a:rPr lang="en-GB" altLang="en-US" sz="2800" dirty="0"/>
              <a:t>Change – particularly when rapid – can  have psychological consequences (Huczynski and Buchanan, 2007). </a:t>
            </a:r>
          </a:p>
          <a:p>
            <a:r>
              <a:rPr lang="en-GB" altLang="en-US" sz="2800" dirty="0"/>
              <a:t>Limit to amount of change an individual can handle – ‘future shock’ (Toffler, 1970) </a:t>
            </a:r>
          </a:p>
          <a:p>
            <a:r>
              <a:rPr lang="en-GB" altLang="en-US" sz="2800" dirty="0"/>
              <a:t>Kübler-Ross (1969) coping cycle – denial; anger; bargaining; depression; acceptance.  </a:t>
            </a:r>
          </a:p>
          <a:p>
            <a:endParaRPr lang="en-GB" dirty="0"/>
          </a:p>
        </p:txBody>
      </p:sp>
    </p:spTree>
    <p:extLst>
      <p:ext uri="{BB962C8B-B14F-4D97-AF65-F5344CB8AC3E}">
        <p14:creationId xmlns:p14="http://schemas.microsoft.com/office/powerpoint/2010/main" val="3590395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1B4E2-863D-4254-92D9-9E878C613E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9051D6-8377-471E-8E29-3C32657CBAA5}"/>
              </a:ext>
            </a:extLst>
          </p:cNvPr>
          <p:cNvSpPr>
            <a:spLocks noGrp="1"/>
          </p:cNvSpPr>
          <p:nvPr>
            <p:ph idx="1"/>
          </p:nvPr>
        </p:nvSpPr>
        <p:spPr/>
        <p:txBody>
          <a:bodyPr/>
          <a:lstStyle/>
          <a:p>
            <a:r>
              <a:rPr lang="en-GB" dirty="0"/>
              <a:t>Ted talk - </a:t>
            </a:r>
            <a:r>
              <a:rPr lang="en-GB" dirty="0">
                <a:hlinkClick r:id="rId2"/>
              </a:rPr>
              <a:t>https://www.ted.com/talks/jim_hemerling_5_ways_to_lead_in_an_era_of_constant_change?language=en#t-759579</a:t>
            </a:r>
            <a:endParaRPr lang="en-GB" dirty="0"/>
          </a:p>
          <a:p>
            <a:endParaRPr lang="en-GB" dirty="0"/>
          </a:p>
          <a:p>
            <a:r>
              <a:rPr lang="en-GB" dirty="0"/>
              <a:t>Take 20 minutes to watch this, note down the  </a:t>
            </a:r>
          </a:p>
        </p:txBody>
      </p:sp>
    </p:spTree>
    <p:extLst>
      <p:ext uri="{BB962C8B-B14F-4D97-AF65-F5344CB8AC3E}">
        <p14:creationId xmlns:p14="http://schemas.microsoft.com/office/powerpoint/2010/main" val="2948095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11776-CB2D-4655-A1B9-26AF4BA71FB4}"/>
              </a:ext>
            </a:extLst>
          </p:cNvPr>
          <p:cNvSpPr>
            <a:spLocks noGrp="1"/>
          </p:cNvSpPr>
          <p:nvPr>
            <p:ph type="title"/>
          </p:nvPr>
        </p:nvSpPr>
        <p:spPr/>
        <p:txBody>
          <a:bodyPr/>
          <a:lstStyle/>
          <a:p>
            <a:r>
              <a:rPr lang="en-GB" dirty="0"/>
              <a:t>Putting people first – lessons from ted talk</a:t>
            </a:r>
            <a:br>
              <a:rPr lang="en-GB" dirty="0"/>
            </a:br>
            <a:endParaRPr lang="en-GB" dirty="0"/>
          </a:p>
        </p:txBody>
      </p:sp>
      <p:sp>
        <p:nvSpPr>
          <p:cNvPr id="3" name="Content Placeholder 2">
            <a:extLst>
              <a:ext uri="{FF2B5EF4-FFF2-40B4-BE49-F238E27FC236}">
                <a16:creationId xmlns:a16="http://schemas.microsoft.com/office/drawing/2014/main" id="{346A2958-A193-431B-A137-908D83847218}"/>
              </a:ext>
            </a:extLst>
          </p:cNvPr>
          <p:cNvSpPr>
            <a:spLocks noGrp="1"/>
          </p:cNvSpPr>
          <p:nvPr>
            <p:ph idx="1"/>
          </p:nvPr>
        </p:nvSpPr>
        <p:spPr/>
        <p:txBody>
          <a:bodyPr>
            <a:normAutofit/>
          </a:bodyPr>
          <a:lstStyle/>
          <a:p>
            <a:r>
              <a:rPr lang="en-GB" sz="2800" dirty="0"/>
              <a:t>1 – inspire through purpose – as with characteristics of an effect team</a:t>
            </a:r>
          </a:p>
          <a:p>
            <a:r>
              <a:rPr lang="en-GB" sz="2800" dirty="0"/>
              <a:t>2 – go all in – help people to see opportunities</a:t>
            </a:r>
          </a:p>
          <a:p>
            <a:r>
              <a:rPr lang="en-GB" sz="2800" dirty="0"/>
              <a:t>3 – enable people with the capabilities that they need</a:t>
            </a:r>
          </a:p>
          <a:p>
            <a:r>
              <a:rPr lang="en-GB" sz="2800" dirty="0"/>
              <a:t>4 – create a culture of continuous learning</a:t>
            </a:r>
          </a:p>
          <a:p>
            <a:r>
              <a:rPr lang="en-GB" sz="2800" dirty="0"/>
              <a:t>5 – inclusive leadership</a:t>
            </a:r>
          </a:p>
        </p:txBody>
      </p:sp>
    </p:spTree>
    <p:extLst>
      <p:ext uri="{BB962C8B-B14F-4D97-AF65-F5344CB8AC3E}">
        <p14:creationId xmlns:p14="http://schemas.microsoft.com/office/powerpoint/2010/main" val="2337663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2094B-6B9E-417F-A48C-A48B3201BC61}"/>
              </a:ext>
            </a:extLst>
          </p:cNvPr>
          <p:cNvSpPr>
            <a:spLocks noGrp="1"/>
          </p:cNvSpPr>
          <p:nvPr>
            <p:ph type="title"/>
          </p:nvPr>
        </p:nvSpPr>
        <p:spPr>
          <a:xfrm>
            <a:off x="581192" y="702156"/>
            <a:ext cx="11029616" cy="594799"/>
          </a:xfrm>
        </p:spPr>
        <p:txBody>
          <a:bodyPr/>
          <a:lstStyle/>
          <a:p>
            <a:r>
              <a:rPr lang="en-GB" dirty="0"/>
              <a:t>Appreciative inquiry</a:t>
            </a:r>
          </a:p>
        </p:txBody>
      </p:sp>
      <p:pic>
        <p:nvPicPr>
          <p:cNvPr id="4" name="Content Placeholder 3">
            <a:extLst>
              <a:ext uri="{FF2B5EF4-FFF2-40B4-BE49-F238E27FC236}">
                <a16:creationId xmlns:a16="http://schemas.microsoft.com/office/drawing/2014/main" id="{8DDFC8FC-EDAE-4D5C-A145-70C7C95360F3}"/>
              </a:ext>
            </a:extLst>
          </p:cNvPr>
          <p:cNvPicPr>
            <a:picLocks noGrp="1"/>
          </p:cNvPicPr>
          <p:nvPr>
            <p:ph idx="1"/>
          </p:nvPr>
        </p:nvPicPr>
        <p:blipFill rotWithShape="1">
          <a:blip r:embed="rId2"/>
          <a:srcRect l="23474" t="41373" r="24737" b="9497"/>
          <a:stretch/>
        </p:blipFill>
        <p:spPr bwMode="auto">
          <a:xfrm>
            <a:off x="737118" y="1576873"/>
            <a:ext cx="9937102" cy="4982547"/>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95E64775-3DDE-4174-9AEB-2191A7A80433}"/>
              </a:ext>
            </a:extLst>
          </p:cNvPr>
          <p:cNvSpPr txBox="1"/>
          <p:nvPr/>
        </p:nvSpPr>
        <p:spPr>
          <a:xfrm>
            <a:off x="3741490" y="6082018"/>
            <a:ext cx="5931016" cy="369332"/>
          </a:xfrm>
          <a:prstGeom prst="rect">
            <a:avLst/>
          </a:prstGeom>
          <a:noFill/>
        </p:spPr>
        <p:txBody>
          <a:bodyPr wrap="square" rtlCol="0">
            <a:spAutoFit/>
          </a:bodyPr>
          <a:lstStyle/>
          <a:p>
            <a:r>
              <a:rPr lang="en-GB" dirty="0" err="1"/>
              <a:t>Cooperider</a:t>
            </a:r>
            <a:r>
              <a:rPr lang="en-GB" dirty="0"/>
              <a:t> &amp; </a:t>
            </a:r>
            <a:r>
              <a:rPr lang="en-GB" dirty="0" err="1"/>
              <a:t>Whiteney</a:t>
            </a:r>
            <a:r>
              <a:rPr lang="en-GB" dirty="0"/>
              <a:t> 2015 </a:t>
            </a:r>
            <a:r>
              <a:rPr lang="en-GB" dirty="0" err="1"/>
              <a:t>pg</a:t>
            </a:r>
            <a:r>
              <a:rPr lang="en-GB" dirty="0"/>
              <a:t> 6</a:t>
            </a:r>
          </a:p>
        </p:txBody>
      </p:sp>
    </p:spTree>
    <p:extLst>
      <p:ext uri="{BB962C8B-B14F-4D97-AF65-F5344CB8AC3E}">
        <p14:creationId xmlns:p14="http://schemas.microsoft.com/office/powerpoint/2010/main" val="2770141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D9AA7-0F34-4FB7-BD0D-33382DBACCB1}"/>
              </a:ext>
            </a:extLst>
          </p:cNvPr>
          <p:cNvSpPr>
            <a:spLocks noGrp="1"/>
          </p:cNvSpPr>
          <p:nvPr>
            <p:ph type="title"/>
          </p:nvPr>
        </p:nvSpPr>
        <p:spPr/>
        <p:txBody>
          <a:bodyPr/>
          <a:lstStyle/>
          <a:p>
            <a:r>
              <a:rPr lang="en-GB" dirty="0"/>
              <a:t>Types of change</a:t>
            </a:r>
          </a:p>
        </p:txBody>
      </p:sp>
      <p:sp>
        <p:nvSpPr>
          <p:cNvPr id="3" name="Content Placeholder 2">
            <a:extLst>
              <a:ext uri="{FF2B5EF4-FFF2-40B4-BE49-F238E27FC236}">
                <a16:creationId xmlns:a16="http://schemas.microsoft.com/office/drawing/2014/main" id="{AD7A89EE-B1C1-49F7-B530-F91A228216CF}"/>
              </a:ext>
            </a:extLst>
          </p:cNvPr>
          <p:cNvSpPr>
            <a:spLocks noGrp="1"/>
          </p:cNvSpPr>
          <p:nvPr>
            <p:ph idx="1"/>
          </p:nvPr>
        </p:nvSpPr>
        <p:spPr/>
        <p:txBody>
          <a:bodyPr>
            <a:normAutofit/>
          </a:bodyPr>
          <a:lstStyle/>
          <a:p>
            <a:pPr marL="0" indent="0">
              <a:buNone/>
            </a:pPr>
            <a:r>
              <a:rPr lang="en-GB" dirty="0"/>
              <a:t>1 – Incremental change, this is continuous and is building on what is currently being done.  This is the least disruptive and can be driven by service users, staff at all levels or policy change.  This change often happens ‘on the fly’ and isn’t pre-meditated.</a:t>
            </a:r>
          </a:p>
          <a:p>
            <a:pPr marL="0" indent="0">
              <a:buNone/>
            </a:pPr>
            <a:r>
              <a:rPr lang="en-GB" dirty="0"/>
              <a:t>2 – Step change, this is a more significant change and requires a leap from one place to another.  This might take the form of redesigning a system and way of working, or organisational structure, in order to make savings and/or deliver better results.  This will be strategic and planned process.</a:t>
            </a:r>
          </a:p>
          <a:p>
            <a:pPr marL="0" indent="0">
              <a:buNone/>
            </a:pPr>
            <a:r>
              <a:rPr lang="en-GB" dirty="0"/>
              <a:t>3 – Transformational change, this is about transforming services, this process involves challenging established norms and pushing organisation right out of their comfort zone.  It requires a very thorough process of challenge and creative thinking to ascertain the changes to come, and then an exceptionally well implemented and delivered process of change, measure, challenge, evaluate.  </a:t>
            </a:r>
          </a:p>
          <a:p>
            <a:endParaRPr lang="en-GB" dirty="0"/>
          </a:p>
        </p:txBody>
      </p:sp>
    </p:spTree>
    <p:extLst>
      <p:ext uri="{BB962C8B-B14F-4D97-AF65-F5344CB8AC3E}">
        <p14:creationId xmlns:p14="http://schemas.microsoft.com/office/powerpoint/2010/main" val="1056283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D30C-2FC2-4262-A8DF-88A75E96B7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FF0877-4BE7-4579-A1DC-F60CA8A61A65}"/>
              </a:ext>
            </a:extLst>
          </p:cNvPr>
          <p:cNvSpPr>
            <a:spLocks noGrp="1"/>
          </p:cNvSpPr>
          <p:nvPr>
            <p:ph idx="1"/>
          </p:nvPr>
        </p:nvSpPr>
        <p:spPr/>
        <p:txBody>
          <a:bodyPr>
            <a:normAutofit/>
          </a:bodyPr>
          <a:lstStyle/>
          <a:p>
            <a:r>
              <a:rPr lang="en-GB" sz="2800" dirty="0"/>
              <a:t>“in a crisis . . . we call for someone with answers, decision, strength, and a map of the future, someone who knows where we ought to be going—in short someone who can make hard problems simple. . . . Instead of looking for saviours, we should be calling for leadership that will challenge us to face problems for which there are no simple, painless solutions—problems that require us to learn new ways” (</a:t>
            </a:r>
            <a:r>
              <a:rPr lang="en-GB" sz="2800" dirty="0" err="1"/>
              <a:t>Fullen</a:t>
            </a:r>
            <a:r>
              <a:rPr lang="en-GB" sz="2800" dirty="0"/>
              <a:t> p21 2001)</a:t>
            </a:r>
          </a:p>
        </p:txBody>
      </p:sp>
    </p:spTree>
    <p:extLst>
      <p:ext uri="{BB962C8B-B14F-4D97-AF65-F5344CB8AC3E}">
        <p14:creationId xmlns:p14="http://schemas.microsoft.com/office/powerpoint/2010/main" val="2791168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3D4C-C4ED-4981-A29E-0D80D1B26B98}"/>
              </a:ext>
            </a:extLst>
          </p:cNvPr>
          <p:cNvSpPr>
            <a:spLocks noGrp="1"/>
          </p:cNvSpPr>
          <p:nvPr>
            <p:ph type="title"/>
          </p:nvPr>
        </p:nvSpPr>
        <p:spPr/>
        <p:txBody>
          <a:bodyPr/>
          <a:lstStyle/>
          <a:p>
            <a:r>
              <a:rPr lang="en-GB" dirty="0"/>
              <a:t>Process – culture, culture, culture!</a:t>
            </a:r>
          </a:p>
        </p:txBody>
      </p:sp>
      <p:sp>
        <p:nvSpPr>
          <p:cNvPr id="3" name="Content Placeholder 2">
            <a:extLst>
              <a:ext uri="{FF2B5EF4-FFF2-40B4-BE49-F238E27FC236}">
                <a16:creationId xmlns:a16="http://schemas.microsoft.com/office/drawing/2014/main" id="{A3E4A81F-C48A-45DC-B3E5-DE78D69C5114}"/>
              </a:ext>
            </a:extLst>
          </p:cNvPr>
          <p:cNvSpPr>
            <a:spLocks noGrp="1"/>
          </p:cNvSpPr>
          <p:nvPr>
            <p:ph idx="1"/>
          </p:nvPr>
        </p:nvSpPr>
        <p:spPr/>
        <p:txBody>
          <a:bodyPr/>
          <a:lstStyle/>
          <a:p>
            <a:r>
              <a:rPr lang="en-GB" dirty="0"/>
              <a:t>Reassure – psychological safety </a:t>
            </a:r>
          </a:p>
          <a:p>
            <a:r>
              <a:rPr lang="en-GB" dirty="0"/>
              <a:t>Educate</a:t>
            </a:r>
          </a:p>
          <a:p>
            <a:r>
              <a:rPr lang="en-GB" dirty="0"/>
              <a:t>Inspire – look for positives</a:t>
            </a:r>
          </a:p>
          <a:p>
            <a:r>
              <a:rPr lang="en-GB" dirty="0"/>
              <a:t>Plan</a:t>
            </a:r>
          </a:p>
          <a:p>
            <a:r>
              <a:rPr lang="en-GB" dirty="0"/>
              <a:t>Challenge &amp; manage expectations?</a:t>
            </a:r>
          </a:p>
          <a:p>
            <a:r>
              <a:rPr lang="en-GB" dirty="0"/>
              <a:t>And repeat above!</a:t>
            </a:r>
          </a:p>
          <a:p>
            <a:endParaRPr lang="en-GB" dirty="0"/>
          </a:p>
        </p:txBody>
      </p:sp>
    </p:spTree>
    <p:extLst>
      <p:ext uri="{BB962C8B-B14F-4D97-AF65-F5344CB8AC3E}">
        <p14:creationId xmlns:p14="http://schemas.microsoft.com/office/powerpoint/2010/main" val="4042528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58797-E5CC-4A46-B73C-1453DE5FB974}"/>
              </a:ext>
            </a:extLst>
          </p:cNvPr>
          <p:cNvSpPr>
            <a:spLocks noGrp="1"/>
          </p:cNvSpPr>
          <p:nvPr>
            <p:ph type="title"/>
          </p:nvPr>
        </p:nvSpPr>
        <p:spPr/>
        <p:txBody>
          <a:bodyPr/>
          <a:lstStyle/>
          <a:p>
            <a:r>
              <a:rPr lang="en-GB" dirty="0">
                <a:hlinkClick r:id="rId2"/>
              </a:rPr>
              <a:t>https://www.cypnow.co.uk/other/article/change-management-seven-steps-to-change</a:t>
            </a:r>
            <a:r>
              <a:rPr lang="en-GB" dirty="0"/>
              <a:t> </a:t>
            </a:r>
          </a:p>
        </p:txBody>
      </p:sp>
      <p:sp>
        <p:nvSpPr>
          <p:cNvPr id="3" name="Content Placeholder 2">
            <a:extLst>
              <a:ext uri="{FF2B5EF4-FFF2-40B4-BE49-F238E27FC236}">
                <a16:creationId xmlns:a16="http://schemas.microsoft.com/office/drawing/2014/main" id="{3F8B4775-DBFF-4998-84DC-D2D4B1441B5C}"/>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69886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7 Steps to managing change</a:t>
            </a:r>
          </a:p>
        </p:txBody>
      </p:sp>
      <p:sp>
        <p:nvSpPr>
          <p:cNvPr id="3" name="Content Placeholder 2"/>
          <p:cNvSpPr>
            <a:spLocks noGrp="1"/>
          </p:cNvSpPr>
          <p:nvPr>
            <p:ph idx="1"/>
          </p:nvPr>
        </p:nvSpPr>
        <p:spPr/>
        <p:txBody>
          <a:bodyPr/>
          <a:lstStyle/>
          <a:p>
            <a:r>
              <a:rPr lang="en-GB" dirty="0"/>
              <a:t>1. Highlight the benefits</a:t>
            </a:r>
          </a:p>
          <a:p>
            <a:endParaRPr lang="en-GB" dirty="0"/>
          </a:p>
          <a:p>
            <a:pPr marL="0" indent="0">
              <a:buNone/>
            </a:pPr>
            <a:r>
              <a:rPr lang="en-GB" dirty="0"/>
              <a:t>"There's always resistance to change so you need to point out the benefits, and show staff how it's going to enhance their work," says Rachel Shaw, head of child and adolescent nursing at Conway and Denbighshire NHS Trust.</a:t>
            </a:r>
          </a:p>
        </p:txBody>
      </p:sp>
    </p:spTree>
    <p:extLst>
      <p:ext uri="{BB962C8B-B14F-4D97-AF65-F5344CB8AC3E}">
        <p14:creationId xmlns:p14="http://schemas.microsoft.com/office/powerpoint/2010/main" val="4201160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Create a shared vision</a:t>
            </a:r>
          </a:p>
        </p:txBody>
      </p:sp>
      <p:sp>
        <p:nvSpPr>
          <p:cNvPr id="3" name="Content Placeholder 2"/>
          <p:cNvSpPr>
            <a:spLocks noGrp="1"/>
          </p:cNvSpPr>
          <p:nvPr>
            <p:ph idx="1"/>
          </p:nvPr>
        </p:nvSpPr>
        <p:spPr/>
        <p:txBody>
          <a:bodyPr>
            <a:normAutofit fontScale="92500"/>
          </a:bodyPr>
          <a:lstStyle/>
          <a:p>
            <a:pPr marL="0" indent="0">
              <a:buNone/>
            </a:pPr>
            <a:r>
              <a:rPr lang="en-GB" dirty="0"/>
              <a:t>Keeping staff on your side can be tough if the process of change does not meet their expectations. This is why it is essential to create a shared vision through close consultation with colleagues, believes Jackie O'Brien, family therapist with Newham's central early start team.</a:t>
            </a:r>
          </a:p>
          <a:p>
            <a:endParaRPr lang="en-GB" dirty="0"/>
          </a:p>
          <a:p>
            <a:pPr marL="0" indent="0">
              <a:buNone/>
            </a:pPr>
            <a:r>
              <a:rPr lang="en-GB" dirty="0"/>
              <a:t>This central team, which was created 18 months ago, offers strategic support to staff working in the borough's eight Early Start programmes (formerly Sure Start). "Staff were keen on our roles and valued them - but it was important for us to be clear about what we could realistically offer," admits O'Brien. "So we had to continually clarify the roles' boundaries."</a:t>
            </a:r>
          </a:p>
          <a:p>
            <a:endParaRPr lang="en-GB" dirty="0"/>
          </a:p>
          <a:p>
            <a:pPr marL="0" indent="0">
              <a:buNone/>
            </a:pPr>
            <a:r>
              <a:rPr lang="en-GB" dirty="0"/>
              <a:t>For O'Brien, it is vital to keep connected with colleagues, to hear what they want and to make them feel listened to. "You can't always implement what people want," she adds, "but you can create a sense of shared responsibilities and accountability where people feel part of a bigger picture."</a:t>
            </a:r>
          </a:p>
        </p:txBody>
      </p:sp>
    </p:spTree>
    <p:extLst>
      <p:ext uri="{BB962C8B-B14F-4D97-AF65-F5344CB8AC3E}">
        <p14:creationId xmlns:p14="http://schemas.microsoft.com/office/powerpoint/2010/main" val="2751195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Keep it practical</a:t>
            </a:r>
          </a:p>
        </p:txBody>
      </p:sp>
      <p:sp>
        <p:nvSpPr>
          <p:cNvPr id="3" name="Content Placeholder 2"/>
          <p:cNvSpPr>
            <a:spLocks noGrp="1"/>
          </p:cNvSpPr>
          <p:nvPr>
            <p:ph idx="1"/>
          </p:nvPr>
        </p:nvSpPr>
        <p:spPr/>
        <p:txBody>
          <a:bodyPr/>
          <a:lstStyle/>
          <a:p>
            <a:pPr marL="0" indent="0">
              <a:buNone/>
            </a:pPr>
            <a:r>
              <a:rPr lang="en-GB" dirty="0"/>
              <a:t>In the process of change it can be the small details that upset the apple cart. As a result, focusing on practical issues and looking for common-sense solutions can be the key to keeping everyone on board.</a:t>
            </a:r>
          </a:p>
          <a:p>
            <a:endParaRPr lang="en-GB" dirty="0"/>
          </a:p>
          <a:p>
            <a:pPr marL="0" indent="0">
              <a:buNone/>
            </a:pPr>
            <a:r>
              <a:rPr lang="en-GB" dirty="0"/>
              <a:t>"It's about having transparency and creativity, so the workforce sits down as a team and looks at ways of improving the system," advises Carl </a:t>
            </a:r>
            <a:r>
              <a:rPr lang="en-GB" dirty="0" err="1"/>
              <a:t>Whalley</a:t>
            </a:r>
            <a:r>
              <a:rPr lang="en-GB" dirty="0"/>
              <a:t>, service manager for the RU-OK? team in Brighton.</a:t>
            </a:r>
          </a:p>
        </p:txBody>
      </p:sp>
    </p:spTree>
    <p:extLst>
      <p:ext uri="{BB962C8B-B14F-4D97-AF65-F5344CB8AC3E}">
        <p14:creationId xmlns:p14="http://schemas.microsoft.com/office/powerpoint/2010/main" val="2675335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Break into bite-sized pieces</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dirty="0"/>
              <a:t>"We're trying to see it as work in progress and break it into bite-sized pieces," explains Pat </a:t>
            </a:r>
            <a:r>
              <a:rPr lang="en-GB" dirty="0" err="1"/>
              <a:t>Clewer</a:t>
            </a:r>
            <a:r>
              <a:rPr lang="en-GB" dirty="0"/>
              <a:t>, children's services development manager for Devon, who is co-ordinating the development of the county's children's trust.</a:t>
            </a:r>
          </a:p>
          <a:p>
            <a:endParaRPr lang="en-GB" dirty="0"/>
          </a:p>
          <a:p>
            <a:r>
              <a:rPr lang="en-GB" dirty="0" err="1"/>
              <a:t>Clewer</a:t>
            </a:r>
            <a:r>
              <a:rPr lang="en-GB" dirty="0"/>
              <a:t> feels that it is better to tackle change in stages so that there are no overriding goals but interim arrangements. In this way, staff can pilot new ways of working, then evaluate and build on these for the next stage. "People think that change has to be structural but that needn't be the case," says </a:t>
            </a:r>
            <a:r>
              <a:rPr lang="en-GB" dirty="0" err="1"/>
              <a:t>Clewer</a:t>
            </a:r>
            <a:r>
              <a:rPr lang="en-GB" dirty="0"/>
              <a:t>.</a:t>
            </a:r>
          </a:p>
          <a:p>
            <a:endParaRPr lang="en-GB" dirty="0"/>
          </a:p>
          <a:p>
            <a:r>
              <a:rPr lang="en-GB" dirty="0"/>
              <a:t>"Change is best driven by staff looking at the outcomes they want to achieve for children, and then making suggestions about how to get there.</a:t>
            </a:r>
          </a:p>
        </p:txBody>
      </p:sp>
    </p:spTree>
    <p:extLst>
      <p:ext uri="{BB962C8B-B14F-4D97-AF65-F5344CB8AC3E}">
        <p14:creationId xmlns:p14="http://schemas.microsoft.com/office/powerpoint/2010/main" val="332265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Include patients and service users ideas</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dirty="0"/>
              <a:t>How can you be sure change really meets children's needs? In East Riding, Yorkshire, consultation with young people has been core in setting up a central enquiry line, to be provided by the Children's Trust. Launching this month, the line will be a referral point for any child parent or professional wanting information or access to relevant services.</a:t>
            </a:r>
          </a:p>
          <a:p>
            <a:endParaRPr lang="en-GB" dirty="0"/>
          </a:p>
          <a:p>
            <a:r>
              <a:rPr lang="en-GB" dirty="0"/>
              <a:t>Richard Vickers, manager for the trust, explains how staff have been holding workshops at Children's Fund consultation days. "The children wanted it friendly and not too formal, and explanations of issues such as why staff might consult with another colleague about their enquiry. The information they gave us was very basic, but important," he continues. "So we videoed it, and we're using it for staff training."</a:t>
            </a:r>
          </a:p>
        </p:txBody>
      </p:sp>
    </p:spTree>
    <p:extLst>
      <p:ext uri="{BB962C8B-B14F-4D97-AF65-F5344CB8AC3E}">
        <p14:creationId xmlns:p14="http://schemas.microsoft.com/office/powerpoint/2010/main" val="1304381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 Prioritise communication</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dirty="0"/>
              <a:t>According to Isobel MacDougall, integrated children's services manager in South Lanarkshire, good communication is key to bringing about positive changes in children's services. Scotland has its own agendas around integrating children's services, and South Lanarkshire has pioneered work in this area.</a:t>
            </a:r>
          </a:p>
          <a:p>
            <a:endParaRPr lang="en-GB" dirty="0"/>
          </a:p>
          <a:p>
            <a:r>
              <a:rPr lang="en-GB" dirty="0"/>
              <a:t>"Communication and interpersonal skills are key to the work of our team," says MacDougall, "and having a multi-disciplinary perspective so you can bring together a holistic approach."</a:t>
            </a:r>
          </a:p>
          <a:p>
            <a:endParaRPr lang="en-GB" dirty="0"/>
          </a:p>
          <a:p>
            <a:r>
              <a:rPr lang="en-GB" dirty="0"/>
              <a:t>MacDougall understands change can frighten people, so she advises managers: "Reassure staff that you recognise they have skills and experience, and give them opportunities to be consulted to express concerns and opinions."</a:t>
            </a:r>
          </a:p>
        </p:txBody>
      </p:sp>
    </p:spTree>
    <p:extLst>
      <p:ext uri="{BB962C8B-B14F-4D97-AF65-F5344CB8AC3E}">
        <p14:creationId xmlns:p14="http://schemas.microsoft.com/office/powerpoint/2010/main" val="1488904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C7683-3B57-4783-A0F3-7AC547B3DF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B1B2E5-F76E-4B9E-A0C4-319560FBF71E}"/>
              </a:ext>
            </a:extLst>
          </p:cNvPr>
          <p:cNvSpPr>
            <a:spLocks noGrp="1"/>
          </p:cNvSpPr>
          <p:nvPr>
            <p:ph idx="1"/>
          </p:nvPr>
        </p:nvSpPr>
        <p:spPr/>
        <p:txBody>
          <a:bodyPr/>
          <a:lstStyle/>
          <a:p>
            <a:r>
              <a:rPr lang="en-GB" dirty="0"/>
              <a:t>Fullan, Michael. 2001. Leading in a Culture of Change.  San Francisco: </a:t>
            </a:r>
            <a:r>
              <a:rPr lang="en-GB" dirty="0" err="1"/>
              <a:t>Jonsey</a:t>
            </a:r>
            <a:r>
              <a:rPr lang="en-GB" dirty="0"/>
              <a:t> Bass</a:t>
            </a:r>
          </a:p>
          <a:p>
            <a:r>
              <a:rPr lang="en-GB" i="0" dirty="0">
                <a:solidFill>
                  <a:srgbClr val="333333"/>
                </a:solidFill>
                <a:effectLst/>
              </a:rPr>
              <a:t>By Vivien Martin. 2003. Leading Change in Health and Social Care. Routledge</a:t>
            </a:r>
          </a:p>
          <a:p>
            <a:r>
              <a:rPr lang="en-GB" dirty="0">
                <a:solidFill>
                  <a:srgbClr val="333333"/>
                </a:solidFill>
              </a:rPr>
              <a:t>Children and Young People Now, 2004, 7 steps to manage change: </a:t>
            </a:r>
            <a:r>
              <a:rPr lang="en-GB" dirty="0">
                <a:hlinkClick r:id="rId2"/>
              </a:rPr>
              <a:t>https://www.cypnow.co.uk/other/article/change-management-seven-steps-to-change</a:t>
            </a:r>
            <a:r>
              <a:rPr lang="en-GB" dirty="0"/>
              <a:t>  (Accessed 22/2/21)</a:t>
            </a:r>
          </a:p>
          <a:p>
            <a:r>
              <a:rPr lang="en-GB" dirty="0" err="1"/>
              <a:t>Cooperider</a:t>
            </a:r>
            <a:r>
              <a:rPr lang="en-GB" dirty="0"/>
              <a:t> and Whitney 2005, Appreciative Inquiry, </a:t>
            </a:r>
            <a:r>
              <a:rPr lang="en-GB" dirty="0" err="1"/>
              <a:t>Sanfrancisco</a:t>
            </a:r>
            <a:r>
              <a:rPr lang="en-GB"/>
              <a:t>, BK</a:t>
            </a:r>
            <a:endParaRPr lang="en-GB" dirty="0"/>
          </a:p>
          <a:p>
            <a:endParaRPr lang="en-GB" i="0" dirty="0">
              <a:solidFill>
                <a:srgbClr val="333333"/>
              </a:solidFill>
              <a:effectLst/>
            </a:endParaRPr>
          </a:p>
        </p:txBody>
      </p:sp>
    </p:spTree>
    <p:extLst>
      <p:ext uri="{BB962C8B-B14F-4D97-AF65-F5344CB8AC3E}">
        <p14:creationId xmlns:p14="http://schemas.microsoft.com/office/powerpoint/2010/main" val="3732580298"/>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2455B2D-BAB7-438A-85DA-0266A24CB79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8C6403A-684A-431F-8F36-A24C99E2866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{8DD15B24-4813-4667-9BEC-E6D9029DAAE0}tf11964407_win32</Template>
  <TotalTime>226</TotalTime>
  <Words>1652</Words>
  <Application>Microsoft Office PowerPoint</Application>
  <PresentationFormat>Widescreen</PresentationFormat>
  <Paragraphs>76</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Franklin Gothic Book</vt:lpstr>
      <vt:lpstr>Franklin Gothic Demi</vt:lpstr>
      <vt:lpstr>Gill Sans MT</vt:lpstr>
      <vt:lpstr>Lava Std</vt:lpstr>
      <vt:lpstr>Wingdings 2</vt:lpstr>
      <vt:lpstr>DividendVTI</vt:lpstr>
      <vt:lpstr>Managing Change (btw this topic has nothing to do with oranges)</vt:lpstr>
      <vt:lpstr>PowerPoint Presentation</vt:lpstr>
      <vt:lpstr>The only constant is……….</vt:lpstr>
      <vt:lpstr>PowerPoint Presentation</vt:lpstr>
      <vt:lpstr>Why you might face resistance to change:</vt:lpstr>
      <vt:lpstr>Change and the individual</vt:lpstr>
      <vt:lpstr>PowerPoint Presentation</vt:lpstr>
      <vt:lpstr>Putting people first – lessons from ted talk </vt:lpstr>
      <vt:lpstr>Appreciative inquiry</vt:lpstr>
      <vt:lpstr>Types of change</vt:lpstr>
      <vt:lpstr>PowerPoint Presentation</vt:lpstr>
      <vt:lpstr>Process – culture, culture, culture!</vt:lpstr>
      <vt:lpstr>https://www.cypnow.co.uk/other/article/change-management-seven-steps-to-change </vt:lpstr>
      <vt:lpstr>7 Steps to managing change</vt:lpstr>
      <vt:lpstr>2. Create a shared vision</vt:lpstr>
      <vt:lpstr>3. Keep it practical</vt:lpstr>
      <vt:lpstr>4. Break into bite-sized pieces </vt:lpstr>
      <vt:lpstr>5. Include patients and service users ideas </vt:lpstr>
      <vt:lpstr>6. Prioritise communication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Change (btw this topic has nothing to do with oranges)</dc:title>
  <dc:creator>Neil Hapgood</dc:creator>
  <cp:lastModifiedBy>Neil Hapgood</cp:lastModifiedBy>
  <cp:revision>8</cp:revision>
  <dcterms:created xsi:type="dcterms:W3CDTF">2021-02-23T18:57:36Z</dcterms:created>
  <dcterms:modified xsi:type="dcterms:W3CDTF">2021-02-24T11:22:43Z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