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6" r:id="rId3"/>
    <p:sldId id="258" r:id="rId4"/>
    <p:sldId id="259" r:id="rId5"/>
    <p:sldId id="263" r:id="rId6"/>
    <p:sldId id="264" r:id="rId7"/>
    <p:sldId id="265" r:id="rId8"/>
    <p:sldId id="266" r:id="rId9"/>
    <p:sldId id="267" r:id="rId10"/>
    <p:sldId id="268" r:id="rId11"/>
    <p:sldId id="260" r:id="rId12"/>
    <p:sldId id="262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6395" autoAdjust="0"/>
  </p:normalViewPr>
  <p:slideViewPr>
    <p:cSldViewPr>
      <p:cViewPr varScale="1">
        <p:scale>
          <a:sx n="115" d="100"/>
          <a:sy n="115" d="100"/>
        </p:scale>
        <p:origin x="149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notesMaster" Target="notesMasters/notesMaster1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1C71C7-4560-4EF1-AA35-E174F6A4AB18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52C710-DA58-46FB-98C9-ADCC72F33F9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 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2C710-DA58-46FB-98C9-ADCC72F33F9B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1008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8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8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8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8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8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8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8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8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8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8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7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73762"/>
          </a:xfrm>
        </p:spPr>
        <p:txBody>
          <a:bodyPr>
            <a:normAutofit fontScale="90000"/>
          </a:bodyPr>
          <a:lstStyle/>
          <a:p>
            <a:br>
              <a:rPr lang="en-US" b="1" dirty="0">
                <a:latin typeface="Arial Black" pitchFamily="34" charset="0"/>
              </a:rPr>
            </a:br>
            <a:r>
              <a:rPr lang="en-US" dirty="0">
                <a:latin typeface="Arial Black" pitchFamily="34" charset="0"/>
              </a:rPr>
              <a:t>Academic Skills</a:t>
            </a:r>
            <a:br>
              <a:rPr lang="en-US" dirty="0">
                <a:latin typeface="Arial Black" pitchFamily="34" charset="0"/>
              </a:rPr>
            </a:br>
            <a:r>
              <a:rPr lang="en-GB" sz="3200" b="1" dirty="0">
                <a:latin typeface="Arial Black" panose="020B0A04020102020204" pitchFamily="34" charset="0"/>
              </a:rPr>
              <a:t>LCBB4000</a:t>
            </a:r>
            <a:br>
              <a:rPr lang="en-US" dirty="0">
                <a:latin typeface="Arial Black" pitchFamily="34" charset="0"/>
              </a:rPr>
            </a:br>
            <a:r>
              <a:rPr lang="en-GB" sz="3200" b="1" dirty="0">
                <a:latin typeface="Arial Black" panose="020B0A04020102020204" pitchFamily="34" charset="0"/>
              </a:rPr>
              <a:t>Dr </a:t>
            </a:r>
            <a:r>
              <a:rPr lang="en-GB" sz="3200" b="1" dirty="0" err="1">
                <a:latin typeface="Arial Black" panose="020B0A04020102020204" pitchFamily="34" charset="0"/>
              </a:rPr>
              <a:t>Tarila</a:t>
            </a:r>
            <a:r>
              <a:rPr lang="en-GB" sz="3200" b="1" dirty="0">
                <a:latin typeface="Arial Black" panose="020B0A04020102020204" pitchFamily="34" charset="0"/>
              </a:rPr>
              <a:t> </a:t>
            </a:r>
            <a:r>
              <a:rPr lang="en-GB" sz="3200" b="1" dirty="0" err="1">
                <a:latin typeface="Arial Black" panose="020B0A04020102020204" pitchFamily="34" charset="0"/>
              </a:rPr>
              <a:t>Zuofa</a:t>
            </a:r>
            <a:br>
              <a:rPr lang="en-US" dirty="0">
                <a:latin typeface="Arial Black" pitchFamily="34" charset="0"/>
              </a:rPr>
            </a:br>
            <a:r>
              <a:rPr lang="en-US" sz="3200" b="1" dirty="0">
                <a:latin typeface="Arial Black" pitchFamily="34" charset="0"/>
              </a:rPr>
              <a:t>Group presentation</a:t>
            </a:r>
            <a:br>
              <a:rPr lang="en-US" sz="3200" b="1" dirty="0">
                <a:latin typeface="Arial Black" pitchFamily="34" charset="0"/>
              </a:rPr>
            </a:br>
            <a:br>
              <a:rPr lang="en-US" sz="3200" b="1" dirty="0">
                <a:latin typeface="Arial Black" pitchFamily="34" charset="0"/>
              </a:rPr>
            </a:br>
            <a:r>
              <a:rPr lang="en-US" sz="2000" b="1" i="1" dirty="0">
                <a:latin typeface="Arial Black" pitchFamily="34" charset="0"/>
              </a:rPr>
              <a:t>1. </a:t>
            </a:r>
            <a:r>
              <a:rPr lang="en-US" sz="2000" b="1" i="1" dirty="0" err="1">
                <a:latin typeface="Arial Black" pitchFamily="34" charset="0"/>
              </a:rPr>
              <a:t>Mircea</a:t>
            </a:r>
            <a:r>
              <a:rPr lang="en-US" sz="2000" b="1" i="1" dirty="0">
                <a:latin typeface="Arial Black" pitchFamily="34" charset="0"/>
              </a:rPr>
              <a:t> Octavian </a:t>
            </a:r>
            <a:r>
              <a:rPr lang="en-US" sz="2000" b="1" i="1" dirty="0" err="1">
                <a:latin typeface="Arial Black" pitchFamily="34" charset="0"/>
              </a:rPr>
              <a:t>Olteanu</a:t>
            </a:r>
            <a:br>
              <a:rPr lang="en-US" sz="2000" b="1" i="1" dirty="0">
                <a:latin typeface="Arial Black" pitchFamily="34" charset="0"/>
              </a:rPr>
            </a:br>
            <a:r>
              <a:rPr lang="en-US" sz="2000" b="1" i="1" dirty="0">
                <a:latin typeface="Arial Black" pitchFamily="34" charset="0"/>
              </a:rPr>
              <a:t> </a:t>
            </a:r>
            <a:r>
              <a:rPr lang="en-GB" sz="2000" b="1" i="1" dirty="0">
                <a:latin typeface="Arial Black" panose="020B0A04020102020204" pitchFamily="34" charset="0"/>
              </a:rPr>
              <a:t>2017632@student.uwtsd.ac.uk</a:t>
            </a:r>
            <a:br>
              <a:rPr lang="en-US" sz="2000" b="1" i="1" dirty="0">
                <a:latin typeface="Arial Black" pitchFamily="34" charset="0"/>
              </a:rPr>
            </a:br>
            <a:br>
              <a:rPr lang="en-US" sz="2000" b="1" i="1" dirty="0">
                <a:latin typeface="Arial Black" pitchFamily="34" charset="0"/>
              </a:rPr>
            </a:br>
            <a:r>
              <a:rPr lang="en-US" sz="2000" b="1" i="1" dirty="0">
                <a:latin typeface="Arial Black" pitchFamily="34" charset="0"/>
              </a:rPr>
              <a:t>2. Valentina </a:t>
            </a:r>
            <a:r>
              <a:rPr lang="en-US" sz="2000" b="1" i="1" dirty="0" err="1">
                <a:latin typeface="Arial Black" pitchFamily="34" charset="0"/>
              </a:rPr>
              <a:t>Oana</a:t>
            </a:r>
            <a:r>
              <a:rPr lang="en-US" sz="2000" b="1" i="1" dirty="0">
                <a:latin typeface="Arial Black" pitchFamily="34" charset="0"/>
              </a:rPr>
              <a:t> </a:t>
            </a:r>
            <a:r>
              <a:rPr lang="en-US" sz="2000" b="1" i="1" dirty="0" err="1">
                <a:latin typeface="Arial Black" pitchFamily="34" charset="0"/>
              </a:rPr>
              <a:t>Vintila</a:t>
            </a:r>
            <a:br>
              <a:rPr lang="en-US" sz="2000" b="1" i="1" dirty="0">
                <a:latin typeface="Arial Black" pitchFamily="34" charset="0"/>
              </a:rPr>
            </a:br>
            <a:r>
              <a:rPr lang="en-US" sz="2000" b="1" i="1" dirty="0">
                <a:latin typeface="Arial Black" pitchFamily="34" charset="0"/>
              </a:rPr>
              <a:t>2021907</a:t>
            </a:r>
            <a:r>
              <a:rPr lang="en-GB" sz="2000" b="1" i="1" dirty="0">
                <a:latin typeface="Arial Black" panose="020B0A04020102020204" pitchFamily="34" charset="0"/>
              </a:rPr>
              <a:t>@student.uwtsd.ac.uk</a:t>
            </a:r>
            <a:br>
              <a:rPr lang="en-US" sz="2000" b="1" i="1" dirty="0">
                <a:latin typeface="Arial Black" pitchFamily="34" charset="0"/>
              </a:rPr>
            </a:br>
            <a:br>
              <a:rPr lang="en-US" sz="2000" b="1" i="1" dirty="0">
                <a:latin typeface="Arial Black" pitchFamily="34" charset="0"/>
              </a:rPr>
            </a:br>
            <a:r>
              <a:rPr lang="en-US" sz="2000" b="1" i="1" dirty="0">
                <a:latin typeface="Arial Black" pitchFamily="34" charset="0"/>
              </a:rPr>
              <a:t>3. Stefan </a:t>
            </a:r>
            <a:r>
              <a:rPr lang="en-US" sz="2000" b="1" i="1" dirty="0" err="1">
                <a:latin typeface="Arial Black" pitchFamily="34" charset="0"/>
              </a:rPr>
              <a:t>Dimitrov</a:t>
            </a:r>
            <a:r>
              <a:rPr lang="en-US" sz="2000" b="1" i="1" dirty="0">
                <a:latin typeface="Arial Black" pitchFamily="34" charset="0"/>
              </a:rPr>
              <a:t> </a:t>
            </a:r>
            <a:r>
              <a:rPr lang="en-US" sz="2000" b="1" i="1" dirty="0" err="1">
                <a:latin typeface="Arial Black" pitchFamily="34" charset="0"/>
              </a:rPr>
              <a:t>Stefanov</a:t>
            </a:r>
            <a:br>
              <a:rPr lang="en-US" sz="2000" b="1" i="1" dirty="0">
                <a:latin typeface="Arial Black" pitchFamily="34" charset="0"/>
              </a:rPr>
            </a:br>
            <a:r>
              <a:rPr lang="en-US" sz="2000" b="1" i="1" dirty="0">
                <a:latin typeface="Arial Black" pitchFamily="34" charset="0"/>
              </a:rPr>
              <a:t>2016748</a:t>
            </a:r>
            <a:r>
              <a:rPr lang="en-GB" sz="2000" b="1" i="1" dirty="0">
                <a:latin typeface="Arial Black" panose="020B0A04020102020204" pitchFamily="34" charset="0"/>
              </a:rPr>
              <a:t>@student.uwtsd.ac.uk</a:t>
            </a:r>
            <a:br>
              <a:rPr lang="en-US" sz="2000" b="1" i="1" dirty="0">
                <a:latin typeface="Arial Black" pitchFamily="34" charset="0"/>
              </a:rPr>
            </a:br>
            <a:br>
              <a:rPr lang="en-US" sz="2000" b="1" dirty="0">
                <a:latin typeface="Arial Black" pitchFamily="34" charset="0"/>
              </a:rPr>
            </a:br>
            <a:endParaRPr lang="en-US" sz="2000" dirty="0">
              <a:latin typeface="Arial Black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077200" cy="1162050"/>
          </a:xfrm>
        </p:spPr>
        <p:txBody>
          <a:bodyPr/>
          <a:lstStyle/>
          <a:p>
            <a:pPr algn="ctr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br>
              <a:rPr lang="en-US" dirty="0"/>
            </a:b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752600"/>
            <a:ext cx="3124200" cy="3733800"/>
          </a:xfrm>
        </p:spPr>
        <p:txBody>
          <a:bodyPr/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manages its operations that help them to grow and sustain using the strategy to effectively manage their products.</a:t>
            </a:r>
          </a:p>
          <a:p>
            <a:endParaRPr lang="en-US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810001" y="1524000"/>
            <a:ext cx="4974476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382000" cy="1162050"/>
          </a:xfrm>
        </p:spPr>
        <p:txBody>
          <a:bodyPr anchor="t">
            <a:normAutofit fontScale="90000"/>
          </a:bodyPr>
          <a:lstStyle/>
          <a:p>
            <a:pPr algn="ctr"/>
            <a:br>
              <a:rPr lang="en-US" sz="2800" dirty="0"/>
            </a:br>
            <a:r>
              <a:rPr 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activities of Amazon</a:t>
            </a:r>
            <a:br>
              <a:rPr lang="en-US" sz="2800" dirty="0"/>
            </a:br>
            <a:br>
              <a:rPr lang="en-US" sz="2800" dirty="0"/>
            </a:br>
            <a:endParaRPr lang="en-US" sz="2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918493"/>
            <a:ext cx="3008313" cy="3872707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primary activities of Amazon encompass maintaining its inbound logistics, operations, marketing and sales as well as outbound logistics.</a:t>
            </a:r>
          </a:p>
          <a:p>
            <a:endParaRPr lang="en-US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733800" y="1918494"/>
            <a:ext cx="5029199" cy="3872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153400" cy="533400"/>
          </a:xfrm>
        </p:spPr>
        <p:txBody>
          <a:bodyPr>
            <a:noAutofit/>
          </a:bodyPr>
          <a:lstStyle/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Supply chain management 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968500"/>
            <a:ext cx="3008313" cy="351790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is focused on its responsibility for customer services, product returns and logistics.</a:t>
            </a:r>
          </a:p>
          <a:p>
            <a:endParaRPr lang="en-US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962400" y="1398460"/>
            <a:ext cx="4648200" cy="46975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153400" cy="1162050"/>
          </a:xfrm>
        </p:spPr>
        <p:txBody>
          <a:bodyPr/>
          <a:lstStyle/>
          <a:p>
            <a:pPr algn="ctr"/>
            <a:r>
              <a:rPr lang="en-US" sz="2400" dirty="0"/>
              <a:t>How has Amazon introduced changes in its supply chain management systems, in recent years?</a:t>
            </a:r>
            <a:br>
              <a:rPr lang="en-US" dirty="0"/>
            </a:br>
            <a:endParaRPr lang="en-US" dirty="0"/>
          </a:p>
        </p:txBody>
      </p:sp>
      <p:pic>
        <p:nvPicPr>
          <p:cNvPr id="5" name="Content Placeholder 4" descr="Supply-Chain-Automation_Shareable-1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81400" y="1447800"/>
            <a:ext cx="5111750" cy="4648199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63700"/>
            <a:ext cx="3008313" cy="412750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supply change management of the company is improving by the implementation of robotics and the enhancement of digital services.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305800" cy="116205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Merchandising of its digital and physical goods, along with Inventory management </a:t>
            </a:r>
            <a:br>
              <a:rPr lang="en-US" dirty="0"/>
            </a:b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828801"/>
            <a:ext cx="3008313" cy="3352799"/>
          </a:xfrm>
        </p:spPr>
        <p:txBody>
          <a:bodyPr>
            <a:normAutofit lnSpcReduction="10000"/>
          </a:bodyPr>
          <a:lstStyle/>
          <a:p>
            <a:pPr lvl="0" algn="just">
              <a:lnSpc>
                <a:spcPct val="15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is focused to manage its inventory.</a:t>
            </a:r>
          </a:p>
          <a:p>
            <a:pPr lvl="0" algn="just">
              <a:lnSpc>
                <a:spcPct val="15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Satisfies the need of the customers. </a:t>
            </a:r>
          </a:p>
          <a:p>
            <a:endParaRPr lang="en-US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676164" y="1600200"/>
            <a:ext cx="4858236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6205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Development, designing and optimization of the platform, through websites or apps </a:t>
            </a:r>
            <a:br>
              <a:rPr lang="en-US" dirty="0"/>
            </a:b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44700"/>
            <a:ext cx="3008313" cy="344170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is focused to improve its services through the technological innovation. </a:t>
            </a:r>
          </a:p>
          <a:p>
            <a:endParaRPr lang="en-US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688538" y="1676400"/>
            <a:ext cx="4845862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153400" cy="1162050"/>
          </a:xfrm>
        </p:spPr>
        <p:txBody>
          <a:bodyPr>
            <a:normAutofit/>
          </a:bodyPr>
          <a:lstStyle/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designing, developing and optimizing platforms, for influencing consumer behaviour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57400"/>
            <a:ext cx="3008313" cy="3810001"/>
          </a:xfrm>
        </p:spPr>
        <p:txBody>
          <a:bodyPr/>
          <a:lstStyle/>
          <a:p>
            <a:pPr lvl="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is analyzing the behaviour of its customers. </a:t>
            </a:r>
          </a:p>
          <a:p>
            <a:pPr lvl="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best offers on the products and improved service quality. </a:t>
            </a:r>
          </a:p>
          <a:p>
            <a:endParaRPr lang="en-US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962400" y="2438400"/>
            <a:ext cx="4648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153400" cy="946150"/>
          </a:xfrm>
        </p:spPr>
        <p:txBody>
          <a:bodyPr>
            <a:normAutofit/>
          </a:bodyPr>
          <a:lstStyle/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 the alternative products and services that the company can provide in future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recommended that the company need to focus on understanding the requirements of the customers and provide the services as per their specifications.</a:t>
            </a:r>
          </a:p>
          <a:p>
            <a:endParaRPr lang="en-US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756301" y="1524000"/>
            <a:ext cx="4930499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305800" cy="641350"/>
          </a:xfrm>
        </p:spPr>
        <p:txBody>
          <a:bodyPr>
            <a:normAutofit/>
          </a:bodyPr>
          <a:lstStyle/>
          <a:p>
            <a:pPr algn="ctr"/>
            <a:r>
              <a:rPr lang="en-US" sz="3600" dirty="0"/>
              <a:t>Contd.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7520" y="1659096"/>
            <a:ext cx="3008313" cy="3637756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also recommended that the company can focus on improving its website to attract an increased number of customers.</a:t>
            </a:r>
          </a:p>
          <a:p>
            <a:endParaRPr lang="en-US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859212" y="1676400"/>
            <a:ext cx="4543425" cy="3396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001000" cy="717551"/>
          </a:xfrm>
        </p:spPr>
        <p:txBody>
          <a:bodyPr>
            <a:normAutofit/>
          </a:bodyPr>
          <a:lstStyle/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 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657600" cy="4432299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can be concluded from the above analysis that the company need to manage its business properly to compete effectively with the outside world.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66DBF1-6EC9-4195-B8CF-E23D931E1E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6693" y="1910048"/>
            <a:ext cx="4391025" cy="39243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ankyou__FillWzcwMCw0NDB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1" y="533400"/>
            <a:ext cx="8312726" cy="54864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endParaRPr lang="en-GB" sz="3700" b="1" dirty="0"/>
          </a:p>
          <a:p>
            <a:r>
              <a:rPr lang="en-GB" sz="3700" dirty="0" err="1"/>
              <a:t>Alyammahi</a:t>
            </a:r>
            <a:r>
              <a:rPr lang="en-GB" sz="3700" dirty="0"/>
              <a:t>, A., </a:t>
            </a:r>
            <a:r>
              <a:rPr lang="en-GB" sz="3700" dirty="0" err="1"/>
              <a:t>Alshurideh</a:t>
            </a:r>
            <a:r>
              <a:rPr lang="en-GB" sz="3700" dirty="0"/>
              <a:t>, M., Al </a:t>
            </a:r>
            <a:r>
              <a:rPr lang="en-GB" sz="3700" dirty="0" err="1"/>
              <a:t>Kurdi</a:t>
            </a:r>
            <a:r>
              <a:rPr lang="en-GB" sz="3700" dirty="0"/>
              <a:t>, B. and </a:t>
            </a:r>
            <a:r>
              <a:rPr lang="en-GB" sz="3700" dirty="0" err="1"/>
              <a:t>Salloum</a:t>
            </a:r>
            <a:r>
              <a:rPr lang="en-GB" sz="3700" dirty="0"/>
              <a:t>, S.A., 2020, October. The impacts of communication ethics on workplace decision making and productivity. In </a:t>
            </a:r>
            <a:r>
              <a:rPr lang="en-GB" sz="3700" i="1" dirty="0"/>
              <a:t>International Conference on Advanced Intelligent Systems and Informatics</a:t>
            </a:r>
            <a:r>
              <a:rPr lang="en-GB" sz="3700" dirty="0"/>
              <a:t> (pp. 488-500). Springer, Cham.</a:t>
            </a:r>
          </a:p>
          <a:p>
            <a:r>
              <a:rPr lang="en-GB" sz="3700" dirty="0"/>
              <a:t>Deep, S., </a:t>
            </a:r>
            <a:r>
              <a:rPr lang="en-GB" sz="3700" dirty="0" err="1"/>
              <a:t>Salleh</a:t>
            </a:r>
            <a:r>
              <a:rPr lang="en-GB" sz="3700" dirty="0"/>
              <a:t>, B.M. and Othman, H., 2019. Study on problem-based learning towards improving soft skills of students in effective communication class. </a:t>
            </a:r>
            <a:r>
              <a:rPr lang="en-GB" sz="3700" i="1" dirty="0"/>
              <a:t>International Journal of Innovation and Learning</a:t>
            </a:r>
            <a:r>
              <a:rPr lang="en-GB" sz="3700" dirty="0"/>
              <a:t>, </a:t>
            </a:r>
            <a:r>
              <a:rPr lang="en-GB" sz="3700" i="1" dirty="0"/>
              <a:t>25</a:t>
            </a:r>
            <a:r>
              <a:rPr lang="en-GB" sz="3700" dirty="0"/>
              <a:t>(1), pp.17-34.</a:t>
            </a:r>
          </a:p>
          <a:p>
            <a:r>
              <a:rPr lang="en-GB" sz="3700" dirty="0" err="1"/>
              <a:t>Kharouf</a:t>
            </a:r>
            <a:r>
              <a:rPr lang="en-GB" sz="3700" dirty="0"/>
              <a:t>, H., </a:t>
            </a:r>
            <a:r>
              <a:rPr lang="en-GB" sz="3700" dirty="0" err="1"/>
              <a:t>Sekhon</a:t>
            </a:r>
            <a:r>
              <a:rPr lang="en-GB" sz="3700" dirty="0"/>
              <a:t>, H., </a:t>
            </a:r>
            <a:r>
              <a:rPr lang="en-GB" sz="3700" dirty="0" err="1"/>
              <a:t>Fazal</a:t>
            </a:r>
            <a:r>
              <a:rPr lang="en-GB" sz="3700" dirty="0"/>
              <a:t>-e-Hasan, S.M., Hickman, E. and Mortimer, G., 2019. The role of effective communication and trustworthiness in determining guests’ loyalty. </a:t>
            </a:r>
            <a:r>
              <a:rPr lang="en-GB" sz="3700" i="1" dirty="0"/>
              <a:t>Journal of Hospitality Marketing &amp; Management</a:t>
            </a:r>
            <a:r>
              <a:rPr lang="en-GB" sz="3700" dirty="0"/>
              <a:t>, </a:t>
            </a:r>
            <a:r>
              <a:rPr lang="en-GB" sz="3700" i="1" dirty="0"/>
              <a:t>28</a:t>
            </a:r>
            <a:r>
              <a:rPr lang="en-GB" sz="3700" dirty="0"/>
              <a:t>(2), pp.240-262.</a:t>
            </a:r>
          </a:p>
          <a:p>
            <a:r>
              <a:rPr lang="en-GB" sz="3700" dirty="0" err="1"/>
              <a:t>Koerber</a:t>
            </a:r>
            <a:r>
              <a:rPr lang="en-GB" sz="3700" dirty="0"/>
              <a:t>, A., </a:t>
            </a:r>
            <a:r>
              <a:rPr lang="en-GB" sz="3700" dirty="0" err="1"/>
              <a:t>Provencher</a:t>
            </a:r>
            <a:r>
              <a:rPr lang="en-GB" sz="3700" dirty="0"/>
              <a:t>, J. and Starkey, J., 2020. Leadership Communication in the STEM Workplace: A Qualitative Study. </a:t>
            </a:r>
            <a:r>
              <a:rPr lang="en-GB" sz="3700" i="1" dirty="0"/>
              <a:t>Technical Communication Quarterly</a:t>
            </a:r>
            <a:r>
              <a:rPr lang="en-GB" sz="3700" dirty="0"/>
              <a:t>, pp.1-20.</a:t>
            </a:r>
          </a:p>
          <a:p>
            <a:r>
              <a:rPr lang="en-GB" sz="3700" dirty="0" err="1"/>
              <a:t>Ljajić</a:t>
            </a:r>
            <a:r>
              <a:rPr lang="en-GB" sz="3700" dirty="0"/>
              <a:t>, S. and </a:t>
            </a:r>
            <a:r>
              <a:rPr lang="en-GB" sz="3700" dirty="0" err="1"/>
              <a:t>Pirsl</a:t>
            </a:r>
            <a:r>
              <a:rPr lang="en-GB" sz="3700" dirty="0"/>
              <a:t>, D., 2021. The Role of Internal Communication and Workplace Language in Positioning of Organizations. </a:t>
            </a:r>
            <a:r>
              <a:rPr lang="en-GB" sz="3700" i="1" dirty="0" err="1"/>
              <a:t>Društvene</a:t>
            </a:r>
            <a:r>
              <a:rPr lang="en-GB" sz="3700" i="1" dirty="0"/>
              <a:t> I </a:t>
            </a:r>
            <a:r>
              <a:rPr lang="en-GB" sz="3700" i="1" dirty="0" err="1"/>
              <a:t>humanističke</a:t>
            </a:r>
            <a:r>
              <a:rPr lang="en-GB" sz="3700" i="1" dirty="0"/>
              <a:t> </a:t>
            </a:r>
            <a:r>
              <a:rPr lang="en-GB" sz="3700" i="1" dirty="0" err="1"/>
              <a:t>studije</a:t>
            </a:r>
            <a:r>
              <a:rPr lang="en-GB" sz="3700" dirty="0"/>
              <a:t>, </a:t>
            </a:r>
            <a:r>
              <a:rPr lang="en-GB" sz="3700" i="1" dirty="0"/>
              <a:t>6</a:t>
            </a:r>
            <a:r>
              <a:rPr lang="en-GB" sz="3700" dirty="0"/>
              <a:t>(1 (14)), pp.441-452.</a:t>
            </a:r>
          </a:p>
          <a:p>
            <a:r>
              <a:rPr lang="en-GB" sz="3700" dirty="0" err="1"/>
              <a:t>Momeny</a:t>
            </a:r>
            <a:r>
              <a:rPr lang="en-GB" sz="3700" dirty="0"/>
              <a:t>, L.S. and </a:t>
            </a:r>
            <a:r>
              <a:rPr lang="en-GB" sz="3700" dirty="0" err="1"/>
              <a:t>Gourgues</a:t>
            </a:r>
            <a:r>
              <a:rPr lang="en-GB" sz="3700" dirty="0"/>
              <a:t>, M., 2019. Communication that develops: Clarity of process on transformational leadership through a study of effective communication of emotional intelligence. </a:t>
            </a:r>
            <a:r>
              <a:rPr lang="en-GB" sz="3700" i="1" dirty="0"/>
              <a:t>Christian Education Journal</a:t>
            </a:r>
            <a:r>
              <a:rPr lang="en-GB" sz="3700" dirty="0"/>
              <a:t>, </a:t>
            </a:r>
            <a:r>
              <a:rPr lang="en-GB" sz="3700" i="1" dirty="0"/>
              <a:t>16</a:t>
            </a:r>
            <a:r>
              <a:rPr lang="en-GB" sz="3700" dirty="0"/>
              <a:t>(2), pp.226-240.</a:t>
            </a:r>
          </a:p>
          <a:p>
            <a:r>
              <a:rPr lang="en-GB" sz="3700" dirty="0"/>
              <a:t>Osborne, S. and </a:t>
            </a:r>
            <a:r>
              <a:rPr lang="en-GB" sz="3700" dirty="0" err="1"/>
              <a:t>Hammoud</a:t>
            </a:r>
            <a:r>
              <a:rPr lang="en-GB" sz="3700" dirty="0"/>
              <a:t>, M.S., 2017. Effective employee engagement in the workplace. </a:t>
            </a:r>
            <a:r>
              <a:rPr lang="en-GB" sz="3700" i="1" dirty="0"/>
              <a:t>International Journal of Applied Management and Technology</a:t>
            </a:r>
            <a:r>
              <a:rPr lang="en-GB" sz="3700" dirty="0"/>
              <a:t>, </a:t>
            </a:r>
            <a:r>
              <a:rPr lang="en-GB" sz="3700" i="1" dirty="0"/>
              <a:t>16</a:t>
            </a:r>
            <a:r>
              <a:rPr lang="en-GB" sz="3700" dirty="0"/>
              <a:t>(1), p.4.</a:t>
            </a:r>
          </a:p>
          <a:p>
            <a:r>
              <a:rPr lang="en-GB" sz="3700" dirty="0" err="1"/>
              <a:t>Radovic</a:t>
            </a:r>
            <a:r>
              <a:rPr lang="en-GB" sz="3700" dirty="0"/>
              <a:t> </a:t>
            </a:r>
            <a:r>
              <a:rPr lang="en-GB" sz="3700" dirty="0" err="1"/>
              <a:t>Markovic</a:t>
            </a:r>
            <a:r>
              <a:rPr lang="en-GB" sz="3700" dirty="0"/>
              <a:t>, M. and </a:t>
            </a:r>
            <a:r>
              <a:rPr lang="en-GB" sz="3700" dirty="0" err="1"/>
              <a:t>Salamzadeh</a:t>
            </a:r>
            <a:r>
              <a:rPr lang="en-GB" sz="3700" dirty="0"/>
              <a:t>, A., 2018. The importance of communication in business management. In </a:t>
            </a:r>
            <a:r>
              <a:rPr lang="en-GB" sz="3700" dirty="0" err="1"/>
              <a:t>Radovic</a:t>
            </a:r>
            <a:r>
              <a:rPr lang="en-GB" sz="3700" dirty="0"/>
              <a:t> </a:t>
            </a:r>
            <a:r>
              <a:rPr lang="en-GB" sz="3700" dirty="0" err="1"/>
              <a:t>Markovic</a:t>
            </a:r>
            <a:r>
              <a:rPr lang="en-GB" sz="3700" dirty="0"/>
              <a:t>, M., &amp; </a:t>
            </a:r>
            <a:r>
              <a:rPr lang="en-GB" sz="3700" dirty="0" err="1"/>
              <a:t>Salamzadeh</a:t>
            </a:r>
            <a:r>
              <a:rPr lang="en-GB" sz="3700" dirty="0"/>
              <a:t>, A.(2018). The Importance of Communication in Business Management, The 7th International Scientific Conference on Employment, Education and Entrepreneurship, Belgrade, Serbia.</a:t>
            </a:r>
          </a:p>
          <a:p>
            <a:r>
              <a:rPr lang="en-GB" sz="3700" dirty="0"/>
              <a:t>Reddy, B.V. and Gupta, A., 2020. Importance of effective communication during COVID-19 </a:t>
            </a:r>
            <a:r>
              <a:rPr lang="en-GB" sz="3700" dirty="0" err="1"/>
              <a:t>infodemic</a:t>
            </a:r>
            <a:r>
              <a:rPr lang="en-GB" sz="3700" dirty="0"/>
              <a:t>. </a:t>
            </a:r>
            <a:r>
              <a:rPr lang="en-GB" sz="3700" i="1" dirty="0"/>
              <a:t>Journal of Family Medicine and Primary Care</a:t>
            </a:r>
            <a:r>
              <a:rPr lang="en-GB" sz="3700" dirty="0"/>
              <a:t>, </a:t>
            </a:r>
            <a:r>
              <a:rPr lang="en-GB" sz="3700" i="1" dirty="0"/>
              <a:t>9</a:t>
            </a:r>
            <a:r>
              <a:rPr lang="en-GB" sz="3700" dirty="0"/>
              <a:t>(8), p.3793.</a:t>
            </a:r>
          </a:p>
          <a:p>
            <a:r>
              <a:rPr lang="en-GB" sz="3700" dirty="0" err="1"/>
              <a:t>Selvi</a:t>
            </a:r>
            <a:r>
              <a:rPr lang="en-GB" sz="3700" dirty="0"/>
              <a:t>, M., </a:t>
            </a:r>
            <a:r>
              <a:rPr lang="en-GB" sz="3700" dirty="0" err="1"/>
              <a:t>Thangaramya</a:t>
            </a:r>
            <a:r>
              <a:rPr lang="en-GB" sz="3700" dirty="0"/>
              <a:t>, K., </a:t>
            </a:r>
            <a:r>
              <a:rPr lang="en-GB" sz="3700" dirty="0" err="1"/>
              <a:t>Ganapathy</a:t>
            </a:r>
            <a:r>
              <a:rPr lang="en-GB" sz="3700" dirty="0"/>
              <a:t>, S., </a:t>
            </a:r>
            <a:r>
              <a:rPr lang="en-GB" sz="3700" dirty="0" err="1"/>
              <a:t>Kulothungan</a:t>
            </a:r>
            <a:r>
              <a:rPr lang="en-GB" sz="3700" dirty="0"/>
              <a:t>, K., Nehemiah, H.K. and Kannan, A., 2019. An energy-aware trust-based secure routing algorithm for effective communication in wireless sensor networks. </a:t>
            </a:r>
            <a:r>
              <a:rPr lang="en-GB" sz="3700" i="1" dirty="0"/>
              <a:t>Wireless Personal Communications</a:t>
            </a:r>
            <a:r>
              <a:rPr lang="en-GB" sz="3700" dirty="0"/>
              <a:t>, </a:t>
            </a:r>
            <a:r>
              <a:rPr lang="en-GB" sz="3700" i="1" dirty="0"/>
              <a:t>105</a:t>
            </a:r>
            <a:r>
              <a:rPr lang="en-GB" sz="3700" dirty="0"/>
              <a:t>(4), pp.1475-1490.</a:t>
            </a:r>
          </a:p>
          <a:p>
            <a:r>
              <a:rPr lang="en-GB" sz="3700" dirty="0" err="1"/>
              <a:t>Stiehr</a:t>
            </a:r>
            <a:r>
              <a:rPr lang="en-GB" sz="3700" dirty="0"/>
              <a:t>, E.S. and </a:t>
            </a:r>
            <a:r>
              <a:rPr lang="en-GB" sz="3700" dirty="0" err="1"/>
              <a:t>Vandermause</a:t>
            </a:r>
            <a:r>
              <a:rPr lang="en-GB" sz="3700" dirty="0"/>
              <a:t>, R.K., 2017. Can’t we all just get along? A dual-theory approach to understanding and managing the multigenerational workplace. </a:t>
            </a:r>
            <a:r>
              <a:rPr lang="en-GB" sz="3700" i="1" dirty="0"/>
              <a:t>Journal of Organizational Psychology</a:t>
            </a:r>
            <a:r>
              <a:rPr lang="en-GB" sz="3700" dirty="0"/>
              <a:t>, </a:t>
            </a:r>
            <a:r>
              <a:rPr lang="en-GB" sz="3700" i="1" dirty="0"/>
              <a:t>17</a:t>
            </a:r>
            <a:r>
              <a:rPr lang="en-GB" sz="3700" dirty="0"/>
              <a:t>(2), pp.103-110.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9505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817</Words>
  <Application>Microsoft Office PowerPoint</Application>
  <PresentationFormat>Expunere pe ecran (4:3)</PresentationFormat>
  <Paragraphs>49</Paragraphs>
  <Slides>13</Slides>
  <Notes>11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13</vt:i4>
      </vt:variant>
    </vt:vector>
  </HeadingPairs>
  <TitlesOfParts>
    <vt:vector size="14" baseType="lpstr">
      <vt:lpstr>Office Theme</vt:lpstr>
      <vt:lpstr> Academic Skills LCBB4000 Dr Tarila Zuofa Group presentation  1. Mircea Octavian Olteanu  2017632@student.uwtsd.ac.uk  2. Valentina Oana Vintila 2021907@student.uwtsd.ac.uk  3. Stefan Dimitrov Stefanov 2016748@student.uwtsd.ac.uk  </vt:lpstr>
      <vt:lpstr>Introduction </vt:lpstr>
      <vt:lpstr> Main activities of Amazon  </vt:lpstr>
      <vt:lpstr>Supply chain management </vt:lpstr>
      <vt:lpstr>How has Amazon introduced changes in its supply chain management systems, in recent years? </vt:lpstr>
      <vt:lpstr>Merchandising of its digital and physical goods, along with Inventory management  </vt:lpstr>
      <vt:lpstr>Development, designing and optimization of the platform, through websites or apps  </vt:lpstr>
      <vt:lpstr>Importance of designing, developing and optimizing platforms, for influencing consumer behaviour</vt:lpstr>
      <vt:lpstr>Recommend the alternative products and services that the company can provide in future</vt:lpstr>
      <vt:lpstr>Contd. </vt:lpstr>
      <vt:lpstr>Conclusion </vt:lpstr>
      <vt:lpstr>Prezentare PowerPoint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Presentation Student name Student id Course name Subject name </dc:title>
  <dc:creator>user</dc:creator>
  <cp:lastModifiedBy>447592546961</cp:lastModifiedBy>
  <cp:revision>12</cp:revision>
  <dcterms:created xsi:type="dcterms:W3CDTF">2006-08-16T00:00:00Z</dcterms:created>
  <dcterms:modified xsi:type="dcterms:W3CDTF">2021-03-19T08:11:16Z</dcterms:modified>
</cp:coreProperties>
</file>