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2" r:id="rId7"/>
    <p:sldId id="263" r:id="rId8"/>
    <p:sldId id="265" r:id="rId9"/>
    <p:sldId id="264" r:id="rId10"/>
    <p:sldId id="26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A1953"/>
    <a:srgbClr val="004376"/>
    <a:srgbClr val="461E6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114" d="100"/>
          <a:sy n="114" d="100"/>
        </p:scale>
        <p:origin x="474"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3FB9A-9148-4517-9E1C-A65999C3976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23BF426-D514-4B75-B4C9-7F323D05651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B28930F-D499-4054-A186-4F3415D08D90}"/>
              </a:ext>
            </a:extLst>
          </p:cNvPr>
          <p:cNvSpPr>
            <a:spLocks noGrp="1"/>
          </p:cNvSpPr>
          <p:nvPr>
            <p:ph type="dt" sz="half" idx="10"/>
          </p:nvPr>
        </p:nvSpPr>
        <p:spPr/>
        <p:txBody>
          <a:bodyPr/>
          <a:lstStyle/>
          <a:p>
            <a:fld id="{B44F9A57-2DDD-48F4-94FA-3664809F27C5}" type="datetimeFigureOut">
              <a:rPr lang="en-GB" smtClean="0"/>
              <a:t>01/02/2018</a:t>
            </a:fld>
            <a:endParaRPr lang="en-GB"/>
          </a:p>
        </p:txBody>
      </p:sp>
      <p:sp>
        <p:nvSpPr>
          <p:cNvPr id="5" name="Footer Placeholder 4">
            <a:extLst>
              <a:ext uri="{FF2B5EF4-FFF2-40B4-BE49-F238E27FC236}">
                <a16:creationId xmlns:a16="http://schemas.microsoft.com/office/drawing/2014/main" id="{9C87C8D1-DA7D-4949-9F56-8CA5CF70C7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EDE797-6653-44B2-B471-E7B7909A8CFD}"/>
              </a:ext>
            </a:extLst>
          </p:cNvPr>
          <p:cNvSpPr>
            <a:spLocks noGrp="1"/>
          </p:cNvSpPr>
          <p:nvPr>
            <p:ph type="sldNum" sz="quarter" idx="12"/>
          </p:nvPr>
        </p:nvSpPr>
        <p:spPr/>
        <p:txBody>
          <a:bodyPr/>
          <a:lstStyle/>
          <a:p>
            <a:fld id="{EB0AF6F2-FCDE-4A6E-89CF-3D367C163386}" type="slidenum">
              <a:rPr lang="en-GB" smtClean="0"/>
              <a:t>‹#›</a:t>
            </a:fld>
            <a:endParaRPr lang="en-GB"/>
          </a:p>
        </p:txBody>
      </p:sp>
    </p:spTree>
    <p:extLst>
      <p:ext uri="{BB962C8B-B14F-4D97-AF65-F5344CB8AC3E}">
        <p14:creationId xmlns:p14="http://schemas.microsoft.com/office/powerpoint/2010/main" val="1276983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FF192-99F5-4805-90FB-95DA76F2EA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009565F-F9BD-4B13-A0C2-ADD1EADB4E0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AACF88-56CE-4E0B-999C-45E08A792346}"/>
              </a:ext>
            </a:extLst>
          </p:cNvPr>
          <p:cNvSpPr>
            <a:spLocks noGrp="1"/>
          </p:cNvSpPr>
          <p:nvPr>
            <p:ph type="dt" sz="half" idx="10"/>
          </p:nvPr>
        </p:nvSpPr>
        <p:spPr/>
        <p:txBody>
          <a:bodyPr/>
          <a:lstStyle/>
          <a:p>
            <a:fld id="{B44F9A57-2DDD-48F4-94FA-3664809F27C5}" type="datetimeFigureOut">
              <a:rPr lang="en-GB" smtClean="0"/>
              <a:t>01/02/2018</a:t>
            </a:fld>
            <a:endParaRPr lang="en-GB"/>
          </a:p>
        </p:txBody>
      </p:sp>
      <p:sp>
        <p:nvSpPr>
          <p:cNvPr id="5" name="Footer Placeholder 4">
            <a:extLst>
              <a:ext uri="{FF2B5EF4-FFF2-40B4-BE49-F238E27FC236}">
                <a16:creationId xmlns:a16="http://schemas.microsoft.com/office/drawing/2014/main" id="{66C9D1BD-CFE7-4A5D-99F9-9771C3D0B9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94A3DD-3601-4C9C-99C0-5729255ADB6E}"/>
              </a:ext>
            </a:extLst>
          </p:cNvPr>
          <p:cNvSpPr>
            <a:spLocks noGrp="1"/>
          </p:cNvSpPr>
          <p:nvPr>
            <p:ph type="sldNum" sz="quarter" idx="12"/>
          </p:nvPr>
        </p:nvSpPr>
        <p:spPr/>
        <p:txBody>
          <a:bodyPr/>
          <a:lstStyle/>
          <a:p>
            <a:fld id="{EB0AF6F2-FCDE-4A6E-89CF-3D367C163386}" type="slidenum">
              <a:rPr lang="en-GB" smtClean="0"/>
              <a:t>‹#›</a:t>
            </a:fld>
            <a:endParaRPr lang="en-GB"/>
          </a:p>
        </p:txBody>
      </p:sp>
    </p:spTree>
    <p:extLst>
      <p:ext uri="{BB962C8B-B14F-4D97-AF65-F5344CB8AC3E}">
        <p14:creationId xmlns:p14="http://schemas.microsoft.com/office/powerpoint/2010/main" val="28511792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A5538-ED58-43D8-8572-1EBD03FEC21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6A81634-1AA0-499E-A691-77792B3E0F7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AF718F1-14B7-4946-B6E8-DEEB711231FA}"/>
              </a:ext>
            </a:extLst>
          </p:cNvPr>
          <p:cNvSpPr>
            <a:spLocks noGrp="1"/>
          </p:cNvSpPr>
          <p:nvPr>
            <p:ph type="dt" sz="half" idx="10"/>
          </p:nvPr>
        </p:nvSpPr>
        <p:spPr/>
        <p:txBody>
          <a:bodyPr/>
          <a:lstStyle/>
          <a:p>
            <a:fld id="{B44F9A57-2DDD-48F4-94FA-3664809F27C5}" type="datetimeFigureOut">
              <a:rPr lang="en-GB" smtClean="0"/>
              <a:t>01/02/2018</a:t>
            </a:fld>
            <a:endParaRPr lang="en-GB"/>
          </a:p>
        </p:txBody>
      </p:sp>
      <p:sp>
        <p:nvSpPr>
          <p:cNvPr id="5" name="Footer Placeholder 4">
            <a:extLst>
              <a:ext uri="{FF2B5EF4-FFF2-40B4-BE49-F238E27FC236}">
                <a16:creationId xmlns:a16="http://schemas.microsoft.com/office/drawing/2014/main" id="{93ECEABE-E795-4A63-BB15-EDB6B2D1A9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371688-8353-4D18-BB77-B9E2A3CF56D8}"/>
              </a:ext>
            </a:extLst>
          </p:cNvPr>
          <p:cNvSpPr>
            <a:spLocks noGrp="1"/>
          </p:cNvSpPr>
          <p:nvPr>
            <p:ph type="sldNum" sz="quarter" idx="12"/>
          </p:nvPr>
        </p:nvSpPr>
        <p:spPr/>
        <p:txBody>
          <a:bodyPr/>
          <a:lstStyle/>
          <a:p>
            <a:fld id="{EB0AF6F2-FCDE-4A6E-89CF-3D367C163386}" type="slidenum">
              <a:rPr lang="en-GB" smtClean="0"/>
              <a:t>‹#›</a:t>
            </a:fld>
            <a:endParaRPr lang="en-GB"/>
          </a:p>
        </p:txBody>
      </p:sp>
    </p:spTree>
    <p:extLst>
      <p:ext uri="{BB962C8B-B14F-4D97-AF65-F5344CB8AC3E}">
        <p14:creationId xmlns:p14="http://schemas.microsoft.com/office/powerpoint/2010/main" val="35836941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2E3B7-F149-4126-8368-A106C96E4D2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473A99-169B-487A-BEAE-963FFB1A348E}"/>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BA33DD-CC4E-46B3-9796-7F5D5768F0D0}"/>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013BA32-55D7-400A-A2E9-379D7062163C}"/>
              </a:ext>
            </a:extLst>
          </p:cNvPr>
          <p:cNvSpPr>
            <a:spLocks noGrp="1"/>
          </p:cNvSpPr>
          <p:nvPr>
            <p:ph type="dt" sz="half" idx="10"/>
          </p:nvPr>
        </p:nvSpPr>
        <p:spPr/>
        <p:txBody>
          <a:bodyPr/>
          <a:lstStyle/>
          <a:p>
            <a:fld id="{B44F9A57-2DDD-48F4-94FA-3664809F27C5}" type="datetimeFigureOut">
              <a:rPr lang="en-GB" smtClean="0"/>
              <a:t>01/02/2018</a:t>
            </a:fld>
            <a:endParaRPr lang="en-GB"/>
          </a:p>
        </p:txBody>
      </p:sp>
      <p:sp>
        <p:nvSpPr>
          <p:cNvPr id="6" name="Footer Placeholder 5">
            <a:extLst>
              <a:ext uri="{FF2B5EF4-FFF2-40B4-BE49-F238E27FC236}">
                <a16:creationId xmlns:a16="http://schemas.microsoft.com/office/drawing/2014/main" id="{DFA832DF-E48C-45B0-B0FF-9879FCAA5E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623E58-9A33-48AC-928B-B9F55778C18E}"/>
              </a:ext>
            </a:extLst>
          </p:cNvPr>
          <p:cNvSpPr>
            <a:spLocks noGrp="1"/>
          </p:cNvSpPr>
          <p:nvPr>
            <p:ph type="sldNum" sz="quarter" idx="12"/>
          </p:nvPr>
        </p:nvSpPr>
        <p:spPr/>
        <p:txBody>
          <a:bodyPr/>
          <a:lstStyle/>
          <a:p>
            <a:fld id="{EB0AF6F2-FCDE-4A6E-89CF-3D367C163386}" type="slidenum">
              <a:rPr lang="en-GB" smtClean="0"/>
              <a:t>‹#›</a:t>
            </a:fld>
            <a:endParaRPr lang="en-GB"/>
          </a:p>
        </p:txBody>
      </p:sp>
    </p:spTree>
    <p:extLst>
      <p:ext uri="{BB962C8B-B14F-4D97-AF65-F5344CB8AC3E}">
        <p14:creationId xmlns:p14="http://schemas.microsoft.com/office/powerpoint/2010/main" val="4125480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E02F6-7851-4FB8-91F9-7BE9722A7FB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3C527FF-ED84-422B-9F7D-F236DF9B6BB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505CED6-B57B-4FB3-901C-33770E4EE0E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106DC62-23E6-461F-8B6E-6B7BE41FC08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866BEEB0-9412-4081-B546-AFD585B395E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6C0A5B2-5917-4371-8425-7F91ED0C9273}"/>
              </a:ext>
            </a:extLst>
          </p:cNvPr>
          <p:cNvSpPr>
            <a:spLocks noGrp="1"/>
          </p:cNvSpPr>
          <p:nvPr>
            <p:ph type="dt" sz="half" idx="10"/>
          </p:nvPr>
        </p:nvSpPr>
        <p:spPr/>
        <p:txBody>
          <a:bodyPr/>
          <a:lstStyle/>
          <a:p>
            <a:fld id="{B44F9A57-2DDD-48F4-94FA-3664809F27C5}" type="datetimeFigureOut">
              <a:rPr lang="en-GB" smtClean="0"/>
              <a:t>01/02/2018</a:t>
            </a:fld>
            <a:endParaRPr lang="en-GB"/>
          </a:p>
        </p:txBody>
      </p:sp>
      <p:sp>
        <p:nvSpPr>
          <p:cNvPr id="8" name="Footer Placeholder 7">
            <a:extLst>
              <a:ext uri="{FF2B5EF4-FFF2-40B4-BE49-F238E27FC236}">
                <a16:creationId xmlns:a16="http://schemas.microsoft.com/office/drawing/2014/main" id="{63601C29-FD92-4BCC-AA72-A159074BC73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CA39BD1-48E8-4999-9068-A514E5D83E5B}"/>
              </a:ext>
            </a:extLst>
          </p:cNvPr>
          <p:cNvSpPr>
            <a:spLocks noGrp="1"/>
          </p:cNvSpPr>
          <p:nvPr>
            <p:ph type="sldNum" sz="quarter" idx="12"/>
          </p:nvPr>
        </p:nvSpPr>
        <p:spPr/>
        <p:txBody>
          <a:bodyPr/>
          <a:lstStyle/>
          <a:p>
            <a:fld id="{EB0AF6F2-FCDE-4A6E-89CF-3D367C163386}" type="slidenum">
              <a:rPr lang="en-GB" smtClean="0"/>
              <a:t>‹#›</a:t>
            </a:fld>
            <a:endParaRPr lang="en-GB"/>
          </a:p>
        </p:txBody>
      </p:sp>
    </p:spTree>
    <p:extLst>
      <p:ext uri="{BB962C8B-B14F-4D97-AF65-F5344CB8AC3E}">
        <p14:creationId xmlns:p14="http://schemas.microsoft.com/office/powerpoint/2010/main" val="36981323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D0D96-DB0C-4D05-AB08-9320B32344E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922B682-1D7B-4D91-8821-03483FA60E8C}"/>
              </a:ext>
            </a:extLst>
          </p:cNvPr>
          <p:cNvSpPr>
            <a:spLocks noGrp="1"/>
          </p:cNvSpPr>
          <p:nvPr>
            <p:ph type="dt" sz="half" idx="10"/>
          </p:nvPr>
        </p:nvSpPr>
        <p:spPr/>
        <p:txBody>
          <a:bodyPr/>
          <a:lstStyle/>
          <a:p>
            <a:fld id="{B44F9A57-2DDD-48F4-94FA-3664809F27C5}" type="datetimeFigureOut">
              <a:rPr lang="en-GB" smtClean="0"/>
              <a:t>01/02/2018</a:t>
            </a:fld>
            <a:endParaRPr lang="en-GB"/>
          </a:p>
        </p:txBody>
      </p:sp>
      <p:sp>
        <p:nvSpPr>
          <p:cNvPr id="4" name="Footer Placeholder 3">
            <a:extLst>
              <a:ext uri="{FF2B5EF4-FFF2-40B4-BE49-F238E27FC236}">
                <a16:creationId xmlns:a16="http://schemas.microsoft.com/office/drawing/2014/main" id="{2B14A361-830F-436D-90D6-603571E9F95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476076A-31BB-4E8C-A1D5-DC74CA1F830A}"/>
              </a:ext>
            </a:extLst>
          </p:cNvPr>
          <p:cNvSpPr>
            <a:spLocks noGrp="1"/>
          </p:cNvSpPr>
          <p:nvPr>
            <p:ph type="sldNum" sz="quarter" idx="12"/>
          </p:nvPr>
        </p:nvSpPr>
        <p:spPr/>
        <p:txBody>
          <a:bodyPr/>
          <a:lstStyle/>
          <a:p>
            <a:fld id="{EB0AF6F2-FCDE-4A6E-89CF-3D367C163386}" type="slidenum">
              <a:rPr lang="en-GB" smtClean="0"/>
              <a:t>‹#›</a:t>
            </a:fld>
            <a:endParaRPr lang="en-GB"/>
          </a:p>
        </p:txBody>
      </p:sp>
    </p:spTree>
    <p:extLst>
      <p:ext uri="{BB962C8B-B14F-4D97-AF65-F5344CB8AC3E}">
        <p14:creationId xmlns:p14="http://schemas.microsoft.com/office/powerpoint/2010/main" val="552081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FFD33B-EE89-4D97-A7D2-7740662E8B9B}"/>
              </a:ext>
            </a:extLst>
          </p:cNvPr>
          <p:cNvSpPr>
            <a:spLocks noGrp="1"/>
          </p:cNvSpPr>
          <p:nvPr>
            <p:ph type="dt" sz="half" idx="10"/>
          </p:nvPr>
        </p:nvSpPr>
        <p:spPr/>
        <p:txBody>
          <a:bodyPr/>
          <a:lstStyle/>
          <a:p>
            <a:fld id="{B44F9A57-2DDD-48F4-94FA-3664809F27C5}" type="datetimeFigureOut">
              <a:rPr lang="en-GB" smtClean="0"/>
              <a:t>01/02/2018</a:t>
            </a:fld>
            <a:endParaRPr lang="en-GB"/>
          </a:p>
        </p:txBody>
      </p:sp>
      <p:sp>
        <p:nvSpPr>
          <p:cNvPr id="3" name="Footer Placeholder 2">
            <a:extLst>
              <a:ext uri="{FF2B5EF4-FFF2-40B4-BE49-F238E27FC236}">
                <a16:creationId xmlns:a16="http://schemas.microsoft.com/office/drawing/2014/main" id="{EF2FE749-B6C9-4786-AA99-51567D249D4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BE2D50C-35BF-49AD-9611-4A0704FCFA28}"/>
              </a:ext>
            </a:extLst>
          </p:cNvPr>
          <p:cNvSpPr>
            <a:spLocks noGrp="1"/>
          </p:cNvSpPr>
          <p:nvPr>
            <p:ph type="sldNum" sz="quarter" idx="12"/>
          </p:nvPr>
        </p:nvSpPr>
        <p:spPr/>
        <p:txBody>
          <a:bodyPr/>
          <a:lstStyle/>
          <a:p>
            <a:fld id="{EB0AF6F2-FCDE-4A6E-89CF-3D367C163386}" type="slidenum">
              <a:rPr lang="en-GB" smtClean="0"/>
              <a:t>‹#›</a:t>
            </a:fld>
            <a:endParaRPr lang="en-GB"/>
          </a:p>
        </p:txBody>
      </p:sp>
    </p:spTree>
    <p:extLst>
      <p:ext uri="{BB962C8B-B14F-4D97-AF65-F5344CB8AC3E}">
        <p14:creationId xmlns:p14="http://schemas.microsoft.com/office/powerpoint/2010/main" val="2048931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888F9-B6A9-4449-9CB9-9FF2DF3C0A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3E3393-91C3-4997-A3E8-D792490F1AA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8B78D2A-1F80-450B-AB17-098DC418CD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95CE73F-C175-4754-8E81-18996055B064}"/>
              </a:ext>
            </a:extLst>
          </p:cNvPr>
          <p:cNvSpPr>
            <a:spLocks noGrp="1"/>
          </p:cNvSpPr>
          <p:nvPr>
            <p:ph type="dt" sz="half" idx="10"/>
          </p:nvPr>
        </p:nvSpPr>
        <p:spPr/>
        <p:txBody>
          <a:bodyPr/>
          <a:lstStyle/>
          <a:p>
            <a:fld id="{B44F9A57-2DDD-48F4-94FA-3664809F27C5}" type="datetimeFigureOut">
              <a:rPr lang="en-GB" smtClean="0"/>
              <a:t>01/02/2018</a:t>
            </a:fld>
            <a:endParaRPr lang="en-GB"/>
          </a:p>
        </p:txBody>
      </p:sp>
      <p:sp>
        <p:nvSpPr>
          <p:cNvPr id="6" name="Footer Placeholder 5">
            <a:extLst>
              <a:ext uri="{FF2B5EF4-FFF2-40B4-BE49-F238E27FC236}">
                <a16:creationId xmlns:a16="http://schemas.microsoft.com/office/drawing/2014/main" id="{3B6716A9-DE43-4C2D-B9BE-57DE10BB58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49E706-D641-49E8-A290-BE46C7F29522}"/>
              </a:ext>
            </a:extLst>
          </p:cNvPr>
          <p:cNvSpPr>
            <a:spLocks noGrp="1"/>
          </p:cNvSpPr>
          <p:nvPr>
            <p:ph type="sldNum" sz="quarter" idx="12"/>
          </p:nvPr>
        </p:nvSpPr>
        <p:spPr/>
        <p:txBody>
          <a:bodyPr/>
          <a:lstStyle/>
          <a:p>
            <a:fld id="{EB0AF6F2-FCDE-4A6E-89CF-3D367C163386}" type="slidenum">
              <a:rPr lang="en-GB" smtClean="0"/>
              <a:t>‹#›</a:t>
            </a:fld>
            <a:endParaRPr lang="en-GB"/>
          </a:p>
        </p:txBody>
      </p:sp>
    </p:spTree>
    <p:extLst>
      <p:ext uri="{BB962C8B-B14F-4D97-AF65-F5344CB8AC3E}">
        <p14:creationId xmlns:p14="http://schemas.microsoft.com/office/powerpoint/2010/main" val="2318224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6E9E3-99FE-45C9-9B30-179C5C6831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7853DC3-E204-48BD-9035-A9102C4B53A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285982E-82D8-454D-A07B-50E93A5315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E624592-97BE-4098-BB40-83E0C7ADAD7D}"/>
              </a:ext>
            </a:extLst>
          </p:cNvPr>
          <p:cNvSpPr>
            <a:spLocks noGrp="1"/>
          </p:cNvSpPr>
          <p:nvPr>
            <p:ph type="dt" sz="half" idx="10"/>
          </p:nvPr>
        </p:nvSpPr>
        <p:spPr/>
        <p:txBody>
          <a:bodyPr/>
          <a:lstStyle/>
          <a:p>
            <a:fld id="{B44F9A57-2DDD-48F4-94FA-3664809F27C5}" type="datetimeFigureOut">
              <a:rPr lang="en-GB" smtClean="0"/>
              <a:t>01/02/2018</a:t>
            </a:fld>
            <a:endParaRPr lang="en-GB"/>
          </a:p>
        </p:txBody>
      </p:sp>
      <p:sp>
        <p:nvSpPr>
          <p:cNvPr id="6" name="Footer Placeholder 5">
            <a:extLst>
              <a:ext uri="{FF2B5EF4-FFF2-40B4-BE49-F238E27FC236}">
                <a16:creationId xmlns:a16="http://schemas.microsoft.com/office/drawing/2014/main" id="{F74C622B-9458-44BA-84AF-03B947EE91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0160A4-6171-426D-80DB-B95F3DE8FBAC}"/>
              </a:ext>
            </a:extLst>
          </p:cNvPr>
          <p:cNvSpPr>
            <a:spLocks noGrp="1"/>
          </p:cNvSpPr>
          <p:nvPr>
            <p:ph type="sldNum" sz="quarter" idx="12"/>
          </p:nvPr>
        </p:nvSpPr>
        <p:spPr/>
        <p:txBody>
          <a:bodyPr/>
          <a:lstStyle/>
          <a:p>
            <a:fld id="{EB0AF6F2-FCDE-4A6E-89CF-3D367C163386}" type="slidenum">
              <a:rPr lang="en-GB" smtClean="0"/>
              <a:t>‹#›</a:t>
            </a:fld>
            <a:endParaRPr lang="en-GB"/>
          </a:p>
        </p:txBody>
      </p:sp>
    </p:spTree>
    <p:extLst>
      <p:ext uri="{BB962C8B-B14F-4D97-AF65-F5344CB8AC3E}">
        <p14:creationId xmlns:p14="http://schemas.microsoft.com/office/powerpoint/2010/main" val="3641095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A7FBD-DDA8-440E-9B8B-F01D44E75CF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682841-746C-4BF4-9EC7-6BDBBA01607F}"/>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F76EFD-B9A6-4606-9663-028242F8A7AF}"/>
              </a:ext>
            </a:extLst>
          </p:cNvPr>
          <p:cNvSpPr>
            <a:spLocks noGrp="1"/>
          </p:cNvSpPr>
          <p:nvPr>
            <p:ph type="dt" sz="half" idx="10"/>
          </p:nvPr>
        </p:nvSpPr>
        <p:spPr/>
        <p:txBody>
          <a:bodyPr/>
          <a:lstStyle/>
          <a:p>
            <a:fld id="{B44F9A57-2DDD-48F4-94FA-3664809F27C5}" type="datetimeFigureOut">
              <a:rPr lang="en-GB" smtClean="0"/>
              <a:t>01/02/2018</a:t>
            </a:fld>
            <a:endParaRPr lang="en-GB"/>
          </a:p>
        </p:txBody>
      </p:sp>
      <p:sp>
        <p:nvSpPr>
          <p:cNvPr id="5" name="Footer Placeholder 4">
            <a:extLst>
              <a:ext uri="{FF2B5EF4-FFF2-40B4-BE49-F238E27FC236}">
                <a16:creationId xmlns:a16="http://schemas.microsoft.com/office/drawing/2014/main" id="{D51045AE-46D4-464B-9DE3-C2B77765A3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B37F1D-14DC-4096-94F3-944852782B6E}"/>
              </a:ext>
            </a:extLst>
          </p:cNvPr>
          <p:cNvSpPr>
            <a:spLocks noGrp="1"/>
          </p:cNvSpPr>
          <p:nvPr>
            <p:ph type="sldNum" sz="quarter" idx="12"/>
          </p:nvPr>
        </p:nvSpPr>
        <p:spPr/>
        <p:txBody>
          <a:bodyPr/>
          <a:lstStyle/>
          <a:p>
            <a:fld id="{EB0AF6F2-FCDE-4A6E-89CF-3D367C163386}" type="slidenum">
              <a:rPr lang="en-GB" smtClean="0"/>
              <a:t>‹#›</a:t>
            </a:fld>
            <a:endParaRPr lang="en-GB"/>
          </a:p>
        </p:txBody>
      </p:sp>
    </p:spTree>
    <p:extLst>
      <p:ext uri="{BB962C8B-B14F-4D97-AF65-F5344CB8AC3E}">
        <p14:creationId xmlns:p14="http://schemas.microsoft.com/office/powerpoint/2010/main" val="12650929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AB2BEF1-DDEE-46DF-B861-15F697AC4F4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67BCC1-321F-447B-94FC-328E8B69CA1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1FFC89-186C-4482-B542-07FF7253F451}"/>
              </a:ext>
            </a:extLst>
          </p:cNvPr>
          <p:cNvSpPr>
            <a:spLocks noGrp="1"/>
          </p:cNvSpPr>
          <p:nvPr>
            <p:ph type="dt" sz="half" idx="10"/>
          </p:nvPr>
        </p:nvSpPr>
        <p:spPr/>
        <p:txBody>
          <a:bodyPr/>
          <a:lstStyle/>
          <a:p>
            <a:fld id="{B44F9A57-2DDD-48F4-94FA-3664809F27C5}" type="datetimeFigureOut">
              <a:rPr lang="en-GB" smtClean="0"/>
              <a:t>01/02/2018</a:t>
            </a:fld>
            <a:endParaRPr lang="en-GB"/>
          </a:p>
        </p:txBody>
      </p:sp>
      <p:sp>
        <p:nvSpPr>
          <p:cNvPr id="5" name="Footer Placeholder 4">
            <a:extLst>
              <a:ext uri="{FF2B5EF4-FFF2-40B4-BE49-F238E27FC236}">
                <a16:creationId xmlns:a16="http://schemas.microsoft.com/office/drawing/2014/main" id="{DB88DAD1-7247-48E5-95F9-31D5077BB9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46D265-0789-4E8E-8A89-469A0E02BCDE}"/>
              </a:ext>
            </a:extLst>
          </p:cNvPr>
          <p:cNvSpPr>
            <a:spLocks noGrp="1"/>
          </p:cNvSpPr>
          <p:nvPr>
            <p:ph type="sldNum" sz="quarter" idx="12"/>
          </p:nvPr>
        </p:nvSpPr>
        <p:spPr/>
        <p:txBody>
          <a:bodyPr/>
          <a:lstStyle/>
          <a:p>
            <a:fld id="{EB0AF6F2-FCDE-4A6E-89CF-3D367C163386}" type="slidenum">
              <a:rPr lang="en-GB" smtClean="0"/>
              <a:t>‹#›</a:t>
            </a:fld>
            <a:endParaRPr lang="en-GB"/>
          </a:p>
        </p:txBody>
      </p:sp>
    </p:spTree>
    <p:extLst>
      <p:ext uri="{BB962C8B-B14F-4D97-AF65-F5344CB8AC3E}">
        <p14:creationId xmlns:p14="http://schemas.microsoft.com/office/powerpoint/2010/main" val="2705443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0CBFC05-B56F-4437-B909-0AA3EDD22F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12DB39-FDFF-4974-B682-A00CD6357E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7BAC68-899C-4D80-9177-8BE60430B4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4F9A57-2DDD-48F4-94FA-3664809F27C5}" type="datetimeFigureOut">
              <a:rPr lang="en-GB" smtClean="0"/>
              <a:t>01/02/2018</a:t>
            </a:fld>
            <a:endParaRPr lang="en-GB"/>
          </a:p>
        </p:txBody>
      </p:sp>
      <p:sp>
        <p:nvSpPr>
          <p:cNvPr id="5" name="Footer Placeholder 4">
            <a:extLst>
              <a:ext uri="{FF2B5EF4-FFF2-40B4-BE49-F238E27FC236}">
                <a16:creationId xmlns:a16="http://schemas.microsoft.com/office/drawing/2014/main" id="{27813525-66B8-4003-BF94-05175477068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39DA6B7-4F4E-4AD5-97BF-4F6691C7356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0AF6F2-FCDE-4A6E-89CF-3D367C163386}" type="slidenum">
              <a:rPr lang="en-GB" smtClean="0"/>
              <a:t>‹#›</a:t>
            </a:fld>
            <a:endParaRPr lang="en-GB"/>
          </a:p>
        </p:txBody>
      </p:sp>
    </p:spTree>
    <p:extLst>
      <p:ext uri="{BB962C8B-B14F-4D97-AF65-F5344CB8AC3E}">
        <p14:creationId xmlns:p14="http://schemas.microsoft.com/office/powerpoint/2010/main" val="12066327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7B71D-2439-4B68-BC62-77DE5F6B4365}"/>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AD2416C4-DB3C-4AFD-A373-BF273EA2F1F9}"/>
              </a:ext>
            </a:extLst>
          </p:cNvPr>
          <p:cNvSpPr>
            <a:spLocks noGrp="1"/>
          </p:cNvSpPr>
          <p:nvPr>
            <p:ph type="subTitle" idx="1"/>
          </p:nvPr>
        </p:nvSpPr>
        <p:spPr/>
        <p:txBody>
          <a:bodyPr/>
          <a:lstStyle/>
          <a:p>
            <a:endParaRPr lang="en-GB" dirty="0"/>
          </a:p>
        </p:txBody>
      </p:sp>
      <p:pic>
        <p:nvPicPr>
          <p:cNvPr id="5" name="Picture 4">
            <a:extLst>
              <a:ext uri="{FF2B5EF4-FFF2-40B4-BE49-F238E27FC236}">
                <a16:creationId xmlns:a16="http://schemas.microsoft.com/office/drawing/2014/main" id="{17847109-2A5C-4604-B5C6-CF06815F4063}"/>
              </a:ext>
            </a:extLst>
          </p:cNvPr>
          <p:cNvPicPr>
            <a:picLocks noChangeAspect="1"/>
          </p:cNvPicPr>
          <p:nvPr/>
        </p:nvPicPr>
        <p:blipFill>
          <a:blip r:embed="rId2"/>
          <a:stretch>
            <a:fillRect/>
          </a:stretch>
        </p:blipFill>
        <p:spPr>
          <a:xfrm>
            <a:off x="0" y="-709854"/>
            <a:ext cx="12671956" cy="11100633"/>
          </a:xfrm>
          <a:prstGeom prst="rect">
            <a:avLst/>
          </a:prstGeom>
        </p:spPr>
      </p:pic>
      <p:sp>
        <p:nvSpPr>
          <p:cNvPr id="7" name="TextBox 6">
            <a:extLst>
              <a:ext uri="{FF2B5EF4-FFF2-40B4-BE49-F238E27FC236}">
                <a16:creationId xmlns:a16="http://schemas.microsoft.com/office/drawing/2014/main" id="{75683B66-587C-4B3D-BE37-2AE8C0961837}"/>
              </a:ext>
            </a:extLst>
          </p:cNvPr>
          <p:cNvSpPr txBox="1"/>
          <p:nvPr/>
        </p:nvSpPr>
        <p:spPr>
          <a:xfrm>
            <a:off x="0" y="-401131"/>
            <a:ext cx="12671956" cy="7478970"/>
          </a:xfrm>
          <a:prstGeom prst="rect">
            <a:avLst/>
          </a:prstGeom>
          <a:noFill/>
        </p:spPr>
        <p:txBody>
          <a:bodyPr wrap="square" rtlCol="0">
            <a:spAutoFit/>
          </a:bodyPr>
          <a:lstStyle/>
          <a:p>
            <a:pPr algn="ctr"/>
            <a:r>
              <a:rPr lang="en-US" sz="9600" b="1" dirty="0">
                <a:solidFill>
                  <a:srgbClr val="FF0000"/>
                </a:solidFill>
              </a:rPr>
              <a:t>Marxist Cultural Theory in Hamlet</a:t>
            </a:r>
            <a:br>
              <a:rPr lang="en-US" sz="9600" b="1" dirty="0">
                <a:solidFill>
                  <a:srgbClr val="FF0000"/>
                </a:solidFill>
              </a:rPr>
            </a:br>
            <a:br>
              <a:rPr lang="en-US" sz="9600" b="1" dirty="0">
                <a:solidFill>
                  <a:srgbClr val="FF0000"/>
                </a:solidFill>
              </a:rPr>
            </a:br>
            <a:br>
              <a:rPr lang="en-US" sz="9600" b="1" dirty="0">
                <a:solidFill>
                  <a:srgbClr val="FF0000"/>
                </a:solidFill>
              </a:rPr>
            </a:br>
            <a:r>
              <a:rPr lang="en-US" sz="9600" b="1" dirty="0">
                <a:solidFill>
                  <a:srgbClr val="FF0000"/>
                </a:solidFill>
              </a:rPr>
              <a:t>The Class Divide.</a:t>
            </a:r>
            <a:endParaRPr lang="en-GB" sz="9600" b="1" dirty="0">
              <a:solidFill>
                <a:srgbClr val="FF0000"/>
              </a:solidFill>
            </a:endParaRPr>
          </a:p>
        </p:txBody>
      </p:sp>
    </p:spTree>
    <p:extLst>
      <p:ext uri="{BB962C8B-B14F-4D97-AF65-F5344CB8AC3E}">
        <p14:creationId xmlns:p14="http://schemas.microsoft.com/office/powerpoint/2010/main" val="2206018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F8484-C00C-4800-BCD1-5E6F7B533023}"/>
              </a:ext>
            </a:extLst>
          </p:cNvPr>
          <p:cNvSpPr>
            <a:spLocks noGrp="1"/>
          </p:cNvSpPr>
          <p:nvPr>
            <p:ph type="title"/>
          </p:nvPr>
        </p:nvSpPr>
        <p:spPr>
          <a:xfrm>
            <a:off x="838200" y="314791"/>
            <a:ext cx="10515600" cy="1325563"/>
          </a:xfrm>
        </p:spPr>
        <p:txBody>
          <a:bodyPr/>
          <a:lstStyle/>
          <a:p>
            <a:pPr algn="ctr"/>
            <a:r>
              <a:rPr lang="en-US" b="1" dirty="0"/>
              <a:t>Understanding Marxist literary criticism</a:t>
            </a:r>
            <a:endParaRPr lang="en-GB" b="1" dirty="0"/>
          </a:p>
        </p:txBody>
      </p:sp>
      <p:sp>
        <p:nvSpPr>
          <p:cNvPr id="3" name="Content Placeholder 2">
            <a:extLst>
              <a:ext uri="{FF2B5EF4-FFF2-40B4-BE49-F238E27FC236}">
                <a16:creationId xmlns:a16="http://schemas.microsoft.com/office/drawing/2014/main" id="{88475136-784F-4CB0-B123-E0D9A8B48AA1}"/>
              </a:ext>
            </a:extLst>
          </p:cNvPr>
          <p:cNvSpPr>
            <a:spLocks noGrp="1"/>
          </p:cNvSpPr>
          <p:nvPr>
            <p:ph idx="1"/>
          </p:nvPr>
        </p:nvSpPr>
        <p:spPr>
          <a:xfrm>
            <a:off x="63693" y="2512283"/>
            <a:ext cx="5017316" cy="4488521"/>
          </a:xfrm>
        </p:spPr>
        <p:txBody>
          <a:bodyPr>
            <a:normAutofit/>
          </a:bodyPr>
          <a:lstStyle/>
          <a:p>
            <a:r>
              <a:rPr lang="en-US" sz="2400" dirty="0"/>
              <a:t>Karl Marx and Friedrich Engels, the sociologists and economists behind the theory.</a:t>
            </a:r>
          </a:p>
          <a:p>
            <a:r>
              <a:rPr lang="en-GB" sz="2400" dirty="0"/>
              <a:t>Analysing</a:t>
            </a:r>
            <a:r>
              <a:rPr lang="en-US" sz="2400" dirty="0"/>
              <a:t> social structure through a new scientific methodology.</a:t>
            </a:r>
          </a:p>
          <a:p>
            <a:r>
              <a:rPr lang="en-US" sz="2400" dirty="0"/>
              <a:t>Class struggles throughout the ages.</a:t>
            </a:r>
          </a:p>
          <a:p>
            <a:r>
              <a:rPr lang="en-US" sz="2400" dirty="0"/>
              <a:t>Historical Materialism.</a:t>
            </a:r>
          </a:p>
          <a:p>
            <a:r>
              <a:rPr lang="en-US" sz="2400" dirty="0"/>
              <a:t>Culture is imposed by capitalism</a:t>
            </a:r>
          </a:p>
          <a:p>
            <a:endParaRPr lang="en-GB" dirty="0"/>
          </a:p>
        </p:txBody>
      </p:sp>
      <p:sp>
        <p:nvSpPr>
          <p:cNvPr id="5" name="Rectangle 4">
            <a:extLst>
              <a:ext uri="{FF2B5EF4-FFF2-40B4-BE49-F238E27FC236}">
                <a16:creationId xmlns:a16="http://schemas.microsoft.com/office/drawing/2014/main" id="{BDFD6EBE-FE22-4685-B94F-A03618DE32C2}"/>
              </a:ext>
            </a:extLst>
          </p:cNvPr>
          <p:cNvSpPr/>
          <p:nvPr/>
        </p:nvSpPr>
        <p:spPr>
          <a:xfrm>
            <a:off x="5087148" y="2273608"/>
            <a:ext cx="7041159" cy="44532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D09D7840-CE74-4F03-964E-53622A786402}"/>
              </a:ext>
            </a:extLst>
          </p:cNvPr>
          <p:cNvPicPr>
            <a:picLocks noChangeAspect="1"/>
          </p:cNvPicPr>
          <p:nvPr/>
        </p:nvPicPr>
        <p:blipFill>
          <a:blip r:embed="rId2"/>
          <a:stretch>
            <a:fillRect/>
          </a:stretch>
        </p:blipFill>
        <p:spPr>
          <a:xfrm>
            <a:off x="5218057" y="2369478"/>
            <a:ext cx="6779340" cy="4261473"/>
          </a:xfrm>
          <a:prstGeom prst="rect">
            <a:avLst/>
          </a:prstGeom>
        </p:spPr>
      </p:pic>
    </p:spTree>
    <p:extLst>
      <p:ext uri="{BB962C8B-B14F-4D97-AF65-F5344CB8AC3E}">
        <p14:creationId xmlns:p14="http://schemas.microsoft.com/office/powerpoint/2010/main" val="33675514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Content Placeholder 2">
            <a:extLst>
              <a:ext uri="{FF2B5EF4-FFF2-40B4-BE49-F238E27FC236}">
                <a16:creationId xmlns:a16="http://schemas.microsoft.com/office/drawing/2014/main" id="{104951F4-D200-4703-BF73-30364A8CADEF}"/>
              </a:ext>
            </a:extLst>
          </p:cNvPr>
          <p:cNvSpPr>
            <a:spLocks noGrp="1"/>
          </p:cNvSpPr>
          <p:nvPr>
            <p:ph idx="1"/>
          </p:nvPr>
        </p:nvSpPr>
        <p:spPr>
          <a:xfrm>
            <a:off x="278797" y="506934"/>
            <a:ext cx="5495488" cy="3293987"/>
          </a:xfrm>
        </p:spPr>
        <p:txBody>
          <a:bodyPr/>
          <a:lstStyle/>
          <a:p>
            <a:r>
              <a:rPr lang="en-US" dirty="0"/>
              <a:t>Materialism</a:t>
            </a:r>
          </a:p>
          <a:p>
            <a:r>
              <a:rPr lang="en-US" dirty="0"/>
              <a:t>Capital and </a:t>
            </a:r>
            <a:r>
              <a:rPr lang="en-GB" dirty="0"/>
              <a:t>Labour</a:t>
            </a:r>
          </a:p>
          <a:p>
            <a:r>
              <a:rPr lang="en-US" dirty="0"/>
              <a:t>The Oppressed and the Oppressors</a:t>
            </a:r>
          </a:p>
          <a:p>
            <a:r>
              <a:rPr lang="en-US" dirty="0"/>
              <a:t>Alienation </a:t>
            </a:r>
          </a:p>
          <a:p>
            <a:r>
              <a:rPr lang="en-US" dirty="0"/>
              <a:t>The means of production </a:t>
            </a:r>
          </a:p>
          <a:p>
            <a:r>
              <a:rPr lang="en-US" dirty="0"/>
              <a:t>Revolution</a:t>
            </a:r>
            <a:endParaRPr lang="en-GB" dirty="0"/>
          </a:p>
        </p:txBody>
      </p:sp>
      <p:pic>
        <p:nvPicPr>
          <p:cNvPr id="24" name="Picture 23">
            <a:extLst>
              <a:ext uri="{FF2B5EF4-FFF2-40B4-BE49-F238E27FC236}">
                <a16:creationId xmlns:a16="http://schemas.microsoft.com/office/drawing/2014/main" id="{81B0B3A7-1E7C-4D54-902B-D1C708C2D308}"/>
              </a:ext>
            </a:extLst>
          </p:cNvPr>
          <p:cNvPicPr>
            <a:picLocks noChangeAspect="1"/>
          </p:cNvPicPr>
          <p:nvPr/>
        </p:nvPicPr>
        <p:blipFill>
          <a:blip r:embed="rId2"/>
          <a:stretch>
            <a:fillRect/>
          </a:stretch>
        </p:blipFill>
        <p:spPr>
          <a:xfrm>
            <a:off x="8437366" y="207028"/>
            <a:ext cx="3565528" cy="3593893"/>
          </a:xfrm>
          <a:prstGeom prst="rect">
            <a:avLst/>
          </a:prstGeom>
        </p:spPr>
      </p:pic>
      <p:sp>
        <p:nvSpPr>
          <p:cNvPr id="25" name="TextBox 24">
            <a:extLst>
              <a:ext uri="{FF2B5EF4-FFF2-40B4-BE49-F238E27FC236}">
                <a16:creationId xmlns:a16="http://schemas.microsoft.com/office/drawing/2014/main" id="{770CB112-BF1C-478E-8BB2-AA86295A89BC}"/>
              </a:ext>
            </a:extLst>
          </p:cNvPr>
          <p:cNvSpPr txBox="1"/>
          <p:nvPr/>
        </p:nvSpPr>
        <p:spPr>
          <a:xfrm>
            <a:off x="593802" y="4342648"/>
            <a:ext cx="11004396" cy="2308324"/>
          </a:xfrm>
          <a:prstGeom prst="rect">
            <a:avLst/>
          </a:prstGeom>
          <a:noFill/>
        </p:spPr>
        <p:txBody>
          <a:bodyPr wrap="square" rtlCol="0">
            <a:spAutoFit/>
          </a:bodyPr>
          <a:lstStyle/>
          <a:p>
            <a:r>
              <a:rPr lang="en-GB" sz="2400" dirty="0"/>
              <a:t>The Superstructure is what the theory refers to the political, legal, and artistic ideology.</a:t>
            </a:r>
            <a:br>
              <a:rPr lang="en-GB" sz="2400" dirty="0"/>
            </a:br>
            <a:endParaRPr lang="en-US" sz="2400" dirty="0"/>
          </a:p>
          <a:p>
            <a:r>
              <a:rPr lang="en-US" sz="2400" dirty="0"/>
              <a:t>The lifelong friends (Marx and Engels) believed that human history has revolved around class struggle, theorizing that after humanity moved past Feudalism into Capitalism, a revolution will eventually take place to succeed Capitalism with socialism and then True Communism </a:t>
            </a:r>
            <a:r>
              <a:rPr lang="en-GB" sz="2400" dirty="0"/>
              <a:t>abolishing</a:t>
            </a:r>
            <a:r>
              <a:rPr lang="en-US" sz="2400" dirty="0"/>
              <a:t> social classes. </a:t>
            </a:r>
            <a:endParaRPr lang="en-GB" sz="2400" dirty="0"/>
          </a:p>
        </p:txBody>
      </p:sp>
      <p:sp>
        <p:nvSpPr>
          <p:cNvPr id="26" name="Rectangle 25">
            <a:extLst>
              <a:ext uri="{FF2B5EF4-FFF2-40B4-BE49-F238E27FC236}">
                <a16:creationId xmlns:a16="http://schemas.microsoft.com/office/drawing/2014/main" id="{46736493-86ED-4836-8325-29C57B3C7219}"/>
              </a:ext>
            </a:extLst>
          </p:cNvPr>
          <p:cNvSpPr/>
          <p:nvPr/>
        </p:nvSpPr>
        <p:spPr>
          <a:xfrm>
            <a:off x="6738455" y="207028"/>
            <a:ext cx="1698911" cy="3593893"/>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9" name="Picture 28">
            <a:extLst>
              <a:ext uri="{FF2B5EF4-FFF2-40B4-BE49-F238E27FC236}">
                <a16:creationId xmlns:a16="http://schemas.microsoft.com/office/drawing/2014/main" id="{47560072-F486-4912-AC46-78E5DC093E3C}"/>
              </a:ext>
            </a:extLst>
          </p:cNvPr>
          <p:cNvPicPr>
            <a:picLocks noChangeAspect="1"/>
          </p:cNvPicPr>
          <p:nvPr/>
        </p:nvPicPr>
        <p:blipFill>
          <a:blip r:embed="rId3"/>
          <a:stretch>
            <a:fillRect/>
          </a:stretch>
        </p:blipFill>
        <p:spPr>
          <a:xfrm rot="186718">
            <a:off x="6697816" y="243148"/>
            <a:ext cx="1780186" cy="3590855"/>
          </a:xfrm>
          <a:prstGeom prst="rect">
            <a:avLst/>
          </a:prstGeom>
        </p:spPr>
      </p:pic>
      <p:cxnSp>
        <p:nvCxnSpPr>
          <p:cNvPr id="31" name="Straight Connector 30">
            <a:extLst>
              <a:ext uri="{FF2B5EF4-FFF2-40B4-BE49-F238E27FC236}">
                <a16:creationId xmlns:a16="http://schemas.microsoft.com/office/drawing/2014/main" id="{FDF9495A-06DF-4646-A498-9C49F3A3E14D}"/>
              </a:ext>
            </a:extLst>
          </p:cNvPr>
          <p:cNvCxnSpPr/>
          <p:nvPr/>
        </p:nvCxnSpPr>
        <p:spPr>
          <a:xfrm flipH="1">
            <a:off x="6738455" y="197474"/>
            <a:ext cx="1698911" cy="9554"/>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4446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D1B4882-5682-4E2B-8796-E6F7D3022CD6}"/>
              </a:ext>
            </a:extLst>
          </p:cNvPr>
          <p:cNvSpPr txBox="1"/>
          <p:nvPr/>
        </p:nvSpPr>
        <p:spPr>
          <a:xfrm>
            <a:off x="276837" y="383797"/>
            <a:ext cx="11638326" cy="7078861"/>
          </a:xfrm>
          <a:prstGeom prst="rect">
            <a:avLst/>
          </a:prstGeom>
          <a:noFill/>
        </p:spPr>
        <p:txBody>
          <a:bodyPr wrap="square" rtlCol="0">
            <a:spAutoFit/>
          </a:bodyPr>
          <a:lstStyle/>
          <a:p>
            <a:r>
              <a:rPr lang="en-US" sz="2000" dirty="0"/>
              <a:t>The theory is a literary criticism founded on </a:t>
            </a:r>
            <a:r>
              <a:rPr lang="en-GB" sz="2000" dirty="0"/>
              <a:t>socialist</a:t>
            </a:r>
            <a:r>
              <a:rPr lang="en-US" sz="2000" dirty="0"/>
              <a:t> ideology, where the authors production is representational of themselves. It focuses upon class </a:t>
            </a:r>
            <a:r>
              <a:rPr lang="en-GB" sz="2000" dirty="0"/>
              <a:t>distinguishments</a:t>
            </a:r>
            <a:r>
              <a:rPr lang="en-US" sz="2000" dirty="0"/>
              <a:t> and economic factors that divide people during the period the piece of literature was written. This is referred to as a </a:t>
            </a:r>
            <a:r>
              <a:rPr lang="en-US" sz="2000" u="sng" dirty="0"/>
              <a:t>social institution</a:t>
            </a:r>
            <a:r>
              <a:rPr lang="en-US" sz="2000" dirty="0"/>
              <a:t> by Marx.</a:t>
            </a:r>
            <a:br>
              <a:rPr lang="en-US" sz="2000" dirty="0"/>
            </a:br>
            <a:r>
              <a:rPr lang="en-US" sz="2000" dirty="0"/>
              <a:t>Our interpretation of literature through the Marxist Lens may bring us to questions such as these:</a:t>
            </a:r>
          </a:p>
          <a:p>
            <a:br>
              <a:rPr lang="en-US" sz="2000" dirty="0"/>
            </a:br>
            <a:r>
              <a:rPr lang="en-US" sz="2000" dirty="0"/>
              <a:t>From what social class does the author originate?</a:t>
            </a:r>
            <a:br>
              <a:rPr lang="en-US" sz="2000" dirty="0"/>
            </a:br>
            <a:r>
              <a:rPr lang="en-US" sz="2000" dirty="0"/>
              <a:t>What class does it represent?</a:t>
            </a:r>
            <a:br>
              <a:rPr lang="en-US" sz="2000" dirty="0"/>
            </a:br>
            <a:r>
              <a:rPr lang="en-US" sz="2000" dirty="0"/>
              <a:t>Who does it benefit?</a:t>
            </a:r>
            <a:br>
              <a:rPr lang="en-US" sz="2000" dirty="0"/>
            </a:br>
            <a:r>
              <a:rPr lang="en-US" sz="2000" dirty="0"/>
              <a:t>What Values does it bring forth?</a:t>
            </a:r>
            <a:br>
              <a:rPr lang="en-US" sz="2000" dirty="0"/>
            </a:br>
            <a:r>
              <a:rPr lang="en-US" sz="2000" dirty="0"/>
              <a:t>And how do characters of different social classes within the piece interact with one another. </a:t>
            </a:r>
            <a:br>
              <a:rPr lang="en-US" sz="2000" dirty="0"/>
            </a:br>
            <a:br>
              <a:rPr lang="en-US" sz="2000" dirty="0"/>
            </a:br>
            <a:br>
              <a:rPr lang="en-US" sz="2000" dirty="0"/>
            </a:br>
            <a:r>
              <a:rPr lang="en-US" sz="2000" dirty="0"/>
              <a:t>Following these questions, we might compartmentalize the different characters within Hamlet so that we can relate them to Marxism:</a:t>
            </a:r>
          </a:p>
          <a:p>
            <a:pPr marL="285750" indent="-285750">
              <a:buFont typeface="Arial" panose="020B0604020202020204" pitchFamily="34" charset="0"/>
              <a:buChar char="•"/>
            </a:pPr>
            <a:r>
              <a:rPr lang="en-US" sz="2000" dirty="0">
                <a:solidFill>
                  <a:srgbClr val="3A1953"/>
                </a:solidFill>
              </a:rPr>
              <a:t>Aristocracy/Ruling class.</a:t>
            </a:r>
            <a:br>
              <a:rPr lang="en-US" sz="2000" dirty="0">
                <a:solidFill>
                  <a:srgbClr val="3A1953"/>
                </a:solidFill>
              </a:rPr>
            </a:br>
            <a:r>
              <a:rPr lang="en-US" sz="2000" dirty="0">
                <a:solidFill>
                  <a:srgbClr val="3A1953"/>
                </a:solidFill>
              </a:rPr>
              <a:t>Hamlet, King Hamlet, Claudius, Gertrude &amp; Fortinbras.</a:t>
            </a:r>
          </a:p>
          <a:p>
            <a:pPr marL="285750" indent="-285750">
              <a:buFont typeface="Arial" panose="020B0604020202020204" pitchFamily="34" charset="0"/>
              <a:buChar char="•"/>
            </a:pPr>
            <a:r>
              <a:rPr lang="en-US" sz="2000" dirty="0">
                <a:solidFill>
                  <a:srgbClr val="004376"/>
                </a:solidFill>
              </a:rPr>
              <a:t>Bourgeoisie/Merchant middle class.</a:t>
            </a:r>
            <a:br>
              <a:rPr lang="en-US" sz="2000" dirty="0">
                <a:solidFill>
                  <a:srgbClr val="004376"/>
                </a:solidFill>
              </a:rPr>
            </a:br>
            <a:r>
              <a:rPr lang="en-US" sz="2000" dirty="0">
                <a:solidFill>
                  <a:srgbClr val="004376"/>
                </a:solidFill>
              </a:rPr>
              <a:t>Horatio, Ophelia, Polonius, Laertes, Rosencrantz &amp; Guildenstern.</a:t>
            </a:r>
          </a:p>
          <a:p>
            <a:pPr marL="285750" indent="-285750">
              <a:buFont typeface="Arial" panose="020B0604020202020204" pitchFamily="34" charset="0"/>
              <a:buChar char="•"/>
            </a:pPr>
            <a:r>
              <a:rPr lang="en-US" sz="2000" dirty="0">
                <a:solidFill>
                  <a:srgbClr val="C00000"/>
                </a:solidFill>
              </a:rPr>
              <a:t>Proletariat/Working class.</a:t>
            </a:r>
            <a:br>
              <a:rPr lang="en-US" sz="2000" dirty="0">
                <a:solidFill>
                  <a:srgbClr val="C00000"/>
                </a:solidFill>
              </a:rPr>
            </a:br>
            <a:r>
              <a:rPr lang="en-US" sz="2000" dirty="0">
                <a:solidFill>
                  <a:srgbClr val="C00000"/>
                </a:solidFill>
              </a:rPr>
              <a:t>Bernardo and Francisco (Guards), Servants, and the Gravediggers.</a:t>
            </a:r>
            <a:br>
              <a:rPr lang="en-US" dirty="0"/>
            </a:br>
            <a:r>
              <a:rPr lang="en-US" dirty="0"/>
              <a:t> </a:t>
            </a:r>
            <a:br>
              <a:rPr lang="en-US" dirty="0"/>
            </a:br>
            <a:endParaRPr lang="en-US" dirty="0"/>
          </a:p>
          <a:p>
            <a:endParaRPr lang="en-GB" dirty="0"/>
          </a:p>
        </p:txBody>
      </p:sp>
    </p:spTree>
    <p:extLst>
      <p:ext uri="{BB962C8B-B14F-4D97-AF65-F5344CB8AC3E}">
        <p14:creationId xmlns:p14="http://schemas.microsoft.com/office/powerpoint/2010/main" val="4186309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000A9-9441-4FAA-98A8-DA65D076BDC7}"/>
              </a:ext>
            </a:extLst>
          </p:cNvPr>
          <p:cNvSpPr>
            <a:spLocks noGrp="1"/>
          </p:cNvSpPr>
          <p:nvPr>
            <p:ph type="title"/>
          </p:nvPr>
        </p:nvSpPr>
        <p:spPr>
          <a:xfrm>
            <a:off x="832607" y="-36731"/>
            <a:ext cx="10515600" cy="1325563"/>
          </a:xfrm>
        </p:spPr>
        <p:txBody>
          <a:bodyPr/>
          <a:lstStyle/>
          <a:p>
            <a:pPr algn="ctr"/>
            <a:r>
              <a:rPr lang="en-US" b="1" dirty="0"/>
              <a:t>Interactions between classes</a:t>
            </a:r>
            <a:endParaRPr lang="en-GB" b="1" dirty="0"/>
          </a:p>
        </p:txBody>
      </p:sp>
      <p:sp>
        <p:nvSpPr>
          <p:cNvPr id="3" name="Content Placeholder 2">
            <a:extLst>
              <a:ext uri="{FF2B5EF4-FFF2-40B4-BE49-F238E27FC236}">
                <a16:creationId xmlns:a16="http://schemas.microsoft.com/office/drawing/2014/main" id="{251BBCB5-0BC0-4342-924F-ADF0270C15D6}"/>
              </a:ext>
            </a:extLst>
          </p:cNvPr>
          <p:cNvSpPr>
            <a:spLocks noGrp="1"/>
          </p:cNvSpPr>
          <p:nvPr>
            <p:ph idx="1"/>
          </p:nvPr>
        </p:nvSpPr>
        <p:spPr>
          <a:xfrm>
            <a:off x="327170" y="1221720"/>
            <a:ext cx="11526474" cy="5522213"/>
          </a:xfrm>
        </p:spPr>
        <p:txBody>
          <a:bodyPr>
            <a:normAutofit/>
          </a:bodyPr>
          <a:lstStyle/>
          <a:p>
            <a:pPr marL="0" indent="0">
              <a:buNone/>
            </a:pPr>
            <a:r>
              <a:rPr lang="en-US" sz="2400" dirty="0"/>
              <a:t>“You are a fishmonger” (hamlet ridicules Polonius).</a:t>
            </a:r>
            <a:br>
              <a:rPr lang="en-US" sz="2400" dirty="0"/>
            </a:br>
            <a:r>
              <a:rPr lang="en-US" sz="2400" dirty="0">
                <a:solidFill>
                  <a:srgbClr val="461E64"/>
                </a:solidFill>
              </a:rPr>
              <a:t>Hamlet</a:t>
            </a:r>
            <a:r>
              <a:rPr lang="en-US" sz="2400" dirty="0"/>
              <a:t> abuses his Royal class by pronouncing </a:t>
            </a:r>
            <a:r>
              <a:rPr lang="en-US" sz="2400" dirty="0">
                <a:solidFill>
                  <a:srgbClr val="004376"/>
                </a:solidFill>
              </a:rPr>
              <a:t>Polonius</a:t>
            </a:r>
            <a:r>
              <a:rPr lang="en-US" sz="2400" dirty="0"/>
              <a:t> a fishmonger, even though he is a member of the upper echelon of Denmark.</a:t>
            </a:r>
            <a:br>
              <a:rPr lang="en-US" sz="2400" dirty="0"/>
            </a:br>
            <a:br>
              <a:rPr lang="en-US" sz="2400" dirty="0"/>
            </a:br>
            <a:r>
              <a:rPr lang="en-US" sz="2400" dirty="0">
                <a:solidFill>
                  <a:srgbClr val="3A1953"/>
                </a:solidFill>
              </a:rPr>
              <a:t>Claudius</a:t>
            </a:r>
            <a:r>
              <a:rPr lang="en-US" sz="2400" dirty="0"/>
              <a:t> uses </a:t>
            </a:r>
            <a:r>
              <a:rPr lang="en-US" sz="2400" dirty="0">
                <a:solidFill>
                  <a:srgbClr val="004376"/>
                </a:solidFill>
              </a:rPr>
              <a:t>Guildenstern </a:t>
            </a:r>
            <a:r>
              <a:rPr lang="en-US" sz="2400" dirty="0"/>
              <a:t>&amp;</a:t>
            </a:r>
            <a:r>
              <a:rPr lang="en-US" sz="2400" dirty="0">
                <a:solidFill>
                  <a:srgbClr val="004376"/>
                </a:solidFill>
              </a:rPr>
              <a:t> Rosencrantz </a:t>
            </a:r>
            <a:r>
              <a:rPr lang="en-US" sz="2400" dirty="0"/>
              <a:t>to do his dirty work. Abusing his power.</a:t>
            </a:r>
            <a:br>
              <a:rPr lang="en-US" sz="2400" dirty="0"/>
            </a:br>
            <a:br>
              <a:rPr lang="en-US" sz="2400" dirty="0"/>
            </a:br>
            <a:r>
              <a:rPr lang="en-US" sz="2400" dirty="0">
                <a:solidFill>
                  <a:srgbClr val="461E64"/>
                </a:solidFill>
              </a:rPr>
              <a:t>Claudius</a:t>
            </a:r>
            <a:r>
              <a:rPr lang="en-US" sz="2400" dirty="0"/>
              <a:t> spends most of his time celebrating with </a:t>
            </a:r>
            <a:r>
              <a:rPr lang="en-US" sz="2400" dirty="0">
                <a:solidFill>
                  <a:srgbClr val="461E64"/>
                </a:solidFill>
              </a:rPr>
              <a:t>Gertrude</a:t>
            </a:r>
            <a:r>
              <a:rPr lang="en-US" sz="2400" dirty="0"/>
              <a:t> which does not impress the proletariat. </a:t>
            </a:r>
            <a:r>
              <a:rPr lang="en-US" sz="2400" dirty="0">
                <a:solidFill>
                  <a:srgbClr val="004376"/>
                </a:solidFill>
              </a:rPr>
              <a:t>Laertes</a:t>
            </a:r>
            <a:r>
              <a:rPr lang="en-US" sz="2400" dirty="0"/>
              <a:t> storms the palace demanding justice for his dead father with a host of peasants claiming him to be king. Confronting the aristocracy on committing murder.</a:t>
            </a:r>
            <a:br>
              <a:rPr lang="en-US" sz="2400" dirty="0"/>
            </a:br>
            <a:br>
              <a:rPr lang="en-US" sz="2400" dirty="0"/>
            </a:br>
            <a:r>
              <a:rPr lang="en-US" sz="2400" dirty="0">
                <a:solidFill>
                  <a:srgbClr val="004376"/>
                </a:solidFill>
              </a:rPr>
              <a:t>Polonius</a:t>
            </a:r>
            <a:r>
              <a:rPr lang="en-US" sz="2400" dirty="0"/>
              <a:t> treats </a:t>
            </a:r>
            <a:r>
              <a:rPr lang="en-US" sz="2400" dirty="0">
                <a:solidFill>
                  <a:srgbClr val="004376"/>
                </a:solidFill>
              </a:rPr>
              <a:t>Ophelia</a:t>
            </a:r>
            <a:r>
              <a:rPr lang="en-US" sz="2400" dirty="0"/>
              <a:t> more like a pawn for his social/political gain. An example of commodifying human beings.</a:t>
            </a:r>
            <a:br>
              <a:rPr lang="en-US" sz="2400" dirty="0"/>
            </a:br>
            <a:br>
              <a:rPr lang="en-US" sz="2400" dirty="0"/>
            </a:br>
            <a:r>
              <a:rPr lang="en-US" sz="2400" dirty="0">
                <a:solidFill>
                  <a:srgbClr val="C00000"/>
                </a:solidFill>
              </a:rPr>
              <a:t>Gravediggers </a:t>
            </a:r>
            <a:r>
              <a:rPr lang="en-US" sz="2400" dirty="0"/>
              <a:t>prove to be witty, making them an equal comparison of intelligence with </a:t>
            </a:r>
            <a:r>
              <a:rPr lang="en-US" sz="2400" dirty="0">
                <a:solidFill>
                  <a:srgbClr val="3A1953"/>
                </a:solidFill>
              </a:rPr>
              <a:t>Hamlet</a:t>
            </a:r>
            <a:r>
              <a:rPr lang="en-US" sz="2400" dirty="0"/>
              <a:t>. They exemplify the working class and the workers that are always needed for society to function.</a:t>
            </a:r>
          </a:p>
        </p:txBody>
      </p:sp>
    </p:spTree>
    <p:extLst>
      <p:ext uri="{BB962C8B-B14F-4D97-AF65-F5344CB8AC3E}">
        <p14:creationId xmlns:p14="http://schemas.microsoft.com/office/powerpoint/2010/main" val="11233777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740F11-97E8-4196-A14A-76D93734DF39}"/>
              </a:ext>
            </a:extLst>
          </p:cNvPr>
          <p:cNvSpPr>
            <a:spLocks noGrp="1"/>
          </p:cNvSpPr>
          <p:nvPr>
            <p:ph idx="1"/>
          </p:nvPr>
        </p:nvSpPr>
        <p:spPr>
          <a:xfrm>
            <a:off x="385893" y="609220"/>
            <a:ext cx="11459361" cy="5741245"/>
          </a:xfrm>
        </p:spPr>
        <p:txBody>
          <a:bodyPr>
            <a:normAutofit/>
          </a:bodyPr>
          <a:lstStyle/>
          <a:p>
            <a:pPr marL="0" indent="0">
              <a:buNone/>
            </a:pPr>
            <a:r>
              <a:rPr lang="en-US" sz="2400" dirty="0"/>
              <a:t>“A certain convocation of politic worms are </a:t>
            </a:r>
            <a:r>
              <a:rPr lang="en-US" sz="2400" dirty="0" err="1"/>
              <a:t>e’en</a:t>
            </a:r>
            <a:r>
              <a:rPr lang="en-US" sz="2400" dirty="0"/>
              <a:t> at him. Your worms is your only emperor for diet: we fat all creatures else to fat us, and we fat ourselves for maggots: your fat king and your lean beggar is but variable service, two dishes, but to one table.”</a:t>
            </a:r>
          </a:p>
          <a:p>
            <a:pPr marL="0" indent="0">
              <a:buNone/>
            </a:pPr>
            <a:r>
              <a:rPr lang="en-US" sz="2400" dirty="0">
                <a:solidFill>
                  <a:srgbClr val="3A1953"/>
                </a:solidFill>
              </a:rPr>
              <a:t>Hamlet</a:t>
            </a:r>
            <a:r>
              <a:rPr lang="en-US" sz="2400" dirty="0"/>
              <a:t> to </a:t>
            </a:r>
            <a:r>
              <a:rPr lang="en-US" sz="2400" dirty="0">
                <a:solidFill>
                  <a:srgbClr val="3A1953"/>
                </a:solidFill>
              </a:rPr>
              <a:t>Claudius</a:t>
            </a:r>
            <a:r>
              <a:rPr lang="en-US" sz="2400" dirty="0"/>
              <a:t>. Arguing the side of the proletariat, Hamlet states that we are all the same in death, stripped of flesh and social status.</a:t>
            </a:r>
          </a:p>
          <a:p>
            <a:pPr marL="0" indent="0">
              <a:buNone/>
            </a:pPr>
            <a:br>
              <a:rPr lang="en-US" sz="2400" dirty="0"/>
            </a:br>
            <a:br>
              <a:rPr lang="en-US" sz="2400" dirty="0"/>
            </a:br>
            <a:endParaRPr lang="en-US" sz="2400" dirty="0"/>
          </a:p>
          <a:p>
            <a:pPr marL="0" indent="0">
              <a:buNone/>
            </a:pPr>
            <a:r>
              <a:rPr lang="en-US" sz="2400" dirty="0"/>
              <a:t>After Polonius’ death, Hamlet is not subject to the normal justice system. </a:t>
            </a:r>
            <a:br>
              <a:rPr lang="en-US" sz="2400" dirty="0"/>
            </a:br>
            <a:br>
              <a:rPr lang="en-US" sz="2400" dirty="0"/>
            </a:br>
            <a:r>
              <a:rPr lang="en-US" sz="2400" dirty="0"/>
              <a:t>Revenge                Justice                Violence</a:t>
            </a:r>
          </a:p>
          <a:p>
            <a:pPr marL="0" indent="0">
              <a:buNone/>
            </a:pPr>
            <a:br>
              <a:rPr lang="en-US" sz="2400" dirty="0"/>
            </a:br>
            <a:r>
              <a:rPr lang="en-GB" sz="2400" dirty="0"/>
              <a:t>while a Marxist is not afraid of violence, the idea that one class has benefits in the judicial system above other classes, is abhorrent. </a:t>
            </a:r>
            <a:endParaRPr lang="en-US" sz="2400" dirty="0"/>
          </a:p>
        </p:txBody>
      </p:sp>
      <p:cxnSp>
        <p:nvCxnSpPr>
          <p:cNvPr id="5" name="Straight Arrow Connector 4">
            <a:extLst>
              <a:ext uri="{FF2B5EF4-FFF2-40B4-BE49-F238E27FC236}">
                <a16:creationId xmlns:a16="http://schemas.microsoft.com/office/drawing/2014/main" id="{BD95E7AC-422C-4204-9BC8-803F6FADCAA6}"/>
              </a:ext>
            </a:extLst>
          </p:cNvPr>
          <p:cNvCxnSpPr/>
          <p:nvPr/>
        </p:nvCxnSpPr>
        <p:spPr>
          <a:xfrm>
            <a:off x="1593908" y="4488110"/>
            <a:ext cx="94795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B2D27848-92F6-4E8B-B55E-63F9194F9B6F}"/>
              </a:ext>
            </a:extLst>
          </p:cNvPr>
          <p:cNvPicPr>
            <a:picLocks noChangeAspect="1"/>
          </p:cNvPicPr>
          <p:nvPr/>
        </p:nvPicPr>
        <p:blipFill>
          <a:blip r:embed="rId2"/>
          <a:stretch>
            <a:fillRect/>
          </a:stretch>
        </p:blipFill>
        <p:spPr>
          <a:xfrm>
            <a:off x="3508762" y="4405807"/>
            <a:ext cx="1030313" cy="164606"/>
          </a:xfrm>
          <a:prstGeom prst="rect">
            <a:avLst/>
          </a:prstGeom>
        </p:spPr>
      </p:pic>
    </p:spTree>
    <p:extLst>
      <p:ext uri="{BB962C8B-B14F-4D97-AF65-F5344CB8AC3E}">
        <p14:creationId xmlns:p14="http://schemas.microsoft.com/office/powerpoint/2010/main" val="16042092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8E58C-EA66-4B58-8310-67DC037F1CCC}"/>
              </a:ext>
            </a:extLst>
          </p:cNvPr>
          <p:cNvSpPr>
            <a:spLocks noGrp="1"/>
          </p:cNvSpPr>
          <p:nvPr>
            <p:ph type="title"/>
          </p:nvPr>
        </p:nvSpPr>
        <p:spPr>
          <a:xfrm>
            <a:off x="343949" y="112704"/>
            <a:ext cx="8388991" cy="1195737"/>
          </a:xfrm>
        </p:spPr>
        <p:txBody>
          <a:bodyPr/>
          <a:lstStyle/>
          <a:p>
            <a:r>
              <a:rPr lang="en-US" b="1" dirty="0"/>
              <a:t>Psychoanalysis and history</a:t>
            </a:r>
            <a:endParaRPr lang="en-GB" b="1" dirty="0"/>
          </a:p>
        </p:txBody>
      </p:sp>
      <p:pic>
        <p:nvPicPr>
          <p:cNvPr id="5" name="Content Placeholder 4">
            <a:extLst>
              <a:ext uri="{FF2B5EF4-FFF2-40B4-BE49-F238E27FC236}">
                <a16:creationId xmlns:a16="http://schemas.microsoft.com/office/drawing/2014/main" id="{E0CD8C89-E894-4EC1-91E5-D14406D1488D}"/>
              </a:ext>
            </a:extLst>
          </p:cNvPr>
          <p:cNvPicPr>
            <a:picLocks noGrp="1" noChangeAspect="1"/>
          </p:cNvPicPr>
          <p:nvPr>
            <p:ph idx="1"/>
          </p:nvPr>
        </p:nvPicPr>
        <p:blipFill>
          <a:blip r:embed="rId2"/>
          <a:stretch>
            <a:fillRect/>
          </a:stretch>
        </p:blipFill>
        <p:spPr>
          <a:xfrm>
            <a:off x="8732939" y="1013454"/>
            <a:ext cx="3315203" cy="4831091"/>
          </a:xfrm>
          <a:prstGeom prst="rect">
            <a:avLst/>
          </a:prstGeom>
        </p:spPr>
      </p:pic>
      <p:sp>
        <p:nvSpPr>
          <p:cNvPr id="6" name="TextBox 5">
            <a:extLst>
              <a:ext uri="{FF2B5EF4-FFF2-40B4-BE49-F238E27FC236}">
                <a16:creationId xmlns:a16="http://schemas.microsoft.com/office/drawing/2014/main" id="{ACCEB240-0277-4A49-BAE2-EA4C6EF30603}"/>
              </a:ext>
            </a:extLst>
          </p:cNvPr>
          <p:cNvSpPr txBox="1"/>
          <p:nvPr/>
        </p:nvSpPr>
        <p:spPr>
          <a:xfrm>
            <a:off x="343949" y="1190995"/>
            <a:ext cx="8388990" cy="7478970"/>
          </a:xfrm>
          <a:prstGeom prst="rect">
            <a:avLst/>
          </a:prstGeom>
          <a:noFill/>
        </p:spPr>
        <p:txBody>
          <a:bodyPr wrap="square" rtlCol="0">
            <a:spAutoFit/>
          </a:bodyPr>
          <a:lstStyle/>
          <a:p>
            <a:r>
              <a:rPr lang="en-US" sz="2400" dirty="0"/>
              <a:t>‘The great chain of being’ was an ideology still rife during the Elizabethan age, that depicts the ‘social’ structure of all life in the world. This would have been the structural idea behind Shakespeare’s class distinctions. </a:t>
            </a:r>
            <a:br>
              <a:rPr lang="en-US" sz="2400" dirty="0"/>
            </a:br>
            <a:r>
              <a:rPr lang="en-US" sz="2400" dirty="0"/>
              <a:t>Aiding to this; elements of uncertainty for the succession of the English throne, and the rise of the merchant class with Capitalism.</a:t>
            </a:r>
          </a:p>
          <a:p>
            <a:endParaRPr lang="en-US" sz="2400" dirty="0"/>
          </a:p>
          <a:p>
            <a:r>
              <a:rPr lang="en-US" sz="2400" dirty="0"/>
              <a:t>A Freudian criticist’s dream. There are many themes within Hamlet for psychoanalysis, but the main one is the Oedipal struggle of paternal and maternal love, as Hamlet vies for the affection of his mother and struggles to fulfill his (ghost) father’s revenge.</a:t>
            </a:r>
            <a:br>
              <a:rPr lang="en-US" sz="2400" dirty="0"/>
            </a:br>
            <a:r>
              <a:rPr lang="en-US" sz="2400" dirty="0"/>
              <a:t>Also the agitation that Claudius seizes all his mother’s affection, unconsciously defeating Hamlet in this respect, after his fathers death.</a:t>
            </a:r>
          </a:p>
          <a:p>
            <a:endParaRPr lang="en-US" sz="2000" dirty="0"/>
          </a:p>
          <a:p>
            <a:br>
              <a:rPr lang="en-US" sz="2000" dirty="0"/>
            </a:br>
            <a:r>
              <a:rPr lang="en-US" sz="2000" dirty="0"/>
              <a:t> </a:t>
            </a:r>
            <a:br>
              <a:rPr lang="en-US" sz="2000" dirty="0"/>
            </a:br>
            <a:endParaRPr lang="en-US" sz="2000" dirty="0"/>
          </a:p>
          <a:p>
            <a:endParaRPr lang="en-US" sz="2000" dirty="0"/>
          </a:p>
          <a:p>
            <a:endParaRPr lang="en-GB" sz="2000" dirty="0"/>
          </a:p>
        </p:txBody>
      </p:sp>
    </p:spTree>
    <p:extLst>
      <p:ext uri="{BB962C8B-B14F-4D97-AF65-F5344CB8AC3E}">
        <p14:creationId xmlns:p14="http://schemas.microsoft.com/office/powerpoint/2010/main" val="5942043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906A52-99C4-4F3C-85D7-EEF13FA1AF0C}"/>
              </a:ext>
            </a:extLst>
          </p:cNvPr>
          <p:cNvSpPr>
            <a:spLocks noGrp="1"/>
          </p:cNvSpPr>
          <p:nvPr>
            <p:ph idx="1"/>
          </p:nvPr>
        </p:nvSpPr>
        <p:spPr>
          <a:xfrm>
            <a:off x="511030" y="226504"/>
            <a:ext cx="11200002" cy="6509858"/>
          </a:xfrm>
        </p:spPr>
        <p:txBody>
          <a:bodyPr>
            <a:normAutofit/>
          </a:bodyPr>
          <a:lstStyle/>
          <a:p>
            <a:pPr marL="0" indent="0">
              <a:buNone/>
            </a:pPr>
            <a:r>
              <a:rPr lang="en-US" sz="2400" dirty="0"/>
              <a:t>There is some speculation that Hamlet wished to kill his mother, but after a short monologue in the third act the viewer is to believe that Hamlet does not wish this:</a:t>
            </a:r>
            <a:br>
              <a:rPr lang="en-US" sz="2400" dirty="0"/>
            </a:br>
            <a:br>
              <a:rPr lang="en-US" sz="2400" dirty="0"/>
            </a:br>
            <a:r>
              <a:rPr lang="en-US" sz="2400" dirty="0"/>
              <a:t>“O heart, lose not thy nature, let not ever the soul of Nero enter this firm bosom, let me be cruel not unnatural. I will speak daggers to her, but use none.”</a:t>
            </a:r>
            <a:br>
              <a:rPr lang="en-US" sz="2400" dirty="0"/>
            </a:br>
            <a:br>
              <a:rPr lang="en-US" sz="2400" dirty="0"/>
            </a:br>
            <a:r>
              <a:rPr lang="en-US" sz="2400" dirty="0"/>
              <a:t>Shakespeare name dropping Nero cant be a mere coincidence, since one of his infamies was that he slept with his mother, only to murder her our of guilt.</a:t>
            </a:r>
          </a:p>
          <a:p>
            <a:pPr marL="0" indent="0">
              <a:buNone/>
            </a:pPr>
            <a:r>
              <a:rPr lang="en-US" sz="2400" dirty="0"/>
              <a:t>Also, Hamlets hesitation to complete his fathers will is what sets the base of most of the play. Be it caution or procrastination, Freud relates this to Hamlet </a:t>
            </a:r>
            <a:r>
              <a:rPr lang="en-US" sz="2400" dirty="0" err="1"/>
              <a:t>sympathising</a:t>
            </a:r>
            <a:r>
              <a:rPr lang="en-US" sz="2400" dirty="0"/>
              <a:t> with Claudius as he has physically accomplished all of Hamlets unconscious Oedipal desires. </a:t>
            </a:r>
            <a:br>
              <a:rPr lang="en-US" sz="2400" dirty="0"/>
            </a:br>
            <a:endParaRPr lang="en-US" sz="2400" dirty="0"/>
          </a:p>
          <a:p>
            <a:pPr marL="0" indent="0">
              <a:buNone/>
            </a:pPr>
            <a:r>
              <a:rPr lang="en-US" sz="2400" b="1" dirty="0"/>
              <a:t>Other:</a:t>
            </a:r>
          </a:p>
          <a:p>
            <a:pPr marL="0" indent="0">
              <a:buNone/>
            </a:pPr>
            <a:r>
              <a:rPr lang="en-US" sz="2400" dirty="0"/>
              <a:t>Hamlet is alienated by those around him, aiding in his plummeting sanity. Claudius kills his father, Gertrude marries Claudius, and his friends G&amp;R become lap dogs to his uncle.</a:t>
            </a:r>
          </a:p>
          <a:p>
            <a:pPr marL="0" indent="0">
              <a:buNone/>
            </a:pPr>
            <a:r>
              <a:rPr lang="en-US" sz="2400" dirty="0"/>
              <a:t>Hamlet and Claudius both wear metaphorical masks, one of madness and the other of deceit. </a:t>
            </a:r>
          </a:p>
          <a:p>
            <a:pPr marL="0" indent="0">
              <a:buNone/>
            </a:pPr>
            <a:endParaRPr lang="en-GB" dirty="0"/>
          </a:p>
        </p:txBody>
      </p:sp>
    </p:spTree>
    <p:extLst>
      <p:ext uri="{BB962C8B-B14F-4D97-AF65-F5344CB8AC3E}">
        <p14:creationId xmlns:p14="http://schemas.microsoft.com/office/powerpoint/2010/main" val="33393906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3A210-B383-4470-A0C1-F41C825E97F8}"/>
              </a:ext>
            </a:extLst>
          </p:cNvPr>
          <p:cNvSpPr>
            <a:spLocks noGrp="1"/>
          </p:cNvSpPr>
          <p:nvPr>
            <p:ph type="title"/>
          </p:nvPr>
        </p:nvSpPr>
        <p:spPr>
          <a:xfrm>
            <a:off x="838200" y="-71103"/>
            <a:ext cx="10515600" cy="1304285"/>
          </a:xfrm>
        </p:spPr>
        <p:txBody>
          <a:bodyPr/>
          <a:lstStyle/>
          <a:p>
            <a:pPr algn="ctr"/>
            <a:r>
              <a:rPr lang="en-US" b="1" dirty="0"/>
              <a:t>Shakespeare the Marxist. Conclusion:</a:t>
            </a:r>
            <a:endParaRPr lang="en-GB" dirty="0"/>
          </a:p>
        </p:txBody>
      </p:sp>
      <p:sp>
        <p:nvSpPr>
          <p:cNvPr id="3" name="Content Placeholder 2">
            <a:extLst>
              <a:ext uri="{FF2B5EF4-FFF2-40B4-BE49-F238E27FC236}">
                <a16:creationId xmlns:a16="http://schemas.microsoft.com/office/drawing/2014/main" id="{BAC5E7A9-34D5-498C-9A81-66702CA1C466}"/>
              </a:ext>
            </a:extLst>
          </p:cNvPr>
          <p:cNvSpPr>
            <a:spLocks noGrp="1"/>
          </p:cNvSpPr>
          <p:nvPr>
            <p:ph idx="1"/>
          </p:nvPr>
        </p:nvSpPr>
        <p:spPr>
          <a:xfrm>
            <a:off x="343949" y="1392572"/>
            <a:ext cx="11450972" cy="5259897"/>
          </a:xfrm>
        </p:spPr>
        <p:txBody>
          <a:bodyPr/>
          <a:lstStyle/>
          <a:p>
            <a:r>
              <a:rPr lang="en-US" sz="2400" dirty="0"/>
              <a:t>The world is a stage: One of the main reasons we still read Hamlet is that it can still be relatable to today for its humanist values. </a:t>
            </a:r>
          </a:p>
          <a:p>
            <a:r>
              <a:rPr lang="en-US" sz="2400" dirty="0"/>
              <a:t>Shakespeare cannot be called a Marxist or Communist, but his ideals within Hamlet seem to represent them. The changing social strata would have been pivotal in his minds decision on the class struggles prevalent around him, and the abuse of power from nobles.</a:t>
            </a:r>
          </a:p>
          <a:p>
            <a:r>
              <a:rPr lang="en-US" sz="2400" dirty="0"/>
              <a:t>This is notable through the interactions that take place in Hamlet between the different social classes, and even amongst related strata. </a:t>
            </a:r>
          </a:p>
          <a:p>
            <a:r>
              <a:rPr lang="en-US" sz="2400" dirty="0"/>
              <a:t>While Shakespeare talks for the common man, he shows us the conflicts that ail his century between the classes, often through the inversion of hierarchies.</a:t>
            </a:r>
          </a:p>
          <a:p>
            <a:endParaRPr lang="en-GB" dirty="0"/>
          </a:p>
        </p:txBody>
      </p:sp>
    </p:spTree>
    <p:extLst>
      <p:ext uri="{BB962C8B-B14F-4D97-AF65-F5344CB8AC3E}">
        <p14:creationId xmlns:p14="http://schemas.microsoft.com/office/powerpoint/2010/main" val="4013790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2E41C-619E-4DBC-86F3-A0206CBEEAA5}"/>
              </a:ext>
            </a:extLst>
          </p:cNvPr>
          <p:cNvSpPr>
            <a:spLocks noGrp="1"/>
          </p:cNvSpPr>
          <p:nvPr>
            <p:ph type="title"/>
          </p:nvPr>
        </p:nvSpPr>
        <p:spPr/>
        <p:txBody>
          <a:bodyPr/>
          <a:lstStyle/>
          <a:p>
            <a:r>
              <a:rPr lang="en-US" b="1" dirty="0"/>
              <a:t>Bibliography:</a:t>
            </a:r>
            <a:endParaRPr lang="en-GB" b="1" dirty="0"/>
          </a:p>
        </p:txBody>
      </p:sp>
      <p:sp>
        <p:nvSpPr>
          <p:cNvPr id="4" name="TextBox 3">
            <a:extLst>
              <a:ext uri="{FF2B5EF4-FFF2-40B4-BE49-F238E27FC236}">
                <a16:creationId xmlns:a16="http://schemas.microsoft.com/office/drawing/2014/main" id="{8F3BDC0C-09FC-45D3-8454-850606618160}"/>
              </a:ext>
            </a:extLst>
          </p:cNvPr>
          <p:cNvSpPr txBox="1"/>
          <p:nvPr/>
        </p:nvSpPr>
        <p:spPr>
          <a:xfrm>
            <a:off x="838200" y="1845578"/>
            <a:ext cx="10864442" cy="3139321"/>
          </a:xfrm>
          <a:prstGeom prst="rect">
            <a:avLst/>
          </a:prstGeom>
          <a:noFill/>
        </p:spPr>
        <p:txBody>
          <a:bodyPr wrap="square" rtlCol="0">
            <a:spAutoFit/>
          </a:bodyPr>
          <a:lstStyle/>
          <a:p>
            <a:r>
              <a:rPr lang="en-US" dirty="0"/>
              <a:t>Eagleton, Terry. </a:t>
            </a:r>
            <a:r>
              <a:rPr lang="en-US" i="1" dirty="0"/>
              <a:t>‘Marxism and Literary Criticism’</a:t>
            </a:r>
            <a:r>
              <a:rPr lang="en-US" dirty="0"/>
              <a:t>,</a:t>
            </a:r>
            <a:r>
              <a:rPr lang="en-US" i="1" dirty="0"/>
              <a:t> </a:t>
            </a:r>
            <a:r>
              <a:rPr lang="en-US" dirty="0"/>
              <a:t>Berkeley, University of California Press (1976)</a:t>
            </a:r>
            <a:br>
              <a:rPr lang="en-US" dirty="0"/>
            </a:br>
            <a:br>
              <a:rPr lang="en-US" dirty="0"/>
            </a:br>
            <a:r>
              <a:rPr lang="en-US" dirty="0" err="1"/>
              <a:t>Erlich</a:t>
            </a:r>
            <a:r>
              <a:rPr lang="en-US" dirty="0"/>
              <a:t>, </a:t>
            </a:r>
            <a:r>
              <a:rPr lang="en-US" dirty="0" err="1"/>
              <a:t>Avi</a:t>
            </a:r>
            <a:r>
              <a:rPr lang="en-US" dirty="0"/>
              <a:t>. </a:t>
            </a:r>
            <a:r>
              <a:rPr lang="en-US" i="1" dirty="0"/>
              <a:t>‘Hamlet’s Absent Father’</a:t>
            </a:r>
            <a:r>
              <a:rPr lang="en-US" dirty="0"/>
              <a:t>, Princeton University Press (1977)</a:t>
            </a:r>
            <a:br>
              <a:rPr lang="en-US" dirty="0"/>
            </a:br>
            <a:br>
              <a:rPr lang="en-US" dirty="0"/>
            </a:br>
            <a:r>
              <a:rPr lang="en-US" dirty="0"/>
              <a:t>Mason, Paul. ‘What Shakespeare taught me about Marxism’: https://www.theguardian.com/commentisfree/2014/nov/02/sharkespeare-marxism-feudalism-capitalism (2014)</a:t>
            </a:r>
          </a:p>
          <a:p>
            <a:endParaRPr lang="en-US" dirty="0"/>
          </a:p>
          <a:p>
            <a:r>
              <a:rPr lang="en-US" dirty="0"/>
              <a:t>Shakespeare, William. ‘Hamlet’. </a:t>
            </a:r>
          </a:p>
          <a:p>
            <a:endParaRPr lang="en-US" dirty="0"/>
          </a:p>
          <a:p>
            <a:r>
              <a:rPr lang="en-US" dirty="0"/>
              <a:t>Williams, Raymond. ‘Base and Superstructure in Marxist Cultural Theory’ (1973)</a:t>
            </a:r>
          </a:p>
          <a:p>
            <a:endParaRPr lang="en-GB" dirty="0"/>
          </a:p>
        </p:txBody>
      </p:sp>
    </p:spTree>
    <p:extLst>
      <p:ext uri="{BB962C8B-B14F-4D97-AF65-F5344CB8AC3E}">
        <p14:creationId xmlns:p14="http://schemas.microsoft.com/office/powerpoint/2010/main" val="36266457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573</TotalTime>
  <Words>463</Words>
  <Application>Microsoft Office PowerPoint</Application>
  <PresentationFormat>Widescreen</PresentationFormat>
  <Paragraphs>49</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PowerPoint Presentation</vt:lpstr>
      <vt:lpstr>Understanding Marxist literary criticism</vt:lpstr>
      <vt:lpstr>PowerPoint Presentation</vt:lpstr>
      <vt:lpstr>PowerPoint Presentation</vt:lpstr>
      <vt:lpstr>Interactions between classes</vt:lpstr>
      <vt:lpstr>PowerPoint Presentation</vt:lpstr>
      <vt:lpstr>Psychoanalysis and history</vt:lpstr>
      <vt:lpstr>PowerPoint Presentation</vt:lpstr>
      <vt:lpstr>Shakespeare the Marxist. 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Jeshii</dc:creator>
  <cp:lastModifiedBy>Jeshii</cp:lastModifiedBy>
  <cp:revision>48</cp:revision>
  <dcterms:created xsi:type="dcterms:W3CDTF">2018-02-01T12:04:45Z</dcterms:created>
  <dcterms:modified xsi:type="dcterms:W3CDTF">2018-02-01T21:42:46Z</dcterms:modified>
</cp:coreProperties>
</file>