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7" r:id="rId9"/>
    <p:sldMasterId id="2147483692" r:id="rId10"/>
  </p:sldMasterIdLst>
  <p:notesMasterIdLst>
    <p:notesMasterId r:id="rId44"/>
  </p:notesMasterIdLst>
  <p:sldIdLst>
    <p:sldId id="292" r:id="rId11"/>
    <p:sldId id="412" r:id="rId12"/>
    <p:sldId id="406" r:id="rId13"/>
    <p:sldId id="605" r:id="rId14"/>
    <p:sldId id="413" r:id="rId15"/>
    <p:sldId id="414" r:id="rId16"/>
    <p:sldId id="460" r:id="rId17"/>
    <p:sldId id="599" r:id="rId18"/>
    <p:sldId id="600" r:id="rId19"/>
    <p:sldId id="601" r:id="rId20"/>
    <p:sldId id="602" r:id="rId21"/>
    <p:sldId id="603" r:id="rId22"/>
    <p:sldId id="604" r:id="rId23"/>
    <p:sldId id="259" r:id="rId24"/>
    <p:sldId id="263" r:id="rId25"/>
    <p:sldId id="264" r:id="rId26"/>
    <p:sldId id="265" r:id="rId27"/>
    <p:sldId id="266" r:id="rId28"/>
    <p:sldId id="561" r:id="rId29"/>
    <p:sldId id="277" r:id="rId30"/>
    <p:sldId id="280" r:id="rId31"/>
    <p:sldId id="339" r:id="rId32"/>
    <p:sldId id="562" r:id="rId33"/>
    <p:sldId id="287" r:id="rId34"/>
    <p:sldId id="563" r:id="rId35"/>
    <p:sldId id="282" r:id="rId36"/>
    <p:sldId id="284" r:id="rId37"/>
    <p:sldId id="285" r:id="rId38"/>
    <p:sldId id="283" r:id="rId39"/>
    <p:sldId id="286" r:id="rId40"/>
    <p:sldId id="399" r:id="rId41"/>
    <p:sldId id="565" r:id="rId42"/>
    <p:sldId id="55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349E1A-391B-4585-A78C-CFAB85D1A437}" v="2" dt="2025-03-25T06:03:35.5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7673" autoAdjust="0"/>
  </p:normalViewPr>
  <p:slideViewPr>
    <p:cSldViewPr snapToGrid="0">
      <p:cViewPr varScale="1">
        <p:scale>
          <a:sx n="82" d="100"/>
          <a:sy n="82" d="100"/>
        </p:scale>
        <p:origin x="145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5C349E1A-391B-4585-A78C-CFAB85D1A437}"/>
    <pc:docChg chg="custSel delSld modSld">
      <pc:chgData name="Nitheesh Kaliyamurthy" userId="2821ebda-f4ac-4963-9a4e-a836dfc45829" providerId="ADAL" clId="{5C349E1A-391B-4585-A78C-CFAB85D1A437}" dt="2025-03-25T06:04:44.126" v="41" actId="20577"/>
      <pc:docMkLst>
        <pc:docMk/>
      </pc:docMkLst>
      <pc:sldChg chg="addSp delSp modSp mod">
        <pc:chgData name="Nitheesh Kaliyamurthy" userId="2821ebda-f4ac-4963-9a4e-a836dfc45829" providerId="ADAL" clId="{5C349E1A-391B-4585-A78C-CFAB85D1A437}" dt="2025-03-25T06:01:03.195" v="5" actId="1076"/>
        <pc:sldMkLst>
          <pc:docMk/>
          <pc:sldMk cId="3790631304" sldId="406"/>
        </pc:sldMkLst>
        <pc:picChg chg="add mod">
          <ac:chgData name="Nitheesh Kaliyamurthy" userId="2821ebda-f4ac-4963-9a4e-a836dfc45829" providerId="ADAL" clId="{5C349E1A-391B-4585-A78C-CFAB85D1A437}" dt="2025-03-25T06:01:03.195" v="5" actId="1076"/>
          <ac:picMkLst>
            <pc:docMk/>
            <pc:sldMk cId="3790631304" sldId="406"/>
            <ac:picMk id="3" creationId="{DC1FDA04-CA90-986C-C4F9-F3B156A45257}"/>
          </ac:picMkLst>
        </pc:picChg>
        <pc:picChg chg="del">
          <ac:chgData name="Nitheesh Kaliyamurthy" userId="2821ebda-f4ac-4963-9a4e-a836dfc45829" providerId="ADAL" clId="{5C349E1A-391B-4585-A78C-CFAB85D1A437}" dt="2025-03-25T06:00:58.913" v="0" actId="478"/>
          <ac:picMkLst>
            <pc:docMk/>
            <pc:sldMk cId="3790631304" sldId="406"/>
            <ac:picMk id="4" creationId="{B3BACBAE-3A09-53D4-0F90-0BCFA67E6338}"/>
          </ac:picMkLst>
        </pc:picChg>
      </pc:sldChg>
      <pc:sldChg chg="modSp mod">
        <pc:chgData name="Nitheesh Kaliyamurthy" userId="2821ebda-f4ac-4963-9a4e-a836dfc45829" providerId="ADAL" clId="{5C349E1A-391B-4585-A78C-CFAB85D1A437}" dt="2025-03-25T06:04:24.120" v="34" actId="20577"/>
        <pc:sldMkLst>
          <pc:docMk/>
          <pc:sldMk cId="683668143" sldId="413"/>
        </pc:sldMkLst>
        <pc:spChg chg="mod">
          <ac:chgData name="Nitheesh Kaliyamurthy" userId="2821ebda-f4ac-4963-9a4e-a836dfc45829" providerId="ADAL" clId="{5C349E1A-391B-4585-A78C-CFAB85D1A437}" dt="2025-03-25T06:04:24.120" v="34" actId="20577"/>
          <ac:spMkLst>
            <pc:docMk/>
            <pc:sldMk cId="683668143" sldId="413"/>
            <ac:spMk id="16" creationId="{AE91491C-5726-DD4B-7A37-6E6E152CB830}"/>
          </ac:spMkLst>
        </pc:spChg>
      </pc:sldChg>
      <pc:sldChg chg="modSp mod">
        <pc:chgData name="Nitheesh Kaliyamurthy" userId="2821ebda-f4ac-4963-9a4e-a836dfc45829" providerId="ADAL" clId="{5C349E1A-391B-4585-A78C-CFAB85D1A437}" dt="2025-03-25T06:04:44.126" v="41" actId="20577"/>
        <pc:sldMkLst>
          <pc:docMk/>
          <pc:sldMk cId="1128288593" sldId="414"/>
        </pc:sldMkLst>
        <pc:spChg chg="mod">
          <ac:chgData name="Nitheesh Kaliyamurthy" userId="2821ebda-f4ac-4963-9a4e-a836dfc45829" providerId="ADAL" clId="{5C349E1A-391B-4585-A78C-CFAB85D1A437}" dt="2025-03-25T06:04:44.126" v="41" actId="20577"/>
          <ac:spMkLst>
            <pc:docMk/>
            <pc:sldMk cId="1128288593" sldId="414"/>
            <ac:spMk id="2" creationId="{484653CD-72F3-E6A4-09FE-AAB8490BA43B}"/>
          </ac:spMkLst>
        </pc:spChg>
      </pc:sldChg>
      <pc:sldChg chg="del">
        <pc:chgData name="Nitheesh Kaliyamurthy" userId="2821ebda-f4ac-4963-9a4e-a836dfc45829" providerId="ADAL" clId="{5C349E1A-391B-4585-A78C-CFAB85D1A437}" dt="2025-03-25T06:03:47.467" v="6" actId="47"/>
        <pc:sldMkLst>
          <pc:docMk/>
          <pc:sldMk cId="1834998854" sldId="59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SDN</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Introduction</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SDN vs TNA</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dirty="0"/>
            <a:t>Security  &amp; Mitigations</a:t>
          </a:r>
          <a:endParaRPr lang="en-GB" dirty="0"/>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3C2A30-74BB-4483-92DA-8E5B121F9946}" type="doc">
      <dgm:prSet loTypeId="urn:microsoft.com/office/officeart/2005/8/layout/list1" loCatId="list" qsTypeId="urn:microsoft.com/office/officeart/2005/8/quickstyle/3d5" qsCatId="3D" csTypeId="urn:microsoft.com/office/officeart/2005/8/colors/accent1_2" csCatId="accent1" phldr="1"/>
      <dgm:spPr/>
      <dgm:t>
        <a:bodyPr/>
        <a:lstStyle/>
        <a:p>
          <a:endParaRPr lang="en-BW"/>
        </a:p>
      </dgm:t>
    </dgm:pt>
    <dgm:pt modelId="{10966472-4F63-480A-82F3-4DD5A1A11F9F}">
      <dgm:prSet phldrT="[Text]" custT="1"/>
      <dgm:spPr/>
      <dgm:t>
        <a:bodyPr/>
        <a:lstStyle/>
        <a:p>
          <a:r>
            <a:rPr lang="en-US" sz="1400" dirty="0">
              <a:effectLst/>
            </a:rPr>
            <a:t>Network Management, Security, Automation, Bandwidth, Policy, Topology.</a:t>
          </a:r>
        </a:p>
      </dgm:t>
    </dgm:pt>
    <dgm:pt modelId="{3DE80411-AD30-45D9-B7DE-99B8FC1EC9C4}" type="parTrans" cxnId="{36A0D356-A537-4A41-9B5C-F8E4BF2D5DE2}">
      <dgm:prSet/>
      <dgm:spPr/>
      <dgm:t>
        <a:bodyPr/>
        <a:lstStyle/>
        <a:p>
          <a:endParaRPr lang="en-BW"/>
        </a:p>
      </dgm:t>
    </dgm:pt>
    <dgm:pt modelId="{F20AA56D-0408-411C-B3EC-AF698D30AE0D}" type="sibTrans" cxnId="{36A0D356-A537-4A41-9B5C-F8E4BF2D5DE2}">
      <dgm:prSet/>
      <dgm:spPr/>
      <dgm:t>
        <a:bodyPr/>
        <a:lstStyle/>
        <a:p>
          <a:endParaRPr lang="en-BW"/>
        </a:p>
      </dgm:t>
    </dgm:pt>
    <dgm:pt modelId="{2ACD11E5-6B1C-467E-8F67-6418A8E2CDFE}">
      <dgm:prSet phldrT="[Text]" custT="1"/>
      <dgm:spPr/>
      <dgm:t>
        <a:bodyPr/>
        <a:lstStyle/>
        <a:p>
          <a:r>
            <a:rPr lang="en-GB" sz="1400" dirty="0"/>
            <a:t>Routing Controls, Network Discovery, Mapping, Southbound Plugins.</a:t>
          </a:r>
          <a:endParaRPr lang="en-BW" sz="1400" dirty="0"/>
        </a:p>
      </dgm:t>
    </dgm:pt>
    <dgm:pt modelId="{ADFEEC33-89C2-4A9B-856B-84967A2A8B41}" type="parTrans" cxnId="{B95886E0-D786-444A-B98B-B07E883B7763}">
      <dgm:prSet/>
      <dgm:spPr/>
      <dgm:t>
        <a:bodyPr/>
        <a:lstStyle/>
        <a:p>
          <a:endParaRPr lang="en-BW"/>
        </a:p>
      </dgm:t>
    </dgm:pt>
    <dgm:pt modelId="{9045C03E-D552-433A-B0D6-50ED65A182F5}" type="sibTrans" cxnId="{B95886E0-D786-444A-B98B-B07E883B7763}">
      <dgm:prSet/>
      <dgm:spPr/>
      <dgm:t>
        <a:bodyPr/>
        <a:lstStyle/>
        <a:p>
          <a:endParaRPr lang="en-BW"/>
        </a:p>
      </dgm:t>
    </dgm:pt>
    <dgm:pt modelId="{C5D43C04-5E00-4BD8-BB2A-F79C559BD9FD}">
      <dgm:prSet phldrT="[Text]"/>
      <dgm:spPr/>
      <dgm:t>
        <a:bodyPr/>
        <a:lstStyle/>
        <a:p>
          <a:r>
            <a:rPr lang="en-GB" dirty="0"/>
            <a:t>Physical Switches, Virtual Switches.</a:t>
          </a:r>
          <a:endParaRPr lang="en-BW" dirty="0"/>
        </a:p>
      </dgm:t>
    </dgm:pt>
    <dgm:pt modelId="{FE2677D9-6CE1-423F-A177-F753E64CB8BD}" type="parTrans" cxnId="{918C0D9F-22E0-4279-BE93-2503B034684C}">
      <dgm:prSet/>
      <dgm:spPr/>
      <dgm:t>
        <a:bodyPr/>
        <a:lstStyle/>
        <a:p>
          <a:endParaRPr lang="en-BW"/>
        </a:p>
      </dgm:t>
    </dgm:pt>
    <dgm:pt modelId="{7E7ADA70-6D5D-4361-B3B1-7EDB8F404976}" type="sibTrans" cxnId="{918C0D9F-22E0-4279-BE93-2503B034684C}">
      <dgm:prSet/>
      <dgm:spPr/>
      <dgm:t>
        <a:bodyPr/>
        <a:lstStyle/>
        <a:p>
          <a:endParaRPr lang="en-BW"/>
        </a:p>
      </dgm:t>
    </dgm:pt>
    <dgm:pt modelId="{08F93960-A9D8-471C-A5AE-FAB17EE569F8}">
      <dgm:prSet/>
      <dgm:spPr/>
      <dgm:t>
        <a:bodyPr/>
        <a:lstStyle/>
        <a:p>
          <a:endParaRPr lang="en-BW" dirty="0"/>
        </a:p>
      </dgm:t>
    </dgm:pt>
    <dgm:pt modelId="{C3C84DE3-F8AD-49FE-B106-EE431276E6F0}" type="parTrans" cxnId="{B9F8135D-3938-48ED-B3D5-446DD61B7F8A}">
      <dgm:prSet/>
      <dgm:spPr/>
      <dgm:t>
        <a:bodyPr/>
        <a:lstStyle/>
        <a:p>
          <a:endParaRPr lang="en-BW"/>
        </a:p>
      </dgm:t>
    </dgm:pt>
    <dgm:pt modelId="{2E0D567F-C862-4A1B-AC97-4798C2902B74}" type="sibTrans" cxnId="{B9F8135D-3938-48ED-B3D5-446DD61B7F8A}">
      <dgm:prSet/>
      <dgm:spPr/>
      <dgm:t>
        <a:bodyPr/>
        <a:lstStyle/>
        <a:p>
          <a:endParaRPr lang="en-BW"/>
        </a:p>
      </dgm:t>
    </dgm:pt>
    <dgm:pt modelId="{681162D3-FF0D-406F-AE36-7CA79933B386}" type="pres">
      <dgm:prSet presAssocID="{093C2A30-74BB-4483-92DA-8E5B121F9946}" presName="linear" presStyleCnt="0">
        <dgm:presLayoutVars>
          <dgm:dir/>
          <dgm:animLvl val="lvl"/>
          <dgm:resizeHandles val="exact"/>
        </dgm:presLayoutVars>
      </dgm:prSet>
      <dgm:spPr/>
    </dgm:pt>
    <dgm:pt modelId="{26FEB755-FAD7-4466-AB59-06CC84210BCE}" type="pres">
      <dgm:prSet presAssocID="{10966472-4F63-480A-82F3-4DD5A1A11F9F}" presName="parentLin" presStyleCnt="0"/>
      <dgm:spPr/>
    </dgm:pt>
    <dgm:pt modelId="{CB7C1B48-80A3-4671-8CA6-5F0CA63D8D43}" type="pres">
      <dgm:prSet presAssocID="{10966472-4F63-480A-82F3-4DD5A1A11F9F}" presName="parentLeftMargin" presStyleLbl="node1" presStyleIdx="0" presStyleCnt="3"/>
      <dgm:spPr/>
    </dgm:pt>
    <dgm:pt modelId="{50C62264-EBD2-4BF6-9DFC-4B5A838469AB}" type="pres">
      <dgm:prSet presAssocID="{10966472-4F63-480A-82F3-4DD5A1A11F9F}" presName="parentText" presStyleLbl="node1" presStyleIdx="0" presStyleCnt="3" custScaleX="111328" custScaleY="132547" custLinFactNeighborX="-8665" custLinFactNeighborY="-65616">
        <dgm:presLayoutVars>
          <dgm:chMax val="0"/>
          <dgm:bulletEnabled val="1"/>
        </dgm:presLayoutVars>
      </dgm:prSet>
      <dgm:spPr/>
    </dgm:pt>
    <dgm:pt modelId="{3215CC4F-E697-4E4A-9027-360280077DE8}" type="pres">
      <dgm:prSet presAssocID="{10966472-4F63-480A-82F3-4DD5A1A11F9F}" presName="negativeSpace" presStyleCnt="0"/>
      <dgm:spPr/>
    </dgm:pt>
    <dgm:pt modelId="{950C3F0E-4655-4BB9-862F-BCC63F8E0917}" type="pres">
      <dgm:prSet presAssocID="{10966472-4F63-480A-82F3-4DD5A1A11F9F}" presName="childText" presStyleLbl="conFgAcc1" presStyleIdx="0" presStyleCnt="3" custLinFactY="-535745" custLinFactNeighborX="685" custLinFactNeighborY="-600000">
        <dgm:presLayoutVars>
          <dgm:bulletEnabled val="1"/>
        </dgm:presLayoutVars>
      </dgm:prSet>
      <dgm:spPr/>
    </dgm:pt>
    <dgm:pt modelId="{ED454573-8DF6-4DB7-A6C8-D7835908873C}" type="pres">
      <dgm:prSet presAssocID="{F20AA56D-0408-411C-B3EC-AF698D30AE0D}" presName="spaceBetweenRectangles" presStyleCnt="0"/>
      <dgm:spPr/>
    </dgm:pt>
    <dgm:pt modelId="{0F9C5282-76C4-4891-BAEF-0B09CB0D47B9}" type="pres">
      <dgm:prSet presAssocID="{2ACD11E5-6B1C-467E-8F67-6418A8E2CDFE}" presName="parentLin" presStyleCnt="0"/>
      <dgm:spPr/>
    </dgm:pt>
    <dgm:pt modelId="{57E14C6D-CD4E-49D6-BD5A-9951B1F95384}" type="pres">
      <dgm:prSet presAssocID="{2ACD11E5-6B1C-467E-8F67-6418A8E2CDFE}" presName="parentLeftMargin" presStyleLbl="node1" presStyleIdx="0" presStyleCnt="3"/>
      <dgm:spPr/>
    </dgm:pt>
    <dgm:pt modelId="{7914CF59-5856-471B-9D3D-621B4B5AA479}" type="pres">
      <dgm:prSet presAssocID="{2ACD11E5-6B1C-467E-8F67-6418A8E2CDFE}" presName="parentText" presStyleLbl="node1" presStyleIdx="1" presStyleCnt="3" custScaleX="112466" custLinFactNeighborX="-4566" custLinFactNeighborY="-19062">
        <dgm:presLayoutVars>
          <dgm:chMax val="0"/>
          <dgm:bulletEnabled val="1"/>
        </dgm:presLayoutVars>
      </dgm:prSet>
      <dgm:spPr/>
    </dgm:pt>
    <dgm:pt modelId="{DCB47484-E3F3-4B90-AE53-F0CD7164C13D}" type="pres">
      <dgm:prSet presAssocID="{2ACD11E5-6B1C-467E-8F67-6418A8E2CDFE}" presName="negativeSpace" presStyleCnt="0"/>
      <dgm:spPr/>
    </dgm:pt>
    <dgm:pt modelId="{42358525-7B64-4392-85D9-525F9D29B56C}" type="pres">
      <dgm:prSet presAssocID="{2ACD11E5-6B1C-467E-8F67-6418A8E2CDFE}" presName="childText" presStyleLbl="conFgAcc1" presStyleIdx="1" presStyleCnt="3" custLinFactY="-100000" custLinFactNeighborX="685" custLinFactNeighborY="-137834">
        <dgm:presLayoutVars>
          <dgm:bulletEnabled val="1"/>
        </dgm:presLayoutVars>
      </dgm:prSet>
      <dgm:spPr/>
    </dgm:pt>
    <dgm:pt modelId="{532F9311-BE90-4212-9159-3902313E7583}" type="pres">
      <dgm:prSet presAssocID="{9045C03E-D552-433A-B0D6-50ED65A182F5}" presName="spaceBetweenRectangles" presStyleCnt="0"/>
      <dgm:spPr/>
    </dgm:pt>
    <dgm:pt modelId="{A2D637ED-B090-4DBE-AD21-029C1307CD71}" type="pres">
      <dgm:prSet presAssocID="{C5D43C04-5E00-4BD8-BB2A-F79C559BD9FD}" presName="parentLin" presStyleCnt="0"/>
      <dgm:spPr/>
    </dgm:pt>
    <dgm:pt modelId="{84C560C0-AE6E-4E12-AABA-31A1F9B0E52B}" type="pres">
      <dgm:prSet presAssocID="{C5D43C04-5E00-4BD8-BB2A-F79C559BD9FD}" presName="parentLeftMargin" presStyleLbl="node1" presStyleIdx="1" presStyleCnt="3"/>
      <dgm:spPr/>
    </dgm:pt>
    <dgm:pt modelId="{865EB50A-E38A-4878-9D70-47F3372E9E3B}" type="pres">
      <dgm:prSet presAssocID="{C5D43C04-5E00-4BD8-BB2A-F79C559BD9FD}" presName="parentText" presStyleLbl="node1" presStyleIdx="2" presStyleCnt="3" custScaleX="112465" custLinFactNeighborX="-13453" custLinFactNeighborY="41052">
        <dgm:presLayoutVars>
          <dgm:chMax val="0"/>
          <dgm:bulletEnabled val="1"/>
        </dgm:presLayoutVars>
      </dgm:prSet>
      <dgm:spPr/>
    </dgm:pt>
    <dgm:pt modelId="{EA1AE4E4-E9D1-432E-AA41-5AE36C77ACC8}" type="pres">
      <dgm:prSet presAssocID="{C5D43C04-5E00-4BD8-BB2A-F79C559BD9FD}" presName="negativeSpace" presStyleCnt="0"/>
      <dgm:spPr/>
    </dgm:pt>
    <dgm:pt modelId="{36C3B9A1-5986-4E2D-BE02-CD6C6B3E08A1}" type="pres">
      <dgm:prSet presAssocID="{C5D43C04-5E00-4BD8-BB2A-F79C559BD9FD}" presName="childText" presStyleLbl="conFgAcc1" presStyleIdx="2" presStyleCnt="3" custLinFactY="-18849" custLinFactNeighborX="685" custLinFactNeighborY="-100000">
        <dgm:presLayoutVars>
          <dgm:bulletEnabled val="1"/>
        </dgm:presLayoutVars>
      </dgm:prSet>
      <dgm:spPr/>
    </dgm:pt>
  </dgm:ptLst>
  <dgm:cxnLst>
    <dgm:cxn modelId="{33897115-F5D0-4EBD-A10F-76846849100F}" type="presOf" srcId="{2ACD11E5-6B1C-467E-8F67-6418A8E2CDFE}" destId="{7914CF59-5856-471B-9D3D-621B4B5AA479}" srcOrd="1" destOrd="0" presId="urn:microsoft.com/office/officeart/2005/8/layout/list1"/>
    <dgm:cxn modelId="{5FB3C731-C372-4CDB-A48A-A78E3D2C3DD1}" type="presOf" srcId="{C5D43C04-5E00-4BD8-BB2A-F79C559BD9FD}" destId="{84C560C0-AE6E-4E12-AABA-31A1F9B0E52B}" srcOrd="0" destOrd="0" presId="urn:microsoft.com/office/officeart/2005/8/layout/list1"/>
    <dgm:cxn modelId="{B9F8135D-3938-48ED-B3D5-446DD61B7F8A}" srcId="{10966472-4F63-480A-82F3-4DD5A1A11F9F}" destId="{08F93960-A9D8-471C-A5AE-FAB17EE569F8}" srcOrd="0" destOrd="0" parTransId="{C3C84DE3-F8AD-49FE-B106-EE431276E6F0}" sibTransId="{2E0D567F-C862-4A1B-AC97-4798C2902B74}"/>
    <dgm:cxn modelId="{9BEAE968-A9AB-439A-8FB2-DDA20672A65B}" type="presOf" srcId="{C5D43C04-5E00-4BD8-BB2A-F79C559BD9FD}" destId="{865EB50A-E38A-4878-9D70-47F3372E9E3B}" srcOrd="1" destOrd="0" presId="urn:microsoft.com/office/officeart/2005/8/layout/list1"/>
    <dgm:cxn modelId="{3A6D4E56-CFFE-4E6B-B0E0-68EBC5061D8F}" type="presOf" srcId="{10966472-4F63-480A-82F3-4DD5A1A11F9F}" destId="{50C62264-EBD2-4BF6-9DFC-4B5A838469AB}" srcOrd="1" destOrd="0" presId="urn:microsoft.com/office/officeart/2005/8/layout/list1"/>
    <dgm:cxn modelId="{36A0D356-A537-4A41-9B5C-F8E4BF2D5DE2}" srcId="{093C2A30-74BB-4483-92DA-8E5B121F9946}" destId="{10966472-4F63-480A-82F3-4DD5A1A11F9F}" srcOrd="0" destOrd="0" parTransId="{3DE80411-AD30-45D9-B7DE-99B8FC1EC9C4}" sibTransId="{F20AA56D-0408-411C-B3EC-AF698D30AE0D}"/>
    <dgm:cxn modelId="{1747B784-A1CD-43F2-80E0-30AFD6627A86}" type="presOf" srcId="{08F93960-A9D8-471C-A5AE-FAB17EE569F8}" destId="{950C3F0E-4655-4BB9-862F-BCC63F8E0917}" srcOrd="0" destOrd="0" presId="urn:microsoft.com/office/officeart/2005/8/layout/list1"/>
    <dgm:cxn modelId="{918C0D9F-22E0-4279-BE93-2503B034684C}" srcId="{093C2A30-74BB-4483-92DA-8E5B121F9946}" destId="{C5D43C04-5E00-4BD8-BB2A-F79C559BD9FD}" srcOrd="2" destOrd="0" parTransId="{FE2677D9-6CE1-423F-A177-F753E64CB8BD}" sibTransId="{7E7ADA70-6D5D-4361-B3B1-7EDB8F404976}"/>
    <dgm:cxn modelId="{51B1AAA4-1C5B-433A-8B83-B373BFF5BCD9}" type="presOf" srcId="{10966472-4F63-480A-82F3-4DD5A1A11F9F}" destId="{CB7C1B48-80A3-4671-8CA6-5F0CA63D8D43}" srcOrd="0" destOrd="0" presId="urn:microsoft.com/office/officeart/2005/8/layout/list1"/>
    <dgm:cxn modelId="{EE72BBA8-FBCA-4578-BE0B-3FBC896B4D44}" type="presOf" srcId="{2ACD11E5-6B1C-467E-8F67-6418A8E2CDFE}" destId="{57E14C6D-CD4E-49D6-BD5A-9951B1F95384}" srcOrd="0" destOrd="0" presId="urn:microsoft.com/office/officeart/2005/8/layout/list1"/>
    <dgm:cxn modelId="{0B10AAAB-3BA8-4EB9-A1F2-2935574635FA}" type="presOf" srcId="{093C2A30-74BB-4483-92DA-8E5B121F9946}" destId="{681162D3-FF0D-406F-AE36-7CA79933B386}" srcOrd="0" destOrd="0" presId="urn:microsoft.com/office/officeart/2005/8/layout/list1"/>
    <dgm:cxn modelId="{B95886E0-D786-444A-B98B-B07E883B7763}" srcId="{093C2A30-74BB-4483-92DA-8E5B121F9946}" destId="{2ACD11E5-6B1C-467E-8F67-6418A8E2CDFE}" srcOrd="1" destOrd="0" parTransId="{ADFEEC33-89C2-4A9B-856B-84967A2A8B41}" sibTransId="{9045C03E-D552-433A-B0D6-50ED65A182F5}"/>
    <dgm:cxn modelId="{C85B3CD2-613C-4013-91DD-1B19F40999D4}" type="presParOf" srcId="{681162D3-FF0D-406F-AE36-7CA79933B386}" destId="{26FEB755-FAD7-4466-AB59-06CC84210BCE}" srcOrd="0" destOrd="0" presId="urn:microsoft.com/office/officeart/2005/8/layout/list1"/>
    <dgm:cxn modelId="{9E331F8C-D63B-4BE2-BECE-0359F5ADBF8F}" type="presParOf" srcId="{26FEB755-FAD7-4466-AB59-06CC84210BCE}" destId="{CB7C1B48-80A3-4671-8CA6-5F0CA63D8D43}" srcOrd="0" destOrd="0" presId="urn:microsoft.com/office/officeart/2005/8/layout/list1"/>
    <dgm:cxn modelId="{8D68ED7E-16B3-41E7-83D6-5139A6DD87A9}" type="presParOf" srcId="{26FEB755-FAD7-4466-AB59-06CC84210BCE}" destId="{50C62264-EBD2-4BF6-9DFC-4B5A838469AB}" srcOrd="1" destOrd="0" presId="urn:microsoft.com/office/officeart/2005/8/layout/list1"/>
    <dgm:cxn modelId="{D6E553DC-1668-4CB8-B71F-930CADB440FB}" type="presParOf" srcId="{681162D3-FF0D-406F-AE36-7CA79933B386}" destId="{3215CC4F-E697-4E4A-9027-360280077DE8}" srcOrd="1" destOrd="0" presId="urn:microsoft.com/office/officeart/2005/8/layout/list1"/>
    <dgm:cxn modelId="{D7724E1C-DAB0-42C7-B9FD-82040E9B6E79}" type="presParOf" srcId="{681162D3-FF0D-406F-AE36-7CA79933B386}" destId="{950C3F0E-4655-4BB9-862F-BCC63F8E0917}" srcOrd="2" destOrd="0" presId="urn:microsoft.com/office/officeart/2005/8/layout/list1"/>
    <dgm:cxn modelId="{7D813090-A2BC-44C4-A340-7EC55B5DFC3C}" type="presParOf" srcId="{681162D3-FF0D-406F-AE36-7CA79933B386}" destId="{ED454573-8DF6-4DB7-A6C8-D7835908873C}" srcOrd="3" destOrd="0" presId="urn:microsoft.com/office/officeart/2005/8/layout/list1"/>
    <dgm:cxn modelId="{EC2F92AE-E340-4D46-9AC1-7F9997536E6D}" type="presParOf" srcId="{681162D3-FF0D-406F-AE36-7CA79933B386}" destId="{0F9C5282-76C4-4891-BAEF-0B09CB0D47B9}" srcOrd="4" destOrd="0" presId="urn:microsoft.com/office/officeart/2005/8/layout/list1"/>
    <dgm:cxn modelId="{8FE8E8C9-6797-43D4-8061-33FE9C8A8203}" type="presParOf" srcId="{0F9C5282-76C4-4891-BAEF-0B09CB0D47B9}" destId="{57E14C6D-CD4E-49D6-BD5A-9951B1F95384}" srcOrd="0" destOrd="0" presId="urn:microsoft.com/office/officeart/2005/8/layout/list1"/>
    <dgm:cxn modelId="{4327F114-7BA2-407F-8B08-E000DF8C60D6}" type="presParOf" srcId="{0F9C5282-76C4-4891-BAEF-0B09CB0D47B9}" destId="{7914CF59-5856-471B-9D3D-621B4B5AA479}" srcOrd="1" destOrd="0" presId="urn:microsoft.com/office/officeart/2005/8/layout/list1"/>
    <dgm:cxn modelId="{9FBBCEBA-7734-4CEA-8870-CD28C3594225}" type="presParOf" srcId="{681162D3-FF0D-406F-AE36-7CA79933B386}" destId="{DCB47484-E3F3-4B90-AE53-F0CD7164C13D}" srcOrd="5" destOrd="0" presId="urn:microsoft.com/office/officeart/2005/8/layout/list1"/>
    <dgm:cxn modelId="{97380B1E-285E-4953-A7D2-689FD5E3336E}" type="presParOf" srcId="{681162D3-FF0D-406F-AE36-7CA79933B386}" destId="{42358525-7B64-4392-85D9-525F9D29B56C}" srcOrd="6" destOrd="0" presId="urn:microsoft.com/office/officeart/2005/8/layout/list1"/>
    <dgm:cxn modelId="{5A914FAD-477C-44DD-96CF-B47611F4A952}" type="presParOf" srcId="{681162D3-FF0D-406F-AE36-7CA79933B386}" destId="{532F9311-BE90-4212-9159-3902313E7583}" srcOrd="7" destOrd="0" presId="urn:microsoft.com/office/officeart/2005/8/layout/list1"/>
    <dgm:cxn modelId="{AADAE907-F012-443C-8DDB-8A46F4A14850}" type="presParOf" srcId="{681162D3-FF0D-406F-AE36-7CA79933B386}" destId="{A2D637ED-B090-4DBE-AD21-029C1307CD71}" srcOrd="8" destOrd="0" presId="urn:microsoft.com/office/officeart/2005/8/layout/list1"/>
    <dgm:cxn modelId="{EEC4D406-9F04-4971-8C42-E61DAAB8BF2B}" type="presParOf" srcId="{A2D637ED-B090-4DBE-AD21-029C1307CD71}" destId="{84C560C0-AE6E-4E12-AABA-31A1F9B0E52B}" srcOrd="0" destOrd="0" presId="urn:microsoft.com/office/officeart/2005/8/layout/list1"/>
    <dgm:cxn modelId="{DFE7AAD6-FFD3-48EF-A7FE-3DCC6A1F314F}" type="presParOf" srcId="{A2D637ED-B090-4DBE-AD21-029C1307CD71}" destId="{865EB50A-E38A-4878-9D70-47F3372E9E3B}" srcOrd="1" destOrd="0" presId="urn:microsoft.com/office/officeart/2005/8/layout/list1"/>
    <dgm:cxn modelId="{A9270E5B-BDB7-4334-AF19-C37AD109CB55}" type="presParOf" srcId="{681162D3-FF0D-406F-AE36-7CA79933B386}" destId="{EA1AE4E4-E9D1-432E-AA41-5AE36C77ACC8}" srcOrd="9" destOrd="0" presId="urn:microsoft.com/office/officeart/2005/8/layout/list1"/>
    <dgm:cxn modelId="{20C252D3-D7A9-418D-8FFC-CD5D4C6BB9CC}" type="presParOf" srcId="{681162D3-FF0D-406F-AE36-7CA79933B386}" destId="{36C3B9A1-5986-4E2D-BE02-CD6C6B3E08A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564934" y="2654360"/>
          <a:ext cx="2228117" cy="2228117"/>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1275" tIns="41275" rIns="41275" bIns="41275" numCol="1" spcCol="1270" anchor="ctr" anchorCtr="0">
          <a:noAutofit/>
          <a:sp3d extrusionH="28000" prstMaterial="matte"/>
        </a:bodyPr>
        <a:lstStyle/>
        <a:p>
          <a:pPr marL="0" lvl="0" indent="0" algn="ctr" defTabSz="2889250">
            <a:lnSpc>
              <a:spcPct val="90000"/>
            </a:lnSpc>
            <a:spcBef>
              <a:spcPct val="0"/>
            </a:spcBef>
            <a:spcAft>
              <a:spcPct val="35000"/>
            </a:spcAft>
            <a:buNone/>
          </a:pPr>
          <a:r>
            <a:rPr lang="en-US" sz="6500" b="0" i="1" kern="1200" baseline="0" dirty="0"/>
            <a:t>SDN</a:t>
          </a:r>
          <a:endParaRPr lang="en-GB" sz="6500" kern="1200" dirty="0"/>
        </a:p>
      </dsp:txBody>
      <dsp:txXfrm>
        <a:off x="4891234" y="2980660"/>
        <a:ext cx="1575517" cy="1575517"/>
      </dsp:txXfrm>
    </dsp:sp>
    <dsp:sp modelId="{C89468C5-F1AF-4F13-8009-C7A40122AFE5}">
      <dsp:nvSpPr>
        <dsp:cNvPr id="0" name=""/>
        <dsp:cNvSpPr/>
      </dsp:nvSpPr>
      <dsp:spPr>
        <a:xfrm rot="12900000">
          <a:off x="3132251"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228262"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marL="0" lvl="0" indent="0" algn="ctr" defTabSz="1333500">
            <a:lnSpc>
              <a:spcPct val="90000"/>
            </a:lnSpc>
            <a:spcBef>
              <a:spcPct val="0"/>
            </a:spcBef>
            <a:spcAft>
              <a:spcPct val="35000"/>
            </a:spcAft>
            <a:buNone/>
          </a:pPr>
          <a:r>
            <a:rPr lang="en-US" sz="3000" b="0" i="1" kern="1200" baseline="0" dirty="0"/>
            <a:t>Introduction</a:t>
          </a:r>
          <a:endParaRPr lang="en-GB" sz="3000" kern="1200" dirty="0"/>
        </a:p>
      </dsp:txBody>
      <dsp:txXfrm>
        <a:off x="2277859" y="1296171"/>
        <a:ext cx="2017517" cy="1594175"/>
      </dsp:txXfrm>
    </dsp:sp>
    <dsp:sp modelId="{CA9AF66C-833B-4803-8DC0-ADC6D484BFC1}">
      <dsp:nvSpPr>
        <dsp:cNvPr id="0" name=""/>
        <dsp:cNvSpPr/>
      </dsp:nvSpPr>
      <dsp:spPr>
        <a:xfrm rot="16200000">
          <a:off x="4825425" y="1383928"/>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620637" y="1183"/>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marL="0" lvl="0" indent="0" algn="ctr" defTabSz="1333500">
            <a:lnSpc>
              <a:spcPct val="90000"/>
            </a:lnSpc>
            <a:spcBef>
              <a:spcPct val="0"/>
            </a:spcBef>
            <a:spcAft>
              <a:spcPct val="35000"/>
            </a:spcAft>
            <a:buNone/>
          </a:pPr>
          <a:r>
            <a:rPr lang="en-US" sz="3000" b="0" i="1" kern="1200" baseline="0" dirty="0"/>
            <a:t>SDN vs TNA</a:t>
          </a:r>
          <a:endParaRPr lang="en-GB" sz="3000" kern="1200" dirty="0"/>
        </a:p>
      </dsp:txBody>
      <dsp:txXfrm>
        <a:off x="4670234" y="50780"/>
        <a:ext cx="2017517" cy="1594175"/>
      </dsp:txXfrm>
    </dsp:sp>
    <dsp:sp modelId="{8401AB4C-0A51-46B7-9524-B3C7A6F3DC3C}">
      <dsp:nvSpPr>
        <dsp:cNvPr id="0" name=""/>
        <dsp:cNvSpPr/>
      </dsp:nvSpPr>
      <dsp:spPr>
        <a:xfrm rot="19500000">
          <a:off x="6518599"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013013"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marL="0" lvl="0" indent="0" algn="ctr" defTabSz="1333500">
            <a:lnSpc>
              <a:spcPct val="90000"/>
            </a:lnSpc>
            <a:spcBef>
              <a:spcPct val="0"/>
            </a:spcBef>
            <a:spcAft>
              <a:spcPct val="35000"/>
            </a:spcAft>
            <a:buNone/>
          </a:pPr>
          <a:r>
            <a:rPr lang="en-US" sz="3000" b="0" i="1" kern="1200" baseline="0" dirty="0"/>
            <a:t>Security  &amp; Mitigations</a:t>
          </a:r>
          <a:endParaRPr lang="en-GB" sz="3000" kern="1200" dirty="0"/>
        </a:p>
      </dsp:txBody>
      <dsp:txXfrm>
        <a:off x="7062610" y="1296171"/>
        <a:ext cx="2017517" cy="1594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C3F0E-4655-4BB9-862F-BCC63F8E0917}">
      <dsp:nvSpPr>
        <dsp:cNvPr id="0" name=""/>
        <dsp:cNvSpPr/>
      </dsp:nvSpPr>
      <dsp:spPr>
        <a:xfrm>
          <a:off x="0" y="0"/>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txBody>
        <a:bodyPr spcFirstLastPara="0" vert="horz" wrap="square" lIns="350346" tIns="312420" rIns="350346" bIns="106680" numCol="1" spcCol="1270" anchor="t" anchorCtr="0">
          <a:noAutofit/>
        </a:bodyPr>
        <a:lstStyle/>
        <a:p>
          <a:pPr marL="114300" lvl="1" indent="-114300" algn="l" defTabSz="666750">
            <a:lnSpc>
              <a:spcPct val="90000"/>
            </a:lnSpc>
            <a:spcBef>
              <a:spcPct val="0"/>
            </a:spcBef>
            <a:spcAft>
              <a:spcPct val="15000"/>
            </a:spcAft>
            <a:buChar char="•"/>
          </a:pPr>
          <a:endParaRPr lang="en-BW" sz="1500" kern="1200" dirty="0"/>
        </a:p>
      </dsp:txBody>
      <dsp:txXfrm>
        <a:off x="0" y="0"/>
        <a:ext cx="4514124" cy="378000"/>
      </dsp:txXfrm>
    </dsp:sp>
    <dsp:sp modelId="{50C62264-EBD2-4BF6-9DFC-4B5A838469AB}">
      <dsp:nvSpPr>
        <dsp:cNvPr id="0" name=""/>
        <dsp:cNvSpPr/>
      </dsp:nvSpPr>
      <dsp:spPr>
        <a:xfrm>
          <a:off x="206148" y="179696"/>
          <a:ext cx="3517838" cy="586918"/>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US" sz="1400" kern="1200" dirty="0">
              <a:effectLst/>
            </a:rPr>
            <a:t>Network Management, Security, Automation, Bandwidth, Policy, Topology.</a:t>
          </a:r>
        </a:p>
      </dsp:txBody>
      <dsp:txXfrm>
        <a:off x="234799" y="208347"/>
        <a:ext cx="3460536" cy="529616"/>
      </dsp:txXfrm>
    </dsp:sp>
    <dsp:sp modelId="{42358525-7B64-4392-85D9-525F9D29B56C}">
      <dsp:nvSpPr>
        <dsp:cNvPr id="0" name=""/>
        <dsp:cNvSpPr/>
      </dsp:nvSpPr>
      <dsp:spPr>
        <a:xfrm>
          <a:off x="0" y="1026516"/>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7914CF59-5856-471B-9D3D-621B4B5AA479}">
      <dsp:nvSpPr>
        <dsp:cNvPr id="0" name=""/>
        <dsp:cNvSpPr/>
      </dsp:nvSpPr>
      <dsp:spPr>
        <a:xfrm>
          <a:off x="215400" y="1210355"/>
          <a:ext cx="3553798"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GB" sz="1400" kern="1200" dirty="0"/>
            <a:t>Routing Controls, Network Discovery, Mapping, Southbound Plugins.</a:t>
          </a:r>
          <a:endParaRPr lang="en-BW" sz="1400" kern="1200" dirty="0"/>
        </a:p>
      </dsp:txBody>
      <dsp:txXfrm>
        <a:off x="237016" y="1231971"/>
        <a:ext cx="3510566" cy="399568"/>
      </dsp:txXfrm>
    </dsp:sp>
    <dsp:sp modelId="{36C3B9A1-5986-4E2D-BE02-CD6C6B3E08A1}">
      <dsp:nvSpPr>
        <dsp:cNvPr id="0" name=""/>
        <dsp:cNvSpPr/>
      </dsp:nvSpPr>
      <dsp:spPr>
        <a:xfrm>
          <a:off x="0" y="1903912"/>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865EB50A-E38A-4878-9D70-47F3372E9E3B}">
      <dsp:nvSpPr>
        <dsp:cNvPr id="0" name=""/>
        <dsp:cNvSpPr/>
      </dsp:nvSpPr>
      <dsp:spPr>
        <a:xfrm>
          <a:off x="195341" y="2156940"/>
          <a:ext cx="3553766"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66750">
            <a:lnSpc>
              <a:spcPct val="90000"/>
            </a:lnSpc>
            <a:spcBef>
              <a:spcPct val="0"/>
            </a:spcBef>
            <a:spcAft>
              <a:spcPct val="35000"/>
            </a:spcAft>
            <a:buNone/>
          </a:pPr>
          <a:r>
            <a:rPr lang="en-GB" sz="1500" kern="1200" dirty="0"/>
            <a:t>Physical Switches, Virtual Switches.</a:t>
          </a:r>
          <a:endParaRPr lang="en-BW" sz="1500" kern="1200" dirty="0"/>
        </a:p>
      </dsp:txBody>
      <dsp:txXfrm>
        <a:off x="216957" y="2178556"/>
        <a:ext cx="3510534"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A" sz="1200" dirty="0"/>
              <a:t>The necessities to move for the existing legacy traditional networking architecture towards Software Defined Networking.</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282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775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3042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370180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C994AD-114E-48E1-83F0-5F342F141D32}" type="slidenum">
              <a:rPr lang="en-US" smtClean="0"/>
              <a:t>31</a:t>
            </a:fld>
            <a:endParaRPr lang="en-US"/>
          </a:p>
        </p:txBody>
      </p:sp>
    </p:spTree>
    <p:extLst>
      <p:ext uri="{BB962C8B-B14F-4D97-AF65-F5344CB8AC3E}">
        <p14:creationId xmlns:p14="http://schemas.microsoft.com/office/powerpoint/2010/main" val="8064106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C994AD-114E-48E1-83F0-5F342F141D32}" type="slidenum">
              <a:rPr lang="en-US" smtClean="0"/>
              <a:t>32</a:t>
            </a:fld>
            <a:endParaRPr lang="en-US"/>
          </a:p>
        </p:txBody>
      </p:sp>
    </p:spTree>
    <p:extLst>
      <p:ext uri="{BB962C8B-B14F-4D97-AF65-F5344CB8AC3E}">
        <p14:creationId xmlns:p14="http://schemas.microsoft.com/office/powerpoint/2010/main" val="205254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7769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484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4078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161028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32404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6886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25739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467959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56361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072226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685232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69470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992074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610597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250203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61880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438970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17324181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3.png"/><Relationship Id="rId5" Type="http://schemas.openxmlformats.org/officeDocument/2006/relationships/theme" Target="../theme/theme6.xml"/><Relationship Id="rId4" Type="http://schemas.openxmlformats.org/officeDocument/2006/relationships/slideLayout" Target="../slideLayouts/slideLayout1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7.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3/25/2025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468042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3/25/2025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39355303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3.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creativecommons.org/licenses/by-nc/3.0/" TargetMode="External"/><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hyperlink" Target="https://www.pngall.com/aim-png/" TargetMode="External"/><Relationship Id="rId5" Type="http://schemas.openxmlformats.org/officeDocument/2006/relationships/image" Target="../media/image21.pn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5.xml"/><Relationship Id="rId5" Type="http://schemas.openxmlformats.org/officeDocument/2006/relationships/image" Target="../media/image25.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5.xml"/><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3.svg"/><Relationship Id="rId7" Type="http://schemas.openxmlformats.org/officeDocument/2006/relationships/diagramColors" Target="../diagrams/colors2.xml"/><Relationship Id="rId2" Type="http://schemas.openxmlformats.org/officeDocument/2006/relationships/image" Target="../media/image22.png"/><Relationship Id="rId1" Type="http://schemas.openxmlformats.org/officeDocument/2006/relationships/slideLayout" Target="../slideLayouts/slideLayout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svg"/><Relationship Id="rId7"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 Id="rId9" Type="http://schemas.openxmlformats.org/officeDocument/2006/relationships/image" Target="../media/image3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1.png"/><Relationship Id="rId1" Type="http://schemas.openxmlformats.org/officeDocument/2006/relationships/slideLayout" Target="../slideLayouts/slideLayout5.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svg"/><Relationship Id="rId18" Type="http://schemas.openxmlformats.org/officeDocument/2006/relationships/image" Target="../media/image51.png"/><Relationship Id="rId3" Type="http://schemas.openxmlformats.org/officeDocument/2006/relationships/image" Target="../media/image36.svg"/><Relationship Id="rId7" Type="http://schemas.openxmlformats.org/officeDocument/2006/relationships/image" Target="../media/image40.svg"/><Relationship Id="rId12" Type="http://schemas.openxmlformats.org/officeDocument/2006/relationships/image" Target="../media/image45.png"/><Relationship Id="rId17" Type="http://schemas.openxmlformats.org/officeDocument/2006/relationships/image" Target="../media/image50.svg"/><Relationship Id="rId2" Type="http://schemas.openxmlformats.org/officeDocument/2006/relationships/image" Target="../media/image35.png"/><Relationship Id="rId16" Type="http://schemas.openxmlformats.org/officeDocument/2006/relationships/image" Target="../media/image49.png"/><Relationship Id="rId1" Type="http://schemas.openxmlformats.org/officeDocument/2006/relationships/slideLayout" Target="../slideLayouts/slideLayout5.xml"/><Relationship Id="rId6" Type="http://schemas.openxmlformats.org/officeDocument/2006/relationships/image" Target="../media/image39.png"/><Relationship Id="rId11" Type="http://schemas.openxmlformats.org/officeDocument/2006/relationships/image" Target="../media/image44.svg"/><Relationship Id="rId5" Type="http://schemas.openxmlformats.org/officeDocument/2006/relationships/image" Target="../media/image38.svg"/><Relationship Id="rId15" Type="http://schemas.openxmlformats.org/officeDocument/2006/relationships/image" Target="../media/image48.svg"/><Relationship Id="rId10" Type="http://schemas.openxmlformats.org/officeDocument/2006/relationships/image" Target="../media/image43.png"/><Relationship Id="rId19" Type="http://schemas.openxmlformats.org/officeDocument/2006/relationships/image" Target="../media/image52.svg"/><Relationship Id="rId4" Type="http://schemas.openxmlformats.org/officeDocument/2006/relationships/image" Target="../media/image37.png"/><Relationship Id="rId9" Type="http://schemas.openxmlformats.org/officeDocument/2006/relationships/image" Target="../media/image42.svg"/><Relationship Id="rId14" Type="http://schemas.openxmlformats.org/officeDocument/2006/relationships/image" Target="../media/image4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2423855743"/>
              </p:ext>
            </p:extLst>
          </p:nvPr>
        </p:nvGraphicFramePr>
        <p:xfrm>
          <a:off x="834012" y="823964"/>
          <a:ext cx="11357987" cy="4883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121772" y="243987"/>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249977" y="0"/>
            <a:ext cx="8942024" cy="120032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Today's discussion will delve into the realm of Software Defined Networking (SDN). In our Network Operating Systems module, we've explored a plethora of services offered by Network Operating Systems, particularly focusing Windows Server 2022 environment. From IP Addressing to Active Directories, DNS, DHCP, VPN, and beyond, we've laid a solid foundation. </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Before we dive into today's topics, let's briefly recap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what we covered so far. </a:t>
            </a:r>
          </a:p>
        </p:txBody>
      </p:sp>
      <p:sp>
        <p:nvSpPr>
          <p:cNvPr id="2" name="TextBox 1">
            <a:extLst>
              <a:ext uri="{FF2B5EF4-FFF2-40B4-BE49-F238E27FC236}">
                <a16:creationId xmlns:a16="http://schemas.microsoft.com/office/drawing/2014/main" id="{B92CDEB4-4C61-E968-06D0-A17031F503F3}"/>
              </a:ext>
            </a:extLst>
          </p:cNvPr>
          <p:cNvSpPr txBox="1"/>
          <p:nvPr/>
        </p:nvSpPr>
        <p:spPr>
          <a:xfrm>
            <a:off x="121769" y="1150375"/>
            <a:ext cx="12070229" cy="64633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Now, we're taking the next step by delving into the world of PowerShell scripting and execution. Furthermore, we'll explore how SDN integrates with Network Operating Systems, ushering in a new era of network management and optimization.</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Scan and Share!!!</a:t>
            </a:r>
          </a:p>
        </p:txBody>
      </p:sp>
      <p:pic>
        <p:nvPicPr>
          <p:cNvPr id="3" name="Picture 2" descr="A qr code with a paper crane&#10;&#10;AI-generated content may be incorrect.">
            <a:extLst>
              <a:ext uri="{FF2B5EF4-FFF2-40B4-BE49-F238E27FC236}">
                <a16:creationId xmlns:a16="http://schemas.microsoft.com/office/drawing/2014/main" id="{DC1FDA04-CA90-986C-C4F9-F3B156A452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8615" y="1072662"/>
            <a:ext cx="4214446" cy="4214446"/>
          </a:xfrm>
          <a:prstGeom prst="rect">
            <a:avLst/>
          </a:prstGeom>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2464" y="760903"/>
            <a:ext cx="1302792" cy="1302792"/>
          </a:xfrm>
          <a:prstGeom prst="rect">
            <a:avLst/>
          </a:prstGeom>
        </p:spPr>
      </p:pic>
      <p:sp>
        <p:nvSpPr>
          <p:cNvPr id="11" name="Content Placeholder 1">
            <a:extLst>
              <a:ext uri="{FF2B5EF4-FFF2-40B4-BE49-F238E27FC236}">
                <a16:creationId xmlns:a16="http://schemas.microsoft.com/office/drawing/2014/main" id="{A44A8C83-161E-AE8B-6631-6F3BF0085D9C}"/>
              </a:ext>
            </a:extLst>
          </p:cNvPr>
          <p:cNvSpPr>
            <a:spLocks noGrp="1"/>
          </p:cNvSpPr>
          <p:nvPr>
            <p:ph idx="1"/>
          </p:nvPr>
        </p:nvSpPr>
        <p:spPr>
          <a:xfrm>
            <a:off x="1904382" y="863137"/>
            <a:ext cx="9277086"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00FFFF"/>
                </a:highlight>
              </a:rPr>
              <a:t>Coursework 2 – Walkthrough</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00FFFF"/>
                </a:highlight>
              </a:rPr>
              <a:t>Plan to work on your Topology – Gannt Chart !!!</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00FFFF"/>
                </a:highlight>
              </a:rPr>
              <a:t>Continue with your Topology – Firewall Rules/ Policies</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00FFFF"/>
                </a:highlight>
              </a:rPr>
              <a:t>Installing RRAS Services, AD-DC, DNS, S2S VPN</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FFFF00"/>
                </a:highlight>
              </a:rPr>
              <a:t>Joining Debian to Domain, Configuring DHCP, Mount Second Disk, Export/ Create User Accounts</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rPr>
              <a:t>Work on other Aspects (Sharing Disk Drive, IIS Server, RDS)</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rPr>
              <a:t>Troubleshoot if necessary</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rPr>
              <a:t>Submit your Coursework 2 </a:t>
            </a:r>
            <a:r>
              <a:rPr lang="en-GB" sz="2000" b="1" dirty="0">
                <a:solidFill>
                  <a:srgbClr val="FF0000"/>
                </a:solidFill>
              </a:rPr>
              <a:t>– 13/05/2024</a:t>
            </a:r>
            <a:r>
              <a:rPr lang="en-GB" sz="2000" dirty="0">
                <a:solidFill>
                  <a:srgbClr val="FF0000"/>
                </a:solidFill>
              </a:rPr>
              <a:t> (Submission prior to 9.00 am before 1</a:t>
            </a:r>
            <a:r>
              <a:rPr lang="en-GB" sz="2000" baseline="30000" dirty="0">
                <a:solidFill>
                  <a:srgbClr val="FF0000"/>
                </a:solidFill>
              </a:rPr>
              <a:t>st</a:t>
            </a:r>
            <a:r>
              <a:rPr lang="en-GB" sz="2000" dirty="0">
                <a:solidFill>
                  <a:srgbClr val="FF0000"/>
                </a:solidFill>
              </a:rPr>
              <a:t> presentation starts)</a:t>
            </a:r>
          </a:p>
          <a:p>
            <a:pPr marL="342900" indent="-342900" algn="l">
              <a:buBlip>
                <a:blip r:embed="rId5">
                  <a:extLst>
                    <a:ext uri="{96DAC541-7B7A-43D3-8B79-37D633B846F1}">
                      <asvg:svgBlip xmlns:asvg="http://schemas.microsoft.com/office/drawing/2016/SVG/main" r:embed="rId6"/>
                    </a:ext>
                  </a:extLst>
                </a:blip>
              </a:buBlip>
            </a:pPr>
            <a:endParaRPr lang="en-US" b="1" dirty="0">
              <a:solidFill>
                <a:srgbClr val="FF0000"/>
              </a:solidFill>
            </a:endParaRPr>
          </a:p>
          <a:p>
            <a:pPr marL="0" indent="0" algn="l"/>
            <a:endParaRPr lang="en-US" b="1" dirty="0">
              <a:solidFill>
                <a:schemeClr val="tx1"/>
              </a:solidFill>
            </a:endParaRPr>
          </a:p>
        </p:txBody>
      </p:sp>
      <p:grpSp>
        <p:nvGrpSpPr>
          <p:cNvPr id="4" name="Group 3">
            <a:extLst>
              <a:ext uri="{FF2B5EF4-FFF2-40B4-BE49-F238E27FC236}">
                <a16:creationId xmlns:a16="http://schemas.microsoft.com/office/drawing/2014/main" id="{2CAE928C-3137-FAEB-48FC-8F424847DC38}"/>
              </a:ext>
            </a:extLst>
          </p:cNvPr>
          <p:cNvGrpSpPr/>
          <p:nvPr/>
        </p:nvGrpSpPr>
        <p:grpSpPr>
          <a:xfrm>
            <a:off x="10670102" y="1253159"/>
            <a:ext cx="513039" cy="3370228"/>
            <a:chOff x="10670102" y="1253159"/>
            <a:chExt cx="513039" cy="3370228"/>
          </a:xfrm>
        </p:grpSpPr>
        <p:pic>
          <p:nvPicPr>
            <p:cNvPr id="14" name="Graphic 13" descr="Checkbox Checked with solid fill">
              <a:extLst>
                <a:ext uri="{FF2B5EF4-FFF2-40B4-BE49-F238E27FC236}">
                  <a16:creationId xmlns:a16="http://schemas.microsoft.com/office/drawing/2014/main" id="{F602DACD-D243-48D0-D1F2-0DF25993B42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9" y="1253159"/>
              <a:ext cx="507269" cy="507269"/>
            </a:xfrm>
            <a:prstGeom prst="rect">
              <a:avLst/>
            </a:prstGeom>
          </p:spPr>
        </p:pic>
        <p:pic>
          <p:nvPicPr>
            <p:cNvPr id="16" name="Graphic 15" descr="Checkbox Crossed with solid fill">
              <a:extLst>
                <a:ext uri="{FF2B5EF4-FFF2-40B4-BE49-F238E27FC236}">
                  <a16:creationId xmlns:a16="http://schemas.microsoft.com/office/drawing/2014/main" id="{A3F59702-22A5-FFD1-8F65-E8EFDE368BD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74198" y="3168373"/>
              <a:ext cx="507269" cy="507269"/>
            </a:xfrm>
            <a:prstGeom prst="rect">
              <a:avLst/>
            </a:prstGeom>
          </p:spPr>
        </p:pic>
        <p:pic>
          <p:nvPicPr>
            <p:cNvPr id="17" name="Graphic 16" descr="Checkbox Crossed with solid fill">
              <a:extLst>
                <a:ext uri="{FF2B5EF4-FFF2-40B4-BE49-F238E27FC236}">
                  <a16:creationId xmlns:a16="http://schemas.microsoft.com/office/drawing/2014/main" id="{21500554-AE7B-E037-F7C1-C11FE41EFC7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74197" y="3523243"/>
              <a:ext cx="507269" cy="507269"/>
            </a:xfrm>
            <a:prstGeom prst="rect">
              <a:avLst/>
            </a:prstGeom>
          </p:spPr>
        </p:pic>
        <p:pic>
          <p:nvPicPr>
            <p:cNvPr id="18" name="Graphic 17" descr="Share">
              <a:extLst>
                <a:ext uri="{FF2B5EF4-FFF2-40B4-BE49-F238E27FC236}">
                  <a16:creationId xmlns:a16="http://schemas.microsoft.com/office/drawing/2014/main" id="{1FACCFDA-9ECD-DAE7-03D2-1DA20604FBFB}"/>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728953" y="4225632"/>
              <a:ext cx="397755" cy="397755"/>
            </a:xfrm>
            <a:prstGeom prst="rect">
              <a:avLst/>
            </a:prstGeom>
          </p:spPr>
        </p:pic>
        <p:pic>
          <p:nvPicPr>
            <p:cNvPr id="20" name="Graphic 19" descr="Checkbox Checked with solid fill">
              <a:extLst>
                <a:ext uri="{FF2B5EF4-FFF2-40B4-BE49-F238E27FC236}">
                  <a16:creationId xmlns:a16="http://schemas.microsoft.com/office/drawing/2014/main" id="{E519DACF-93D7-3274-F987-0C7118963C1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7" y="1661647"/>
              <a:ext cx="507269" cy="507269"/>
            </a:xfrm>
            <a:prstGeom prst="rect">
              <a:avLst/>
            </a:prstGeom>
          </p:spPr>
        </p:pic>
        <p:pic>
          <p:nvPicPr>
            <p:cNvPr id="21" name="Graphic 20" descr="Checkbox Checked with solid fill">
              <a:extLst>
                <a:ext uri="{FF2B5EF4-FFF2-40B4-BE49-F238E27FC236}">
                  <a16:creationId xmlns:a16="http://schemas.microsoft.com/office/drawing/2014/main" id="{D96FCF04-EA84-C2BA-AD2C-708590D5BED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5" y="2022362"/>
              <a:ext cx="507269" cy="507269"/>
            </a:xfrm>
            <a:prstGeom prst="rect">
              <a:avLst/>
            </a:prstGeom>
          </p:spPr>
        </p:pic>
        <p:pic>
          <p:nvPicPr>
            <p:cNvPr id="22" name="Graphic 21" descr="Checkbox Crossed with solid fill">
              <a:extLst>
                <a:ext uri="{FF2B5EF4-FFF2-40B4-BE49-F238E27FC236}">
                  <a16:creationId xmlns:a16="http://schemas.microsoft.com/office/drawing/2014/main" id="{6B122C9E-EF10-54F2-3DC6-3C703973C40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70102" y="2778351"/>
              <a:ext cx="507269" cy="507269"/>
            </a:xfrm>
            <a:prstGeom prst="rect">
              <a:avLst/>
            </a:prstGeom>
          </p:spPr>
        </p:pic>
        <p:pic>
          <p:nvPicPr>
            <p:cNvPr id="2" name="Graphic 1" descr="Checkbox Checked with solid fill">
              <a:extLst>
                <a:ext uri="{FF2B5EF4-FFF2-40B4-BE49-F238E27FC236}">
                  <a16:creationId xmlns:a16="http://schemas.microsoft.com/office/drawing/2014/main" id="{7271BC2E-528C-FEDD-4A04-0E731BDF044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5872" y="2385777"/>
              <a:ext cx="507269" cy="507269"/>
            </a:xfrm>
            <a:prstGeom prst="rect">
              <a:avLst/>
            </a:prstGeom>
          </p:spPr>
        </p:pic>
      </p:grpSp>
    </p:spTree>
    <p:extLst>
      <p:ext uri="{BB962C8B-B14F-4D97-AF65-F5344CB8AC3E}">
        <p14:creationId xmlns:p14="http://schemas.microsoft.com/office/powerpoint/2010/main" val="3130327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004C69"/>
                </a:solidFill>
                <a:effectLst/>
                <a:uLnTx/>
                <a:uFillTx/>
                <a:latin typeface="Calibri Light" panose="020F0302020204030204"/>
                <a:ea typeface="+mj-ea"/>
                <a:cs typeface="+mj-cs"/>
              </a:rPr>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As we conclude today's lecture on writing </a:t>
            </a:r>
            <a:r>
              <a:rPr lang="en-US" dirty="0">
                <a:solidFill>
                  <a:prstClr val="black"/>
                </a:solidFill>
                <a:latin typeface="Calibri" panose="020F0502020204030204"/>
              </a:rPr>
              <a:t>PowerShell </a:t>
            </a: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scripts, and SDN Concepts you will be having</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 a basic understanding on writing and executing scripts in modern networking. This will help you in ensuring efficient network configuration, management and troubleshooting. I would strongly recommend you start using PowerShell Scripts in your Coursework to gain more or comprehensive understanding. In addition to that, you will also get introduced to Software Defined Networking Architecture, its importance and key difference on the existing traditional network architecture.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I trust you </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equip yourselves with the knowledge and skills necessary to effectively implement the concepts required in your coursework, fostering a deeper comprehension of their configuration and operation within network environments.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By actively working in writing scripts and executing them, you will solidify your understanding of theoretical concepts and cultivate practical skills essential for implementing your network effectively in real-world scenarios. </a:t>
            </a: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With this foundational knowledge in place, I encourage you to </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Continue to work on your coursework and complete all the tasks</a:t>
            </a:r>
            <a:r>
              <a:rPr lang="en-US" dirty="0">
                <a:solidFill>
                  <a:prstClr val="black"/>
                </a:solidFill>
                <a:latin typeface="Calibri" panose="020F0502020204030204"/>
              </a:rPr>
              <a:t> as per the plan above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endParaRP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writing PowerShell scripts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Introduction to Software Defined Networking</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Continue with your Coursework 2</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Complete your practical work </a:t>
            </a:r>
            <a:r>
              <a:rPr lang="en-US" b="1" dirty="0">
                <a:solidFill>
                  <a:schemeClr val="tx1"/>
                </a:solidFill>
              </a:rPr>
              <a:t>– 13</a:t>
            </a:r>
            <a:r>
              <a:rPr lang="en-US" b="1" baseline="30000" dirty="0">
                <a:solidFill>
                  <a:schemeClr val="tx1"/>
                </a:solidFill>
              </a:rPr>
              <a:t>th</a:t>
            </a:r>
            <a:r>
              <a:rPr lang="en-US" b="1" dirty="0">
                <a:solidFill>
                  <a:schemeClr val="tx1"/>
                </a:solidFill>
              </a:rPr>
              <a:t> May </a:t>
            </a:r>
            <a:r>
              <a:rPr lang="en-US" b="1">
                <a:solidFill>
                  <a:schemeClr val="tx1"/>
                </a:solidFill>
              </a:rPr>
              <a:t>2023 </a:t>
            </a:r>
            <a:r>
              <a:rPr lang="en-GB" sz="2800">
                <a:solidFill>
                  <a:srgbClr val="FF0000"/>
                </a:solidFill>
              </a:rPr>
              <a:t>(Submission prior to 9.00 am before 1</a:t>
            </a:r>
            <a:r>
              <a:rPr lang="en-GB" sz="2800" baseline="30000">
                <a:solidFill>
                  <a:srgbClr val="FF0000"/>
                </a:solidFill>
              </a:rPr>
              <a:t>st</a:t>
            </a:r>
            <a:r>
              <a:rPr lang="en-GB" sz="2800">
                <a:solidFill>
                  <a:srgbClr val="FF0000"/>
                </a:solidFill>
              </a:rPr>
              <a:t> presentation starts)</a:t>
            </a:r>
          </a:p>
          <a:p>
            <a:pPr marL="342900" indent="-342900" algn="l">
              <a:buBlip>
                <a:blip r:embed="rId3">
                  <a:extLst>
                    <a:ext uri="{96DAC541-7B7A-43D3-8B79-37D633B846F1}">
                      <asvg:svgBlip xmlns:asvg="http://schemas.microsoft.com/office/drawing/2016/SVG/main" r:embed="rId4"/>
                    </a:ext>
                  </a:extLst>
                </a:blip>
              </a:buBlip>
            </a:pPr>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www.pngall.com/aim-png/"/>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reativecommons.org/licenses/by-nc/3.0/"/>
              </a:rPr>
              <a:t>CC BY-NC</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96949" y="815783"/>
            <a:ext cx="11398102" cy="2613217"/>
          </a:xfrm>
        </p:spPr>
        <p:txBody>
          <a:bodyPr>
            <a:noAutofit/>
          </a:bodyPr>
          <a:lstStyle/>
          <a:p>
            <a:pPr marL="0" indent="0" algn="just">
              <a:buNone/>
            </a:pPr>
            <a:r>
              <a:rPr lang="en-US" altLang="en-US" sz="1800" b="1" dirty="0">
                <a:latin typeface="Constantia" pitchFamily="18" charset="0"/>
              </a:rPr>
              <a:t>What is PowerShell Scripting?</a:t>
            </a:r>
          </a:p>
          <a:p>
            <a:pPr marL="712788" indent="-350838" algn="just">
              <a:buFont typeface="Courier New" panose="02070309020205020404" pitchFamily="49" charset="0"/>
              <a:buChar char="o"/>
            </a:pPr>
            <a:r>
              <a:rPr lang="en-US" altLang="en-US" sz="1800" dirty="0">
                <a:latin typeface="Constantia" pitchFamily="18" charset="0"/>
              </a:rPr>
              <a:t>Automation of tasks.</a:t>
            </a:r>
          </a:p>
          <a:p>
            <a:pPr marL="712788" indent="-350838" algn="just">
              <a:buFont typeface="Courier New" panose="02070309020205020404" pitchFamily="49" charset="0"/>
              <a:buChar char="o"/>
            </a:pPr>
            <a:r>
              <a:rPr lang="en-US" altLang="en-US" sz="1800" dirty="0">
                <a:latin typeface="Constantia" pitchFamily="18" charset="0"/>
              </a:rPr>
              <a:t>Storing frequently performed steps in files.</a:t>
            </a:r>
          </a:p>
          <a:p>
            <a:pPr marL="712788" indent="-350838" algn="just">
              <a:buFont typeface="Courier New" panose="02070309020205020404" pitchFamily="49" charset="0"/>
              <a:buChar char="o"/>
            </a:pPr>
            <a:r>
              <a:rPr lang="en-US" altLang="en-US" sz="1800" dirty="0">
                <a:latin typeface="Constantia" pitchFamily="18" charset="0"/>
              </a:rPr>
              <a:t>Writing statements in PowerShell language.</a:t>
            </a:r>
          </a:p>
          <a:p>
            <a:pPr marL="712788" indent="-350838" algn="just">
              <a:buFont typeface="Courier New" panose="02070309020205020404" pitchFamily="49" charset="0"/>
              <a:buChar char="o"/>
            </a:pPr>
            <a:r>
              <a:rPr lang="en-US" altLang="en-US" sz="1800" dirty="0">
                <a:latin typeface="Constantia" pitchFamily="18" charset="0"/>
              </a:rPr>
              <a:t>Storing statements in a text file (.ps1).</a:t>
            </a:r>
          </a:p>
          <a:p>
            <a:pPr marL="712788" indent="-350838" algn="just">
              <a:buFont typeface="Courier New" panose="02070309020205020404" pitchFamily="49" charset="0"/>
              <a:buChar char="o"/>
            </a:pPr>
            <a:r>
              <a:rPr lang="en-US" altLang="en-US" sz="1800" dirty="0">
                <a:latin typeface="Constantia" pitchFamily="18" charset="0"/>
              </a:rPr>
              <a:t>Aimed at automating repetitive tasks.</a:t>
            </a:r>
          </a:p>
          <a:p>
            <a:pPr marL="712788" indent="-350838" algn="just">
              <a:buFont typeface="Courier New" panose="02070309020205020404" pitchFamily="49" charset="0"/>
              <a:buChar char="o"/>
            </a:pPr>
            <a:endParaRPr lang="en-US" altLang="en-US" sz="1800" dirty="0">
              <a:latin typeface="Constantia" pitchFamily="18" charset="0"/>
            </a:endParaRPr>
          </a:p>
          <a:p>
            <a:pPr marL="0" indent="0" algn="just">
              <a:buNone/>
            </a:pPr>
            <a:r>
              <a:rPr lang="en-US" altLang="en-US" sz="1800" b="1" dirty="0">
                <a:latin typeface="Constantia" pitchFamily="18" charset="0"/>
              </a:rPr>
              <a:t>Benefits of PowerShell Scripting</a:t>
            </a:r>
          </a:p>
          <a:p>
            <a:pPr marL="712788" indent="-350838" algn="just">
              <a:buFont typeface="Courier New" panose="02070309020205020404" pitchFamily="49" charset="0"/>
              <a:buChar char="o"/>
            </a:pPr>
            <a:r>
              <a:rPr lang="en-US" altLang="en-US" sz="1800" dirty="0">
                <a:latin typeface="Constantia" pitchFamily="18" charset="0"/>
              </a:rPr>
              <a:t>Time-saving: Execute scripts to save time.</a:t>
            </a:r>
          </a:p>
          <a:p>
            <a:pPr marL="712788" indent="-350838" algn="just">
              <a:buFont typeface="Courier New" panose="02070309020205020404" pitchFamily="49" charset="0"/>
              <a:buChar char="o"/>
            </a:pPr>
            <a:r>
              <a:rPr lang="en-US" altLang="en-US" sz="1800" dirty="0">
                <a:latin typeface="Constantia" pitchFamily="18" charset="0"/>
              </a:rPr>
              <a:t>Reusability: Easily reuse existing solutions.</a:t>
            </a:r>
          </a:p>
          <a:p>
            <a:pPr marL="712788" indent="-350838" algn="just">
              <a:buFont typeface="Courier New" panose="02070309020205020404" pitchFamily="49" charset="0"/>
              <a:buChar char="o"/>
            </a:pPr>
            <a:r>
              <a:rPr lang="en-US" altLang="en-US" sz="1800" dirty="0">
                <a:latin typeface="Constantia" pitchFamily="18" charset="0"/>
              </a:rPr>
              <a:t>Efficiency: Focus on more valuable tasks.</a:t>
            </a:r>
          </a:p>
          <a:p>
            <a:pPr marL="712788" indent="-350838" algn="just">
              <a:buFont typeface="Courier New" panose="02070309020205020404" pitchFamily="49" charset="0"/>
              <a:buChar char="o"/>
            </a:pPr>
            <a:r>
              <a:rPr lang="en-US" altLang="en-US" sz="1800" dirty="0">
                <a:latin typeface="Constantia" pitchFamily="18" charset="0"/>
              </a:rPr>
              <a:t>Handle various system modifications and side effects.</a:t>
            </a:r>
          </a:p>
          <a:p>
            <a:pPr marL="712788" indent="-350838" algn="just">
              <a:buFont typeface="Courier New" panose="02070309020205020404" pitchFamily="49" charset="0"/>
              <a:buChar char="o"/>
            </a:pPr>
            <a:r>
              <a:rPr lang="en-US" altLang="en-US" sz="1800" dirty="0">
                <a:latin typeface="Constantia" pitchFamily="18" charset="0"/>
              </a:rPr>
              <a:t>Allows for easy reuse of scripts.</a:t>
            </a:r>
          </a:p>
          <a:p>
            <a:pPr marL="712788" indent="-350838" algn="just">
              <a:buFont typeface="Courier New" panose="02070309020205020404" pitchFamily="49" charset="0"/>
              <a:buChar char="o"/>
            </a:pPr>
            <a:endParaRPr lang="en-US" altLang="en-US" sz="1800" dirty="0">
              <a:latin typeface="Constantia" pitchFamily="18" charset="0"/>
            </a:endParaRPr>
          </a:p>
        </p:txBody>
      </p:sp>
    </p:spTree>
    <p:extLst>
      <p:ext uri="{BB962C8B-B14F-4D97-AF65-F5344CB8AC3E}">
        <p14:creationId xmlns:p14="http://schemas.microsoft.com/office/powerpoint/2010/main" val="1493688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Features of PowerShell Scripting Language</a:t>
            </a:r>
          </a:p>
          <a:p>
            <a:pPr marL="712788" indent="-350838" algn="just">
              <a:buFont typeface="Courier New" panose="02070309020205020404" pitchFamily="49" charset="0"/>
              <a:buChar char="o"/>
            </a:pPr>
            <a:r>
              <a:rPr lang="en-US" altLang="en-US" sz="1800" dirty="0">
                <a:latin typeface="Constantia" pitchFamily="18" charset="0"/>
              </a:rPr>
              <a:t>Variables</a:t>
            </a:r>
          </a:p>
          <a:p>
            <a:pPr marL="1169988" lvl="1" indent="-350838" algn="just">
              <a:buFont typeface="Courier New" panose="02070309020205020404" pitchFamily="49" charset="0"/>
              <a:buChar char="o"/>
            </a:pPr>
            <a:r>
              <a:rPr lang="en-US" altLang="en-US" sz="1400" dirty="0">
                <a:latin typeface="Constantia" pitchFamily="18" charset="0"/>
              </a:rPr>
              <a:t>Store values for reuse.</a:t>
            </a:r>
          </a:p>
          <a:p>
            <a:pPr marL="1169988" lvl="1" indent="-350838" algn="just">
              <a:buFont typeface="Courier New" panose="02070309020205020404" pitchFamily="49" charset="0"/>
              <a:buChar char="o"/>
            </a:pPr>
            <a:r>
              <a:rPr lang="en-US" altLang="en-US" sz="1400" dirty="0">
                <a:latin typeface="Constantia" pitchFamily="18" charset="0"/>
              </a:rPr>
              <a:t>Can be used as arguments for commands.</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Functions</a:t>
            </a:r>
          </a:p>
          <a:p>
            <a:pPr marL="1169988" lvl="1" indent="-350838" algn="just">
              <a:buFont typeface="Courier New" panose="02070309020205020404" pitchFamily="49" charset="0"/>
              <a:buChar char="o"/>
            </a:pPr>
            <a:r>
              <a:rPr lang="en-US" altLang="en-US" sz="1400" dirty="0">
                <a:latin typeface="Constantia" pitchFamily="18" charset="0"/>
              </a:rPr>
              <a:t>Named lists of statements.</a:t>
            </a:r>
          </a:p>
          <a:p>
            <a:pPr marL="1169988" lvl="1" indent="-350838" algn="just">
              <a:buFont typeface="Courier New" panose="02070309020205020404" pitchFamily="49" charset="0"/>
              <a:buChar char="o"/>
            </a:pPr>
            <a:r>
              <a:rPr lang="en-US" altLang="en-US" sz="1400" dirty="0">
                <a:latin typeface="Constantia" pitchFamily="18" charset="0"/>
              </a:rPr>
              <a:t>Produce output in the console.</a:t>
            </a:r>
          </a:p>
          <a:p>
            <a:pPr marL="1169988" lvl="1" indent="-350838" algn="just">
              <a:buFont typeface="Courier New" panose="02070309020205020404" pitchFamily="49" charset="0"/>
              <a:buChar char="o"/>
            </a:pPr>
            <a:r>
              <a:rPr lang="en-US" altLang="en-US" sz="1400" dirty="0">
                <a:latin typeface="Constantia" pitchFamily="18" charset="0"/>
              </a:rPr>
              <a:t>Can be used as input for other commands.</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Flow Control</a:t>
            </a:r>
          </a:p>
          <a:p>
            <a:pPr marL="1169988" lvl="1" indent="-350838" algn="just">
              <a:buFont typeface="Courier New" panose="02070309020205020404" pitchFamily="49" charset="0"/>
              <a:buChar char="o"/>
            </a:pPr>
            <a:r>
              <a:rPr lang="en-US" altLang="en-US" sz="1400" dirty="0">
                <a:latin typeface="Constantia" pitchFamily="18" charset="0"/>
              </a:rPr>
              <a:t>Control execution paths with constructs like If, </a:t>
            </a:r>
            <a:r>
              <a:rPr lang="en-US" altLang="en-US" sz="1400" dirty="0" err="1">
                <a:latin typeface="Constantia" pitchFamily="18" charset="0"/>
              </a:rPr>
              <a:t>ElseIf</a:t>
            </a:r>
            <a:r>
              <a:rPr lang="en-US" altLang="en-US" sz="1400" dirty="0">
                <a:latin typeface="Constantia" pitchFamily="18" charset="0"/>
              </a:rPr>
              <a:t>, Else.</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Loops</a:t>
            </a:r>
          </a:p>
          <a:p>
            <a:pPr marL="1169988" lvl="1" indent="-350838" algn="just">
              <a:buFont typeface="Courier New" panose="02070309020205020404" pitchFamily="49" charset="0"/>
              <a:buChar char="o"/>
            </a:pPr>
            <a:r>
              <a:rPr lang="en-US" altLang="en-US" sz="1400" dirty="0">
                <a:latin typeface="Constantia" pitchFamily="18" charset="0"/>
              </a:rPr>
              <a:t>Operate on arrays, inspect each item, perform operations.</a:t>
            </a:r>
          </a:p>
          <a:p>
            <a:pPr marL="1169988" lvl="1" indent="-350838" algn="just">
              <a:buFont typeface="Courier New" panose="02070309020205020404" pitchFamily="49" charset="0"/>
              <a:buChar char="o"/>
            </a:pPr>
            <a:r>
              <a:rPr lang="en-US" altLang="en-US" sz="1400" dirty="0">
                <a:latin typeface="Constantia" pitchFamily="18" charset="0"/>
              </a:rPr>
              <a:t>Includes conditional looping with Do-While loops.</a:t>
            </a:r>
          </a:p>
        </p:txBody>
      </p:sp>
    </p:spTree>
    <p:extLst>
      <p:ext uri="{BB962C8B-B14F-4D97-AF65-F5344CB8AC3E}">
        <p14:creationId xmlns:p14="http://schemas.microsoft.com/office/powerpoint/2010/main" val="2655617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Features of PowerShell Scripting Language</a:t>
            </a:r>
          </a:p>
          <a:p>
            <a:pPr marL="712788" indent="-350838" algn="just">
              <a:buFont typeface="Courier New" panose="02070309020205020404" pitchFamily="49" charset="0"/>
              <a:buChar char="o"/>
            </a:pPr>
            <a:r>
              <a:rPr lang="en-US" altLang="en-US" sz="1800" dirty="0">
                <a:latin typeface="Constantia" pitchFamily="18" charset="0"/>
              </a:rPr>
              <a:t>Error Handling</a:t>
            </a:r>
          </a:p>
          <a:p>
            <a:pPr marL="1169988" lvl="1" indent="-350838" algn="just">
              <a:buFont typeface="Courier New" panose="02070309020205020404" pitchFamily="49" charset="0"/>
              <a:buChar char="o"/>
            </a:pPr>
            <a:r>
              <a:rPr lang="en-US" altLang="en-US" sz="1400" dirty="0">
                <a:latin typeface="Constantia" pitchFamily="18" charset="0"/>
              </a:rPr>
              <a:t>Write robust scripts to handle errors.</a:t>
            </a:r>
          </a:p>
          <a:p>
            <a:pPr marL="1169988" lvl="1" indent="-350838" algn="just">
              <a:buFont typeface="Courier New" panose="02070309020205020404" pitchFamily="49" charset="0"/>
              <a:buChar char="o"/>
            </a:pPr>
            <a:r>
              <a:rPr lang="en-US" altLang="en-US" sz="1400" dirty="0">
                <a:latin typeface="Constantia" pitchFamily="18" charset="0"/>
              </a:rPr>
              <a:t>Differentiate between terminating and nonterminating errors.</a:t>
            </a:r>
          </a:p>
          <a:p>
            <a:pPr marL="1169988" lvl="1" indent="-350838" algn="just">
              <a:buFont typeface="Courier New" panose="02070309020205020404" pitchFamily="49" charset="0"/>
              <a:buChar char="o"/>
            </a:pPr>
            <a:r>
              <a:rPr lang="en-US" altLang="en-US" sz="1400" dirty="0">
                <a:latin typeface="Constantia" pitchFamily="18" charset="0"/>
              </a:rPr>
              <a:t>Use constructs like Try and Catch for error handling.</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Expressions</a:t>
            </a:r>
          </a:p>
          <a:p>
            <a:pPr marL="1169988" lvl="1" indent="-350838" algn="just">
              <a:buFont typeface="Courier New" panose="02070309020205020404" pitchFamily="49" charset="0"/>
              <a:buChar char="o"/>
            </a:pPr>
            <a:r>
              <a:rPr lang="en-US" altLang="en-US" sz="1400" dirty="0">
                <a:latin typeface="Constantia" pitchFamily="18" charset="0"/>
              </a:rPr>
              <a:t>Used frequently in scripts for custom columns, sorting, etc.</a:t>
            </a:r>
          </a:p>
          <a:p>
            <a:pPr marL="1169988" lvl="1" indent="-350838" algn="just">
              <a:buFont typeface="Courier New" panose="02070309020205020404" pitchFamily="49" charset="0"/>
              <a:buChar char="o"/>
            </a:pPr>
            <a:r>
              <a:rPr lang="en-US" altLang="en-US" sz="1400" dirty="0">
                <a:latin typeface="Constantia" pitchFamily="18" charset="0"/>
              </a:rPr>
              <a:t>Represent values in PowerShell syntax.</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.NET and .NET Core Integration</a:t>
            </a:r>
          </a:p>
          <a:p>
            <a:pPr marL="1169988" lvl="1" indent="-350838" algn="just">
              <a:buFont typeface="Courier New" panose="02070309020205020404" pitchFamily="49" charset="0"/>
              <a:buChar char="o"/>
            </a:pPr>
            <a:r>
              <a:rPr lang="en-US" altLang="en-US" sz="1400" dirty="0">
                <a:latin typeface="Constantia" pitchFamily="18" charset="0"/>
              </a:rPr>
              <a:t>PowerShell provides integration with .NET and .NET Core.</a:t>
            </a:r>
          </a:p>
          <a:p>
            <a:pPr marL="1169988" lvl="1" indent="-350838" algn="just">
              <a:buFont typeface="Courier New" panose="02070309020205020404" pitchFamily="49" charset="0"/>
              <a:buChar char="o"/>
            </a:pPr>
            <a:r>
              <a:rPr lang="en-US" altLang="en-US" sz="1400" dirty="0">
                <a:latin typeface="Constantia" pitchFamily="18" charset="0"/>
              </a:rPr>
              <a:t>Enables powerful functionalities beyond the scope of this module.</a:t>
            </a:r>
          </a:p>
        </p:txBody>
      </p:sp>
    </p:spTree>
    <p:extLst>
      <p:ext uri="{BB962C8B-B14F-4D97-AF65-F5344CB8AC3E}">
        <p14:creationId xmlns:p14="http://schemas.microsoft.com/office/powerpoint/2010/main" val="197042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Running a Script</a:t>
            </a:r>
          </a:p>
          <a:p>
            <a:pPr marL="712788" indent="-350838" algn="just">
              <a:buFont typeface="Courier New" panose="02070309020205020404" pitchFamily="49" charset="0"/>
              <a:buChar char="o"/>
            </a:pPr>
            <a:r>
              <a:rPr lang="en-US" altLang="en-US" sz="1800" dirty="0">
                <a:latin typeface="Constantia" pitchFamily="18" charset="0"/>
              </a:rPr>
              <a:t>Understand the script's functionality before execution.</a:t>
            </a:r>
          </a:p>
          <a:p>
            <a:pPr marL="712788" indent="-350838" algn="just">
              <a:buFont typeface="Courier New" panose="02070309020205020404" pitchFamily="49" charset="0"/>
              <a:buChar char="o"/>
            </a:pPr>
            <a:r>
              <a:rPr lang="en-US" altLang="en-US" sz="1800" dirty="0">
                <a:latin typeface="Constantia" pitchFamily="18" charset="0"/>
              </a:rPr>
              <a:t>Script Safety Measures in PowerShell</a:t>
            </a:r>
          </a:p>
          <a:p>
            <a:pPr marL="0" indent="0" algn="just">
              <a:buNone/>
            </a:pPr>
            <a:endParaRPr lang="en-US" altLang="en-US" sz="1800" b="1" dirty="0">
              <a:latin typeface="Constantia" pitchFamily="18" charset="0"/>
            </a:endParaRPr>
          </a:p>
          <a:p>
            <a:pPr marL="0" indent="0" algn="just">
              <a:buNone/>
            </a:pPr>
            <a:r>
              <a:rPr lang="en-US" altLang="en-US" sz="1800" b="1" dirty="0">
                <a:latin typeface="Constantia" pitchFamily="18" charset="0"/>
              </a:rPr>
              <a:t>Requirement for Script Paths</a:t>
            </a:r>
          </a:p>
          <a:p>
            <a:pPr marL="712788" indent="-350838" algn="just">
              <a:buFont typeface="Courier New" panose="02070309020205020404" pitchFamily="49" charset="0"/>
              <a:buChar char="o"/>
            </a:pPr>
            <a:r>
              <a:rPr lang="en-US" altLang="en-US" sz="1800" dirty="0">
                <a:latin typeface="Constantia" pitchFamily="18" charset="0"/>
              </a:rPr>
              <a:t>Always provide the full or relative path when running a script.</a:t>
            </a:r>
          </a:p>
          <a:p>
            <a:pPr marL="712788" indent="-350838" algn="just">
              <a:buFont typeface="Courier New" panose="02070309020205020404" pitchFamily="49" charset="0"/>
              <a:buChar char="o"/>
            </a:pPr>
            <a:r>
              <a:rPr lang="en-US" altLang="en-US" sz="1800" dirty="0">
                <a:latin typeface="Constantia" pitchFamily="18" charset="0"/>
              </a:rPr>
              <a:t>Ensures you know exactly what script is being executed.</a:t>
            </a:r>
          </a:p>
          <a:p>
            <a:pPr marL="712788" indent="-350838" algn="just">
              <a:buFont typeface="Courier New" panose="02070309020205020404" pitchFamily="49" charset="0"/>
              <a:buChar char="o"/>
            </a:pPr>
            <a:r>
              <a:rPr lang="en-US" altLang="en-US" sz="1800" dirty="0">
                <a:latin typeface="Constantia" pitchFamily="18" charset="0"/>
              </a:rPr>
              <a:t>Prevents unintentional execution of similarly named commands or aliases.</a:t>
            </a:r>
          </a:p>
          <a:p>
            <a:pPr marL="712788" indent="-350838" algn="just">
              <a:buFont typeface="Courier New" panose="02070309020205020404" pitchFamily="49" charset="0"/>
              <a:buChar char="o"/>
            </a:pPr>
            <a:endParaRPr lang="en-US" altLang="en-US" sz="1800" dirty="0">
              <a:latin typeface="Constantia" pitchFamily="18" charset="0"/>
            </a:endParaRPr>
          </a:p>
          <a:p>
            <a:pPr marL="0" indent="0" algn="just">
              <a:buNone/>
            </a:pPr>
            <a:r>
              <a:rPr lang="en-US" altLang="en-US" sz="1800" b="1" dirty="0">
                <a:latin typeface="Constantia" pitchFamily="18" charset="0"/>
              </a:rPr>
              <a:t>Execution Policy</a:t>
            </a:r>
          </a:p>
          <a:p>
            <a:pPr marL="712788" indent="-350838" algn="just">
              <a:buFont typeface="Courier New" panose="02070309020205020404" pitchFamily="49" charset="0"/>
              <a:buChar char="o"/>
            </a:pPr>
            <a:r>
              <a:rPr lang="en-US" altLang="en-US" sz="1800" dirty="0">
                <a:latin typeface="Constantia" pitchFamily="18" charset="0"/>
              </a:rPr>
              <a:t>Acts as a safety feature to prevent unintentional actions.</a:t>
            </a:r>
          </a:p>
          <a:p>
            <a:pPr marL="712788" indent="-350838" algn="just">
              <a:buFont typeface="Courier New" panose="02070309020205020404" pitchFamily="49" charset="0"/>
              <a:buChar char="o"/>
            </a:pPr>
            <a:r>
              <a:rPr lang="en-US" altLang="en-US" sz="1800" dirty="0">
                <a:latin typeface="Constantia" pitchFamily="18" charset="0"/>
              </a:rPr>
              <a:t>Can be set at various levels: local computer, current user, session.</a:t>
            </a:r>
          </a:p>
          <a:p>
            <a:pPr marL="712788" indent="-350838" algn="just">
              <a:buFont typeface="Courier New" panose="02070309020205020404" pitchFamily="49" charset="0"/>
              <a:buChar char="o"/>
            </a:pPr>
            <a:r>
              <a:rPr lang="en-US" altLang="en-US" sz="1800" dirty="0">
                <a:latin typeface="Constantia" pitchFamily="18" charset="0"/>
              </a:rPr>
              <a:t>Group Policy setting allows for setting execution policies for computers and users.</a:t>
            </a:r>
          </a:p>
        </p:txBody>
      </p:sp>
      <p:sp>
        <p:nvSpPr>
          <p:cNvPr id="5" name="TextBox 4">
            <a:extLst>
              <a:ext uri="{FF2B5EF4-FFF2-40B4-BE49-F238E27FC236}">
                <a16:creationId xmlns:a16="http://schemas.microsoft.com/office/drawing/2014/main" id="{F5E683B5-0506-4783-5A15-42B456A068EA}"/>
              </a:ext>
            </a:extLst>
          </p:cNvPr>
          <p:cNvSpPr txBox="1"/>
          <p:nvPr/>
        </p:nvSpPr>
        <p:spPr>
          <a:xfrm>
            <a:off x="7496071" y="56079"/>
            <a:ext cx="4439658" cy="646331"/>
          </a:xfrm>
          <a:prstGeom prst="rect">
            <a:avLst/>
          </a:prstGeom>
          <a:noFill/>
        </p:spPr>
        <p:txBody>
          <a:bodyPr wrap="square">
            <a:spAutoFit/>
          </a:bodyPr>
          <a:lstStyle/>
          <a:p>
            <a:pPr marL="0" indent="0" algn="just">
              <a:buNone/>
            </a:pPr>
            <a:r>
              <a:rPr lang="en-US" altLang="en-US" sz="1800" b="1" i="1" dirty="0">
                <a:solidFill>
                  <a:srgbClr val="FF0000"/>
                </a:solidFill>
                <a:latin typeface="Constantia" pitchFamily="18" charset="0"/>
              </a:rPr>
              <a:t>Caution: Not all scripts found on the internet are safe to run.</a:t>
            </a:r>
          </a:p>
        </p:txBody>
      </p:sp>
    </p:spTree>
    <p:extLst>
      <p:ext uri="{BB962C8B-B14F-4D97-AF65-F5344CB8AC3E}">
        <p14:creationId xmlns:p14="http://schemas.microsoft.com/office/powerpoint/2010/main" val="838221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Limitations of Safety Mechanisms</a:t>
            </a:r>
          </a:p>
          <a:p>
            <a:pPr marL="712788" indent="-350838" algn="just">
              <a:buFont typeface="Courier New" panose="02070309020205020404" pitchFamily="49" charset="0"/>
              <a:buChar char="o"/>
            </a:pPr>
            <a:r>
              <a:rPr lang="en-US" altLang="en-US" sz="1800" dirty="0">
                <a:latin typeface="Constantia" pitchFamily="18" charset="0"/>
              </a:rPr>
              <a:t>Opening a file, copying its contents, and running them is still possible.</a:t>
            </a:r>
          </a:p>
          <a:p>
            <a:pPr marL="712788" indent="-350838" algn="just">
              <a:buFont typeface="Courier New" panose="02070309020205020404" pitchFamily="49" charset="0"/>
              <a:buChar char="o"/>
            </a:pPr>
            <a:r>
              <a:rPr lang="en-US" altLang="en-US" sz="1800" dirty="0">
                <a:latin typeface="Constantia" pitchFamily="18" charset="0"/>
              </a:rPr>
              <a:t>Running code via the console is not restricted.</a:t>
            </a:r>
          </a:p>
          <a:p>
            <a:pPr marL="712788" indent="-350838" algn="just">
              <a:buFont typeface="Courier New" panose="02070309020205020404" pitchFamily="49" charset="0"/>
              <a:buChar char="o"/>
            </a:pPr>
            <a:r>
              <a:rPr lang="en-US" altLang="en-US" sz="1800" dirty="0">
                <a:latin typeface="Constantia" pitchFamily="18" charset="0"/>
              </a:rPr>
              <a:t>Safety measures aim to prevent unintentional actions, not a complete security system.</a:t>
            </a:r>
          </a:p>
          <a:p>
            <a:pPr marL="712788" indent="-350838" algn="just">
              <a:buFont typeface="Courier New" panose="02070309020205020404" pitchFamily="49" charset="0"/>
              <a:buChar char="o"/>
            </a:pPr>
            <a:endParaRPr lang="en-US" altLang="en-US" sz="1800" dirty="0">
              <a:latin typeface="Constantia" pitchFamily="18" charset="0"/>
            </a:endParaRPr>
          </a:p>
          <a:p>
            <a:pPr marL="0" indent="0" algn="just">
              <a:buNone/>
            </a:pPr>
            <a:r>
              <a:rPr lang="en-US" altLang="en-US" sz="1800" b="1" dirty="0">
                <a:latin typeface="Constantia" pitchFamily="18" charset="0"/>
              </a:rPr>
              <a:t>Best Practices</a:t>
            </a:r>
          </a:p>
          <a:p>
            <a:pPr marL="712788" indent="-350838" algn="just">
              <a:buFont typeface="Courier New" panose="02070309020205020404" pitchFamily="49" charset="0"/>
              <a:buChar char="o"/>
            </a:pPr>
            <a:r>
              <a:rPr lang="en-US" altLang="en-US" sz="1800" dirty="0">
                <a:latin typeface="Constantia" pitchFamily="18" charset="0"/>
              </a:rPr>
              <a:t>Understand the script's functionality and potential impact.</a:t>
            </a:r>
          </a:p>
          <a:p>
            <a:pPr marL="712788" indent="-350838" algn="just">
              <a:buFont typeface="Courier New" panose="02070309020205020404" pitchFamily="49" charset="0"/>
              <a:buChar char="o"/>
            </a:pPr>
            <a:r>
              <a:rPr lang="en-US" altLang="en-US" sz="1800" dirty="0">
                <a:latin typeface="Constantia" pitchFamily="18" charset="0"/>
              </a:rPr>
              <a:t>Review and validate scripts before running them.</a:t>
            </a:r>
          </a:p>
          <a:p>
            <a:pPr marL="712788" indent="-350838" algn="just">
              <a:buFont typeface="Courier New" panose="02070309020205020404" pitchFamily="49" charset="0"/>
              <a:buChar char="o"/>
            </a:pPr>
            <a:r>
              <a:rPr lang="en-US" altLang="en-US" sz="1800" dirty="0">
                <a:latin typeface="Constantia" pitchFamily="18" charset="0"/>
              </a:rPr>
              <a:t>Use appropriate execution policies to mitigate risks.</a:t>
            </a:r>
          </a:p>
          <a:p>
            <a:pPr marL="712788" indent="-350838" algn="just">
              <a:buFont typeface="Courier New" panose="02070309020205020404" pitchFamily="49" charset="0"/>
              <a:buChar char="o"/>
            </a:pPr>
            <a:r>
              <a:rPr lang="en-US" altLang="en-US" sz="1800" dirty="0">
                <a:latin typeface="Constantia" pitchFamily="18" charset="0"/>
              </a:rPr>
              <a:t>Regularly review and update execution policies as needed.</a:t>
            </a:r>
          </a:p>
        </p:txBody>
      </p:sp>
      <p:sp>
        <p:nvSpPr>
          <p:cNvPr id="5" name="TextBox 4">
            <a:extLst>
              <a:ext uri="{FF2B5EF4-FFF2-40B4-BE49-F238E27FC236}">
                <a16:creationId xmlns:a16="http://schemas.microsoft.com/office/drawing/2014/main" id="{F5E683B5-0506-4783-5A15-42B456A068EA}"/>
              </a:ext>
            </a:extLst>
          </p:cNvPr>
          <p:cNvSpPr txBox="1"/>
          <p:nvPr/>
        </p:nvSpPr>
        <p:spPr>
          <a:xfrm>
            <a:off x="6096000" y="56079"/>
            <a:ext cx="5839729" cy="646331"/>
          </a:xfrm>
          <a:prstGeom prst="rect">
            <a:avLst/>
          </a:prstGeom>
          <a:noFill/>
        </p:spPr>
        <p:txBody>
          <a:bodyPr wrap="square">
            <a:spAutoFit/>
          </a:bodyPr>
          <a:lstStyle/>
          <a:p>
            <a:pPr algn="just"/>
            <a:r>
              <a:rPr lang="en-US" altLang="en-US" sz="1800" b="1" i="1" dirty="0">
                <a:solidFill>
                  <a:srgbClr val="FF0000"/>
                </a:solidFill>
                <a:latin typeface="Constantia" pitchFamily="18" charset="0"/>
              </a:rPr>
              <a:t>Caution: </a:t>
            </a:r>
            <a:r>
              <a:rPr lang="en-US" altLang="en-US" b="1" i="1" dirty="0">
                <a:solidFill>
                  <a:srgbClr val="FF0000"/>
                </a:solidFill>
                <a:latin typeface="Constantia" pitchFamily="18" charset="0"/>
              </a:rPr>
              <a:t>Scripts from test environments may be harmful in production.</a:t>
            </a:r>
          </a:p>
        </p:txBody>
      </p:sp>
    </p:spTree>
    <p:extLst>
      <p:ext uri="{BB962C8B-B14F-4D97-AF65-F5344CB8AC3E}">
        <p14:creationId xmlns:p14="http://schemas.microsoft.com/office/powerpoint/2010/main" val="1867957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Get-</a:t>
            </a:r>
            <a:r>
              <a:rPr lang="en-US" altLang="en-US" sz="1800" b="1" dirty="0" err="1">
                <a:latin typeface="Constantia" pitchFamily="18" charset="0"/>
              </a:rPr>
              <a:t>ExecutionPolicy</a:t>
            </a:r>
            <a:r>
              <a:rPr lang="en-US" altLang="en-US" sz="1800" b="1" dirty="0">
                <a:latin typeface="Constantia" pitchFamily="18" charset="0"/>
              </a:rPr>
              <a:t> Cmdlet</a:t>
            </a:r>
          </a:p>
          <a:p>
            <a:pPr marL="712788" indent="-350838" algn="just">
              <a:buFont typeface="Courier New" panose="02070309020205020404" pitchFamily="49" charset="0"/>
              <a:buChar char="o"/>
            </a:pPr>
            <a:r>
              <a:rPr lang="en-US" altLang="en-US" sz="1800" dirty="0">
                <a:latin typeface="Constantia" pitchFamily="18" charset="0"/>
              </a:rPr>
              <a:t>Returns the current execution policy.</a:t>
            </a:r>
          </a:p>
          <a:p>
            <a:pPr marL="712788" indent="-350838" algn="just">
              <a:buFont typeface="Courier New" panose="02070309020205020404" pitchFamily="49" charset="0"/>
              <a:buChar char="o"/>
            </a:pPr>
            <a:r>
              <a:rPr lang="en-US" altLang="en-US" sz="1800" dirty="0">
                <a:latin typeface="Constantia" pitchFamily="18" charset="0"/>
              </a:rPr>
              <a:t>On Linux and macOS, the value returned is "Unrestricted".</a:t>
            </a:r>
          </a:p>
          <a:p>
            <a:pPr marL="0" indent="0" algn="just">
              <a:buNone/>
            </a:pPr>
            <a:endParaRPr lang="en-US" altLang="en-US" sz="1800" b="1" dirty="0">
              <a:latin typeface="Constantia" pitchFamily="18" charset="0"/>
            </a:endParaRPr>
          </a:p>
          <a:p>
            <a:pPr marL="0" indent="0" algn="just">
              <a:buNone/>
            </a:pPr>
            <a:r>
              <a:rPr lang="en-US" altLang="en-US" sz="1800" b="1" dirty="0">
                <a:latin typeface="Constantia" pitchFamily="18" charset="0"/>
              </a:rPr>
              <a:t>Set-</a:t>
            </a:r>
            <a:r>
              <a:rPr lang="en-US" altLang="en-US" sz="1800" b="1" dirty="0" err="1">
                <a:latin typeface="Constantia" pitchFamily="18" charset="0"/>
              </a:rPr>
              <a:t>ExecutionPolicy</a:t>
            </a:r>
            <a:r>
              <a:rPr lang="en-US" altLang="en-US" sz="1800" b="1" dirty="0">
                <a:latin typeface="Constantia" pitchFamily="18" charset="0"/>
              </a:rPr>
              <a:t> Cmdlet</a:t>
            </a:r>
          </a:p>
          <a:p>
            <a:pPr marL="712788" indent="-350838" algn="just">
              <a:buFont typeface="Courier New" panose="02070309020205020404" pitchFamily="49" charset="0"/>
              <a:buChar char="o"/>
            </a:pPr>
            <a:r>
              <a:rPr lang="en-US" altLang="en-US" sz="1800" dirty="0">
                <a:latin typeface="Constantia" pitchFamily="18" charset="0"/>
              </a:rPr>
              <a:t>Allows changing the execution policy on Windows computers.</a:t>
            </a:r>
          </a:p>
          <a:p>
            <a:pPr marL="712788" indent="-350838" algn="just">
              <a:buFont typeface="Courier New" panose="02070309020205020404" pitchFamily="49" charset="0"/>
              <a:buChar char="o"/>
            </a:pPr>
            <a:r>
              <a:rPr lang="en-US" altLang="en-US" sz="1800" dirty="0">
                <a:latin typeface="Constantia" pitchFamily="18" charset="0"/>
              </a:rPr>
              <a:t>Takes an -</a:t>
            </a:r>
            <a:r>
              <a:rPr lang="en-US" altLang="en-US" sz="1800" dirty="0" err="1">
                <a:latin typeface="Constantia" pitchFamily="18" charset="0"/>
              </a:rPr>
              <a:t>ExecutionPolicy</a:t>
            </a:r>
            <a:r>
              <a:rPr lang="en-US" altLang="en-US" sz="1800" dirty="0">
                <a:latin typeface="Constantia" pitchFamily="18" charset="0"/>
              </a:rPr>
              <a:t> parameter with various values.</a:t>
            </a:r>
          </a:p>
          <a:p>
            <a:pPr marL="361950" indent="0" algn="just">
              <a:buNone/>
            </a:pPr>
            <a:endParaRPr lang="en-US" altLang="en-US" sz="1800" dirty="0">
              <a:latin typeface="Constantia" pitchFamily="18" charset="0"/>
            </a:endParaRPr>
          </a:p>
          <a:p>
            <a:pPr marL="361950" indent="0" algn="just">
              <a:buNone/>
            </a:pPr>
            <a:r>
              <a:rPr lang="en-US" altLang="en-US" sz="1800" dirty="0">
                <a:latin typeface="Constantia" pitchFamily="18" charset="0"/>
              </a:rPr>
              <a:t>Recommended value: Default.</a:t>
            </a:r>
          </a:p>
          <a:p>
            <a:pPr marL="712788" indent="-350838" algn="just">
              <a:buFont typeface="Courier New" panose="02070309020205020404" pitchFamily="49" charset="0"/>
              <a:buChar char="o"/>
            </a:pPr>
            <a:r>
              <a:rPr lang="en-US" altLang="en-US" sz="1800" dirty="0">
                <a:latin typeface="Constantia" pitchFamily="18" charset="0"/>
              </a:rPr>
              <a:t>Sets policy to "Restricted" on Windows clients.</a:t>
            </a:r>
          </a:p>
          <a:p>
            <a:pPr marL="712788" indent="-350838" algn="just">
              <a:buFont typeface="Courier New" panose="02070309020205020404" pitchFamily="49" charset="0"/>
              <a:buChar char="o"/>
            </a:pPr>
            <a:r>
              <a:rPr lang="en-US" altLang="en-US" sz="1800" dirty="0">
                <a:latin typeface="Constantia" pitchFamily="18" charset="0"/>
              </a:rPr>
              <a:t>Sets policy to "</a:t>
            </a:r>
            <a:r>
              <a:rPr lang="en-US" altLang="en-US" sz="1800" dirty="0" err="1">
                <a:latin typeface="Constantia" pitchFamily="18" charset="0"/>
              </a:rPr>
              <a:t>RemoteSigned</a:t>
            </a:r>
            <a:r>
              <a:rPr lang="en-US" altLang="en-US" sz="1800" dirty="0">
                <a:latin typeface="Constantia" pitchFamily="18" charset="0"/>
              </a:rPr>
              <a:t>" on Windows Server.</a:t>
            </a:r>
          </a:p>
        </p:txBody>
      </p:sp>
      <p:sp>
        <p:nvSpPr>
          <p:cNvPr id="5" name="TextBox 4">
            <a:extLst>
              <a:ext uri="{FF2B5EF4-FFF2-40B4-BE49-F238E27FC236}">
                <a16:creationId xmlns:a16="http://schemas.microsoft.com/office/drawing/2014/main" id="{F5E683B5-0506-4783-5A15-42B456A068EA}"/>
              </a:ext>
            </a:extLst>
          </p:cNvPr>
          <p:cNvSpPr txBox="1"/>
          <p:nvPr/>
        </p:nvSpPr>
        <p:spPr>
          <a:xfrm>
            <a:off x="6096000" y="56079"/>
            <a:ext cx="5839729" cy="923330"/>
          </a:xfrm>
          <a:prstGeom prst="rect">
            <a:avLst/>
          </a:prstGeom>
          <a:noFill/>
        </p:spPr>
        <p:txBody>
          <a:bodyPr wrap="square">
            <a:spAutoFit/>
          </a:bodyPr>
          <a:lstStyle/>
          <a:p>
            <a:pPr algn="just"/>
            <a:r>
              <a:rPr lang="en-US" altLang="en-US" b="1" i="1" dirty="0">
                <a:solidFill>
                  <a:srgbClr val="FF0000"/>
                </a:solidFill>
                <a:latin typeface="Constantia" pitchFamily="18" charset="0"/>
              </a:rPr>
              <a:t>Note: Execution policy is a safety feature, not a security mechanism.</a:t>
            </a:r>
          </a:p>
          <a:p>
            <a:pPr algn="just"/>
            <a:endParaRPr lang="en-US" altLang="en-US" b="1" i="1" dirty="0">
              <a:solidFill>
                <a:srgbClr val="FF0000"/>
              </a:solidFill>
              <a:latin typeface="Constantia" pitchFamily="18" charset="0"/>
            </a:endParaRPr>
          </a:p>
        </p:txBody>
      </p:sp>
    </p:spTree>
    <p:extLst>
      <p:ext uri="{BB962C8B-B14F-4D97-AF65-F5344CB8AC3E}">
        <p14:creationId xmlns:p14="http://schemas.microsoft.com/office/powerpoint/2010/main" val="3595012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Understanding Execution Policies</a:t>
            </a:r>
          </a:p>
          <a:p>
            <a:pPr marL="361950" indent="0" algn="just">
              <a:buNone/>
            </a:pPr>
            <a:r>
              <a:rPr lang="en-US" altLang="en-US" sz="1800" dirty="0">
                <a:latin typeface="Constantia" pitchFamily="18" charset="0"/>
              </a:rPr>
              <a:t>Restricted:</a:t>
            </a:r>
          </a:p>
          <a:p>
            <a:pPr marL="712788" indent="-350838" algn="just">
              <a:buFont typeface="Courier New" panose="02070309020205020404" pitchFamily="49" charset="0"/>
              <a:buChar char="o"/>
            </a:pPr>
            <a:r>
              <a:rPr lang="en-US" altLang="en-US" sz="1800" dirty="0">
                <a:latin typeface="Constantia" pitchFamily="18" charset="0"/>
              </a:rPr>
              <a:t>Prevents running scripts, only commands are allowed.</a:t>
            </a:r>
          </a:p>
          <a:p>
            <a:pPr marL="712788" indent="-350838" algn="just">
              <a:buFont typeface="Courier New" panose="02070309020205020404" pitchFamily="49" charset="0"/>
              <a:buChar char="o"/>
            </a:pPr>
            <a:r>
              <a:rPr lang="en-US" altLang="en-US" sz="1800" dirty="0">
                <a:latin typeface="Constantia" pitchFamily="18" charset="0"/>
              </a:rPr>
              <a:t>Suitable for client environments where scripts are restricted.</a:t>
            </a:r>
          </a:p>
          <a:p>
            <a:pPr marL="361950" indent="0" algn="just">
              <a:buNone/>
            </a:pPr>
            <a:endParaRPr lang="en-US" altLang="en-US" sz="1800" dirty="0">
              <a:latin typeface="Constantia" pitchFamily="18" charset="0"/>
            </a:endParaRPr>
          </a:p>
          <a:p>
            <a:pPr marL="361950" indent="0" algn="just">
              <a:buNone/>
            </a:pPr>
            <a:r>
              <a:rPr lang="en-US" altLang="en-US" sz="1800" dirty="0" err="1">
                <a:latin typeface="Constantia" pitchFamily="18" charset="0"/>
              </a:rPr>
              <a:t>RemoteSigned</a:t>
            </a:r>
            <a:r>
              <a:rPr lang="en-US" altLang="en-US" sz="1800" dirty="0">
                <a:latin typeface="Constantia" pitchFamily="18" charset="0"/>
              </a:rPr>
              <a:t>:</a:t>
            </a:r>
          </a:p>
          <a:p>
            <a:pPr marL="712788" indent="-350838" algn="just">
              <a:buFont typeface="Courier New" panose="02070309020205020404" pitchFamily="49" charset="0"/>
              <a:buChar char="o"/>
            </a:pPr>
            <a:r>
              <a:rPr lang="en-US" altLang="en-US" sz="1800" dirty="0">
                <a:latin typeface="Constantia" pitchFamily="18" charset="0"/>
              </a:rPr>
              <a:t>Allows running locally created scripts without signature.</a:t>
            </a:r>
          </a:p>
          <a:p>
            <a:pPr marL="712788" indent="-350838" algn="just">
              <a:buFont typeface="Courier New" panose="02070309020205020404" pitchFamily="49" charset="0"/>
              <a:buChar char="o"/>
            </a:pPr>
            <a:r>
              <a:rPr lang="en-US" altLang="en-US" sz="1800" dirty="0">
                <a:latin typeface="Constantia" pitchFamily="18" charset="0"/>
              </a:rPr>
              <a:t>Requires scripts from the internet to be signed by a trusted publisher.</a:t>
            </a:r>
          </a:p>
          <a:p>
            <a:pPr marL="712788" indent="-350838" algn="just">
              <a:buFont typeface="Courier New" panose="02070309020205020404" pitchFamily="49" charset="0"/>
              <a:buChar char="o"/>
            </a:pPr>
            <a:endParaRPr lang="en-US" altLang="en-US" sz="1800" dirty="0">
              <a:latin typeface="Constantia" pitchFamily="18" charset="0"/>
            </a:endParaRPr>
          </a:p>
        </p:txBody>
      </p:sp>
      <p:sp>
        <p:nvSpPr>
          <p:cNvPr id="5" name="TextBox 4">
            <a:extLst>
              <a:ext uri="{FF2B5EF4-FFF2-40B4-BE49-F238E27FC236}">
                <a16:creationId xmlns:a16="http://schemas.microsoft.com/office/drawing/2014/main" id="{F5E683B5-0506-4783-5A15-42B456A068EA}"/>
              </a:ext>
            </a:extLst>
          </p:cNvPr>
          <p:cNvSpPr txBox="1"/>
          <p:nvPr/>
        </p:nvSpPr>
        <p:spPr>
          <a:xfrm>
            <a:off x="521434" y="4495876"/>
            <a:ext cx="11321667" cy="923330"/>
          </a:xfrm>
          <a:prstGeom prst="rect">
            <a:avLst/>
          </a:prstGeom>
          <a:noFill/>
        </p:spPr>
        <p:txBody>
          <a:bodyPr wrap="square">
            <a:spAutoFit/>
          </a:bodyPr>
          <a:lstStyle/>
          <a:p>
            <a:pPr algn="just"/>
            <a:r>
              <a:rPr lang="en-US" altLang="en-US" b="1" i="1" dirty="0">
                <a:solidFill>
                  <a:srgbClr val="FF0000"/>
                </a:solidFill>
                <a:latin typeface="Constantia" pitchFamily="18" charset="0"/>
              </a:rPr>
              <a:t>Note: By managing execution policies using PowerShell cmdlets, administrators can control the level of script execution and enhance security across Windows environments.</a:t>
            </a:r>
          </a:p>
          <a:p>
            <a:pPr algn="just"/>
            <a:endParaRPr lang="en-US" altLang="en-US" b="1" i="1" dirty="0">
              <a:solidFill>
                <a:srgbClr val="FF0000"/>
              </a:solidFill>
              <a:latin typeface="Constantia" pitchFamily="18" charset="0"/>
            </a:endParaRPr>
          </a:p>
        </p:txBody>
      </p:sp>
    </p:spTree>
    <p:extLst>
      <p:ext uri="{BB962C8B-B14F-4D97-AF65-F5344CB8AC3E}">
        <p14:creationId xmlns:p14="http://schemas.microsoft.com/office/powerpoint/2010/main" val="3294008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3576" y="44085"/>
            <a:ext cx="7958424" cy="5017638"/>
          </a:xfrm>
        </p:spPr>
        <p:txBody>
          <a:bodyPr anchor="ctr">
            <a:normAutofit fontScale="92500" lnSpcReduction="10000"/>
          </a:bodyPr>
          <a:lstStyle/>
          <a:p>
            <a:pPr marL="0" indent="0" algn="just">
              <a:buNone/>
            </a:pPr>
            <a:r>
              <a:rPr lang="en-ZA" sz="2300" b="1" dirty="0"/>
              <a:t>The existing network infrastructure</a:t>
            </a:r>
            <a:r>
              <a:rPr lang="en-ZA" sz="2300" dirty="0"/>
              <a:t> </a:t>
            </a:r>
            <a:r>
              <a:rPr lang="en-ZA" sz="2000" i="1" dirty="0"/>
              <a:t>(addressed as Legacy Networks)</a:t>
            </a:r>
            <a:endParaRPr lang="en-ZA" sz="2300" i="1" dirty="0"/>
          </a:p>
          <a:p>
            <a:pPr lvl="1" algn="just"/>
            <a:r>
              <a:rPr lang="en-ZA" sz="2000" dirty="0">
                <a:solidFill>
                  <a:srgbClr val="002060"/>
                </a:solidFill>
              </a:rPr>
              <a:t>the IP based protocols are based on the TCP/IP standards which are widely used in network communications. </a:t>
            </a:r>
          </a:p>
          <a:p>
            <a:pPr lvl="1" algn="just"/>
            <a:r>
              <a:rPr lang="en-ZA" sz="2000" dirty="0">
                <a:solidFill>
                  <a:srgbClr val="002060"/>
                </a:solidFill>
              </a:rPr>
              <a:t>better utilization of all the resources available and focus on all the specification of data starting from data formats, its transmission, addressing, routing till the data being received at the destination. </a:t>
            </a:r>
          </a:p>
          <a:p>
            <a:pPr lvl="1" algn="just"/>
            <a:r>
              <a:rPr lang="en-ZA" sz="2000" dirty="0">
                <a:solidFill>
                  <a:srgbClr val="002060"/>
                </a:solidFill>
              </a:rPr>
              <a:t>Enabling the existing standards to allow high throughput in the networks.</a:t>
            </a:r>
          </a:p>
          <a:p>
            <a:pPr lvl="1" algn="just"/>
            <a:endParaRPr lang="en-ZA" sz="2000" dirty="0">
              <a:solidFill>
                <a:srgbClr val="002060"/>
              </a:solidFill>
            </a:endParaRPr>
          </a:p>
          <a:p>
            <a:pPr lvl="1" algn="just"/>
            <a:r>
              <a:rPr lang="en-ZA" dirty="0">
                <a:solidFill>
                  <a:srgbClr val="C00000"/>
                </a:solidFill>
              </a:rPr>
              <a:t>Automatic reconfiguration and other response mechanisms have no concentration in the existing standards.</a:t>
            </a:r>
          </a:p>
          <a:p>
            <a:pPr lvl="1" algn="just"/>
            <a:r>
              <a:rPr lang="en-ZA" dirty="0">
                <a:solidFill>
                  <a:srgbClr val="C00000"/>
                </a:solidFill>
              </a:rPr>
              <a:t>The communications between networks are heavier which raises the risk of increasing “performance” bottlenecks.</a:t>
            </a:r>
          </a:p>
          <a:p>
            <a:pPr lvl="1" algn="just"/>
            <a:r>
              <a:rPr lang="en-ZA" dirty="0">
                <a:solidFill>
                  <a:srgbClr val="C00000"/>
                </a:solidFill>
              </a:rPr>
              <a:t>In the case of larger network size and during the increase of delay or bandwidth in a network, the potentiality of IP Networking is a big Question. </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164357" y="1686750"/>
            <a:ext cx="5358517" cy="3118440"/>
            <a:chOff x="1752600" y="1828800"/>
            <a:chExt cx="7708467" cy="3870552"/>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384760" y="4005311"/>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Legacy Network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76" name="Graphic 74" descr="Stop">
            <a:extLst>
              <a:ext uri="{FF2B5EF4-FFF2-40B4-BE49-F238E27FC236}">
                <a16:creationId xmlns:a16="http://schemas.microsoft.com/office/drawing/2014/main" id="{5F6C83CE-400B-41CD-BA00-814F389F29DF}"/>
              </a:ext>
            </a:extLst>
          </p:cNvPr>
          <p:cNvSpPr/>
          <p:nvPr/>
        </p:nvSpPr>
        <p:spPr>
          <a:xfrm>
            <a:off x="5904851" y="4805190"/>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0" indent="0" algn="ctr">
              <a:buNone/>
            </a:pPr>
            <a:r>
              <a:rPr lang="en-ZA" sz="1500" i="1" dirty="0">
                <a:solidFill>
                  <a:schemeClr val="bg1"/>
                </a:solidFill>
              </a:rPr>
              <a:t>The focus now laid on the physical routing devices. </a:t>
            </a:r>
          </a:p>
          <a:p>
            <a:pPr marL="0" indent="0" algn="ctr">
              <a:buNone/>
            </a:pPr>
            <a:r>
              <a:rPr lang="en-ZA" sz="1500" i="1" dirty="0">
                <a:solidFill>
                  <a:schemeClr val="bg1"/>
                </a:solidFill>
              </a:rPr>
              <a:t>network map &amp; forwarding data packets is in one function.</a:t>
            </a:r>
          </a:p>
        </p:txBody>
      </p:sp>
    </p:spTree>
    <p:extLst>
      <p:ext uri="{BB962C8B-B14F-4D97-AF65-F5344CB8AC3E}">
        <p14:creationId xmlns:p14="http://schemas.microsoft.com/office/powerpoint/2010/main" val="3617678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15237" y="32363"/>
            <a:ext cx="7842375" cy="5017638"/>
          </a:xfrm>
        </p:spPr>
        <p:txBody>
          <a:bodyPr anchor="ctr">
            <a:normAutofit/>
          </a:bodyPr>
          <a:lstStyle/>
          <a:p>
            <a:pPr marL="0" indent="0" algn="just">
              <a:buNone/>
            </a:pPr>
            <a:r>
              <a:rPr lang="en-ZA" sz="2300" b="1" dirty="0"/>
              <a:t>Software Defined Networking</a:t>
            </a:r>
            <a:endParaRPr lang="en-ZA" sz="2300" i="1" dirty="0"/>
          </a:p>
          <a:p>
            <a:pPr lvl="1" algn="just"/>
            <a:r>
              <a:rPr lang="en-ZA" sz="2000" dirty="0"/>
              <a:t>an upside-down epitome considering the existing network operations. </a:t>
            </a:r>
          </a:p>
          <a:p>
            <a:pPr lvl="1" algn="just"/>
            <a:r>
              <a:rPr lang="en-ZA" sz="2000" dirty="0"/>
              <a:t>a decoupled architecture with centralized control </a:t>
            </a:r>
          </a:p>
          <a:p>
            <a:pPr lvl="1" algn="just"/>
            <a:r>
              <a:rPr lang="en-ZA" sz="2000" dirty="0"/>
              <a:t>very cost effective and complexity impact technology.</a:t>
            </a:r>
          </a:p>
          <a:p>
            <a:pPr lvl="1" algn="just"/>
            <a:r>
              <a:rPr lang="en-ZA" sz="2000" dirty="0"/>
              <a:t>implicate closed networks &amp; vendor specific proprietary implementations.</a:t>
            </a:r>
          </a:p>
          <a:p>
            <a:pPr lvl="1" algn="just"/>
            <a:r>
              <a:rPr lang="en-ZA" sz="2000" dirty="0"/>
              <a:t>Intelligence and flexibility provided to the control plane by decoupling it from data plane</a:t>
            </a:r>
            <a:r>
              <a:rPr lang="en-US" sz="2000" dirty="0"/>
              <a:t>.</a:t>
            </a:r>
          </a:p>
          <a:p>
            <a:pPr lvl="1" algn="just"/>
            <a:r>
              <a:rPr lang="en-US" sz="2000" dirty="0"/>
              <a:t>This fundamental change in the operation brings linear perspective towards the approach of resolving the existing problems of the IP Networking Architecture. </a:t>
            </a:r>
            <a:endParaRPr lang="en-GB" sz="2000" dirty="0"/>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81145" y="2106447"/>
            <a:ext cx="5697942" cy="3046144"/>
            <a:chOff x="1752600" y="1828800"/>
            <a:chExt cx="8196745" cy="3780819"/>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873038" y="3915578"/>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49" name="Group 48">
            <a:extLst>
              <a:ext uri="{FF2B5EF4-FFF2-40B4-BE49-F238E27FC236}">
                <a16:creationId xmlns:a16="http://schemas.microsoft.com/office/drawing/2014/main" id="{6099EFF8-D5A3-49E9-BDBE-1873F5AB3314}"/>
              </a:ext>
            </a:extLst>
          </p:cNvPr>
          <p:cNvGrpSpPr/>
          <p:nvPr/>
        </p:nvGrpSpPr>
        <p:grpSpPr>
          <a:xfrm>
            <a:off x="81145" y="2116446"/>
            <a:ext cx="4557525" cy="2529737"/>
            <a:chOff x="1704975" y="1843088"/>
            <a:chExt cx="6582599" cy="3171825"/>
          </a:xfrm>
        </p:grpSpPr>
        <p:grpSp>
          <p:nvGrpSpPr>
            <p:cNvPr id="50" name="Group 49">
              <a:extLst>
                <a:ext uri="{FF2B5EF4-FFF2-40B4-BE49-F238E27FC236}">
                  <a16:creationId xmlns:a16="http://schemas.microsoft.com/office/drawing/2014/main" id="{9209C8AD-C684-4832-9D8B-E7DAEE369ED9}"/>
                </a:ext>
              </a:extLst>
            </p:cNvPr>
            <p:cNvGrpSpPr/>
            <p:nvPr/>
          </p:nvGrpSpPr>
          <p:grpSpPr>
            <a:xfrm>
              <a:off x="1704975" y="1843088"/>
              <a:ext cx="5734050" cy="3171825"/>
              <a:chOff x="0" y="0"/>
              <a:chExt cx="5734050" cy="3171825"/>
            </a:xfrm>
          </p:grpSpPr>
          <p:sp>
            <p:nvSpPr>
              <p:cNvPr id="52" name="Snip Diagonal Corner Rectangle 31">
                <a:extLst>
                  <a:ext uri="{FF2B5EF4-FFF2-40B4-BE49-F238E27FC236}">
                    <a16:creationId xmlns:a16="http://schemas.microsoft.com/office/drawing/2014/main" id="{73875A75-D5AC-43A5-822A-0E5303C4D2EF}"/>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53" name="Picture 52" descr="C:\NitheeshMurugan\Research\Papers\Thesis Formulation\My Work\Images\Router1.png">
                <a:extLst>
                  <a:ext uri="{FF2B5EF4-FFF2-40B4-BE49-F238E27FC236}">
                    <a16:creationId xmlns:a16="http://schemas.microsoft.com/office/drawing/2014/main" id="{BAC9BA64-292F-457D-ACD8-EDA0C09F77E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06722" y="1112293"/>
                <a:ext cx="341630" cy="341630"/>
              </a:xfrm>
              <a:prstGeom prst="rect">
                <a:avLst/>
              </a:prstGeom>
              <a:noFill/>
              <a:ln>
                <a:noFill/>
              </a:ln>
            </p:spPr>
          </p:pic>
          <p:pic>
            <p:nvPicPr>
              <p:cNvPr id="54" name="Picture 53" descr="C:\NitheeshMurugan\Research\Papers\Thesis Formulation\My Work\Images\Router1.png">
                <a:extLst>
                  <a:ext uri="{FF2B5EF4-FFF2-40B4-BE49-F238E27FC236}">
                    <a16:creationId xmlns:a16="http://schemas.microsoft.com/office/drawing/2014/main" id="{EBB58AB5-9D29-41AE-B478-B36DA319945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00400" y="1610436"/>
                <a:ext cx="341630" cy="341630"/>
              </a:xfrm>
              <a:prstGeom prst="rect">
                <a:avLst/>
              </a:prstGeom>
              <a:noFill/>
              <a:ln>
                <a:noFill/>
              </a:ln>
            </p:spPr>
          </p:pic>
          <p:pic>
            <p:nvPicPr>
              <p:cNvPr id="55" name="Picture 54" descr="C:\NitheeshMurugan\Research\Papers\Thesis Formulation\My Work\Images\Router1.png">
                <a:extLst>
                  <a:ext uri="{FF2B5EF4-FFF2-40B4-BE49-F238E27FC236}">
                    <a16:creationId xmlns:a16="http://schemas.microsoft.com/office/drawing/2014/main" id="{CB578A10-2EAA-4EC9-BF72-40D68028DC8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78925" y="1610436"/>
                <a:ext cx="341630" cy="341630"/>
              </a:xfrm>
              <a:prstGeom prst="rect">
                <a:avLst/>
              </a:prstGeom>
              <a:noFill/>
              <a:ln>
                <a:noFill/>
              </a:ln>
            </p:spPr>
          </p:pic>
          <p:sp>
            <p:nvSpPr>
              <p:cNvPr id="56" name="Rounded Rectangle 35">
                <a:extLst>
                  <a:ext uri="{FF2B5EF4-FFF2-40B4-BE49-F238E27FC236}">
                    <a16:creationId xmlns:a16="http://schemas.microsoft.com/office/drawing/2014/main" id="{39BD297B-9F68-4FEC-AA54-6DF2F82BFC28}"/>
                  </a:ext>
                </a:extLst>
              </p:cNvPr>
              <p:cNvSpPr/>
              <p:nvPr/>
            </p:nvSpPr>
            <p:spPr>
              <a:xfrm>
                <a:off x="1562669" y="161043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7" name="Rounded Rectangle 36">
                <a:extLst>
                  <a:ext uri="{FF2B5EF4-FFF2-40B4-BE49-F238E27FC236}">
                    <a16:creationId xmlns:a16="http://schemas.microsoft.com/office/drawing/2014/main" id="{C5135E65-6F53-43F8-8BD5-8C7818104917}"/>
                  </a:ext>
                </a:extLst>
              </p:cNvPr>
              <p:cNvSpPr/>
              <p:nvPr/>
            </p:nvSpPr>
            <p:spPr>
              <a:xfrm>
                <a:off x="2169994" y="12078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8" name="Rounded Rectangle 37">
                <a:extLst>
                  <a:ext uri="{FF2B5EF4-FFF2-40B4-BE49-F238E27FC236}">
                    <a16:creationId xmlns:a16="http://schemas.microsoft.com/office/drawing/2014/main" id="{FFF07194-9B74-445E-9A85-DA003013FF3B}"/>
                  </a:ext>
                </a:extLst>
              </p:cNvPr>
              <p:cNvSpPr/>
              <p:nvPr/>
            </p:nvSpPr>
            <p:spPr>
              <a:xfrm>
                <a:off x="1508078" y="641445"/>
                <a:ext cx="2447925" cy="2667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59" name="Straight Arrow Connector 58">
                <a:extLst>
                  <a:ext uri="{FF2B5EF4-FFF2-40B4-BE49-F238E27FC236}">
                    <a16:creationId xmlns:a16="http://schemas.microsoft.com/office/drawing/2014/main" id="{B6DAD74E-13B2-4E78-B4A7-7CB50BE3F0F6}"/>
                  </a:ext>
                </a:extLst>
              </p:cNvPr>
              <p:cNvCxnSpPr/>
              <p:nvPr/>
            </p:nvCxnSpPr>
            <p:spPr>
              <a:xfrm flipH="1" flipV="1">
                <a:off x="1740090" y="887104"/>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57DFCD2B-1C4D-4215-8350-6FA178DDB868}"/>
                  </a:ext>
                </a:extLst>
              </p:cNvPr>
              <p:cNvSpPr/>
              <p:nvPr/>
            </p:nvSpPr>
            <p:spPr>
              <a:xfrm>
                <a:off x="402609" y="68239"/>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61" name="Straight Arrow Connector 60">
                <a:extLst>
                  <a:ext uri="{FF2B5EF4-FFF2-40B4-BE49-F238E27FC236}">
                    <a16:creationId xmlns:a16="http://schemas.microsoft.com/office/drawing/2014/main" id="{25465261-6F5C-4291-B554-8DAA89750AF8}"/>
                  </a:ext>
                </a:extLst>
              </p:cNvPr>
              <p:cNvCxnSpPr/>
              <p:nvPr/>
            </p:nvCxnSpPr>
            <p:spPr>
              <a:xfrm>
                <a:off x="2715904" y="395785"/>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Rounded Rectangle 41">
                <a:extLst>
                  <a:ext uri="{FF2B5EF4-FFF2-40B4-BE49-F238E27FC236}">
                    <a16:creationId xmlns:a16="http://schemas.microsoft.com/office/drawing/2014/main" id="{8105339B-1A4A-4EDC-AE28-0366CD154DFE}"/>
                  </a:ext>
                </a:extLst>
              </p:cNvPr>
              <p:cNvSpPr/>
              <p:nvPr/>
            </p:nvSpPr>
            <p:spPr>
              <a:xfrm>
                <a:off x="3589361" y="1637731"/>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3" name="Rounded Rectangle 42">
                <a:extLst>
                  <a:ext uri="{FF2B5EF4-FFF2-40B4-BE49-F238E27FC236}">
                    <a16:creationId xmlns:a16="http://schemas.microsoft.com/office/drawing/2014/main" id="{3CEA7162-4A86-4351-9917-B931ABD95804}"/>
                  </a:ext>
                </a:extLst>
              </p:cNvPr>
              <p:cNvSpPr/>
              <p:nvPr/>
            </p:nvSpPr>
            <p:spPr>
              <a:xfrm>
                <a:off x="368490" y="214269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4" name="Rounded Rectangle 43">
                <a:extLst>
                  <a:ext uri="{FF2B5EF4-FFF2-40B4-BE49-F238E27FC236}">
                    <a16:creationId xmlns:a16="http://schemas.microsoft.com/office/drawing/2014/main" id="{867A0552-2A80-47DD-B934-1757FCACB41C}"/>
                  </a:ext>
                </a:extLst>
              </p:cNvPr>
              <p:cNvSpPr/>
              <p:nvPr/>
            </p:nvSpPr>
            <p:spPr>
              <a:xfrm>
                <a:off x="1849272" y="21222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5" name="Rectangle 64">
                <a:extLst>
                  <a:ext uri="{FF2B5EF4-FFF2-40B4-BE49-F238E27FC236}">
                    <a16:creationId xmlns:a16="http://schemas.microsoft.com/office/drawing/2014/main" id="{E9F5801A-CF89-4CCB-879B-5A3DBC25E800}"/>
                  </a:ext>
                </a:extLst>
              </p:cNvPr>
              <p:cNvSpPr/>
              <p:nvPr/>
            </p:nvSpPr>
            <p:spPr>
              <a:xfrm>
                <a:off x="3848669" y="2129051"/>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66" name="Picture 65" descr="C:\NitheeshMurugan\Research\Papers\Thesis Formulation\My Work\Images\Router1.png">
                <a:extLst>
                  <a:ext uri="{FF2B5EF4-FFF2-40B4-BE49-F238E27FC236}">
                    <a16:creationId xmlns:a16="http://schemas.microsoft.com/office/drawing/2014/main" id="{9354AC16-9598-45F1-AF7C-E9D30130B0C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087" y="2442949"/>
                <a:ext cx="190500" cy="190500"/>
              </a:xfrm>
              <a:prstGeom prst="rect">
                <a:avLst/>
              </a:prstGeom>
              <a:noFill/>
              <a:ln>
                <a:noFill/>
              </a:ln>
            </p:spPr>
          </p:pic>
          <p:cxnSp>
            <p:nvCxnSpPr>
              <p:cNvPr id="67" name="Straight Arrow Connector 66">
                <a:extLst>
                  <a:ext uri="{FF2B5EF4-FFF2-40B4-BE49-F238E27FC236}">
                    <a16:creationId xmlns:a16="http://schemas.microsoft.com/office/drawing/2014/main" id="{07E301F9-4ECF-4D68-AF32-800F429448B5}"/>
                  </a:ext>
                </a:extLst>
              </p:cNvPr>
              <p:cNvCxnSpPr/>
              <p:nvPr/>
            </p:nvCxnSpPr>
            <p:spPr>
              <a:xfrm flipH="1" flipV="1">
                <a:off x="3787254" y="914400"/>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3D7A3DB-0306-4CD6-9DFF-39687A98363A}"/>
                  </a:ext>
                </a:extLst>
              </p:cNvPr>
              <p:cNvCxnSpPr/>
              <p:nvPr/>
            </p:nvCxnSpPr>
            <p:spPr>
              <a:xfrm flipH="1" flipV="1">
                <a:off x="2361063" y="880281"/>
                <a:ext cx="13335" cy="3394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7957E63-B310-44CF-9573-111650351274}"/>
                  </a:ext>
                </a:extLst>
              </p:cNvPr>
              <p:cNvCxnSpPr/>
              <p:nvPr/>
            </p:nvCxnSpPr>
            <p:spPr>
              <a:xfrm flipH="1">
                <a:off x="2279176" y="1378424"/>
                <a:ext cx="373216" cy="303292"/>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DF0E3A9-89FE-48FB-BB00-3CA32BBFEC28}"/>
                  </a:ext>
                </a:extLst>
              </p:cNvPr>
              <p:cNvCxnSpPr/>
              <p:nvPr/>
            </p:nvCxnSpPr>
            <p:spPr>
              <a:xfrm>
                <a:off x="2326943" y="1801504"/>
                <a:ext cx="8760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7215882-D236-44E3-ADA8-B3A0B6EDB718}"/>
                  </a:ext>
                </a:extLst>
              </p:cNvPr>
              <p:cNvCxnSpPr/>
              <p:nvPr/>
            </p:nvCxnSpPr>
            <p:spPr>
              <a:xfrm>
                <a:off x="2920621" y="1371600"/>
                <a:ext cx="362138" cy="2693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1" name="Rectangle 50">
              <a:extLst>
                <a:ext uri="{FF2B5EF4-FFF2-40B4-BE49-F238E27FC236}">
                  <a16:creationId xmlns:a16="http://schemas.microsoft.com/office/drawing/2014/main" id="{64195CE2-CD1A-4DC7-A0F8-A250059720C8}"/>
                </a:ext>
              </a:extLst>
            </p:cNvPr>
            <p:cNvSpPr/>
            <p:nvPr/>
          </p:nvSpPr>
          <p:spPr>
            <a:xfrm>
              <a:off x="2458274" y="3867082"/>
              <a:ext cx="5829300" cy="788594"/>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           </a:t>
              </a:r>
            </a:p>
          </p:txBody>
        </p:sp>
      </p:grpSp>
      <p:sp>
        <p:nvSpPr>
          <p:cNvPr id="4" name="Graphic 74" descr="Stop">
            <a:extLst>
              <a:ext uri="{FF2B5EF4-FFF2-40B4-BE49-F238E27FC236}">
                <a16:creationId xmlns:a16="http://schemas.microsoft.com/office/drawing/2014/main" id="{1B765B09-7F89-4AF8-A55E-9D77F3F088AD}"/>
              </a:ext>
            </a:extLst>
          </p:cNvPr>
          <p:cNvSpPr/>
          <p:nvPr/>
        </p:nvSpPr>
        <p:spPr>
          <a:xfrm>
            <a:off x="5533085" y="4538861"/>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a technology which helps in virtualization of physical network devices based on </a:t>
            </a:r>
            <a:r>
              <a:rPr lang="en-ZA" sz="1500" b="1" i="1" dirty="0">
                <a:solidFill>
                  <a:schemeClr val="bg1"/>
                </a:solidFill>
              </a:rPr>
              <a:t>“On Demand” requirements</a:t>
            </a:r>
            <a:r>
              <a:rPr lang="en-ZA" sz="1500" i="1" dirty="0">
                <a:solidFill>
                  <a:schemeClr val="bg1"/>
                </a:solidFill>
              </a:rPr>
              <a:t>. </a:t>
            </a:r>
          </a:p>
        </p:txBody>
      </p:sp>
    </p:spTree>
    <p:extLst>
      <p:ext uri="{BB962C8B-B14F-4D97-AF65-F5344CB8AC3E}">
        <p14:creationId xmlns:p14="http://schemas.microsoft.com/office/powerpoint/2010/main" val="2933637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7465" y="9785"/>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1900" dirty="0"/>
              <a:t>The SDN architecture is a layered approach classified with three layers. </a:t>
            </a:r>
          </a:p>
          <a:p>
            <a:pPr algn="just"/>
            <a:r>
              <a:rPr lang="en-US" sz="1900" dirty="0"/>
              <a:t>The topmost layer is the application layer, where the applications dedicated or designed for the entire network control and operations are residing on various servers. </a:t>
            </a:r>
            <a:endParaRPr lang="en-GB" sz="1900" dirty="0"/>
          </a:p>
          <a:p>
            <a:pPr algn="just"/>
            <a:r>
              <a:rPr lang="en-US" sz="1900" dirty="0"/>
              <a:t>The bottom most layer is the Physical Layer or a Data Plane layer which acts as a forwarding engine. </a:t>
            </a:r>
          </a:p>
          <a:p>
            <a:pPr algn="just"/>
            <a:r>
              <a:rPr lang="en-US" sz="1900" dirty="0"/>
              <a:t>The arbitrate layer in between the Application Layer and the Physical Layer is the Controller or a Control Plane layer rendering network services for the physical layer.</a:t>
            </a:r>
            <a:endParaRPr lang="en-GB" sz="1900" dirty="0"/>
          </a:p>
          <a:p>
            <a:pPr algn="just"/>
            <a:r>
              <a:rPr lang="en-ZA" sz="1900" dirty="0"/>
              <a:t>The Application and the Control Layer relates to the North Bound Interface. </a:t>
            </a:r>
          </a:p>
          <a:p>
            <a:pPr algn="just"/>
            <a:r>
              <a:rPr lang="en-ZA" sz="1900" dirty="0"/>
              <a:t>The Control Layer and the Physical Layer relates to the South Bound Interface. </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5770151" y="4607565"/>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US" sz="1500" i="1" dirty="0">
                <a:solidFill>
                  <a:schemeClr val="bg1"/>
                </a:solidFill>
              </a:rPr>
              <a:t>A logical centralized view over the network not only achieving flexibility but also cost efficiency and feasibility</a:t>
            </a:r>
            <a:endParaRPr lang="en-ZA" sz="1500" i="1" dirty="0">
              <a:solidFill>
                <a:schemeClr val="bg1"/>
              </a:solidFill>
            </a:endParaRPr>
          </a:p>
        </p:txBody>
      </p:sp>
      <p:grpSp>
        <p:nvGrpSpPr>
          <p:cNvPr id="72" name="Group 71">
            <a:extLst>
              <a:ext uri="{FF2B5EF4-FFF2-40B4-BE49-F238E27FC236}">
                <a16:creationId xmlns:a16="http://schemas.microsoft.com/office/drawing/2014/main" id="{DCECB0A0-02A4-46CE-9AF1-76FB2AE206F3}"/>
              </a:ext>
            </a:extLst>
          </p:cNvPr>
          <p:cNvGrpSpPr/>
          <p:nvPr/>
        </p:nvGrpSpPr>
        <p:grpSpPr>
          <a:xfrm>
            <a:off x="164357" y="1935435"/>
            <a:ext cx="3690190" cy="2829932"/>
            <a:chOff x="0" y="0"/>
            <a:chExt cx="5734050" cy="2639683"/>
          </a:xfrm>
        </p:grpSpPr>
        <p:sp>
          <p:nvSpPr>
            <p:cNvPr id="73" name="Snip Diagonal Corner Rectangle 53">
              <a:extLst>
                <a:ext uri="{FF2B5EF4-FFF2-40B4-BE49-F238E27FC236}">
                  <a16:creationId xmlns:a16="http://schemas.microsoft.com/office/drawing/2014/main" id="{1DB7D47B-C111-44E8-A084-CFA1895E6D37}"/>
                </a:ext>
              </a:extLst>
            </p:cNvPr>
            <p:cNvSpPr/>
            <p:nvPr/>
          </p:nvSpPr>
          <p:spPr>
            <a:xfrm>
              <a:off x="0" y="0"/>
              <a:ext cx="5734050" cy="2639683"/>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4" name="Rounded Rectangle 54">
              <a:extLst>
                <a:ext uri="{FF2B5EF4-FFF2-40B4-BE49-F238E27FC236}">
                  <a16:creationId xmlns:a16="http://schemas.microsoft.com/office/drawing/2014/main" id="{8E4EF37B-5A77-4311-97CF-370A08E99F8D}"/>
                </a:ext>
              </a:extLst>
            </p:cNvPr>
            <p:cNvSpPr/>
            <p:nvPr/>
          </p:nvSpPr>
          <p:spPr>
            <a:xfrm>
              <a:off x="293298" y="112143"/>
              <a:ext cx="2907102" cy="448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      (SDN Applications)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5" name="Straight Arrow Connector 74">
              <a:extLst>
                <a:ext uri="{FF2B5EF4-FFF2-40B4-BE49-F238E27FC236}">
                  <a16:creationId xmlns:a16="http://schemas.microsoft.com/office/drawing/2014/main" id="{FDB421B6-95E6-476C-A3C4-50CFD866D015}"/>
                </a:ext>
              </a:extLst>
            </p:cNvPr>
            <p:cNvCxnSpPr/>
            <p:nvPr/>
          </p:nvCxnSpPr>
          <p:spPr>
            <a:xfrm flipH="1">
              <a:off x="1837426" y="560717"/>
              <a:ext cx="8110" cy="34480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6" name="Text Box 83">
              <a:extLst>
                <a:ext uri="{FF2B5EF4-FFF2-40B4-BE49-F238E27FC236}">
                  <a16:creationId xmlns:a16="http://schemas.microsoft.com/office/drawing/2014/main" id="{69E8B778-ABE2-4DC7-A72A-038806AF3DD7}"/>
                </a:ext>
              </a:extLst>
            </p:cNvPr>
            <p:cNvSpPr txBox="1"/>
            <p:nvPr/>
          </p:nvSpPr>
          <p:spPr>
            <a:xfrm>
              <a:off x="3200400" y="560717"/>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US"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North Bound APIs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ounded Rectangle 57">
              <a:extLst>
                <a:ext uri="{FF2B5EF4-FFF2-40B4-BE49-F238E27FC236}">
                  <a16:creationId xmlns:a16="http://schemas.microsoft.com/office/drawing/2014/main" id="{29996F74-45E7-4533-B82A-7D3C2AC9DD68}"/>
                </a:ext>
              </a:extLst>
            </p:cNvPr>
            <p:cNvSpPr/>
            <p:nvPr/>
          </p:nvSpPr>
          <p:spPr>
            <a:xfrm>
              <a:off x="293298" y="914400"/>
              <a:ext cx="2907030" cy="414068"/>
            </a:xfrm>
            <a:prstGeom prst="roundRect">
              <a:avLst/>
            </a:prstGeom>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Control Layer              (SDN Controller)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8" name="Straight Arrow Connector 77">
              <a:extLst>
                <a:ext uri="{FF2B5EF4-FFF2-40B4-BE49-F238E27FC236}">
                  <a16:creationId xmlns:a16="http://schemas.microsoft.com/office/drawing/2014/main" id="{FEAA51DA-30CF-4C8B-84E3-F42423E7149E}"/>
                </a:ext>
              </a:extLst>
            </p:cNvPr>
            <p:cNvCxnSpPr/>
            <p:nvPr/>
          </p:nvCxnSpPr>
          <p:spPr>
            <a:xfrm>
              <a:off x="1863306" y="1311215"/>
              <a:ext cx="6095" cy="3619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9" name="Rounded Rectangle 59">
              <a:extLst>
                <a:ext uri="{FF2B5EF4-FFF2-40B4-BE49-F238E27FC236}">
                  <a16:creationId xmlns:a16="http://schemas.microsoft.com/office/drawing/2014/main" id="{377FB53B-DD40-48A4-A882-97CB844DD623}"/>
                </a:ext>
              </a:extLst>
            </p:cNvPr>
            <p:cNvSpPr/>
            <p:nvPr/>
          </p:nvSpPr>
          <p:spPr>
            <a:xfrm>
              <a:off x="336430" y="1673524"/>
              <a:ext cx="2863910" cy="36230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Physical Layer           (Data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 name="Text Box 84">
              <a:extLst>
                <a:ext uri="{FF2B5EF4-FFF2-40B4-BE49-F238E27FC236}">
                  <a16:creationId xmlns:a16="http://schemas.microsoft.com/office/drawing/2014/main" id="{1F4E3140-058F-456C-9638-243EAFD02DC4}"/>
                </a:ext>
              </a:extLst>
            </p:cNvPr>
            <p:cNvSpPr txBox="1"/>
            <p:nvPr/>
          </p:nvSpPr>
          <p:spPr>
            <a:xfrm>
              <a:off x="3278038" y="1345721"/>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ZA"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South Bound APIs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81" name="TextBox 80">
            <a:extLst>
              <a:ext uri="{FF2B5EF4-FFF2-40B4-BE49-F238E27FC236}">
                <a16:creationId xmlns:a16="http://schemas.microsoft.com/office/drawing/2014/main" id="{E52F233D-0343-42CF-A98C-B5983DFB2671}"/>
              </a:ext>
            </a:extLst>
          </p:cNvPr>
          <p:cNvSpPr txBox="1"/>
          <p:nvPr/>
        </p:nvSpPr>
        <p:spPr>
          <a:xfrm>
            <a:off x="-40412" y="4894130"/>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Operational Structure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5950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68480" y="45820"/>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2000" dirty="0"/>
              <a:t>The SDN approach minimizes the overload and throughput in a network caused by the physical devices by separating the control and the data plane. </a:t>
            </a:r>
          </a:p>
          <a:p>
            <a:pPr algn="just"/>
            <a:r>
              <a:rPr lang="en-US" sz="2000" dirty="0"/>
              <a:t>The operations of control and data plane in the SDN does not rely of a physical networking device but a flow based forwarding decisions.</a:t>
            </a:r>
          </a:p>
          <a:p>
            <a:pPr algn="just"/>
            <a:r>
              <a:rPr lang="en-US" sz="2000" dirty="0"/>
              <a:t>This flow based forwarding decisions will enable a better flexible data transmission which would be based on the topological requirements.  </a:t>
            </a:r>
          </a:p>
          <a:p>
            <a:pPr algn="just"/>
            <a:r>
              <a:rPr lang="en-US" sz="2000" dirty="0"/>
              <a:t>This is an evident of ensuring a logical centralized view over the network not only achieving flexibility but </a:t>
            </a:r>
            <a:r>
              <a:rPr lang="en-US" sz="2100" dirty="0"/>
              <a:t>also</a:t>
            </a:r>
            <a:r>
              <a:rPr lang="en-US" sz="2000" dirty="0"/>
              <a:t> cost efficiency and feasibility.  </a:t>
            </a:r>
          </a:p>
          <a:p>
            <a:pPr algn="just"/>
            <a:r>
              <a:rPr lang="en-ZA" sz="2100" dirty="0"/>
              <a:t>The control plane (Layer), which is a software platform, is not in the physical networking devices as in a legacy network, instead providing logically centralized view on the network and poses control.</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5940930" y="469884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The SDN implemented networks hold control over the flow of data in the network</a:t>
            </a:r>
            <a:endParaRPr lang="en-GB" sz="1500" i="1" dirty="0">
              <a:solidFill>
                <a:schemeClr val="bg1"/>
              </a:solidFill>
            </a:endParaRPr>
          </a:p>
        </p:txBody>
      </p:sp>
      <p:sp>
        <p:nvSpPr>
          <p:cNvPr id="81" name="TextBox 80">
            <a:extLst>
              <a:ext uri="{FF2B5EF4-FFF2-40B4-BE49-F238E27FC236}">
                <a16:creationId xmlns:a16="http://schemas.microsoft.com/office/drawing/2014/main" id="{E52F233D-0343-42CF-A98C-B5983DFB2671}"/>
              </a:ext>
            </a:extLst>
          </p:cNvPr>
          <p:cNvSpPr txBox="1"/>
          <p:nvPr/>
        </p:nvSpPr>
        <p:spPr>
          <a:xfrm>
            <a:off x="-40412" y="4894130"/>
            <a:ext cx="6168682" cy="315856"/>
          </a:xfrm>
          <a:prstGeom prst="rect">
            <a:avLst/>
          </a:prstGeom>
          <a:noFill/>
        </p:spPr>
        <p:txBody>
          <a:bodyPr wrap="square">
            <a:spAutoFit/>
          </a:bodyPr>
          <a:lstStyle/>
          <a:p>
            <a:pPr algn="ctr">
              <a:lnSpc>
                <a:spcPct val="150000"/>
              </a:lnSpc>
              <a:spcAft>
                <a:spcPts val="1000"/>
              </a:spcAft>
            </a:pPr>
            <a:r>
              <a:rPr lang="en-ZA" sz="1100" i="1">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t>
            </a: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Functional Attributes</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C0CCC7A8-14C3-41ED-B186-9908508A7F6D}"/>
              </a:ext>
            </a:extLst>
          </p:cNvPr>
          <p:cNvGraphicFramePr/>
          <p:nvPr/>
        </p:nvGraphicFramePr>
        <p:xfrm>
          <a:off x="-204770" y="2043134"/>
          <a:ext cx="4514124" cy="30448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Rectangle 9">
            <a:extLst>
              <a:ext uri="{FF2B5EF4-FFF2-40B4-BE49-F238E27FC236}">
                <a16:creationId xmlns:a16="http://schemas.microsoft.com/office/drawing/2014/main" id="{812CA655-2D41-4361-B473-F5D38C739A83}"/>
              </a:ext>
            </a:extLst>
          </p:cNvPr>
          <p:cNvSpPr/>
          <p:nvPr/>
        </p:nvSpPr>
        <p:spPr>
          <a:xfrm>
            <a:off x="48485" y="1708832"/>
            <a:ext cx="2044149"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Application Layer</a:t>
            </a:r>
          </a:p>
        </p:txBody>
      </p:sp>
      <p:sp>
        <p:nvSpPr>
          <p:cNvPr id="12" name="Rectangle 11">
            <a:extLst>
              <a:ext uri="{FF2B5EF4-FFF2-40B4-BE49-F238E27FC236}">
                <a16:creationId xmlns:a16="http://schemas.microsoft.com/office/drawing/2014/main" id="{2C85989F-8643-48E5-A812-F78F28B0F14C}"/>
              </a:ext>
            </a:extLst>
          </p:cNvPr>
          <p:cNvSpPr/>
          <p:nvPr/>
        </p:nvSpPr>
        <p:spPr>
          <a:xfrm>
            <a:off x="42223" y="2709912"/>
            <a:ext cx="1625766"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Control Layer</a:t>
            </a:r>
          </a:p>
        </p:txBody>
      </p:sp>
      <p:sp>
        <p:nvSpPr>
          <p:cNvPr id="13" name="Rectangle 12">
            <a:extLst>
              <a:ext uri="{FF2B5EF4-FFF2-40B4-BE49-F238E27FC236}">
                <a16:creationId xmlns:a16="http://schemas.microsoft.com/office/drawing/2014/main" id="{34759CDF-39FF-4061-8DD0-B1425F60BD72}"/>
              </a:ext>
            </a:extLst>
          </p:cNvPr>
          <p:cNvSpPr/>
          <p:nvPr/>
        </p:nvSpPr>
        <p:spPr>
          <a:xfrm>
            <a:off x="77178" y="3586627"/>
            <a:ext cx="1343638"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Data Layer</a:t>
            </a:r>
          </a:p>
        </p:txBody>
      </p:sp>
    </p:spTree>
    <p:extLst>
      <p:ext uri="{BB962C8B-B14F-4D97-AF65-F5344CB8AC3E}">
        <p14:creationId xmlns:p14="http://schemas.microsoft.com/office/powerpoint/2010/main" val="255211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99562" y="0"/>
            <a:ext cx="7842375" cy="5017638"/>
          </a:xfrm>
        </p:spPr>
        <p:txBody>
          <a:bodyPr anchor="ctr">
            <a:normAutofit/>
          </a:bodyPr>
          <a:lstStyle/>
          <a:p>
            <a:pPr marL="0" indent="0" algn="just">
              <a:buNone/>
            </a:pPr>
            <a:r>
              <a:rPr lang="en-ZA" sz="1900" b="1" dirty="0"/>
              <a:t>Software Defined Networking</a:t>
            </a:r>
            <a:endParaRPr lang="en-ZA" sz="1900" i="1" dirty="0"/>
          </a:p>
          <a:p>
            <a:pPr algn="just"/>
            <a:r>
              <a:rPr lang="en-ZA" sz="1900" dirty="0"/>
              <a:t>There are various controllers and protocols playing key roles in making the layers work effectively and efficiently. </a:t>
            </a:r>
          </a:p>
          <a:p>
            <a:pPr algn="just"/>
            <a:r>
              <a:rPr lang="en-ZA" sz="1900" dirty="0"/>
              <a:t>SDN Controllers: NOX, POX, </a:t>
            </a:r>
            <a:r>
              <a:rPr lang="en-ZA" sz="1900" dirty="0" err="1"/>
              <a:t>FloodLight</a:t>
            </a:r>
            <a:r>
              <a:rPr lang="en-ZA" sz="1900" dirty="0"/>
              <a:t>, </a:t>
            </a:r>
            <a:r>
              <a:rPr lang="en-ZA" sz="1900" dirty="0" err="1"/>
              <a:t>FlowVisor</a:t>
            </a:r>
            <a:r>
              <a:rPr lang="en-ZA" sz="1900" dirty="0"/>
              <a:t>, Beacon, Maestro, SNAC, RISE, </a:t>
            </a:r>
            <a:r>
              <a:rPr lang="en-ZA" sz="1900" dirty="0" err="1"/>
              <a:t>OpenDaylight</a:t>
            </a:r>
            <a:r>
              <a:rPr lang="en-ZA" sz="1900" dirty="0"/>
              <a:t>, IBM, HP etc. </a:t>
            </a:r>
          </a:p>
          <a:p>
            <a:pPr algn="just"/>
            <a:r>
              <a:rPr lang="en-ZA" sz="1900" dirty="0"/>
              <a:t>The North Bound API, connecting the control plane and the application layer aims to desegregate the applications which are developed for customizing the network with the SDN Controller. </a:t>
            </a:r>
          </a:p>
          <a:p>
            <a:pPr algn="just"/>
            <a:r>
              <a:rPr lang="en-ZA" sz="1900" dirty="0"/>
              <a:t>The South Bound API establishes the communication between the data and the control plane (controller and the physical) to commute configurations, flow entries etc.</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5645973" y="4437717"/>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All the information to the data paths such as switches/routers are given through southbound application programming interface.</a:t>
            </a:r>
          </a:p>
        </p:txBody>
      </p:sp>
      <p:graphicFrame>
        <p:nvGraphicFramePr>
          <p:cNvPr id="21" name="Table 20"/>
          <p:cNvGraphicFramePr>
            <a:graphicFrameLocks noGrp="1"/>
          </p:cNvGraphicFramePr>
          <p:nvPr/>
        </p:nvGraphicFramePr>
        <p:xfrm>
          <a:off x="50063" y="2312306"/>
          <a:ext cx="4019064" cy="2125411"/>
        </p:xfrm>
        <a:graphic>
          <a:graphicData uri="http://schemas.openxmlformats.org/drawingml/2006/table">
            <a:tbl>
              <a:tblPr firstRow="1" firstCol="1" bandRow="1">
                <a:tableStyleId>{9D7B26C5-4107-4FEC-AEDC-1716B250A1EF}</a:tableStyleId>
              </a:tblPr>
              <a:tblGrid>
                <a:gridCol w="1353243">
                  <a:extLst>
                    <a:ext uri="{9D8B030D-6E8A-4147-A177-3AD203B41FA5}">
                      <a16:colId xmlns:a16="http://schemas.microsoft.com/office/drawing/2014/main" val="20000"/>
                    </a:ext>
                  </a:extLst>
                </a:gridCol>
                <a:gridCol w="1275025">
                  <a:extLst>
                    <a:ext uri="{9D8B030D-6E8A-4147-A177-3AD203B41FA5}">
                      <a16:colId xmlns:a16="http://schemas.microsoft.com/office/drawing/2014/main" val="20001"/>
                    </a:ext>
                  </a:extLst>
                </a:gridCol>
                <a:gridCol w="1390796">
                  <a:extLst>
                    <a:ext uri="{9D8B030D-6E8A-4147-A177-3AD203B41FA5}">
                      <a16:colId xmlns:a16="http://schemas.microsoft.com/office/drawing/2014/main" val="20002"/>
                    </a:ext>
                  </a:extLst>
                </a:gridCol>
              </a:tblGrid>
              <a:tr h="341785">
                <a:tc>
                  <a:txBody>
                    <a:bodyPr/>
                    <a:lstStyle/>
                    <a:p>
                      <a:pPr algn="ctr">
                        <a:lnSpc>
                          <a:spcPct val="150000"/>
                        </a:lnSpc>
                        <a:spcAft>
                          <a:spcPts val="0"/>
                        </a:spcAft>
                      </a:pPr>
                      <a:r>
                        <a:rPr lang="en-US" sz="1100" dirty="0">
                          <a:effectLst/>
                        </a:rPr>
                        <a:t>Application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Control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Physical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445923">
                <a:tc>
                  <a:txBody>
                    <a:bodyPr/>
                    <a:lstStyle/>
                    <a:p>
                      <a:pPr algn="just">
                        <a:lnSpc>
                          <a:spcPct val="150000"/>
                        </a:lnSpc>
                        <a:spcAft>
                          <a:spcPts val="0"/>
                        </a:spcAft>
                      </a:pPr>
                      <a:r>
                        <a:rPr lang="en-US" sz="1100" b="0" dirty="0">
                          <a:effectLst/>
                        </a:rPr>
                        <a:t>Network Management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Routing Controls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Physical Infrastructure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316077">
                <a:tc>
                  <a:txBody>
                    <a:bodyPr/>
                    <a:lstStyle/>
                    <a:p>
                      <a:pPr algn="just">
                        <a:lnSpc>
                          <a:spcPct val="150000"/>
                        </a:lnSpc>
                        <a:spcAft>
                          <a:spcPts val="0"/>
                        </a:spcAft>
                      </a:pPr>
                      <a:r>
                        <a:rPr lang="en-US" sz="1100" b="0" dirty="0">
                          <a:effectLst/>
                        </a:rPr>
                        <a:t>Network Topology </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Discovery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Switches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304800">
                <a:tc>
                  <a:txBody>
                    <a:bodyPr/>
                    <a:lstStyle/>
                    <a:p>
                      <a:pPr algn="just">
                        <a:lnSpc>
                          <a:spcPct val="150000"/>
                        </a:lnSpc>
                        <a:spcAft>
                          <a:spcPts val="0"/>
                        </a:spcAft>
                      </a:pPr>
                      <a:r>
                        <a:rPr lang="en-US" sz="1100" b="0" dirty="0">
                          <a:effectLst/>
                        </a:rPr>
                        <a:t>Policy Enforcement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Mapping</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304800">
                <a:tc>
                  <a:txBody>
                    <a:bodyPr/>
                    <a:lstStyle/>
                    <a:p>
                      <a:pPr algn="just">
                        <a:lnSpc>
                          <a:spcPct val="150000"/>
                        </a:lnSpc>
                        <a:spcAft>
                          <a:spcPts val="0"/>
                        </a:spcAft>
                      </a:pPr>
                      <a:r>
                        <a:rPr lang="en-US" sz="1100" b="0" dirty="0">
                          <a:effectLst/>
                        </a:rPr>
                        <a:t>Network Automation</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Southbound Plugins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381000">
                <a:tc>
                  <a:txBody>
                    <a:bodyPr/>
                    <a:lstStyle/>
                    <a:p>
                      <a:pPr algn="just">
                        <a:lnSpc>
                          <a:spcPct val="150000"/>
                        </a:lnSpc>
                        <a:spcAft>
                          <a:spcPts val="0"/>
                        </a:spcAft>
                      </a:pPr>
                      <a:r>
                        <a:rPr lang="en-US" sz="1100" b="0" dirty="0">
                          <a:effectLst/>
                        </a:rPr>
                        <a:t>Network Bandwidth</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ACLs/ DHCPs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bl>
          </a:graphicData>
        </a:graphic>
      </p:graphicFrame>
      <p:pic>
        <p:nvPicPr>
          <p:cNvPr id="11"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Tree>
    <p:extLst>
      <p:ext uri="{BB962C8B-B14F-4D97-AF65-F5344CB8AC3E}">
        <p14:creationId xmlns:p14="http://schemas.microsoft.com/office/powerpoint/2010/main" val="2720238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0" y="0"/>
            <a:ext cx="6796207" cy="619613"/>
          </a:xfrm>
        </p:spPr>
        <p:txBody>
          <a:bodyPr>
            <a:noAutofit/>
          </a:bodyPr>
          <a:lstStyle/>
          <a:p>
            <a:r>
              <a:rPr lang="en-US" sz="3200" dirty="0">
                <a:solidFill>
                  <a:schemeClr val="accent1">
                    <a:lumMod val="50000"/>
                  </a:schemeClr>
                </a:solidFill>
              </a:rPr>
              <a:t>History</a:t>
            </a:r>
            <a:endParaRPr lang="en-GB" sz="3200" dirty="0">
              <a:solidFill>
                <a:schemeClr val="accent1">
                  <a:lumMod val="50000"/>
                </a:schemeClr>
              </a:solidFill>
            </a:endParaRPr>
          </a:p>
        </p:txBody>
      </p:sp>
      <p:sp>
        <p:nvSpPr>
          <p:cNvPr id="3" name="Content Placeholder 2"/>
          <p:cNvSpPr>
            <a:spLocks noGrp="1"/>
          </p:cNvSpPr>
          <p:nvPr>
            <p:ph idx="1"/>
          </p:nvPr>
        </p:nvSpPr>
        <p:spPr>
          <a:xfrm>
            <a:off x="224532" y="766382"/>
            <a:ext cx="11967467" cy="2613217"/>
          </a:xfrm>
        </p:spPr>
        <p:txBody>
          <a:bodyPr>
            <a:noAutofit/>
          </a:bodyPr>
          <a:lstStyle/>
          <a:p>
            <a:pPr marL="0" indent="0" algn="just">
              <a:buNone/>
            </a:pPr>
            <a:r>
              <a:rPr lang="en-ZA" sz="1800" b="1" dirty="0">
                <a:latin typeface="Calibri" panose="020F0502020204030204" pitchFamily="34" charset="0"/>
                <a:ea typeface="DengXian" panose="02010600030101010101" pitchFamily="2" charset="-122"/>
                <a:cs typeface="Times New Roman" panose="02020603050405020304" pitchFamily="18" charset="0"/>
              </a:rPr>
              <a:t>1997 AT&amp;T</a:t>
            </a:r>
          </a:p>
          <a:p>
            <a:pPr marL="228600" lvl="1" algn="just">
              <a:spcBef>
                <a:spcPts val="1000"/>
              </a:spcBef>
              <a:buFont typeface="Courier New" panose="02070309020205020404" pitchFamily="49" charset="0"/>
              <a:buChar char="o"/>
            </a:pPr>
            <a:r>
              <a:rPr lang="en-ZA" sz="1800" dirty="0" err="1">
                <a:latin typeface="Calibri" panose="020F0502020204030204" pitchFamily="34" charset="0"/>
                <a:ea typeface="DengXian" panose="02010600030101010101" pitchFamily="2" charset="-122"/>
                <a:cs typeface="Times New Roman" panose="02020603050405020304" pitchFamily="18" charset="0"/>
              </a:rPr>
              <a:t>GeoPlex</a:t>
            </a:r>
            <a:r>
              <a:rPr lang="en-ZA" sz="1800" dirty="0">
                <a:latin typeface="Calibri" panose="020F0502020204030204" pitchFamily="34" charset="0"/>
                <a:ea typeface="DengXian" panose="02010600030101010101" pitchFamily="2" charset="-122"/>
                <a:cs typeface="Times New Roman" panose="02020603050405020304" pitchFamily="18" charset="0"/>
              </a:rPr>
              <a:t> a common IP Software Platform developed by AT&amp;T acted as a managing network middleware.</a:t>
            </a:r>
          </a:p>
          <a:p>
            <a:pPr marL="0" lvl="1" indent="0" algn="just">
              <a:spcBef>
                <a:spcPts val="1000"/>
              </a:spcBef>
              <a:buNone/>
            </a:pPr>
            <a:r>
              <a:rPr lang="en-ZA" sz="1800" b="1" dirty="0">
                <a:latin typeface="Calibri" panose="020F0502020204030204" pitchFamily="34" charset="0"/>
                <a:ea typeface="DengXian" panose="02010600030101010101" pitchFamily="2" charset="-122"/>
                <a:cs typeface="Times New Roman" panose="02020603050405020304" pitchFamily="18" charset="0"/>
              </a:rPr>
              <a:t>2001 Ericson</a:t>
            </a:r>
          </a:p>
          <a:p>
            <a:pPr marL="228600" lvl="1" algn="just">
              <a:spcBef>
                <a:spcPts val="1000"/>
              </a:spcBef>
              <a:buFont typeface="Courier New" panose="02070309020205020404" pitchFamily="49" charset="0"/>
              <a:buChar char="o"/>
            </a:pPr>
            <a:r>
              <a:rPr lang="en-ZA" sz="1800" dirty="0">
                <a:latin typeface="Calibri" panose="020F0502020204030204" pitchFamily="34" charset="0"/>
                <a:ea typeface="DengXian" panose="02010600030101010101" pitchFamily="2" charset="-122"/>
                <a:cs typeface="Times New Roman" panose="02020603050405020304" pitchFamily="18" charset="0"/>
              </a:rPr>
              <a:t>First soft switch known as </a:t>
            </a:r>
            <a:r>
              <a:rPr lang="en-ZA" sz="1800" dirty="0" err="1">
                <a:latin typeface="Calibri" panose="020F0502020204030204" pitchFamily="34" charset="0"/>
                <a:ea typeface="DengXian" panose="02010600030101010101" pitchFamily="2" charset="-122"/>
                <a:cs typeface="Times New Roman" panose="02020603050405020304" pitchFamily="18" charset="0"/>
              </a:rPr>
              <a:t>Supranet</a:t>
            </a:r>
            <a:r>
              <a:rPr lang="en-ZA" sz="1800" dirty="0">
                <a:latin typeface="Calibri" panose="020F0502020204030204" pitchFamily="34" charset="0"/>
                <a:ea typeface="DengXian" panose="02010600030101010101" pitchFamily="2" charset="-122"/>
                <a:cs typeface="Times New Roman" panose="02020603050405020304" pitchFamily="18" charset="0"/>
              </a:rPr>
              <a:t> Transaction Server. </a:t>
            </a:r>
          </a:p>
          <a:p>
            <a:pPr algn="just">
              <a:lnSpc>
                <a:spcPct val="90000"/>
              </a:lnSpc>
              <a:buFont typeface="Courier New" panose="02070309020205020404" pitchFamily="49" charset="0"/>
              <a:buChar char="o"/>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Graphic 74" descr="Stop">
            <a:extLst>
              <a:ext uri="{FF2B5EF4-FFF2-40B4-BE49-F238E27FC236}">
                <a16:creationId xmlns:a16="http://schemas.microsoft.com/office/drawing/2014/main" id="{36954C0C-C09E-4722-B4AF-A5BC54E6E5C9}"/>
              </a:ext>
            </a:extLst>
          </p:cNvPr>
          <p:cNvSpPr/>
          <p:nvPr/>
        </p:nvSpPr>
        <p:spPr>
          <a:xfrm>
            <a:off x="6284120" y="165188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Today’s SDN concept was formulated in 2007 and then taken forward by Stanford University in 2008.</a:t>
            </a:r>
          </a:p>
        </p:txBody>
      </p:sp>
      <p:sp>
        <p:nvSpPr>
          <p:cNvPr id="5" name="Graphic 74" descr="Stop">
            <a:extLst>
              <a:ext uri="{FF2B5EF4-FFF2-40B4-BE49-F238E27FC236}">
                <a16:creationId xmlns:a16="http://schemas.microsoft.com/office/drawing/2014/main" id="{BFEF2262-F4EA-416D-8D10-057461BFA74E}"/>
              </a:ext>
            </a:extLst>
          </p:cNvPr>
          <p:cNvSpPr/>
          <p:nvPr/>
        </p:nvSpPr>
        <p:spPr>
          <a:xfrm>
            <a:off x="524917" y="267416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The arising need of programmable network and implications in legacy network, Open Networking Foundation (ONF) came into existence in 2011. </a:t>
            </a:r>
          </a:p>
        </p:txBody>
      </p:sp>
      <p:sp>
        <p:nvSpPr>
          <p:cNvPr id="6" name="Graphic 74" descr="Stop">
            <a:extLst>
              <a:ext uri="{FF2B5EF4-FFF2-40B4-BE49-F238E27FC236}">
                <a16:creationId xmlns:a16="http://schemas.microsoft.com/office/drawing/2014/main" id="{614A8BF4-6512-48B3-BAE6-E814909D9B4C}"/>
              </a:ext>
            </a:extLst>
          </p:cNvPr>
          <p:cNvSpPr/>
          <p:nvPr/>
        </p:nvSpPr>
        <p:spPr>
          <a:xfrm>
            <a:off x="6284120" y="3379599"/>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If doing a SWOT analysis over SDN, the cost is reduced and its overall control features increase exponentially providing an eagle’s view control. </a:t>
            </a:r>
          </a:p>
        </p:txBody>
      </p:sp>
      <p:sp>
        <p:nvSpPr>
          <p:cNvPr id="7" name="Graphic 74" descr="Stop">
            <a:extLst>
              <a:ext uri="{FF2B5EF4-FFF2-40B4-BE49-F238E27FC236}">
                <a16:creationId xmlns:a16="http://schemas.microsoft.com/office/drawing/2014/main" id="{F5138D2E-6EB8-4B6E-BDE0-C93A34D1C48E}"/>
              </a:ext>
            </a:extLst>
          </p:cNvPr>
          <p:cNvSpPr/>
          <p:nvPr/>
        </p:nvSpPr>
        <p:spPr>
          <a:xfrm>
            <a:off x="524917" y="4265103"/>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SDN has many advantages over a traditional network likely to solve many security issues of a legacy network. </a:t>
            </a:r>
          </a:p>
        </p:txBody>
      </p:sp>
      <p:sp>
        <p:nvSpPr>
          <p:cNvPr id="8" name="Graphic 74" descr="Stop">
            <a:extLst>
              <a:ext uri="{FF2B5EF4-FFF2-40B4-BE49-F238E27FC236}">
                <a16:creationId xmlns:a16="http://schemas.microsoft.com/office/drawing/2014/main" id="{E12D9796-3E71-4A1D-A38C-9AD58B272837}"/>
              </a:ext>
            </a:extLst>
          </p:cNvPr>
          <p:cNvSpPr/>
          <p:nvPr/>
        </p:nvSpPr>
        <p:spPr>
          <a:xfrm>
            <a:off x="6284120" y="4886789"/>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Nevertheless, SDN also has many security vulnerabilities.</a:t>
            </a:r>
          </a:p>
        </p:txBody>
      </p:sp>
    </p:spTree>
    <p:extLst>
      <p:ext uri="{BB962C8B-B14F-4D97-AF65-F5344CB8AC3E}">
        <p14:creationId xmlns:p14="http://schemas.microsoft.com/office/powerpoint/2010/main" val="2693809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49723" y="1276090"/>
            <a:ext cx="7102993" cy="3384225"/>
          </a:xfrm>
        </p:spPr>
        <p:txBody>
          <a:bodyPr anchor="ctr">
            <a:noAutofit/>
          </a:bodyPr>
          <a:lstStyle/>
          <a:p>
            <a:pPr algn="just">
              <a:buFont typeface="Arial" panose="020B0604020202020204" pitchFamily="34" charset="0"/>
              <a:buChar char="•"/>
            </a:pPr>
            <a:r>
              <a:rPr lang="en-ZA" sz="1800" b="1" dirty="0">
                <a:solidFill>
                  <a:srgbClr val="0070C0"/>
                </a:solidFill>
              </a:rPr>
              <a:t>Exponential increase in the number of users </a:t>
            </a:r>
            <a:r>
              <a:rPr lang="en-ZA" sz="1800" dirty="0"/>
              <a:t>in a network exposing high risk of security in a network. </a:t>
            </a:r>
          </a:p>
          <a:p>
            <a:pPr algn="just">
              <a:buFont typeface="Arial" panose="020B0604020202020204" pitchFamily="34" charset="0"/>
              <a:buChar char="•"/>
            </a:pPr>
            <a:r>
              <a:rPr lang="en-ZA" sz="1800" dirty="0"/>
              <a:t>There are a huge </a:t>
            </a:r>
            <a:r>
              <a:rPr lang="en-ZA" sz="1800" b="1" dirty="0">
                <a:solidFill>
                  <a:srgbClr val="0070C0"/>
                </a:solidFill>
              </a:rPr>
              <a:t>number of security breaches and counter – attacks in enhancing the security aspects</a:t>
            </a:r>
            <a:r>
              <a:rPr lang="en-ZA" sz="1800" dirty="0"/>
              <a:t>, are continuously happening in the networking domain. </a:t>
            </a:r>
          </a:p>
          <a:p>
            <a:pPr algn="just">
              <a:buFont typeface="Arial" panose="020B0604020202020204" pitchFamily="34" charset="0"/>
              <a:buChar char="•"/>
            </a:pPr>
            <a:r>
              <a:rPr lang="en-ZA" sz="1800" dirty="0"/>
              <a:t>However, </a:t>
            </a:r>
            <a:r>
              <a:rPr lang="en-ZA" sz="1800" b="1" dirty="0">
                <a:solidFill>
                  <a:srgbClr val="0070C0"/>
                </a:solidFill>
              </a:rPr>
              <a:t>the attackers are still a step upfront in compromising a network</a:t>
            </a:r>
            <a:r>
              <a:rPr lang="en-ZA" sz="1800" dirty="0"/>
              <a:t>. </a:t>
            </a:r>
          </a:p>
          <a:p>
            <a:pPr algn="just">
              <a:buFont typeface="Arial" panose="020B0604020202020204" pitchFamily="34" charset="0"/>
              <a:buChar char="•"/>
            </a:pPr>
            <a:r>
              <a:rPr lang="en-ZA" sz="1800" dirty="0"/>
              <a:t>SDN Architecture would provide a fine-grained opportunity </a:t>
            </a:r>
            <a:r>
              <a:rPr lang="en-ZA" sz="1800" b="1" dirty="0">
                <a:solidFill>
                  <a:srgbClr val="0070C0"/>
                </a:solidFill>
              </a:rPr>
              <a:t>to detect and mitigate Attacks in the network because of its decoupled design.</a:t>
            </a:r>
            <a:endParaRPr lang="en-US" sz="1800" b="1" dirty="0">
              <a:solidFill>
                <a:srgbClr val="0070C0"/>
              </a:solidFill>
            </a:endParaRPr>
          </a:p>
          <a:p>
            <a:pPr algn="just">
              <a:buFont typeface="Arial" panose="020B0604020202020204" pitchFamily="34" charset="0"/>
              <a:buChar char="•"/>
            </a:pPr>
            <a:r>
              <a:rPr lang="en-ZA" sz="1800" dirty="0"/>
              <a:t>The </a:t>
            </a:r>
            <a:r>
              <a:rPr lang="en-ZA" sz="1800" b="1" dirty="0">
                <a:solidFill>
                  <a:srgbClr val="0070C0"/>
                </a:solidFill>
              </a:rPr>
              <a:t>programmable design </a:t>
            </a:r>
            <a:r>
              <a:rPr lang="en-ZA" sz="1800" dirty="0"/>
              <a:t>in SDN will enable a feasible solution in detecting the attacks very quickly and act accordingly by </a:t>
            </a:r>
            <a:r>
              <a:rPr lang="en-ZA" sz="1800" b="1" dirty="0">
                <a:solidFill>
                  <a:srgbClr val="0070C0"/>
                </a:solidFill>
              </a:rPr>
              <a:t>making required changes in the Packet Forwarding</a:t>
            </a:r>
            <a:r>
              <a:rPr lang="en-ZA" sz="1800" dirty="0"/>
              <a:t>.   </a:t>
            </a:r>
            <a:endParaRPr lang="en-US" sz="1800" dirty="0"/>
          </a:p>
          <a:p>
            <a:pPr algn="just">
              <a:buFont typeface="Wingdings" panose="05000000000000000000" pitchFamily="2" charset="2"/>
              <a:buChar char="Ø"/>
            </a:pPr>
            <a:endParaRPr lang="en-US" sz="1800" dirty="0"/>
          </a:p>
        </p:txBody>
      </p:sp>
      <p:sp>
        <p:nvSpPr>
          <p:cNvPr id="15" name="Title 1">
            <a:extLst>
              <a:ext uri="{FF2B5EF4-FFF2-40B4-BE49-F238E27FC236}">
                <a16:creationId xmlns:a16="http://schemas.microsoft.com/office/drawing/2014/main" id="{2AB5F242-8274-49DC-B567-B569D7766490}"/>
              </a:ext>
            </a:extLst>
          </p:cNvPr>
          <p:cNvSpPr>
            <a:spLocks noGrp="1"/>
          </p:cNvSpPr>
          <p:nvPr>
            <p:ph type="title"/>
          </p:nvPr>
        </p:nvSpPr>
        <p:spPr>
          <a:xfrm>
            <a:off x="20780" y="0"/>
            <a:ext cx="6796207" cy="619613"/>
          </a:xfrm>
        </p:spPr>
        <p:txBody>
          <a:bodyPr>
            <a:noAutofit/>
          </a:bodyPr>
          <a:lstStyle/>
          <a:p>
            <a:r>
              <a:rPr lang="en-US" sz="3200" dirty="0">
                <a:solidFill>
                  <a:schemeClr val="accent1">
                    <a:lumMod val="50000"/>
                  </a:schemeClr>
                </a:solidFill>
              </a:rPr>
              <a:t>Need</a:t>
            </a:r>
            <a:endParaRPr lang="en-GB" sz="3200" dirty="0">
              <a:solidFill>
                <a:schemeClr val="accent1">
                  <a:lumMod val="50000"/>
                </a:schemeClr>
              </a:solidFill>
            </a:endParaRPr>
          </a:p>
        </p:txBody>
      </p:sp>
      <p:grpSp>
        <p:nvGrpSpPr>
          <p:cNvPr id="4" name="Group 3">
            <a:extLst>
              <a:ext uri="{FF2B5EF4-FFF2-40B4-BE49-F238E27FC236}">
                <a16:creationId xmlns:a16="http://schemas.microsoft.com/office/drawing/2014/main" id="{E318E026-1EC1-48FA-ABD5-C4B6C1896497}"/>
              </a:ext>
            </a:extLst>
          </p:cNvPr>
          <p:cNvGrpSpPr/>
          <p:nvPr/>
        </p:nvGrpSpPr>
        <p:grpSpPr>
          <a:xfrm>
            <a:off x="7736006" y="1117343"/>
            <a:ext cx="4132430" cy="3542972"/>
            <a:chOff x="25696" y="1158955"/>
            <a:chExt cx="4132430" cy="3542972"/>
          </a:xfrm>
        </p:grpSpPr>
        <p:grpSp>
          <p:nvGrpSpPr>
            <p:cNvPr id="5" name="Group 4">
              <a:extLst>
                <a:ext uri="{FF2B5EF4-FFF2-40B4-BE49-F238E27FC236}">
                  <a16:creationId xmlns:a16="http://schemas.microsoft.com/office/drawing/2014/main" id="{3FA145CB-959C-43AA-B224-3B3F8E009491}"/>
                </a:ext>
              </a:extLst>
            </p:cNvPr>
            <p:cNvGrpSpPr/>
            <p:nvPr/>
          </p:nvGrpSpPr>
          <p:grpSpPr>
            <a:xfrm>
              <a:off x="25696" y="1158955"/>
              <a:ext cx="4132430" cy="3542972"/>
              <a:chOff x="157349" y="1872311"/>
              <a:chExt cx="3812500" cy="3068772"/>
            </a:xfrm>
          </p:grpSpPr>
          <p:sp>
            <p:nvSpPr>
              <p:cNvPr id="9" name="Rounded Rectangle 21">
                <a:extLst>
                  <a:ext uri="{FF2B5EF4-FFF2-40B4-BE49-F238E27FC236}">
                    <a16:creationId xmlns:a16="http://schemas.microsoft.com/office/drawing/2014/main" id="{7DA7DE40-C960-4DED-AFA6-5BC42B203F1E}"/>
                  </a:ext>
                </a:extLst>
              </p:cNvPr>
              <p:cNvSpPr/>
              <p:nvPr/>
            </p:nvSpPr>
            <p:spPr>
              <a:xfrm>
                <a:off x="157349" y="1872311"/>
                <a:ext cx="3812500" cy="30687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Text Box 74">
                <a:extLst>
                  <a:ext uri="{FF2B5EF4-FFF2-40B4-BE49-F238E27FC236}">
                    <a16:creationId xmlns:a16="http://schemas.microsoft.com/office/drawing/2014/main" id="{9364AEFC-F88A-4343-A1AE-D1A8B65B2840}"/>
                  </a:ext>
                </a:extLst>
              </p:cNvPr>
              <p:cNvSpPr txBox="1"/>
              <p:nvPr/>
            </p:nvSpPr>
            <p:spPr>
              <a:xfrm>
                <a:off x="948378" y="2776879"/>
                <a:ext cx="2308249" cy="253277"/>
              </a:xfrm>
              <a:prstGeom prst="rect">
                <a:avLst/>
              </a:prstGeom>
              <a:solidFill>
                <a:schemeClr val="accent1"/>
              </a:solidFill>
              <a:ln w="6350">
                <a:solidFill>
                  <a:schemeClr val="accent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North Bound </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(Application Program Interface)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Eg</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REST API,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Vyatta</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Ad-hoc API,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Openstack</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Frenetic etc.</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 Box 75">
                <a:extLst>
                  <a:ext uri="{FF2B5EF4-FFF2-40B4-BE49-F238E27FC236}">
                    <a16:creationId xmlns:a16="http://schemas.microsoft.com/office/drawing/2014/main" id="{DE4E1C5A-3C9E-4B47-B55E-03104117FB44}"/>
                  </a:ext>
                </a:extLst>
              </p:cNvPr>
              <p:cNvSpPr txBox="1"/>
              <p:nvPr/>
            </p:nvSpPr>
            <p:spPr>
              <a:xfrm>
                <a:off x="1330926" y="3647633"/>
                <a:ext cx="1685799" cy="253277"/>
              </a:xfrm>
              <a:prstGeom prst="rect">
                <a:avLst/>
              </a:prstGeom>
              <a:solidFill>
                <a:schemeClr val="accent1"/>
              </a:solidFill>
              <a:ln w="6350">
                <a:solidFill>
                  <a:schemeClr val="accent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800" dirty="0">
                    <a:effectLst/>
                    <a:latin typeface="Times New Roman" panose="02020603050405020304" pitchFamily="18" charset="0"/>
                    <a:ea typeface="Calibri" panose="020F0502020204030204" pitchFamily="34" charset="0"/>
                    <a:cs typeface="Times New Roman" panose="02020603050405020304" pitchFamily="18" charset="0"/>
                  </a:rPr>
                  <a:t>South Bound </a:t>
                </a:r>
                <a:r>
                  <a:rPr lang="en-ZA" sz="800" i="1" dirty="0">
                    <a:effectLst/>
                    <a:latin typeface="Times New Roman" panose="02020603050405020304" pitchFamily="18" charset="0"/>
                    <a:ea typeface="Calibri" panose="020F0502020204030204" pitchFamily="34" charset="0"/>
                    <a:cs typeface="Times New Roman" panose="02020603050405020304" pitchFamily="18" charset="0"/>
                  </a:rPr>
                  <a:t>(Open Flow Protocol)</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Cross 11">
                <a:extLst>
                  <a:ext uri="{FF2B5EF4-FFF2-40B4-BE49-F238E27FC236}">
                    <a16:creationId xmlns:a16="http://schemas.microsoft.com/office/drawing/2014/main" id="{EA2660CF-6991-4575-940D-2E87D69BBAA7}"/>
                  </a:ext>
                </a:extLst>
              </p:cNvPr>
              <p:cNvSpPr/>
              <p:nvPr/>
            </p:nvSpPr>
            <p:spPr>
              <a:xfrm>
                <a:off x="1071571" y="3213367"/>
                <a:ext cx="2119614" cy="400167"/>
              </a:xfrm>
              <a:prstGeom prst="plus">
                <a:avLst/>
              </a:prstGeom>
            </p:spPr>
            <p:style>
              <a:lnRef idx="2">
                <a:schemeClr val="accent3">
                  <a:shade val="50000"/>
                </a:schemeClr>
              </a:lnRef>
              <a:fillRef idx="1">
                <a:schemeClr val="accent3"/>
              </a:fillRef>
              <a:effectRef idx="0">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West Bound   </a:t>
                </a:r>
                <a:r>
                  <a:rPr lang="en-ZA" sz="1200" b="1" dirty="0">
                    <a:effectLst/>
                    <a:latin typeface="Times New Roman" panose="02020603050405020304" pitchFamily="18" charset="0"/>
                    <a:ea typeface="Calibri" panose="020F0502020204030204" pitchFamily="34" charset="0"/>
                    <a:cs typeface="Times New Roman" panose="02020603050405020304" pitchFamily="18" charset="0"/>
                  </a:rPr>
                  <a:t>Control Layer</a:t>
                </a: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  East Bound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Round Diagonal Corner Rectangle 25">
                <a:extLst>
                  <a:ext uri="{FF2B5EF4-FFF2-40B4-BE49-F238E27FC236}">
                    <a16:creationId xmlns:a16="http://schemas.microsoft.com/office/drawing/2014/main" id="{9C021E18-28C2-4532-9D29-A1B6EB212C57}"/>
                  </a:ext>
                </a:extLst>
              </p:cNvPr>
              <p:cNvSpPr/>
              <p:nvPr/>
            </p:nvSpPr>
            <p:spPr>
              <a:xfrm>
                <a:off x="507476" y="1965304"/>
                <a:ext cx="2925743" cy="652753"/>
              </a:xfrm>
              <a:prstGeom prst="round2DiagRect">
                <a:avLst/>
              </a:prstGeom>
            </p:spPr>
            <p:style>
              <a:lnRef idx="1">
                <a:schemeClr val="accent3"/>
              </a:lnRef>
              <a:fillRef idx="3">
                <a:schemeClr val="accent3"/>
              </a:fillRef>
              <a:effectRef idx="2">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Round Diagonal Corner Rectangle 26">
                <a:extLst>
                  <a:ext uri="{FF2B5EF4-FFF2-40B4-BE49-F238E27FC236}">
                    <a16:creationId xmlns:a16="http://schemas.microsoft.com/office/drawing/2014/main" id="{A33DB0B7-777F-4875-942E-B3B6607713E6}"/>
                  </a:ext>
                </a:extLst>
              </p:cNvPr>
              <p:cNvSpPr/>
              <p:nvPr/>
            </p:nvSpPr>
            <p:spPr>
              <a:xfrm>
                <a:off x="507476" y="3918159"/>
                <a:ext cx="2925744" cy="796547"/>
              </a:xfrm>
              <a:prstGeom prst="round2DiagRect">
                <a:avLst/>
              </a:prstGeom>
            </p:spPr>
            <p:style>
              <a:lnRef idx="1">
                <a:schemeClr val="accent3"/>
              </a:lnRef>
              <a:fillRef idx="3">
                <a:schemeClr val="accent3"/>
              </a:fillRef>
              <a:effectRef idx="2">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r">
                  <a:lnSpc>
                    <a:spcPct val="107000"/>
                  </a:lnSpc>
                  <a:spcAft>
                    <a:spcPts val="800"/>
                  </a:spcAft>
                </a:pPr>
                <a:r>
                  <a:rPr lang="en-ZA" sz="1050" dirty="0">
                    <a:effectLst/>
                    <a:latin typeface="Times New Roman" panose="02020603050405020304" pitchFamily="18" charset="0"/>
                    <a:ea typeface="Calibri" panose="020F0502020204030204" pitchFamily="34" charset="0"/>
                    <a:cs typeface="Times New Roman" panose="02020603050405020304" pitchFamily="18" charset="0"/>
                  </a:rPr>
                  <a:t>Infrastructure Layer</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Flowchart: Card 15">
                <a:extLst>
                  <a:ext uri="{FF2B5EF4-FFF2-40B4-BE49-F238E27FC236}">
                    <a16:creationId xmlns:a16="http://schemas.microsoft.com/office/drawing/2014/main" id="{E8D5E25E-BAEF-4C3D-BD5B-8B7752045C11}"/>
                  </a:ext>
                </a:extLst>
              </p:cNvPr>
              <p:cNvSpPr/>
              <p:nvPr/>
            </p:nvSpPr>
            <p:spPr>
              <a:xfrm rot="5400000">
                <a:off x="3319147" y="4158613"/>
                <a:ext cx="743296" cy="24723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000">
                    <a:effectLst/>
                    <a:latin typeface="Times New Roman" panose="02020603050405020304" pitchFamily="18" charset="0"/>
                    <a:ea typeface="Calibri" panose="020F0502020204030204" pitchFamily="34" charset="0"/>
                    <a:cs typeface="Times New Roman" panose="02020603050405020304" pitchFamily="18" charset="0"/>
                  </a:rPr>
                  <a:t>Data Plane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Flowchart: Card 16">
                <a:extLst>
                  <a:ext uri="{FF2B5EF4-FFF2-40B4-BE49-F238E27FC236}">
                    <a16:creationId xmlns:a16="http://schemas.microsoft.com/office/drawing/2014/main" id="{A78A987E-8256-441F-A496-42DC1BA01AF0}"/>
                  </a:ext>
                </a:extLst>
              </p:cNvPr>
              <p:cNvSpPr/>
              <p:nvPr/>
            </p:nvSpPr>
            <p:spPr>
              <a:xfrm rot="5400000">
                <a:off x="3244089" y="3194866"/>
                <a:ext cx="886652" cy="24723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000" dirty="0">
                    <a:effectLst/>
                    <a:latin typeface="Times New Roman" panose="02020603050405020304" pitchFamily="18" charset="0"/>
                    <a:ea typeface="Calibri" panose="020F0502020204030204" pitchFamily="34" charset="0"/>
                    <a:cs typeface="Times New Roman" panose="02020603050405020304" pitchFamily="18" charset="0"/>
                  </a:rPr>
                  <a:t>Control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18" name="Straight Arrow Connector 17">
                <a:extLst>
                  <a:ext uri="{FF2B5EF4-FFF2-40B4-BE49-F238E27FC236}">
                    <a16:creationId xmlns:a16="http://schemas.microsoft.com/office/drawing/2014/main" id="{F117FFDF-6CA2-43B9-8AFA-52B0D22C5AAA}"/>
                  </a:ext>
                </a:extLst>
              </p:cNvPr>
              <p:cNvCxnSpPr/>
              <p:nvPr/>
            </p:nvCxnSpPr>
            <p:spPr>
              <a:xfrm>
                <a:off x="1279053" y="3681448"/>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7E7717E5-07B6-44CB-BA2B-B4EBBCD316FB}"/>
                  </a:ext>
                </a:extLst>
              </p:cNvPr>
              <p:cNvCxnSpPr/>
              <p:nvPr/>
            </p:nvCxnSpPr>
            <p:spPr>
              <a:xfrm>
                <a:off x="3036175" y="3681448"/>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D51228A2-0A53-4C18-B029-F2A94F2EDF3C}"/>
                  </a:ext>
                </a:extLst>
              </p:cNvPr>
              <p:cNvCxnSpPr/>
              <p:nvPr/>
            </p:nvCxnSpPr>
            <p:spPr>
              <a:xfrm flipH="1">
                <a:off x="799249" y="3377107"/>
                <a:ext cx="226934"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A80255C5-44CE-4357-B67F-436CAF0AB8F0}"/>
                  </a:ext>
                </a:extLst>
              </p:cNvPr>
              <p:cNvCxnSpPr/>
              <p:nvPr/>
            </p:nvCxnSpPr>
            <p:spPr>
              <a:xfrm flipH="1">
                <a:off x="3256626" y="3360199"/>
                <a:ext cx="226934"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2" name="Flowchart: Data 21">
                <a:extLst>
                  <a:ext uri="{FF2B5EF4-FFF2-40B4-BE49-F238E27FC236}">
                    <a16:creationId xmlns:a16="http://schemas.microsoft.com/office/drawing/2014/main" id="{E085ED88-6A88-422D-AE5C-1C0AC799ED1A}"/>
                  </a:ext>
                </a:extLst>
              </p:cNvPr>
              <p:cNvSpPr/>
              <p:nvPr/>
            </p:nvSpPr>
            <p:spPr>
              <a:xfrm>
                <a:off x="591766" y="4011151"/>
                <a:ext cx="842900" cy="599899"/>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Physical</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Switches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3" name="Flowchart: Data 22">
                <a:extLst>
                  <a:ext uri="{FF2B5EF4-FFF2-40B4-BE49-F238E27FC236}">
                    <a16:creationId xmlns:a16="http://schemas.microsoft.com/office/drawing/2014/main" id="{32169471-63C6-40B3-9F83-95069CE43E86}"/>
                  </a:ext>
                </a:extLst>
              </p:cNvPr>
              <p:cNvSpPr/>
              <p:nvPr/>
            </p:nvSpPr>
            <p:spPr>
              <a:xfrm>
                <a:off x="1447633" y="4011152"/>
                <a:ext cx="842900" cy="599899"/>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Virtual</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Switches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6" name="Flowchart: Multidocument 5">
              <a:extLst>
                <a:ext uri="{FF2B5EF4-FFF2-40B4-BE49-F238E27FC236}">
                  <a16:creationId xmlns:a16="http://schemas.microsoft.com/office/drawing/2014/main" id="{E132A6B7-458A-4289-A6CD-A282C671F571}"/>
                </a:ext>
              </a:extLst>
            </p:cNvPr>
            <p:cNvSpPr/>
            <p:nvPr/>
          </p:nvSpPr>
          <p:spPr>
            <a:xfrm>
              <a:off x="672956" y="1408807"/>
              <a:ext cx="992749" cy="491619"/>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900" dirty="0">
                  <a:effectLst/>
                  <a:latin typeface="Times New Roman" panose="02020603050405020304" pitchFamily="18" charset="0"/>
                  <a:ea typeface="Calibri" panose="020F0502020204030204" pitchFamily="34" charset="0"/>
                  <a:cs typeface="Times New Roman" panose="02020603050405020304" pitchFamily="18" charset="0"/>
                </a:rPr>
                <a:t>Applications *</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 name="Straight Arrow Connector 6">
              <a:extLst>
                <a:ext uri="{FF2B5EF4-FFF2-40B4-BE49-F238E27FC236}">
                  <a16:creationId xmlns:a16="http://schemas.microsoft.com/office/drawing/2014/main" id="{948D4775-3406-40E3-84F1-16B6F4A652A2}"/>
                </a:ext>
              </a:extLst>
            </p:cNvPr>
            <p:cNvCxnSpPr>
              <a:cxnSpLocks/>
            </p:cNvCxnSpPr>
            <p:nvPr/>
          </p:nvCxnSpPr>
          <p:spPr>
            <a:xfrm>
              <a:off x="1131896" y="2852965"/>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0C87B2A7-3191-4085-96C2-9BD63C70644B}"/>
                </a:ext>
              </a:extLst>
            </p:cNvPr>
            <p:cNvCxnSpPr/>
            <p:nvPr/>
          </p:nvCxnSpPr>
          <p:spPr>
            <a:xfrm>
              <a:off x="3120466" y="2861420"/>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36084825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398238" y="1515537"/>
            <a:ext cx="10018713" cy="2288819"/>
          </a:xfrm>
        </p:spPr>
        <p:txBody>
          <a:bodyPr>
            <a:noAutofit/>
          </a:bodyPr>
          <a:lstStyle/>
          <a:p>
            <a:pPr algn="just">
              <a:buFont typeface="Courier New" panose="02070309020205020404" pitchFamily="49" charset="0"/>
              <a:buChar char="o"/>
            </a:pPr>
            <a:r>
              <a:rPr lang="en-GB" sz="1800" dirty="0"/>
              <a:t>As detailed earlier, the heart of SDN Architecture is its Control Plane where the </a:t>
            </a:r>
            <a:r>
              <a:rPr lang="en-GB" sz="1800" b="1" dirty="0"/>
              <a:t>controller sits with an eagle view</a:t>
            </a:r>
            <a:r>
              <a:rPr lang="en-GB" sz="1800" dirty="0"/>
              <a:t> making a variable control over the network. </a:t>
            </a:r>
          </a:p>
          <a:p>
            <a:pPr algn="just">
              <a:buFont typeface="Courier New" panose="02070309020205020404" pitchFamily="49" charset="0"/>
              <a:buChar char="o"/>
            </a:pPr>
            <a:r>
              <a:rPr lang="en-GB" sz="1800" dirty="0"/>
              <a:t>All the networking devices fall under data plane, easing itself just by forwarding the traffic. However, traffic forwarding is adapted from the instructions of the controller in the Control plane. </a:t>
            </a:r>
          </a:p>
          <a:p>
            <a:pPr algn="just">
              <a:buFont typeface="Courier New" panose="02070309020205020404" pitchFamily="49" charset="0"/>
              <a:buChar char="o"/>
            </a:pPr>
            <a:r>
              <a:rPr lang="en-GB" sz="1800" dirty="0"/>
              <a:t>Hence, the packet is sent from the data plane as a </a:t>
            </a:r>
            <a:r>
              <a:rPr lang="en-GB" sz="1800" b="1" dirty="0"/>
              <a:t>“</a:t>
            </a:r>
            <a:r>
              <a:rPr lang="en-GB" sz="1800" b="1" dirty="0" err="1"/>
              <a:t>PacketIn</a:t>
            </a:r>
            <a:r>
              <a:rPr lang="en-GB" sz="1800" b="1" dirty="0"/>
              <a:t>” message </a:t>
            </a:r>
            <a:r>
              <a:rPr lang="en-GB" sz="1800" dirty="0"/>
              <a:t>into the </a:t>
            </a:r>
            <a:r>
              <a:rPr lang="en-GB" sz="1800" b="1" dirty="0"/>
              <a:t>Control plane </a:t>
            </a:r>
            <a:r>
              <a:rPr lang="en-GB" sz="1800" dirty="0"/>
              <a:t>as instructed by the controller and those instructions are </a:t>
            </a:r>
            <a:r>
              <a:rPr lang="en-GB" sz="1800" b="1" dirty="0"/>
              <a:t>defined by the applications </a:t>
            </a:r>
            <a:r>
              <a:rPr lang="en-GB" sz="1800" dirty="0"/>
              <a:t>in the Application layer.</a:t>
            </a:r>
            <a:endParaRPr lang="en-BW" sz="1800" dirty="0"/>
          </a:p>
        </p:txBody>
      </p:sp>
      <p:sp>
        <p:nvSpPr>
          <p:cNvPr id="12" name="Title 1">
            <a:extLst>
              <a:ext uri="{FF2B5EF4-FFF2-40B4-BE49-F238E27FC236}">
                <a16:creationId xmlns:a16="http://schemas.microsoft.com/office/drawing/2014/main" id="{BD4C2D5C-8716-4895-96F9-890F37AE2BB7}"/>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Architecture</a:t>
            </a:r>
            <a:endParaRPr lang="en-BW" sz="3200" b="1" dirty="0"/>
          </a:p>
        </p:txBody>
      </p:sp>
    </p:spTree>
    <p:extLst>
      <p:ext uri="{BB962C8B-B14F-4D97-AF65-F5344CB8AC3E}">
        <p14:creationId xmlns:p14="http://schemas.microsoft.com/office/powerpoint/2010/main" val="426469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63689" y="721597"/>
            <a:ext cx="7670800" cy="4937760"/>
          </a:xfrm>
        </p:spPr>
        <p:txBody>
          <a:bodyPr>
            <a:normAutofit lnSpcReduction="10000"/>
          </a:bodyPr>
          <a:lstStyle/>
          <a:p>
            <a:pPr algn="just">
              <a:buFont typeface="Courier New" panose="02070309020205020404" pitchFamily="49" charset="0"/>
              <a:buChar char="o"/>
            </a:pPr>
            <a:r>
              <a:rPr lang="en-ZA" sz="1800" dirty="0"/>
              <a:t>There are two perspectives of standards in SDN. </a:t>
            </a:r>
          </a:p>
          <a:p>
            <a:pPr lvl="1" algn="just">
              <a:buFont typeface="Courier New" panose="02070309020205020404" pitchFamily="49" charset="0"/>
              <a:buChar char="o"/>
            </a:pPr>
            <a:r>
              <a:rPr lang="en-ZA" sz="1800" dirty="0"/>
              <a:t>IETF (Internet Engineering Task Force) standard is a true standard body &amp; </a:t>
            </a:r>
          </a:p>
          <a:p>
            <a:pPr lvl="1" algn="just">
              <a:buFont typeface="Courier New" panose="02070309020205020404" pitchFamily="49" charset="0"/>
              <a:buChar char="o"/>
            </a:pPr>
            <a:endParaRPr lang="en-ZA" sz="1800" dirty="0"/>
          </a:p>
          <a:p>
            <a:pPr lvl="1" algn="just">
              <a:buFont typeface="Courier New" panose="02070309020205020404" pitchFamily="49" charset="0"/>
              <a:buChar char="o"/>
            </a:pPr>
            <a:r>
              <a:rPr lang="en-ZA" sz="1800" dirty="0"/>
              <a:t>the other standards ONF (Open Networking Foundation), </a:t>
            </a:r>
            <a:r>
              <a:rPr lang="en-ZA" sz="1800" dirty="0" err="1"/>
              <a:t>OpenDayLight</a:t>
            </a:r>
            <a:r>
              <a:rPr lang="en-ZA" sz="1800" dirty="0"/>
              <a:t>, OpenStack are all industry alliance standards. </a:t>
            </a:r>
          </a:p>
          <a:p>
            <a:pPr algn="just">
              <a:buFont typeface="Courier New" panose="02070309020205020404" pitchFamily="49" charset="0"/>
              <a:buChar char="o"/>
            </a:pPr>
            <a:r>
              <a:rPr lang="en-GB" sz="1800" dirty="0"/>
              <a:t>This figure self explains the participation of Industry in the development of SDN Technology. </a:t>
            </a:r>
          </a:p>
          <a:p>
            <a:pPr algn="just">
              <a:buFont typeface="Courier New" panose="02070309020205020404" pitchFamily="49" charset="0"/>
              <a:buChar char="o"/>
            </a:pPr>
            <a:r>
              <a:rPr lang="en-GB" sz="1800" dirty="0"/>
              <a:t>These industrial giants join in different perspectives and portfolios to form a non-profitable organization to establish standards in the SDN technology. </a:t>
            </a:r>
          </a:p>
          <a:p>
            <a:pPr algn="just">
              <a:buFont typeface="Courier New" panose="02070309020205020404" pitchFamily="49" charset="0"/>
              <a:buChar char="o"/>
            </a:pPr>
            <a:r>
              <a:rPr lang="en-GB" sz="1800" dirty="0"/>
              <a:t>This made the technology to cross over 42 billion US dollars in the year 2022 which is projected as a growth rate of over 72.3% (ARC, Forecast(2020 - 2025)). </a:t>
            </a:r>
          </a:p>
          <a:p>
            <a:pPr algn="just">
              <a:lnSpc>
                <a:spcPct val="100000"/>
              </a:lnSpc>
              <a:buFont typeface="Courier New" panose="02070309020205020404" pitchFamily="49" charset="0"/>
              <a:buChar char="o"/>
            </a:pPr>
            <a:r>
              <a:rPr lang="en-ZA" sz="1800" dirty="0"/>
              <a:t>Internet Engineering Task Force is one standard which is not related to any of the industrial participation, anticipating true standard specifications.</a:t>
            </a:r>
          </a:p>
          <a:p>
            <a:pPr algn="just">
              <a:lnSpc>
                <a:spcPct val="100000"/>
              </a:lnSpc>
              <a:buFont typeface="Courier New" panose="02070309020205020404" pitchFamily="49" charset="0"/>
              <a:buChar char="o"/>
            </a:pPr>
            <a:r>
              <a:rPr lang="en-ZA" sz="1800" dirty="0"/>
              <a:t>The other standards like ONF, ODL, etc which are collaborative with industry alliances </a:t>
            </a:r>
          </a:p>
          <a:p>
            <a:pPr algn="just">
              <a:buFont typeface="Courier New" panose="02070309020205020404" pitchFamily="49" charset="0"/>
              <a:buChar char="o"/>
            </a:pPr>
            <a:endParaRPr lang="en-ZA" sz="1800" dirty="0"/>
          </a:p>
          <a:p>
            <a:pPr marL="0" indent="0" algn="just">
              <a:buNone/>
            </a:pPr>
            <a:endParaRPr lang="en-US" dirty="0"/>
          </a:p>
        </p:txBody>
      </p:sp>
      <p:pic>
        <p:nvPicPr>
          <p:cNvPr id="6" name="Picture 5" descr="C:\Botho\ \PhD Work (Confidential)\Research Works\Course Work\MyWork_PhD\Amity Conference\Understanding SDN\Figure 3 - UnderstandingSDN.svg.png"/>
          <p:cNvPicPr/>
          <p:nvPr/>
        </p:nvPicPr>
        <p:blipFill rotWithShape="1">
          <a:blip r:embed="rId2" cstate="print">
            <a:extLst>
              <a:ext uri="{28A0092B-C50C-407E-A947-70E740481C1C}">
                <a14:useLocalDpi xmlns:a14="http://schemas.microsoft.com/office/drawing/2010/main" val="0"/>
              </a:ext>
            </a:extLst>
          </a:blip>
          <a:srcRect t="2973"/>
          <a:stretch/>
        </p:blipFill>
        <p:spPr bwMode="auto">
          <a:xfrm>
            <a:off x="7964311" y="349276"/>
            <a:ext cx="3429000" cy="4731774"/>
          </a:xfrm>
          <a:prstGeom prst="rect">
            <a:avLst/>
          </a:prstGeom>
          <a:noFill/>
          <a:ln>
            <a:noFill/>
          </a:ln>
        </p:spPr>
      </p:pic>
      <p:sp>
        <p:nvSpPr>
          <p:cNvPr id="7" name="Rectangle 6"/>
          <p:cNvSpPr/>
          <p:nvPr/>
        </p:nvSpPr>
        <p:spPr>
          <a:xfrm>
            <a:off x="9006992" y="5192889"/>
            <a:ext cx="1343637" cy="315856"/>
          </a:xfrm>
          <a:prstGeom prst="rect">
            <a:avLst/>
          </a:prstGeom>
        </p:spPr>
        <p:txBody>
          <a:bodyPr wrap="non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Industry Association</a:t>
            </a:r>
            <a:endParaRPr lang="en-GB"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itle 1">
            <a:extLst>
              <a:ext uri="{FF2B5EF4-FFF2-40B4-BE49-F238E27FC236}">
                <a16:creationId xmlns:a16="http://schemas.microsoft.com/office/drawing/2014/main" id="{ABBB8CA9-C788-4339-92E2-D573CD18CD12}"/>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Standards</a:t>
            </a:r>
            <a:endParaRPr lang="en-BW" sz="3200" b="1" dirty="0"/>
          </a:p>
        </p:txBody>
      </p:sp>
    </p:spTree>
    <p:extLst>
      <p:ext uri="{BB962C8B-B14F-4D97-AF65-F5344CB8AC3E}">
        <p14:creationId xmlns:p14="http://schemas.microsoft.com/office/powerpoint/2010/main" val="38725414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63688" y="721597"/>
            <a:ext cx="11520311" cy="4937760"/>
          </a:xfrm>
        </p:spPr>
        <p:txBody>
          <a:bodyPr>
            <a:normAutofit/>
          </a:bodyPr>
          <a:lstStyle/>
          <a:p>
            <a:pPr algn="just">
              <a:buFont typeface="Courier New" panose="02070309020205020404" pitchFamily="49" charset="0"/>
              <a:buChar char="o"/>
            </a:pPr>
            <a:r>
              <a:rPr lang="en-ZA" sz="1800" dirty="0"/>
              <a:t>Google, Amazon, Verizon and many more enterprise organisations have already started to switch over their operations towards Software Defined Networking. </a:t>
            </a:r>
          </a:p>
          <a:p>
            <a:pPr algn="just">
              <a:buFont typeface="Courier New" panose="02070309020205020404" pitchFamily="49" charset="0"/>
              <a:buChar char="o"/>
            </a:pPr>
            <a:r>
              <a:rPr lang="en-ZA" sz="1800" dirty="0"/>
              <a:t>Google started to work on SDN in 2008 and initial deployment was done in 2010.</a:t>
            </a:r>
            <a:endParaRPr lang="en-US" sz="1800" dirty="0"/>
          </a:p>
          <a:p>
            <a:pPr algn="just">
              <a:buFont typeface="Courier New" panose="02070309020205020404" pitchFamily="49" charset="0"/>
              <a:buChar char="o"/>
            </a:pPr>
            <a:r>
              <a:rPr lang="en-ZA" sz="1800" dirty="0"/>
              <a:t>In the recent past, dynamic flow control is implemented in the </a:t>
            </a:r>
            <a:r>
              <a:rPr lang="en-ZA" sz="1800" dirty="0" err="1"/>
              <a:t>Varmour</a:t>
            </a:r>
            <a:r>
              <a:rPr lang="en-ZA" sz="1800" dirty="0"/>
              <a:t> firewall product for an enterprise network.</a:t>
            </a:r>
            <a:endParaRPr lang="en-US" sz="1800" dirty="0"/>
          </a:p>
          <a:p>
            <a:pPr algn="just">
              <a:buFont typeface="Courier New" panose="02070309020205020404" pitchFamily="49" charset="0"/>
              <a:buChar char="o"/>
            </a:pPr>
            <a:r>
              <a:rPr lang="en-ZA" sz="1800" dirty="0"/>
              <a:t>Recent deployments were done by</a:t>
            </a:r>
          </a:p>
          <a:p>
            <a:pPr marL="892175" lvl="1" indent="-260350" algn="just">
              <a:spcBef>
                <a:spcPts val="1000"/>
              </a:spcBef>
              <a:buFont typeface="Courier New" panose="02070309020205020404" pitchFamily="49" charset="0"/>
              <a:buChar char="o"/>
            </a:pPr>
            <a:r>
              <a:rPr lang="en-ZA" sz="1800" dirty="0"/>
              <a:t>Cornell University,  </a:t>
            </a:r>
          </a:p>
          <a:p>
            <a:pPr marL="892175" lvl="1" indent="-260350" algn="just">
              <a:spcBef>
                <a:spcPts val="1000"/>
              </a:spcBef>
              <a:buFont typeface="Courier New" panose="02070309020205020404" pitchFamily="49" charset="0"/>
              <a:buChar char="o"/>
            </a:pPr>
            <a:r>
              <a:rPr lang="en-ZA" sz="1800" dirty="0"/>
              <a:t>REANZZ – New Zealand,  </a:t>
            </a:r>
          </a:p>
          <a:p>
            <a:pPr marL="892175" lvl="1" indent="-260350" algn="just">
              <a:spcBef>
                <a:spcPts val="1000"/>
              </a:spcBef>
              <a:buFont typeface="Courier New" panose="02070309020205020404" pitchFamily="49" charset="0"/>
              <a:buChar char="o"/>
            </a:pPr>
            <a:r>
              <a:rPr lang="en-ZA" sz="1800" dirty="0" err="1"/>
              <a:t>TouIX</a:t>
            </a:r>
            <a:r>
              <a:rPr lang="en-ZA" sz="1800" dirty="0"/>
              <a:t> – France,  </a:t>
            </a:r>
          </a:p>
          <a:p>
            <a:pPr marL="892175" lvl="1" indent="-260350" algn="just">
              <a:spcBef>
                <a:spcPts val="1000"/>
              </a:spcBef>
              <a:buFont typeface="Courier New" panose="02070309020205020404" pitchFamily="49" charset="0"/>
              <a:buChar char="o"/>
            </a:pPr>
            <a:r>
              <a:rPr lang="en-US" sz="1800" dirty="0" err="1"/>
              <a:t>Géant</a:t>
            </a:r>
            <a:r>
              <a:rPr lang="en-US" sz="1800" dirty="0"/>
              <a:t> – Switzerland.</a:t>
            </a:r>
            <a:endParaRPr lang="en-ZA" sz="1800" dirty="0"/>
          </a:p>
          <a:p>
            <a:pPr algn="just">
              <a:buFont typeface="Courier New" panose="02070309020205020404" pitchFamily="49" charset="0"/>
              <a:buChar char="o"/>
            </a:pPr>
            <a:endParaRPr lang="en-ZA" sz="1800" dirty="0"/>
          </a:p>
          <a:p>
            <a:pPr marL="0" indent="0" algn="just">
              <a:buNone/>
            </a:pPr>
            <a:endParaRPr lang="en-US" dirty="0"/>
          </a:p>
        </p:txBody>
      </p:sp>
      <p:sp>
        <p:nvSpPr>
          <p:cNvPr id="8" name="Title 1">
            <a:extLst>
              <a:ext uri="{FF2B5EF4-FFF2-40B4-BE49-F238E27FC236}">
                <a16:creationId xmlns:a16="http://schemas.microsoft.com/office/drawing/2014/main" id="{ABBB8CA9-C788-4339-92E2-D573CD18CD12}"/>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Industry</a:t>
            </a:r>
            <a:endParaRPr lang="en-BW" sz="3200" b="1" dirty="0"/>
          </a:p>
        </p:txBody>
      </p:sp>
    </p:spTree>
    <p:extLst>
      <p:ext uri="{BB962C8B-B14F-4D97-AF65-F5344CB8AC3E}">
        <p14:creationId xmlns:p14="http://schemas.microsoft.com/office/powerpoint/2010/main" val="3067876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latin typeface="Calibri" panose="020F0502020204030204" pitchFamily="34" charset="0"/>
                <a:ea typeface="Calibri" panose="020F0502020204030204" pitchFamily="34" charset="0"/>
                <a:cs typeface="Times New Roman" panose="02020603050405020304" pitchFamily="18" charset="0"/>
              </a:rPr>
              <a:t>Performance</a:t>
            </a:r>
          </a:p>
          <a:p>
            <a:pPr lvl="2" algn="just">
              <a:buFont typeface="Wingdings" panose="05000000000000000000" pitchFamily="2" charset="2"/>
              <a:buChar char="§"/>
            </a:pPr>
            <a:r>
              <a:rPr lang="en-GB" sz="1800" i="1" dirty="0">
                <a:latin typeface="Calibri" panose="020F0502020204030204" pitchFamily="34" charset="0"/>
                <a:ea typeface="Calibri" panose="020F0502020204030204" pitchFamily="34" charset="0"/>
                <a:cs typeface="Times New Roman" panose="02020603050405020304" pitchFamily="18" charset="0"/>
              </a:rPr>
              <a:t>A network infrastructure’s capability is primarily based on the processing speed. The speed on the network is calculated by the throughput and latency as metrics. On considering the above parameters, SDN has an improvised performance scope comparing with traditional networks because of its programmability.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latin typeface="Calibri" panose="020F0502020204030204" pitchFamily="34" charset="0"/>
                <a:ea typeface="Calibri" panose="020F0502020204030204" pitchFamily="34" charset="0"/>
                <a:cs typeface="Times New Roman" panose="02020603050405020304" pitchFamily="18" charset="0"/>
              </a:rPr>
              <a:t>However, limitations such as 10 GBPS links in physical layers needs further research works to mitigate problems like high volume of data flows.</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latin typeface="Calibri" panose="020F0502020204030204" pitchFamily="34" charset="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r>
              <a:rPr lang="en-GB" sz="1800" b="1" i="1" dirty="0">
                <a:latin typeface="Calibri" panose="020F0502020204030204" pitchFamily="34" charset="0"/>
                <a:ea typeface="Calibri" panose="020F0502020204030204" pitchFamily="34" charset="0"/>
                <a:cs typeface="Times New Roman" panose="02020603050405020304" pitchFamily="18" charset="0"/>
              </a:rPr>
              <a:t>Scalability </a:t>
            </a:r>
          </a:p>
          <a:p>
            <a:pPr lvl="2" algn="just">
              <a:buFont typeface="Wingdings" panose="05000000000000000000" pitchFamily="2" charset="2"/>
              <a:buChar char="§"/>
            </a:pPr>
            <a:r>
              <a:rPr lang="en-GB" sz="1800" i="1" dirty="0">
                <a:latin typeface="Calibri" panose="020F0502020204030204" pitchFamily="34" charset="0"/>
                <a:cs typeface="Times New Roman" panose="02020603050405020304" pitchFamily="18" charset="0"/>
              </a:rPr>
              <a:t>From the initial stage of its development, SDN architecture’s ability to make itself flexible for the growth of the network maintains the research scope on a rising mode. </a:t>
            </a:r>
          </a:p>
          <a:p>
            <a:pPr lvl="2" algn="just">
              <a:buFont typeface="Wingdings" panose="05000000000000000000" pitchFamily="2" charset="2"/>
              <a:buChar char="§"/>
            </a:pPr>
            <a:r>
              <a:rPr lang="en-GB" sz="1800" i="1" dirty="0">
                <a:latin typeface="Calibri" panose="020F0502020204030204" pitchFamily="34" charset="0"/>
                <a:cs typeface="Times New Roman" panose="02020603050405020304" pitchFamily="18" charset="0"/>
              </a:rPr>
              <a:t>Even though, it is decoupled in the control and data functionalities, and all of it done with a centralised controller, which is considered as a hero in this overall architecture, it could cause high impact on network scalability.</a:t>
            </a:r>
            <a:endParaRPr lang="en-BW" sz="1800" i="1" dirty="0">
              <a:latin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3525155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Availability </a:t>
            </a: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Availability is another critical criterion for a network’s rating. The network’s functioning capability and its balance on responding to the requests. Functionally, SDN’s availability is extensively better compared with the traditional networks because of its decoupled approach. </a:t>
            </a:r>
            <a:endParaRPr lang="en-GB" sz="1800" dirty="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However, the heart of the SDN network operation is its controller and if the controller is made unavailable, the entire networks availability is a big question mark.</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Security</a:t>
            </a: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In an approach to bring forth a network architecture to mitigate the problems existed in, more than a couple of decades existing traditional network architecture, SDN made its way because of its totally new approach of decoupling scenario, promoting vendor independent modules within a network. </a:t>
            </a:r>
            <a:endParaRPr lang="en-GB" sz="1800" dirty="0">
              <a:ea typeface="Calibri" panose="020F0502020204030204" pitchFamily="34" charset="0"/>
              <a:cs typeface="Times New Roman" panose="02020603050405020304" pitchFamily="18" charset="0"/>
            </a:endParaRP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As, all the basic functional parameters for a network has evidenced augmented pros and cons in an SDN Architecture comparing to a traditional network, additional but essential in today’s cyber world, </a:t>
            </a:r>
            <a:r>
              <a:rPr lang="en-GB" sz="1800" i="1" dirty="0">
                <a:solidFill>
                  <a:srgbClr val="FF0000"/>
                </a:solidFill>
                <a:ea typeface="Calibri" panose="020F0502020204030204" pitchFamily="34" charset="0"/>
                <a:cs typeface="Times New Roman" panose="02020603050405020304" pitchFamily="18" charset="0"/>
              </a:rPr>
              <a:t>“security” also remain in the same position necessitating to address more distinguished challenges</a:t>
            </a:r>
            <a:r>
              <a:rPr lang="en-GB" sz="1800" i="1" dirty="0">
                <a:ea typeface="Calibri" panose="020F0502020204030204" pitchFamily="34" charset="0"/>
                <a:cs typeface="Times New Roman" panose="02020603050405020304" pitchFamily="18" charset="0"/>
              </a:rPr>
              <a:t>.</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b="1" dirty="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2323477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raphic 74" descr="Stop">
            <a:extLst>
              <a:ext uri="{FF2B5EF4-FFF2-40B4-BE49-F238E27FC236}">
                <a16:creationId xmlns:a16="http://schemas.microsoft.com/office/drawing/2014/main" id="{1B765B09-7F89-4AF8-A55E-9D77F3F088AD}"/>
              </a:ext>
            </a:extLst>
          </p:cNvPr>
          <p:cNvSpPr/>
          <p:nvPr/>
        </p:nvSpPr>
        <p:spPr>
          <a:xfrm>
            <a:off x="1767908" y="4740254"/>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algn="ctr"/>
            <a:r>
              <a:rPr lang="en-ZA" sz="1500" i="1" dirty="0">
                <a:solidFill>
                  <a:schemeClr val="bg1"/>
                </a:solidFill>
              </a:rPr>
              <a:t>Software Defined Networking has the potential to secure its network </a:t>
            </a: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0"/>
            <a:ext cx="2526821" cy="663551"/>
          </a:xfrm>
        </p:spPr>
        <p:txBody>
          <a:bodyPr>
            <a:normAutofit/>
          </a:bodyPr>
          <a:lstStyle/>
          <a:p>
            <a:pPr algn="l"/>
            <a:r>
              <a:rPr lang="en-GB" sz="3200" b="1" dirty="0"/>
              <a:t>SDN Security</a:t>
            </a:r>
            <a:endParaRPr lang="en-BW" sz="3200" b="1" dirty="0"/>
          </a:p>
        </p:txBody>
      </p:sp>
      <p:grpSp>
        <p:nvGrpSpPr>
          <p:cNvPr id="12" name="Group 11">
            <a:extLst>
              <a:ext uri="{FF2B5EF4-FFF2-40B4-BE49-F238E27FC236}">
                <a16:creationId xmlns:a16="http://schemas.microsoft.com/office/drawing/2014/main" id="{C9AF96AD-E1D2-4129-AE59-88DFC12E1699}"/>
              </a:ext>
            </a:extLst>
          </p:cNvPr>
          <p:cNvGrpSpPr/>
          <p:nvPr/>
        </p:nvGrpSpPr>
        <p:grpSpPr>
          <a:xfrm>
            <a:off x="2784885" y="53649"/>
            <a:ext cx="8746425" cy="4961009"/>
            <a:chOff x="140701" y="1134991"/>
            <a:chExt cx="8746425" cy="4961009"/>
          </a:xfrm>
        </p:grpSpPr>
        <p:grpSp>
          <p:nvGrpSpPr>
            <p:cNvPr id="15" name="Group 14">
              <a:extLst>
                <a:ext uri="{FF2B5EF4-FFF2-40B4-BE49-F238E27FC236}">
                  <a16:creationId xmlns:a16="http://schemas.microsoft.com/office/drawing/2014/main" id="{28B9CBE8-5805-4214-990E-BC74FC06A07A}"/>
                </a:ext>
              </a:extLst>
            </p:cNvPr>
            <p:cNvGrpSpPr/>
            <p:nvPr/>
          </p:nvGrpSpPr>
          <p:grpSpPr>
            <a:xfrm>
              <a:off x="3584015" y="2262414"/>
              <a:ext cx="1524000" cy="2971800"/>
              <a:chOff x="3584015" y="2262414"/>
              <a:chExt cx="1524000" cy="2971800"/>
            </a:xfrm>
          </p:grpSpPr>
          <p:sp>
            <p:nvSpPr>
              <p:cNvPr id="35" name="Rectangle: Rounded Corners 13">
                <a:extLst>
                  <a:ext uri="{FF2B5EF4-FFF2-40B4-BE49-F238E27FC236}">
                    <a16:creationId xmlns:a16="http://schemas.microsoft.com/office/drawing/2014/main" id="{8708C0D0-1D71-4B78-980C-8DFB31B3CC15}"/>
                  </a:ext>
                </a:extLst>
              </p:cNvPr>
              <p:cNvSpPr/>
              <p:nvPr/>
            </p:nvSpPr>
            <p:spPr>
              <a:xfrm>
                <a:off x="3584015" y="2262414"/>
                <a:ext cx="15240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37" name="Group 36">
                <a:extLst>
                  <a:ext uri="{FF2B5EF4-FFF2-40B4-BE49-F238E27FC236}">
                    <a16:creationId xmlns:a16="http://schemas.microsoft.com/office/drawing/2014/main" id="{4ECA6DDB-254A-4ABF-8606-34A919B92891}"/>
                  </a:ext>
                </a:extLst>
              </p:cNvPr>
              <p:cNvGrpSpPr/>
              <p:nvPr/>
            </p:nvGrpSpPr>
            <p:grpSpPr>
              <a:xfrm>
                <a:off x="3863643" y="2514600"/>
                <a:ext cx="943429" cy="2467428"/>
                <a:chOff x="3857171" y="2500086"/>
                <a:chExt cx="943429" cy="2467428"/>
              </a:xfrm>
            </p:grpSpPr>
            <p:pic>
              <p:nvPicPr>
                <p:cNvPr id="38" name="Graphic 9" descr="Layers Design">
                  <a:extLst>
                    <a:ext uri="{FF2B5EF4-FFF2-40B4-BE49-F238E27FC236}">
                      <a16:creationId xmlns:a16="http://schemas.microsoft.com/office/drawing/2014/main" id="{1AFBC003-7B95-4117-A8FC-19B1508B7D66}"/>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86200" y="2500086"/>
                  <a:ext cx="914400" cy="914400"/>
                </a:xfrm>
                <a:prstGeom prst="rect">
                  <a:avLst/>
                </a:prstGeom>
              </p:spPr>
            </p:pic>
            <p:pic>
              <p:nvPicPr>
                <p:cNvPr id="39" name="Graphic 10" descr="Layers Design">
                  <a:extLst>
                    <a:ext uri="{FF2B5EF4-FFF2-40B4-BE49-F238E27FC236}">
                      <a16:creationId xmlns:a16="http://schemas.microsoft.com/office/drawing/2014/main" id="{03B1952C-487F-45A4-A396-0ADBA9DABEF8}"/>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86200" y="3276600"/>
                  <a:ext cx="914400" cy="914400"/>
                </a:xfrm>
                <a:prstGeom prst="rect">
                  <a:avLst/>
                </a:prstGeom>
              </p:spPr>
            </p:pic>
            <p:pic>
              <p:nvPicPr>
                <p:cNvPr id="40" name="Graphic 11" descr="Layers Design">
                  <a:extLst>
                    <a:ext uri="{FF2B5EF4-FFF2-40B4-BE49-F238E27FC236}">
                      <a16:creationId xmlns:a16="http://schemas.microsoft.com/office/drawing/2014/main" id="{E701806B-BFFE-4E0F-9A75-8694D7D808C6}"/>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57171" y="4053114"/>
                  <a:ext cx="914400" cy="914400"/>
                </a:xfrm>
                <a:prstGeom prst="rect">
                  <a:avLst/>
                </a:prstGeom>
              </p:spPr>
            </p:pic>
          </p:grpSp>
        </p:grpSp>
        <p:pic>
          <p:nvPicPr>
            <p:cNvPr id="16" name="Picture 15" descr="Angry Max The Husky">
              <a:extLst>
                <a:ext uri="{FF2B5EF4-FFF2-40B4-BE49-F238E27FC236}">
                  <a16:creationId xmlns:a16="http://schemas.microsoft.com/office/drawing/2014/main" id="{90D82A55-96BC-4B00-A789-57BC6028CD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165523" y="3209514"/>
              <a:ext cx="1721603" cy="1524000"/>
            </a:xfrm>
            <a:prstGeom prst="rect">
              <a:avLst/>
            </a:prstGeom>
          </p:spPr>
        </p:pic>
        <p:pic>
          <p:nvPicPr>
            <p:cNvPr id="17" name="Picture 16" descr="Sad Bee">
              <a:extLst>
                <a:ext uri="{FF2B5EF4-FFF2-40B4-BE49-F238E27FC236}">
                  <a16:creationId xmlns:a16="http://schemas.microsoft.com/office/drawing/2014/main" id="{0F4C7328-1CFB-4647-AC30-265B450B1E6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0701" y="2637615"/>
              <a:ext cx="1310388" cy="1310388"/>
            </a:xfrm>
            <a:prstGeom prst="rect">
              <a:avLst/>
            </a:prstGeom>
          </p:spPr>
        </p:pic>
        <p:pic>
          <p:nvPicPr>
            <p:cNvPr id="18" name="Picture 17" descr="Stop Bee">
              <a:extLst>
                <a:ext uri="{FF2B5EF4-FFF2-40B4-BE49-F238E27FC236}">
                  <a16:creationId xmlns:a16="http://schemas.microsoft.com/office/drawing/2014/main" id="{02709628-5C25-4FD2-9A3D-9A4F45AA7A0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flipH="1">
              <a:off x="1767233" y="1196006"/>
              <a:ext cx="1523999" cy="1556100"/>
            </a:xfrm>
            <a:prstGeom prst="rect">
              <a:avLst/>
            </a:prstGeom>
          </p:spPr>
        </p:pic>
        <p:pic>
          <p:nvPicPr>
            <p:cNvPr id="19" name="Picture 18" descr="Well Bee">
              <a:extLst>
                <a:ext uri="{FF2B5EF4-FFF2-40B4-BE49-F238E27FC236}">
                  <a16:creationId xmlns:a16="http://schemas.microsoft.com/office/drawing/2014/main" id="{C9E8BBD5-6756-4794-805F-BF14048C687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191769" y="4733514"/>
              <a:ext cx="1310388" cy="1310388"/>
            </a:xfrm>
            <a:prstGeom prst="rect">
              <a:avLst/>
            </a:prstGeom>
          </p:spPr>
        </p:pic>
        <p:pic>
          <p:nvPicPr>
            <p:cNvPr id="20" name="Picture 19" descr="Eating Cat">
              <a:extLst>
                <a:ext uri="{FF2B5EF4-FFF2-40B4-BE49-F238E27FC236}">
                  <a16:creationId xmlns:a16="http://schemas.microsoft.com/office/drawing/2014/main" id="{A4CDDF7F-6A08-4957-8F65-7074ECDB15B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20300" y="1134991"/>
              <a:ext cx="1937431" cy="1937431"/>
            </a:xfrm>
            <a:prstGeom prst="rect">
              <a:avLst/>
            </a:prstGeom>
          </p:spPr>
        </p:pic>
        <p:pic>
          <p:nvPicPr>
            <p:cNvPr id="21" name="Picture 20" descr="BRB Meow">
              <a:extLst>
                <a:ext uri="{FF2B5EF4-FFF2-40B4-BE49-F238E27FC236}">
                  <a16:creationId xmlns:a16="http://schemas.microsoft.com/office/drawing/2014/main" id="{FE2BFF78-BDA2-4870-BCCB-39F6BD02217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60272" y="4733514"/>
              <a:ext cx="1362486" cy="1362486"/>
            </a:xfrm>
            <a:prstGeom prst="rect">
              <a:avLst/>
            </a:prstGeom>
          </p:spPr>
        </p:pic>
        <p:sp>
          <p:nvSpPr>
            <p:cNvPr id="22" name="Arrow: Notched Right 36">
              <a:extLst>
                <a:ext uri="{FF2B5EF4-FFF2-40B4-BE49-F238E27FC236}">
                  <a16:creationId xmlns:a16="http://schemas.microsoft.com/office/drawing/2014/main" id="{F4182DFB-BBC7-4C09-A68D-4BD688713890}"/>
                </a:ext>
              </a:extLst>
            </p:cNvPr>
            <p:cNvSpPr/>
            <p:nvPr/>
          </p:nvSpPr>
          <p:spPr>
            <a:xfrm>
              <a:off x="1454815" y="254180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3" name="Arrow: Notched Right 37">
              <a:extLst>
                <a:ext uri="{FF2B5EF4-FFF2-40B4-BE49-F238E27FC236}">
                  <a16:creationId xmlns:a16="http://schemas.microsoft.com/office/drawing/2014/main" id="{5010BD5A-C69D-4D7E-AEB5-617EE4FCAA69}"/>
                </a:ext>
              </a:extLst>
            </p:cNvPr>
            <p:cNvSpPr/>
            <p:nvPr/>
          </p:nvSpPr>
          <p:spPr>
            <a:xfrm>
              <a:off x="377223" y="3756495"/>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4" name="Arrow: Notched Right 39">
              <a:extLst>
                <a:ext uri="{FF2B5EF4-FFF2-40B4-BE49-F238E27FC236}">
                  <a16:creationId xmlns:a16="http://schemas.microsoft.com/office/drawing/2014/main" id="{372CB9C9-BA81-4F88-A60A-E4602E422178}"/>
                </a:ext>
              </a:extLst>
            </p:cNvPr>
            <p:cNvSpPr/>
            <p:nvPr/>
          </p:nvSpPr>
          <p:spPr>
            <a:xfrm>
              <a:off x="1430619" y="466206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5" name="Arrow: Notched Right 41">
              <a:extLst>
                <a:ext uri="{FF2B5EF4-FFF2-40B4-BE49-F238E27FC236}">
                  <a16:creationId xmlns:a16="http://schemas.microsoft.com/office/drawing/2014/main" id="{95716EB6-28D6-47E8-A75E-8C4593657801}"/>
                </a:ext>
              </a:extLst>
            </p:cNvPr>
            <p:cNvSpPr/>
            <p:nvPr/>
          </p:nvSpPr>
          <p:spPr>
            <a:xfrm rot="10800000">
              <a:off x="6201132" y="254034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6" name="Arrow: Notched Right 42">
              <a:extLst>
                <a:ext uri="{FF2B5EF4-FFF2-40B4-BE49-F238E27FC236}">
                  <a16:creationId xmlns:a16="http://schemas.microsoft.com/office/drawing/2014/main" id="{D6504265-0542-4BD0-992F-3136D6FB2299}"/>
                </a:ext>
              </a:extLst>
            </p:cNvPr>
            <p:cNvSpPr/>
            <p:nvPr/>
          </p:nvSpPr>
          <p:spPr>
            <a:xfrm rot="10800000">
              <a:off x="5123540" y="3755040"/>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7" name="Arrow: Notched Right 43">
              <a:extLst>
                <a:ext uri="{FF2B5EF4-FFF2-40B4-BE49-F238E27FC236}">
                  <a16:creationId xmlns:a16="http://schemas.microsoft.com/office/drawing/2014/main" id="{E509A1AA-9FDE-4CDD-AE7E-0B88052DADFB}"/>
                </a:ext>
              </a:extLst>
            </p:cNvPr>
            <p:cNvSpPr/>
            <p:nvPr/>
          </p:nvSpPr>
          <p:spPr>
            <a:xfrm rot="10800000">
              <a:off x="6176936" y="466060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8" name="TextBox 27">
              <a:extLst>
                <a:ext uri="{FF2B5EF4-FFF2-40B4-BE49-F238E27FC236}">
                  <a16:creationId xmlns:a16="http://schemas.microsoft.com/office/drawing/2014/main" id="{013E43D2-406F-436C-9F0A-E5DF6F96CA99}"/>
                </a:ext>
              </a:extLst>
            </p:cNvPr>
            <p:cNvSpPr txBox="1"/>
            <p:nvPr/>
          </p:nvSpPr>
          <p:spPr>
            <a:xfrm>
              <a:off x="3465893" y="4872666"/>
              <a:ext cx="1924608" cy="369332"/>
            </a:xfrm>
            <a:prstGeom prst="rect">
              <a:avLst/>
            </a:prstGeom>
            <a:noFill/>
          </p:spPr>
          <p:txBody>
            <a:bodyPr wrap="square">
              <a:spAutoFit/>
            </a:bodyPr>
            <a:lstStyle/>
            <a:p>
              <a:pPr algn="ctr"/>
              <a:r>
                <a:rPr lang="en-GB" b="1" dirty="0"/>
                <a:t>SDN Arc.</a:t>
              </a:r>
              <a:endParaRPr lang="en-BW" b="1" dirty="0"/>
            </a:p>
          </p:txBody>
        </p:sp>
        <p:sp>
          <p:nvSpPr>
            <p:cNvPr id="29" name="TextBox 28">
              <a:extLst>
                <a:ext uri="{FF2B5EF4-FFF2-40B4-BE49-F238E27FC236}">
                  <a16:creationId xmlns:a16="http://schemas.microsoft.com/office/drawing/2014/main" id="{DCC37B5B-54B4-4362-926A-3A9DFD6407B1}"/>
                </a:ext>
              </a:extLst>
            </p:cNvPr>
            <p:cNvSpPr txBox="1"/>
            <p:nvPr/>
          </p:nvSpPr>
          <p:spPr>
            <a:xfrm>
              <a:off x="1383432" y="4786520"/>
              <a:ext cx="1924608" cy="369332"/>
            </a:xfrm>
            <a:prstGeom prst="rect">
              <a:avLst/>
            </a:prstGeom>
            <a:noFill/>
          </p:spPr>
          <p:txBody>
            <a:bodyPr wrap="square">
              <a:spAutoFit/>
            </a:bodyPr>
            <a:lstStyle/>
            <a:p>
              <a:pPr algn="ctr"/>
              <a:r>
                <a:rPr lang="en-GB" b="1" dirty="0"/>
                <a:t>DoS/ DDoS</a:t>
              </a:r>
              <a:endParaRPr lang="en-BW" b="1" dirty="0"/>
            </a:p>
          </p:txBody>
        </p:sp>
        <p:sp>
          <p:nvSpPr>
            <p:cNvPr id="30" name="TextBox 29">
              <a:extLst>
                <a:ext uri="{FF2B5EF4-FFF2-40B4-BE49-F238E27FC236}">
                  <a16:creationId xmlns:a16="http://schemas.microsoft.com/office/drawing/2014/main" id="{354FDC3E-545D-4335-B058-4A6AFC99CE6F}"/>
                </a:ext>
              </a:extLst>
            </p:cNvPr>
            <p:cNvSpPr txBox="1"/>
            <p:nvPr/>
          </p:nvSpPr>
          <p:spPr>
            <a:xfrm>
              <a:off x="313072" y="3891793"/>
              <a:ext cx="1924608" cy="369332"/>
            </a:xfrm>
            <a:prstGeom prst="rect">
              <a:avLst/>
            </a:prstGeom>
            <a:noFill/>
          </p:spPr>
          <p:txBody>
            <a:bodyPr wrap="square">
              <a:spAutoFit/>
            </a:bodyPr>
            <a:lstStyle/>
            <a:p>
              <a:pPr algn="ctr"/>
              <a:r>
                <a:rPr lang="en-GB" b="1" dirty="0"/>
                <a:t>Data Outflow</a:t>
              </a:r>
              <a:endParaRPr lang="en-BW" b="1" dirty="0"/>
            </a:p>
          </p:txBody>
        </p:sp>
        <p:sp>
          <p:nvSpPr>
            <p:cNvPr id="31" name="TextBox 30">
              <a:extLst>
                <a:ext uri="{FF2B5EF4-FFF2-40B4-BE49-F238E27FC236}">
                  <a16:creationId xmlns:a16="http://schemas.microsoft.com/office/drawing/2014/main" id="{FB4806D1-C9B9-4CF0-9013-2D3C5055FDEC}"/>
                </a:ext>
              </a:extLst>
            </p:cNvPr>
            <p:cNvSpPr txBox="1"/>
            <p:nvPr/>
          </p:nvSpPr>
          <p:spPr>
            <a:xfrm>
              <a:off x="1504392" y="2678668"/>
              <a:ext cx="1924608" cy="369332"/>
            </a:xfrm>
            <a:prstGeom prst="rect">
              <a:avLst/>
            </a:prstGeom>
            <a:noFill/>
          </p:spPr>
          <p:txBody>
            <a:bodyPr wrap="square">
              <a:spAutoFit/>
            </a:bodyPr>
            <a:lstStyle/>
            <a:p>
              <a:pPr algn="ctr"/>
              <a:r>
                <a:rPr lang="en-GB" b="1" dirty="0"/>
                <a:t>Access Problem</a:t>
              </a:r>
              <a:endParaRPr lang="en-BW" b="1" dirty="0"/>
            </a:p>
          </p:txBody>
        </p:sp>
        <p:sp>
          <p:nvSpPr>
            <p:cNvPr id="32" name="TextBox 31">
              <a:extLst>
                <a:ext uri="{FF2B5EF4-FFF2-40B4-BE49-F238E27FC236}">
                  <a16:creationId xmlns:a16="http://schemas.microsoft.com/office/drawing/2014/main" id="{68EAE1D2-40DD-47CD-9216-D39B1FF13BFC}"/>
                </a:ext>
              </a:extLst>
            </p:cNvPr>
            <p:cNvSpPr txBox="1"/>
            <p:nvPr/>
          </p:nvSpPr>
          <p:spPr>
            <a:xfrm>
              <a:off x="6277051" y="4811579"/>
              <a:ext cx="1924608" cy="369332"/>
            </a:xfrm>
            <a:prstGeom prst="rect">
              <a:avLst/>
            </a:prstGeom>
            <a:noFill/>
          </p:spPr>
          <p:txBody>
            <a:bodyPr wrap="square">
              <a:spAutoFit/>
            </a:bodyPr>
            <a:lstStyle/>
            <a:p>
              <a:pPr algn="ctr"/>
              <a:r>
                <a:rPr lang="en-GB" b="1" dirty="0"/>
                <a:t>Data Alteration</a:t>
              </a:r>
              <a:endParaRPr lang="en-BW" b="1" dirty="0"/>
            </a:p>
          </p:txBody>
        </p:sp>
        <p:sp>
          <p:nvSpPr>
            <p:cNvPr id="33" name="TextBox 32">
              <a:extLst>
                <a:ext uri="{FF2B5EF4-FFF2-40B4-BE49-F238E27FC236}">
                  <a16:creationId xmlns:a16="http://schemas.microsoft.com/office/drawing/2014/main" id="{8B1A7DA3-6038-4B97-8719-F5F3ACAE47D5}"/>
                </a:ext>
              </a:extLst>
            </p:cNvPr>
            <p:cNvSpPr txBox="1"/>
            <p:nvPr/>
          </p:nvSpPr>
          <p:spPr>
            <a:xfrm>
              <a:off x="5314392" y="3905149"/>
              <a:ext cx="1924608" cy="369332"/>
            </a:xfrm>
            <a:prstGeom prst="rect">
              <a:avLst/>
            </a:prstGeom>
            <a:noFill/>
          </p:spPr>
          <p:txBody>
            <a:bodyPr wrap="square">
              <a:spAutoFit/>
            </a:bodyPr>
            <a:lstStyle/>
            <a:p>
              <a:pPr algn="ctr"/>
              <a:r>
                <a:rPr lang="en-GB" b="1" dirty="0"/>
                <a:t>Malicious Apps</a:t>
              </a:r>
              <a:endParaRPr lang="en-BW" b="1" dirty="0"/>
            </a:p>
          </p:txBody>
        </p:sp>
        <p:sp>
          <p:nvSpPr>
            <p:cNvPr id="34" name="TextBox 33">
              <a:extLst>
                <a:ext uri="{FF2B5EF4-FFF2-40B4-BE49-F238E27FC236}">
                  <a16:creationId xmlns:a16="http://schemas.microsoft.com/office/drawing/2014/main" id="{C84B806E-7C46-4F6E-881C-9D4D4CFE4CAE}"/>
                </a:ext>
              </a:extLst>
            </p:cNvPr>
            <p:cNvSpPr txBox="1"/>
            <p:nvPr/>
          </p:nvSpPr>
          <p:spPr>
            <a:xfrm>
              <a:off x="6172200" y="2678668"/>
              <a:ext cx="2099943" cy="369332"/>
            </a:xfrm>
            <a:prstGeom prst="rect">
              <a:avLst/>
            </a:prstGeom>
            <a:noFill/>
          </p:spPr>
          <p:txBody>
            <a:bodyPr wrap="square">
              <a:spAutoFit/>
            </a:bodyPr>
            <a:lstStyle/>
            <a:p>
              <a:pPr algn="ctr"/>
              <a:r>
                <a:rPr lang="en-GB" b="1" dirty="0"/>
                <a:t>Misconfigurations</a:t>
              </a:r>
              <a:endParaRPr lang="en-BW" b="1" dirty="0"/>
            </a:p>
          </p:txBody>
        </p:sp>
      </p:grpSp>
    </p:spTree>
    <p:extLst>
      <p:ext uri="{BB962C8B-B14F-4D97-AF65-F5344CB8AC3E}">
        <p14:creationId xmlns:p14="http://schemas.microsoft.com/office/powerpoint/2010/main" val="31794471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05632" y="220270"/>
            <a:ext cx="7842375" cy="3708263"/>
          </a:xfrm>
        </p:spPr>
        <p:txBody>
          <a:bodyPr anchor="ctr">
            <a:normAutofit/>
          </a:bodyPr>
          <a:lstStyle/>
          <a:p>
            <a:pPr algn="just">
              <a:lnSpc>
                <a:spcPct val="107000"/>
              </a:lnSpc>
              <a:spcAft>
                <a:spcPts val="800"/>
              </a:spcAft>
            </a:pPr>
            <a:r>
              <a:rPr lang="en-GB" sz="2000" dirty="0">
                <a:latin typeface="+mj-lt"/>
                <a:ea typeface="Calibri" panose="020F0502020204030204" pitchFamily="34" charset="0"/>
                <a:cs typeface="Times New Roman" panose="02020603050405020304" pitchFamily="18" charset="0"/>
              </a:rPr>
              <a:t>This makes a sense that, a </a:t>
            </a:r>
            <a:r>
              <a:rPr lang="en-GB" sz="2000" b="1" dirty="0">
                <a:latin typeface="+mj-lt"/>
                <a:ea typeface="Calibri" panose="020F0502020204030204" pitchFamily="34" charset="0"/>
                <a:cs typeface="Times New Roman" panose="02020603050405020304" pitchFamily="18" charset="0"/>
              </a:rPr>
              <a:t>controller</a:t>
            </a:r>
            <a:r>
              <a:rPr lang="en-GB" sz="2000" dirty="0">
                <a:latin typeface="+mj-lt"/>
                <a:ea typeface="Calibri" panose="020F0502020204030204" pitchFamily="34" charset="0"/>
                <a:cs typeface="Times New Roman" panose="02020603050405020304" pitchFamily="18" charset="0"/>
              </a:rPr>
              <a:t> in SDN Architecture is the </a:t>
            </a:r>
            <a:r>
              <a:rPr lang="en-GB" sz="2000" b="1" dirty="0">
                <a:latin typeface="+mj-lt"/>
                <a:ea typeface="Calibri" panose="020F0502020204030204" pitchFamily="34" charset="0"/>
                <a:cs typeface="Times New Roman" panose="02020603050405020304" pitchFamily="18" charset="0"/>
              </a:rPr>
              <a:t>boss</a:t>
            </a:r>
            <a:r>
              <a:rPr lang="en-GB" sz="2000" dirty="0">
                <a:latin typeface="+mj-lt"/>
                <a:ea typeface="Calibri" panose="020F0502020204030204" pitchFamily="34" charset="0"/>
                <a:cs typeface="Times New Roman" panose="02020603050405020304" pitchFamily="18" charset="0"/>
              </a:rPr>
              <a:t> supported by the </a:t>
            </a:r>
            <a:r>
              <a:rPr lang="en-GB" sz="2000" b="1" dirty="0">
                <a:latin typeface="+mj-lt"/>
                <a:ea typeface="Calibri" panose="020F0502020204030204" pitchFamily="34" charset="0"/>
                <a:cs typeface="Times New Roman" panose="02020603050405020304" pitchFamily="18" charset="0"/>
              </a:rPr>
              <a:t>decision support system </a:t>
            </a:r>
            <a:r>
              <a:rPr lang="en-GB" sz="2000" dirty="0">
                <a:latin typeface="+mj-lt"/>
                <a:ea typeface="Calibri" panose="020F0502020204030204" pitchFamily="34" charset="0"/>
                <a:cs typeface="Times New Roman" panose="02020603050405020304" pitchFamily="18" charset="0"/>
              </a:rPr>
              <a:t>entities in the </a:t>
            </a:r>
            <a:r>
              <a:rPr lang="en-GB" sz="2000" b="1" dirty="0">
                <a:latin typeface="+mj-lt"/>
                <a:ea typeface="Calibri" panose="020F0502020204030204" pitchFamily="34" charset="0"/>
                <a:cs typeface="Times New Roman" panose="02020603050405020304" pitchFamily="18" charset="0"/>
              </a:rPr>
              <a:t>application layer</a:t>
            </a:r>
            <a:r>
              <a:rPr lang="en-GB" sz="2000" dirty="0">
                <a:latin typeface="+mj-lt"/>
                <a:ea typeface="Calibri" panose="020F0502020204030204" pitchFamily="34" charset="0"/>
                <a:cs typeface="Times New Roman" panose="02020603050405020304" pitchFamily="18" charset="0"/>
              </a:rPr>
              <a:t> and the instructions are followed by the task-doers, actual devices in data plane.</a:t>
            </a:r>
            <a:endParaRPr lang="en-BW" sz="2000"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2000" dirty="0">
                <a:latin typeface="+mj-lt"/>
                <a:ea typeface="Calibri" panose="020F0502020204030204" pitchFamily="34" charset="0"/>
                <a:cs typeface="Times New Roman" panose="02020603050405020304" pitchFamily="18" charset="0"/>
              </a:rPr>
              <a:t>The importance of </a:t>
            </a:r>
            <a:r>
              <a:rPr lang="en-GB" sz="2000" b="1" dirty="0">
                <a:latin typeface="+mj-lt"/>
                <a:ea typeface="Calibri" panose="020F0502020204030204" pitchFamily="34" charset="0"/>
                <a:cs typeface="Times New Roman" panose="02020603050405020304" pitchFamily="18" charset="0"/>
              </a:rPr>
              <a:t>Application Layer </a:t>
            </a:r>
            <a:r>
              <a:rPr lang="en-GB" sz="2000" dirty="0">
                <a:latin typeface="+mj-lt"/>
                <a:ea typeface="Calibri" panose="020F0502020204030204" pitchFamily="34" charset="0"/>
                <a:cs typeface="Times New Roman" panose="02020603050405020304" pitchFamily="18" charset="0"/>
              </a:rPr>
              <a:t>is now clear, that it could modify the </a:t>
            </a:r>
            <a:r>
              <a:rPr lang="en-GB" sz="2000" b="1" dirty="0">
                <a:latin typeface="+mj-lt"/>
                <a:ea typeface="Calibri" panose="020F0502020204030204" pitchFamily="34" charset="0"/>
                <a:cs typeface="Times New Roman" panose="02020603050405020304" pitchFamily="18" charset="0"/>
              </a:rPr>
              <a:t>flow of data plane using external applications</a:t>
            </a:r>
            <a:r>
              <a:rPr lang="en-GB" sz="2000" dirty="0">
                <a:latin typeface="+mj-lt"/>
                <a:ea typeface="Calibri" panose="020F0502020204030204" pitchFamily="34" charset="0"/>
                <a:cs typeface="Times New Roman" panose="02020603050405020304" pitchFamily="18" charset="0"/>
              </a:rPr>
              <a:t>. </a:t>
            </a:r>
            <a:endParaRPr lang="en-BW" sz="2000"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2000" b="1" dirty="0">
                <a:latin typeface="+mj-lt"/>
                <a:ea typeface="Calibri" panose="020F0502020204030204" pitchFamily="34" charset="0"/>
                <a:cs typeface="Times New Roman" panose="02020603050405020304" pitchFamily="18" charset="0"/>
              </a:rPr>
              <a:t>Application</a:t>
            </a:r>
            <a:r>
              <a:rPr lang="en-GB" sz="2000" dirty="0">
                <a:latin typeface="+mj-lt"/>
                <a:ea typeface="Calibri" panose="020F0502020204030204" pitchFamily="34" charset="0"/>
                <a:cs typeface="Times New Roman" panose="02020603050405020304" pitchFamily="18" charset="0"/>
              </a:rPr>
              <a:t> Layer is also one of the </a:t>
            </a:r>
            <a:r>
              <a:rPr lang="en-GB" sz="2000" b="1" dirty="0">
                <a:latin typeface="+mj-lt"/>
                <a:ea typeface="Calibri" panose="020F0502020204030204" pitchFamily="34" charset="0"/>
                <a:cs typeface="Times New Roman" panose="02020603050405020304" pitchFamily="18" charset="0"/>
              </a:rPr>
              <a:t>vital resources </a:t>
            </a:r>
            <a:r>
              <a:rPr lang="en-GB" sz="2000" dirty="0">
                <a:latin typeface="+mj-lt"/>
                <a:ea typeface="Calibri" panose="020F0502020204030204" pitchFamily="34" charset="0"/>
                <a:cs typeface="Times New Roman" panose="02020603050405020304" pitchFamily="18" charset="0"/>
              </a:rPr>
              <a:t>in an SDN Architecture, as it focuses on </a:t>
            </a:r>
            <a:r>
              <a:rPr lang="en-GB" sz="2000" b="1" dirty="0">
                <a:latin typeface="+mj-lt"/>
                <a:ea typeface="Calibri" panose="020F0502020204030204" pitchFamily="34" charset="0"/>
                <a:cs typeface="Times New Roman" panose="02020603050405020304" pitchFamily="18" charset="0"/>
              </a:rPr>
              <a:t>operations and functions </a:t>
            </a:r>
            <a:r>
              <a:rPr lang="en-GB" sz="2000" dirty="0">
                <a:latin typeface="+mj-lt"/>
                <a:ea typeface="Calibri" panose="020F0502020204030204" pitchFamily="34" charset="0"/>
                <a:cs typeface="Times New Roman" panose="02020603050405020304" pitchFamily="18" charset="0"/>
              </a:rPr>
              <a:t>of the network such as </a:t>
            </a:r>
            <a:r>
              <a:rPr lang="en-GB" sz="2000" i="1" dirty="0">
                <a:latin typeface="+mj-lt"/>
                <a:ea typeface="Calibri" panose="020F0502020204030204" pitchFamily="34" charset="0"/>
                <a:cs typeface="Times New Roman" panose="02020603050405020304" pitchFamily="18" charset="0"/>
              </a:rPr>
              <a:t>Routing, access control, security, load balancing </a:t>
            </a:r>
            <a:r>
              <a:rPr lang="en-GB" sz="2000" dirty="0">
                <a:latin typeface="+mj-lt"/>
                <a:ea typeface="Calibri" panose="020F0502020204030204" pitchFamily="34" charset="0"/>
                <a:cs typeface="Times New Roman" panose="02020603050405020304" pitchFamily="18" charset="0"/>
              </a:rPr>
              <a:t>etc.  </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5499218" y="4378788"/>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On a security aspect, Software Defined Networking has an upper hand in detecting and reacting to </a:t>
            </a:r>
            <a:r>
              <a:rPr lang="en-ZA" sz="1500" i="1" dirty="0" err="1">
                <a:solidFill>
                  <a:schemeClr val="bg1"/>
                </a:solidFill>
              </a:rPr>
              <a:t>DDoS</a:t>
            </a:r>
            <a:r>
              <a:rPr lang="en-ZA" sz="1500" i="1" dirty="0">
                <a:solidFill>
                  <a:schemeClr val="bg1"/>
                </a:solidFill>
              </a:rPr>
              <a:t> attacks</a:t>
            </a:r>
            <a:endParaRPr lang="en-GB" sz="1500" i="1" dirty="0">
              <a:solidFill>
                <a:schemeClr val="bg1"/>
              </a:solidFill>
            </a:endParaRPr>
          </a:p>
        </p:txBody>
      </p:sp>
      <p:sp>
        <p:nvSpPr>
          <p:cNvPr id="6" name="Rectangle 5"/>
          <p:cNvSpPr/>
          <p:nvPr/>
        </p:nvSpPr>
        <p:spPr>
          <a:xfrm>
            <a:off x="62972" y="1090160"/>
            <a:ext cx="3973411" cy="3477875"/>
          </a:xfrm>
          <a:prstGeom prst="rect">
            <a:avLst/>
          </a:prstGeom>
        </p:spPr>
        <p:txBody>
          <a:bodyPr wrap="square">
            <a:spAutoFit/>
          </a:bodyPr>
          <a:lstStyle/>
          <a:p>
            <a:r>
              <a:rPr lang="en-GB" sz="2000" b="1" dirty="0">
                <a:solidFill>
                  <a:srgbClr val="404040"/>
                </a:solidFill>
                <a:effectLst>
                  <a:outerShdw blurRad="38100" dist="38100" dir="2700000" algn="tl">
                    <a:srgbClr val="000000">
                      <a:alpha val="43137"/>
                    </a:srgbClr>
                  </a:outerShdw>
                </a:effectLst>
              </a:rPr>
              <a:t>Untrusted control </a:t>
            </a:r>
            <a:r>
              <a:rPr lang="en-GB" sz="2000" i="1" dirty="0"/>
              <a:t>over </a:t>
            </a:r>
          </a:p>
          <a:p>
            <a:r>
              <a:rPr lang="en-GB" sz="2000" i="1" dirty="0"/>
              <a:t>Application, Control and Data Plane, </a:t>
            </a:r>
          </a:p>
          <a:p>
            <a:r>
              <a:rPr lang="en-GB" sz="2000" dirty="0"/>
              <a:t>as they are decoupled.</a:t>
            </a:r>
          </a:p>
          <a:p>
            <a:endParaRPr lang="en-GB" sz="2000" dirty="0"/>
          </a:p>
          <a:p>
            <a:r>
              <a:rPr lang="en-GB" sz="2000" b="1" dirty="0">
                <a:solidFill>
                  <a:srgbClr val="404040"/>
                </a:solidFill>
                <a:effectLst>
                  <a:outerShdw blurRad="38100" dist="38100" dir="2700000" algn="tl">
                    <a:srgbClr val="000000">
                      <a:alpha val="43137"/>
                    </a:srgbClr>
                  </a:outerShdw>
                </a:effectLst>
              </a:rPr>
              <a:t>Attack focusing Data Plane</a:t>
            </a:r>
            <a:r>
              <a:rPr lang="en-GB" sz="2000" dirty="0"/>
              <a:t> modules/ entities </a:t>
            </a:r>
          </a:p>
          <a:p>
            <a:r>
              <a:rPr lang="en-GB" sz="2000" dirty="0"/>
              <a:t>(Switches/ Virtual Networks)</a:t>
            </a:r>
          </a:p>
          <a:p>
            <a:endParaRPr lang="en-GB" sz="2000" dirty="0"/>
          </a:p>
          <a:p>
            <a:r>
              <a:rPr lang="en-GB" sz="2000" b="1" dirty="0">
                <a:solidFill>
                  <a:srgbClr val="404040"/>
                </a:solidFill>
                <a:effectLst>
                  <a:outerShdw blurRad="38100" dist="38100" dir="2700000" algn="tl">
                    <a:srgbClr val="000000">
                      <a:alpha val="43137"/>
                    </a:srgbClr>
                  </a:outerShdw>
                </a:effectLst>
              </a:rPr>
              <a:t>Attack focusing Control Plane </a:t>
            </a:r>
            <a:r>
              <a:rPr lang="en-GB" sz="2000" dirty="0"/>
              <a:t>(Controllers and its deliverables) </a:t>
            </a:r>
          </a:p>
          <a:p>
            <a:r>
              <a:rPr lang="en-GB" sz="2000" dirty="0"/>
              <a:t>Altered traffic in the network</a:t>
            </a:r>
          </a:p>
        </p:txBody>
      </p:sp>
      <p:sp>
        <p:nvSpPr>
          <p:cNvPr id="23" name="Title 1">
            <a:extLst>
              <a:ext uri="{FF2B5EF4-FFF2-40B4-BE49-F238E27FC236}">
                <a16:creationId xmlns:a16="http://schemas.microsoft.com/office/drawing/2014/main" id="{A1D43526-E840-4691-80C8-78018090AFFF}"/>
              </a:ext>
            </a:extLst>
          </p:cNvPr>
          <p:cNvSpPr txBox="1">
            <a:spLocks/>
          </p:cNvSpPr>
          <p:nvPr/>
        </p:nvSpPr>
        <p:spPr>
          <a:xfrm>
            <a:off x="20059" y="0"/>
            <a:ext cx="2526821" cy="6635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SDN Security</a:t>
            </a:r>
            <a:endParaRPr lang="en-BW" sz="3200" b="1" dirty="0"/>
          </a:p>
        </p:txBody>
      </p:sp>
    </p:spTree>
    <p:extLst>
      <p:ext uri="{BB962C8B-B14F-4D97-AF65-F5344CB8AC3E}">
        <p14:creationId xmlns:p14="http://schemas.microsoft.com/office/powerpoint/2010/main" val="2935573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raphic 74" descr="Stop">
            <a:extLst>
              <a:ext uri="{FF2B5EF4-FFF2-40B4-BE49-F238E27FC236}">
                <a16:creationId xmlns:a16="http://schemas.microsoft.com/office/drawing/2014/main" id="{1B765B09-7F89-4AF8-A55E-9D77F3F088AD}"/>
              </a:ext>
            </a:extLst>
          </p:cNvPr>
          <p:cNvSpPr/>
          <p:nvPr/>
        </p:nvSpPr>
        <p:spPr>
          <a:xfrm>
            <a:off x="-79968" y="3506160"/>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used to provide security in the network by improving the security itself</a:t>
            </a:r>
            <a:endParaRPr lang="en-GB" sz="1500" i="1" dirty="0">
              <a:solidFill>
                <a:schemeClr val="bg1"/>
              </a:solidFill>
            </a:endParaRP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0"/>
            <a:ext cx="2360013" cy="755363"/>
          </a:xfrm>
        </p:spPr>
        <p:txBody>
          <a:bodyPr>
            <a:normAutofit/>
          </a:bodyPr>
          <a:lstStyle/>
          <a:p>
            <a:pPr algn="l"/>
            <a:r>
              <a:rPr lang="en-GB" sz="3200" b="1" dirty="0"/>
              <a:t>SDN Security</a:t>
            </a:r>
            <a:endParaRPr lang="en-BW" sz="3200" b="1" dirty="0"/>
          </a:p>
        </p:txBody>
      </p:sp>
      <p:grpSp>
        <p:nvGrpSpPr>
          <p:cNvPr id="54" name="Group 53"/>
          <p:cNvGrpSpPr/>
          <p:nvPr/>
        </p:nvGrpSpPr>
        <p:grpSpPr>
          <a:xfrm>
            <a:off x="6096000" y="184251"/>
            <a:ext cx="5812971" cy="5388428"/>
            <a:chOff x="2133600" y="1280996"/>
            <a:chExt cx="5082382" cy="4891204"/>
          </a:xfrm>
        </p:grpSpPr>
        <p:grpSp>
          <p:nvGrpSpPr>
            <p:cNvPr id="55" name="Group 54"/>
            <p:cNvGrpSpPr/>
            <p:nvPr/>
          </p:nvGrpSpPr>
          <p:grpSpPr>
            <a:xfrm>
              <a:off x="2133600" y="1280996"/>
              <a:ext cx="4876798" cy="4891204"/>
              <a:chOff x="0" y="-14939"/>
              <a:chExt cx="5457825" cy="5072714"/>
            </a:xfrm>
          </p:grpSpPr>
          <p:grpSp>
            <p:nvGrpSpPr>
              <p:cNvPr id="60" name="Group 59"/>
              <p:cNvGrpSpPr/>
              <p:nvPr/>
            </p:nvGrpSpPr>
            <p:grpSpPr>
              <a:xfrm>
                <a:off x="0" y="-14939"/>
                <a:ext cx="5457825" cy="5072714"/>
                <a:chOff x="0" y="-14939"/>
                <a:chExt cx="5457825" cy="5072714"/>
              </a:xfrm>
            </p:grpSpPr>
            <p:grpSp>
              <p:nvGrpSpPr>
                <p:cNvPr id="62" name="Group 61"/>
                <p:cNvGrpSpPr/>
                <p:nvPr/>
              </p:nvGrpSpPr>
              <p:grpSpPr>
                <a:xfrm>
                  <a:off x="152400" y="-14939"/>
                  <a:ext cx="5305425" cy="5072714"/>
                  <a:chOff x="0" y="-14939"/>
                  <a:chExt cx="5305425" cy="5072714"/>
                </a:xfrm>
              </p:grpSpPr>
              <p:sp>
                <p:nvSpPr>
                  <p:cNvPr id="64" name="Oval 63"/>
                  <p:cNvSpPr/>
                  <p:nvPr/>
                </p:nvSpPr>
                <p:spPr>
                  <a:xfrm>
                    <a:off x="2162175" y="-14939"/>
                    <a:ext cx="1752600" cy="1581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r">
                      <a:spcBef>
                        <a:spcPts val="0"/>
                      </a:spcBef>
                      <a:spcAft>
                        <a:spcPts val="0"/>
                      </a:spcAft>
                    </a:pPr>
                    <a:r>
                      <a:rPr lang="en-ZA" sz="1100" dirty="0">
                        <a:effectLst/>
                        <a:latin typeface="Times New Roman"/>
                        <a:ea typeface="Calibri"/>
                        <a:cs typeface="Times New Roman"/>
                      </a:rPr>
                      <a:t>North Bound API</a:t>
                    </a:r>
                    <a:endParaRPr lang="en-US" sz="1100" dirty="0">
                      <a:effectLst/>
                      <a:ea typeface="Calibri"/>
                      <a:cs typeface="Times New Roman"/>
                    </a:endParaRPr>
                  </a:p>
                </p:txBody>
              </p:sp>
              <p:sp>
                <p:nvSpPr>
                  <p:cNvPr id="65" name="Oval 64"/>
                  <p:cNvSpPr/>
                  <p:nvPr/>
                </p:nvSpPr>
                <p:spPr>
                  <a:xfrm>
                    <a:off x="2162175" y="3476625"/>
                    <a:ext cx="1752600" cy="1581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ZA" sz="1100">
                        <a:effectLst/>
                        <a:latin typeface="Times New Roman"/>
                        <a:ea typeface="Calibri"/>
                        <a:cs typeface="Times New Roman"/>
                      </a:rPr>
                      <a:t>South Bound API</a:t>
                    </a:r>
                    <a:endParaRPr lang="en-US" sz="1100">
                      <a:effectLst/>
                      <a:ea typeface="Calibri"/>
                      <a:cs typeface="Times New Roman"/>
                    </a:endParaRPr>
                  </a:p>
                  <a:p>
                    <a:pPr marL="0" marR="0" algn="ctr">
                      <a:spcBef>
                        <a:spcPts val="0"/>
                      </a:spcBef>
                      <a:spcAft>
                        <a:spcPts val="0"/>
                      </a:spcAft>
                    </a:pPr>
                    <a:r>
                      <a:rPr lang="en-ZA" sz="1100">
                        <a:effectLst/>
                        <a:latin typeface="Times New Roman"/>
                        <a:ea typeface="Calibri"/>
                        <a:cs typeface="Times New Roman"/>
                      </a:rPr>
                      <a:t>Data Plane</a:t>
                    </a:r>
                    <a:endParaRPr lang="en-US" sz="1100">
                      <a:effectLst/>
                      <a:ea typeface="Calibri"/>
                      <a:cs typeface="Times New Roman"/>
                    </a:endParaRPr>
                  </a:p>
                </p:txBody>
              </p:sp>
              <p:sp>
                <p:nvSpPr>
                  <p:cNvPr id="66" name="Rounded Rectangle 65"/>
                  <p:cNvSpPr/>
                  <p:nvPr/>
                </p:nvSpPr>
                <p:spPr>
                  <a:xfrm>
                    <a:off x="1419225" y="1943100"/>
                    <a:ext cx="3333750" cy="11715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spcBef>
                        <a:spcPts val="0"/>
                      </a:spcBef>
                      <a:spcAft>
                        <a:spcPts val="0"/>
                      </a:spcAft>
                    </a:pPr>
                    <a:r>
                      <a:rPr lang="en-ZA" sz="1200" dirty="0">
                        <a:effectLst/>
                        <a:latin typeface="Times New Roman"/>
                        <a:ea typeface="Calibri"/>
                        <a:cs typeface="Times New Roman"/>
                      </a:rPr>
                      <a:t>SDN Controller</a:t>
                    </a:r>
                    <a:endParaRPr lang="en-US" sz="1100" dirty="0">
                      <a:effectLst/>
                      <a:ea typeface="Calibri"/>
                      <a:cs typeface="Times New Roman"/>
                    </a:endParaRPr>
                  </a:p>
                  <a:p>
                    <a:pPr marL="0" marR="0">
                      <a:spcBef>
                        <a:spcPts val="0"/>
                      </a:spcBef>
                      <a:spcAft>
                        <a:spcPts val="0"/>
                      </a:spcAft>
                    </a:pPr>
                    <a:r>
                      <a:rPr lang="en-ZA" sz="1200" dirty="0">
                        <a:effectLst/>
                        <a:latin typeface="Times New Roman"/>
                        <a:ea typeface="Calibri"/>
                        <a:cs typeface="Times New Roman"/>
                      </a:rPr>
                      <a:t>Control Plane</a:t>
                    </a:r>
                    <a:endParaRPr lang="en-US" sz="1100" dirty="0">
                      <a:effectLst/>
                      <a:ea typeface="Calibri"/>
                      <a:cs typeface="Times New Roman"/>
                    </a:endParaRPr>
                  </a:p>
                </p:txBody>
              </p:sp>
              <p:cxnSp>
                <p:nvCxnSpPr>
                  <p:cNvPr id="67" name="Straight Arrow Connector 66"/>
                  <p:cNvCxnSpPr/>
                  <p:nvPr/>
                </p:nvCxnSpPr>
                <p:spPr>
                  <a:xfrm flipV="1">
                    <a:off x="3019425" y="1581150"/>
                    <a:ext cx="0" cy="3619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p:nvPr/>
                </p:nvCxnSpPr>
                <p:spPr>
                  <a:xfrm flipV="1">
                    <a:off x="3019425" y="3114675"/>
                    <a:ext cx="0" cy="3619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69" name="Explosion 1 68"/>
                  <p:cNvSpPr/>
                  <p:nvPr/>
                </p:nvSpPr>
                <p:spPr>
                  <a:xfrm rot="19841475">
                    <a:off x="3667125" y="733425"/>
                    <a:ext cx="1638300" cy="1295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07000"/>
                      </a:lnSpc>
                      <a:spcBef>
                        <a:spcPts val="0"/>
                      </a:spcBef>
                      <a:spcAft>
                        <a:spcPts val="800"/>
                      </a:spcAft>
                    </a:pPr>
                    <a:r>
                      <a:rPr lang="en-ZA" sz="1100">
                        <a:effectLst/>
                        <a:latin typeface="Times New Roman"/>
                        <a:ea typeface="Calibri"/>
                        <a:cs typeface="Times New Roman"/>
                      </a:rPr>
                      <a:t>DDoS Attack</a:t>
                    </a:r>
                    <a:endParaRPr lang="en-US" sz="1100">
                      <a:effectLst/>
                      <a:ea typeface="Calibri"/>
                      <a:cs typeface="Times New Roman"/>
                    </a:endParaRPr>
                  </a:p>
                </p:txBody>
              </p:sp>
              <p:sp>
                <p:nvSpPr>
                  <p:cNvPr id="70" name="Explosion 1 69"/>
                  <p:cNvSpPr/>
                  <p:nvPr/>
                </p:nvSpPr>
                <p:spPr>
                  <a:xfrm rot="1783465">
                    <a:off x="3514725" y="3124200"/>
                    <a:ext cx="1638300" cy="1295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07000"/>
                      </a:lnSpc>
                      <a:spcBef>
                        <a:spcPts val="0"/>
                      </a:spcBef>
                      <a:spcAft>
                        <a:spcPts val="800"/>
                      </a:spcAft>
                    </a:pPr>
                    <a:r>
                      <a:rPr lang="en-ZA" sz="1100">
                        <a:effectLst/>
                        <a:latin typeface="Times New Roman"/>
                        <a:ea typeface="Calibri"/>
                        <a:cs typeface="Times New Roman"/>
                      </a:rPr>
                      <a:t>DDoS Attack</a:t>
                    </a:r>
                    <a:endParaRPr lang="en-US" sz="1100">
                      <a:effectLst/>
                      <a:ea typeface="Calibri"/>
                      <a:cs typeface="Times New Roman"/>
                    </a:endParaRPr>
                  </a:p>
                </p:txBody>
              </p:sp>
              <p:sp>
                <p:nvSpPr>
                  <p:cNvPr id="71" name="Text Box 15"/>
                  <p:cNvSpPr txBox="1"/>
                  <p:nvPr/>
                </p:nvSpPr>
                <p:spPr>
                  <a:xfrm>
                    <a:off x="0" y="209550"/>
                    <a:ext cx="1543050" cy="857250"/>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a:effectLst/>
                        <a:ea typeface="Calibri"/>
                        <a:cs typeface="Times New Roman"/>
                      </a:rPr>
                      <a:t>Applications and North Bound API’s</a:t>
                    </a:r>
                    <a:endParaRPr lang="en-US" sz="110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a:effectLst/>
                        <a:ea typeface="Calibri"/>
                        <a:cs typeface="Times New Roman"/>
                      </a:rPr>
                      <a:t> </a:t>
                    </a:r>
                    <a:endParaRPr lang="en-US" sz="1100">
                      <a:effectLst/>
                      <a:ea typeface="Calibri"/>
                      <a:cs typeface="Times New Roman"/>
                    </a:endParaRPr>
                  </a:p>
                </p:txBody>
              </p:sp>
            </p:grpSp>
            <p:sp>
              <p:nvSpPr>
                <p:cNvPr id="63" name="Text Box 16"/>
                <p:cNvSpPr txBox="1"/>
                <p:nvPr/>
              </p:nvSpPr>
              <p:spPr>
                <a:xfrm>
                  <a:off x="0" y="2076450"/>
                  <a:ext cx="1543050" cy="1038225"/>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dirty="0">
                      <a:effectLst/>
                      <a:ea typeface="Calibri"/>
                      <a:cs typeface="Times New Roman"/>
                    </a:rPr>
                    <a:t>Controller, North South, East and West Bound API’s</a:t>
                  </a:r>
                  <a:endParaRPr lang="en-US" sz="1100" dirty="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dirty="0">
                      <a:effectLst/>
                      <a:ea typeface="Calibri"/>
                      <a:cs typeface="Times New Roman"/>
                    </a:rPr>
                    <a:t> </a:t>
                  </a:r>
                  <a:endParaRPr lang="en-US" sz="1100" dirty="0">
                    <a:effectLst/>
                    <a:ea typeface="Calibri"/>
                    <a:cs typeface="Times New Roman"/>
                  </a:endParaRPr>
                </a:p>
              </p:txBody>
            </p:sp>
          </p:grpSp>
          <p:sp>
            <p:nvSpPr>
              <p:cNvPr id="61" name="Text Box 17"/>
              <p:cNvSpPr txBox="1"/>
              <p:nvPr/>
            </p:nvSpPr>
            <p:spPr>
              <a:xfrm>
                <a:off x="85725" y="3752850"/>
                <a:ext cx="1543050" cy="857250"/>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a:effectLst/>
                    <a:ea typeface="Calibri"/>
                    <a:cs typeface="Times New Roman"/>
                  </a:rPr>
                  <a:t>Switch and South Bound API’s</a:t>
                </a:r>
                <a:endParaRPr lang="en-US" sz="110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a:effectLst/>
                    <a:ea typeface="Calibri"/>
                    <a:cs typeface="Times New Roman"/>
                  </a:rPr>
                  <a:t> </a:t>
                </a:r>
                <a:endParaRPr lang="en-US" sz="1100">
                  <a:effectLst/>
                  <a:ea typeface="Calibri"/>
                  <a:cs typeface="Times New Roman"/>
                </a:endParaRPr>
              </a:p>
            </p:txBody>
          </p:sp>
        </p:grpSp>
        <p:pic>
          <p:nvPicPr>
            <p:cNvPr id="56" name="Picture 55" descr="Stop Bee">
              <a:extLst>
                <a:ext uri="{FF2B5EF4-FFF2-40B4-BE49-F238E27FC236}">
                  <a16:creationId xmlns:a16="http://schemas.microsoft.com/office/drawing/2014/main" id="{B4E82174-2276-4D5E-8576-7FB69A987B8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0" y="2597600"/>
              <a:ext cx="1556100" cy="1556100"/>
            </a:xfrm>
            <a:prstGeom prst="rect">
              <a:avLst/>
            </a:prstGeom>
          </p:spPr>
        </p:pic>
        <p:pic>
          <p:nvPicPr>
            <p:cNvPr id="57" name="Picture 56" descr="Angry Max The Husky">
              <a:extLst>
                <a:ext uri="{FF2B5EF4-FFF2-40B4-BE49-F238E27FC236}">
                  <a16:creationId xmlns:a16="http://schemas.microsoft.com/office/drawing/2014/main" id="{C3D51B62-619E-4474-AD42-0A51F2C0A55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61677" y="1494477"/>
              <a:ext cx="879941" cy="879941"/>
            </a:xfrm>
            <a:prstGeom prst="rect">
              <a:avLst/>
            </a:prstGeom>
          </p:spPr>
        </p:pic>
        <p:pic>
          <p:nvPicPr>
            <p:cNvPr id="58" name="Picture 57" descr="BRB Meow">
              <a:extLst>
                <a:ext uri="{FF2B5EF4-FFF2-40B4-BE49-F238E27FC236}">
                  <a16:creationId xmlns:a16="http://schemas.microsoft.com/office/drawing/2014/main" id="{14F7F4B4-5939-44D2-8B39-A3DD5666AA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9106282">
              <a:off x="6141982" y="2173032"/>
              <a:ext cx="1074000" cy="1074000"/>
            </a:xfrm>
            <a:prstGeom prst="rect">
              <a:avLst/>
            </a:prstGeom>
          </p:spPr>
        </p:pic>
        <p:pic>
          <p:nvPicPr>
            <p:cNvPr id="59" name="Picture 58" descr="BRB Meow">
              <a:extLst>
                <a:ext uri="{FF2B5EF4-FFF2-40B4-BE49-F238E27FC236}">
                  <a16:creationId xmlns:a16="http://schemas.microsoft.com/office/drawing/2014/main" id="{88043C4E-F6D3-4795-806B-EEFBC8F5442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333610">
              <a:off x="5855777" y="5028766"/>
              <a:ext cx="1074000" cy="1074000"/>
            </a:xfrm>
            <a:prstGeom prst="rect">
              <a:avLst/>
            </a:prstGeom>
          </p:spPr>
        </p:pic>
      </p:grpSp>
    </p:spTree>
    <p:extLst>
      <p:ext uri="{BB962C8B-B14F-4D97-AF65-F5344CB8AC3E}">
        <p14:creationId xmlns:p14="http://schemas.microsoft.com/office/powerpoint/2010/main" val="35259184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128864" y="836626"/>
            <a:ext cx="10018713" cy="1515100"/>
          </a:xfrm>
        </p:spPr>
        <p:txBody>
          <a:bodyPr>
            <a:noAutofit/>
          </a:bodyPr>
          <a:lstStyle/>
          <a:p>
            <a:pPr marL="0" indent="0" algn="just">
              <a:buNone/>
            </a:pPr>
            <a:r>
              <a:rPr lang="en-GB" dirty="0"/>
              <a:t>The </a:t>
            </a:r>
            <a:r>
              <a:rPr lang="en-GB" b="1" dirty="0"/>
              <a:t>Application layer</a:t>
            </a:r>
            <a:r>
              <a:rPr lang="en-GB" dirty="0"/>
              <a:t> of Software Defined Networking architecture often deals with end-user applications that are utilized for security purposes, load balancing, network virtualization etc. </a:t>
            </a: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10826"/>
            <a:ext cx="6796169" cy="726841"/>
          </a:xfrm>
        </p:spPr>
        <p:txBody>
          <a:bodyPr>
            <a:normAutofit/>
          </a:bodyPr>
          <a:lstStyle/>
          <a:p>
            <a:pPr algn="l"/>
            <a:r>
              <a:rPr lang="en-GB" sz="3200" b="1" dirty="0"/>
              <a:t>SDN Application Layer Vulnerability</a:t>
            </a:r>
            <a:endParaRPr lang="en-BW" sz="3200" b="1" dirty="0"/>
          </a:p>
        </p:txBody>
      </p:sp>
      <p:grpSp>
        <p:nvGrpSpPr>
          <p:cNvPr id="12" name="Group 11">
            <a:extLst>
              <a:ext uri="{FF2B5EF4-FFF2-40B4-BE49-F238E27FC236}">
                <a16:creationId xmlns:a16="http://schemas.microsoft.com/office/drawing/2014/main" id="{9D473FB9-D576-432E-9755-9013ECB705A0}"/>
              </a:ext>
            </a:extLst>
          </p:cNvPr>
          <p:cNvGrpSpPr/>
          <p:nvPr/>
        </p:nvGrpSpPr>
        <p:grpSpPr>
          <a:xfrm>
            <a:off x="2737798" y="2535073"/>
            <a:ext cx="7620000" cy="2514600"/>
            <a:chOff x="1016746" y="2785457"/>
            <a:chExt cx="7620000" cy="2514600"/>
          </a:xfrm>
        </p:grpSpPr>
        <p:grpSp>
          <p:nvGrpSpPr>
            <p:cNvPr id="15" name="Group 14">
              <a:extLst>
                <a:ext uri="{FF2B5EF4-FFF2-40B4-BE49-F238E27FC236}">
                  <a16:creationId xmlns:a16="http://schemas.microsoft.com/office/drawing/2014/main" id="{CAF9E585-E93E-4270-BCD2-95B10B88435E}"/>
                </a:ext>
              </a:extLst>
            </p:cNvPr>
            <p:cNvGrpSpPr/>
            <p:nvPr/>
          </p:nvGrpSpPr>
          <p:grpSpPr>
            <a:xfrm>
              <a:off x="1016746" y="2785457"/>
              <a:ext cx="7620000" cy="2514600"/>
              <a:chOff x="762000" y="3276600"/>
              <a:chExt cx="7620000" cy="2514600"/>
            </a:xfrm>
          </p:grpSpPr>
          <p:grpSp>
            <p:nvGrpSpPr>
              <p:cNvPr id="17" name="Group 16">
                <a:extLst>
                  <a:ext uri="{FF2B5EF4-FFF2-40B4-BE49-F238E27FC236}">
                    <a16:creationId xmlns:a16="http://schemas.microsoft.com/office/drawing/2014/main" id="{89E41C86-AA84-4D22-9938-800E582D930E}"/>
                  </a:ext>
                </a:extLst>
              </p:cNvPr>
              <p:cNvGrpSpPr/>
              <p:nvPr/>
            </p:nvGrpSpPr>
            <p:grpSpPr>
              <a:xfrm>
                <a:off x="762000" y="3276600"/>
                <a:ext cx="7620000" cy="2514600"/>
                <a:chOff x="762000" y="3276600"/>
                <a:chExt cx="7620000" cy="2514600"/>
              </a:xfrm>
            </p:grpSpPr>
            <p:sp>
              <p:nvSpPr>
                <p:cNvPr id="23" name="Rectangle: Rounded Corners 2">
                  <a:extLst>
                    <a:ext uri="{FF2B5EF4-FFF2-40B4-BE49-F238E27FC236}">
                      <a16:creationId xmlns:a16="http://schemas.microsoft.com/office/drawing/2014/main" id="{EB0A0767-D6C0-4C0D-906F-D0D40152EAE9}"/>
                    </a:ext>
                  </a:extLst>
                </p:cNvPr>
                <p:cNvSpPr/>
                <p:nvPr/>
              </p:nvSpPr>
              <p:spPr>
                <a:xfrm>
                  <a:off x="762000" y="3276600"/>
                  <a:ext cx="7620000" cy="2514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24" name="Group 23">
                  <a:extLst>
                    <a:ext uri="{FF2B5EF4-FFF2-40B4-BE49-F238E27FC236}">
                      <a16:creationId xmlns:a16="http://schemas.microsoft.com/office/drawing/2014/main" id="{5D181EA9-EB5A-447D-8306-89DF82901473}"/>
                    </a:ext>
                  </a:extLst>
                </p:cNvPr>
                <p:cNvGrpSpPr/>
                <p:nvPr/>
              </p:nvGrpSpPr>
              <p:grpSpPr>
                <a:xfrm>
                  <a:off x="904536" y="4012700"/>
                  <a:ext cx="1099089" cy="954155"/>
                  <a:chOff x="1186911" y="3385089"/>
                  <a:chExt cx="1099089" cy="954155"/>
                </a:xfrm>
              </p:grpSpPr>
              <p:pic>
                <p:nvPicPr>
                  <p:cNvPr id="31" name="Graphic 46" descr="Key">
                    <a:extLst>
                      <a:ext uri="{FF2B5EF4-FFF2-40B4-BE49-F238E27FC236}">
                        <a16:creationId xmlns:a16="http://schemas.microsoft.com/office/drawing/2014/main" id="{BA99D73D-FEE2-4862-8E87-1B52455099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314271">
                    <a:off x="1186911" y="3385089"/>
                    <a:ext cx="914400" cy="914400"/>
                  </a:xfrm>
                  <a:prstGeom prst="rect">
                    <a:avLst/>
                  </a:prstGeom>
                </p:spPr>
              </p:pic>
              <p:pic>
                <p:nvPicPr>
                  <p:cNvPr id="32" name="Graphic 47" descr="Lock">
                    <a:extLst>
                      <a:ext uri="{FF2B5EF4-FFF2-40B4-BE49-F238E27FC236}">
                        <a16:creationId xmlns:a16="http://schemas.microsoft.com/office/drawing/2014/main" id="{A2116122-8608-4371-BAC6-B12C41A4067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71600" y="3424844"/>
                    <a:ext cx="914400" cy="914400"/>
                  </a:xfrm>
                  <a:prstGeom prst="rect">
                    <a:avLst/>
                  </a:prstGeom>
                </p:spPr>
              </p:pic>
            </p:grpSp>
            <p:pic>
              <p:nvPicPr>
                <p:cNvPr id="25" name="Graphic 49" descr="Inbox">
                  <a:extLst>
                    <a:ext uri="{FF2B5EF4-FFF2-40B4-BE49-F238E27FC236}">
                      <a16:creationId xmlns:a16="http://schemas.microsoft.com/office/drawing/2014/main" id="{383D9AE7-2624-41CB-8A80-504015194EC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302030" y="3329247"/>
                  <a:ext cx="2080953" cy="2080953"/>
                </a:xfrm>
                <a:prstGeom prst="rect">
                  <a:avLst/>
                </a:prstGeom>
              </p:spPr>
            </p:pic>
            <p:pic>
              <p:nvPicPr>
                <p:cNvPr id="26" name="Graphic 51" descr="Cloud Computing">
                  <a:extLst>
                    <a:ext uri="{FF2B5EF4-FFF2-40B4-BE49-F238E27FC236}">
                      <a16:creationId xmlns:a16="http://schemas.microsoft.com/office/drawing/2014/main" id="{2E0174DC-BFE3-483D-8EB4-8C34E19BC442}"/>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03541" y="4621876"/>
                  <a:ext cx="914400" cy="914400"/>
                </a:xfrm>
                <a:prstGeom prst="rect">
                  <a:avLst/>
                </a:prstGeom>
              </p:spPr>
            </p:pic>
            <p:pic>
              <p:nvPicPr>
                <p:cNvPr id="27" name="Graphic 53" descr="Computer">
                  <a:extLst>
                    <a:ext uri="{FF2B5EF4-FFF2-40B4-BE49-F238E27FC236}">
                      <a16:creationId xmlns:a16="http://schemas.microsoft.com/office/drawing/2014/main" id="{BBF990C7-D425-4630-91BC-EF556F01EFDB}"/>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877887" y="4716087"/>
                  <a:ext cx="1075113" cy="1075113"/>
                </a:xfrm>
                <a:prstGeom prst="rect">
                  <a:avLst/>
                </a:prstGeom>
              </p:spPr>
            </p:pic>
            <p:pic>
              <p:nvPicPr>
                <p:cNvPr id="28" name="Graphic 55" descr="Database">
                  <a:extLst>
                    <a:ext uri="{FF2B5EF4-FFF2-40B4-BE49-F238E27FC236}">
                      <a16:creationId xmlns:a16="http://schemas.microsoft.com/office/drawing/2014/main" id="{AE0159BF-C9FF-4702-ABFF-5A4C054A76A0}"/>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86247" y="3279235"/>
                  <a:ext cx="914400" cy="914400"/>
                </a:xfrm>
                <a:prstGeom prst="rect">
                  <a:avLst/>
                </a:prstGeom>
              </p:spPr>
            </p:pic>
            <p:pic>
              <p:nvPicPr>
                <p:cNvPr id="29" name="Graphic 57" descr="Internet Of Things">
                  <a:extLst>
                    <a:ext uri="{FF2B5EF4-FFF2-40B4-BE49-F238E27FC236}">
                      <a16:creationId xmlns:a16="http://schemas.microsoft.com/office/drawing/2014/main" id="{32C1BDAC-BD1F-437A-9B73-263E5C33CCB0}"/>
                    </a:ext>
                  </a:extLst>
                </p:cNvPr>
                <p:cNvPicPr>
                  <a:picLocks noChangeAspect="1"/>
                </p:cNvPicPr>
                <p:nvPr/>
              </p:nvPicPr>
              <p: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466558" y="3828010"/>
                  <a:ext cx="914400" cy="914400"/>
                </a:xfrm>
                <a:prstGeom prst="rect">
                  <a:avLst/>
                </a:prstGeom>
              </p:spPr>
            </p:pic>
            <p:pic>
              <p:nvPicPr>
                <p:cNvPr id="30" name="Graphic 79" descr="Smart Phone">
                  <a:extLst>
                    <a:ext uri="{FF2B5EF4-FFF2-40B4-BE49-F238E27FC236}">
                      <a16:creationId xmlns:a16="http://schemas.microsoft.com/office/drawing/2014/main" id="{F969F638-635A-4423-949F-F05EF77CB6AB}"/>
                    </a:ext>
                  </a:extLst>
                </p:cNvPr>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2366553" y="3429000"/>
                  <a:ext cx="914400" cy="914400"/>
                </a:xfrm>
                <a:prstGeom prst="rect">
                  <a:avLst/>
                </a:prstGeom>
              </p:spPr>
            </p:pic>
          </p:grpSp>
          <p:sp>
            <p:nvSpPr>
              <p:cNvPr id="18" name="TextBox 17">
                <a:extLst>
                  <a:ext uri="{FF2B5EF4-FFF2-40B4-BE49-F238E27FC236}">
                    <a16:creationId xmlns:a16="http://schemas.microsoft.com/office/drawing/2014/main" id="{9C963A4F-4AE3-4881-932E-706F68C1CB40}"/>
                  </a:ext>
                </a:extLst>
              </p:cNvPr>
              <p:cNvSpPr txBox="1"/>
              <p:nvPr/>
            </p:nvSpPr>
            <p:spPr>
              <a:xfrm>
                <a:off x="990547" y="4949637"/>
                <a:ext cx="1077539" cy="369332"/>
              </a:xfrm>
              <a:prstGeom prst="rect">
                <a:avLst/>
              </a:prstGeom>
              <a:noFill/>
            </p:spPr>
            <p:txBody>
              <a:bodyPr wrap="none" rtlCol="0">
                <a:spAutoFit/>
              </a:bodyPr>
              <a:lstStyle/>
              <a:p>
                <a:r>
                  <a:rPr lang="en-GB" b="1" dirty="0"/>
                  <a:t>Security</a:t>
                </a:r>
                <a:endParaRPr lang="en-BW" b="1" dirty="0"/>
              </a:p>
            </p:txBody>
          </p:sp>
          <p:sp>
            <p:nvSpPr>
              <p:cNvPr id="19" name="TextBox 18">
                <a:extLst>
                  <a:ext uri="{FF2B5EF4-FFF2-40B4-BE49-F238E27FC236}">
                    <a16:creationId xmlns:a16="http://schemas.microsoft.com/office/drawing/2014/main" id="{37D0BEA2-5F62-44CC-B995-7674B229BDC3}"/>
                  </a:ext>
                </a:extLst>
              </p:cNvPr>
              <p:cNvSpPr txBox="1"/>
              <p:nvPr/>
            </p:nvSpPr>
            <p:spPr>
              <a:xfrm>
                <a:off x="2412522" y="4495800"/>
                <a:ext cx="914400" cy="369332"/>
              </a:xfrm>
              <a:prstGeom prst="rect">
                <a:avLst/>
              </a:prstGeom>
              <a:noFill/>
            </p:spPr>
            <p:txBody>
              <a:bodyPr wrap="square">
                <a:spAutoFit/>
              </a:bodyPr>
              <a:lstStyle/>
              <a:p>
                <a:r>
                  <a:rPr lang="en-GB" b="1" dirty="0"/>
                  <a:t>BYOD</a:t>
                </a:r>
                <a:endParaRPr lang="en-BW" b="1" dirty="0"/>
              </a:p>
            </p:txBody>
          </p:sp>
          <p:sp>
            <p:nvSpPr>
              <p:cNvPr id="20" name="TextBox 19">
                <a:extLst>
                  <a:ext uri="{FF2B5EF4-FFF2-40B4-BE49-F238E27FC236}">
                    <a16:creationId xmlns:a16="http://schemas.microsoft.com/office/drawing/2014/main" id="{E7D96613-FB9D-48DE-8269-2E7790CE47FE}"/>
                  </a:ext>
                </a:extLst>
              </p:cNvPr>
              <p:cNvSpPr txBox="1"/>
              <p:nvPr/>
            </p:nvSpPr>
            <p:spPr>
              <a:xfrm>
                <a:off x="5147634" y="4895352"/>
                <a:ext cx="1552247" cy="646331"/>
              </a:xfrm>
              <a:prstGeom prst="rect">
                <a:avLst/>
              </a:prstGeom>
              <a:noFill/>
            </p:spPr>
            <p:txBody>
              <a:bodyPr wrap="square">
                <a:spAutoFit/>
              </a:bodyPr>
              <a:lstStyle/>
              <a:p>
                <a:pPr algn="ctr"/>
                <a:r>
                  <a:rPr lang="en-GB" b="1" dirty="0"/>
                  <a:t>Business Applications</a:t>
                </a:r>
                <a:endParaRPr lang="en-BW" b="1" dirty="0"/>
              </a:p>
            </p:txBody>
          </p:sp>
          <p:sp>
            <p:nvSpPr>
              <p:cNvPr id="21" name="TextBox 20">
                <a:extLst>
                  <a:ext uri="{FF2B5EF4-FFF2-40B4-BE49-F238E27FC236}">
                    <a16:creationId xmlns:a16="http://schemas.microsoft.com/office/drawing/2014/main" id="{B82CA79A-6632-49FC-B999-EB536080E47E}"/>
                  </a:ext>
                </a:extLst>
              </p:cNvPr>
              <p:cNvSpPr txBox="1"/>
              <p:nvPr/>
            </p:nvSpPr>
            <p:spPr>
              <a:xfrm>
                <a:off x="6646616" y="4084590"/>
                <a:ext cx="1552247" cy="646331"/>
              </a:xfrm>
              <a:prstGeom prst="rect">
                <a:avLst/>
              </a:prstGeom>
              <a:noFill/>
            </p:spPr>
            <p:txBody>
              <a:bodyPr wrap="square">
                <a:spAutoFit/>
              </a:bodyPr>
              <a:lstStyle/>
              <a:p>
                <a:pPr algn="ctr"/>
                <a:r>
                  <a:rPr lang="en-GB" b="1" dirty="0"/>
                  <a:t>Network Monitoring</a:t>
                </a:r>
                <a:endParaRPr lang="en-BW" b="1" dirty="0"/>
              </a:p>
            </p:txBody>
          </p:sp>
          <p:sp>
            <p:nvSpPr>
              <p:cNvPr id="22" name="TextBox 21">
                <a:extLst>
                  <a:ext uri="{FF2B5EF4-FFF2-40B4-BE49-F238E27FC236}">
                    <a16:creationId xmlns:a16="http://schemas.microsoft.com/office/drawing/2014/main" id="{8FE86C3D-3DFB-43D2-97D1-3D12B41DB177}"/>
                  </a:ext>
                </a:extLst>
              </p:cNvPr>
              <p:cNvSpPr txBox="1"/>
              <p:nvPr/>
            </p:nvSpPr>
            <p:spPr>
              <a:xfrm>
                <a:off x="3429000" y="3367103"/>
                <a:ext cx="1924608" cy="646331"/>
              </a:xfrm>
              <a:prstGeom prst="rect">
                <a:avLst/>
              </a:prstGeom>
              <a:noFill/>
            </p:spPr>
            <p:txBody>
              <a:bodyPr wrap="square">
                <a:spAutoFit/>
              </a:bodyPr>
              <a:lstStyle/>
              <a:p>
                <a:pPr algn="ctr"/>
                <a:r>
                  <a:rPr lang="en-GB" b="1" dirty="0"/>
                  <a:t>Access Control and       Routing</a:t>
                </a:r>
                <a:endParaRPr lang="en-BW" b="1" dirty="0"/>
              </a:p>
            </p:txBody>
          </p:sp>
        </p:grpSp>
        <p:pic>
          <p:nvPicPr>
            <p:cNvPr id="16" name="Graphic 81" descr="Stream">
              <a:extLst>
                <a:ext uri="{FF2B5EF4-FFF2-40B4-BE49-F238E27FC236}">
                  <a16:creationId xmlns:a16="http://schemas.microsoft.com/office/drawing/2014/main" id="{60C75E54-4237-4435-937E-43833BD778BD}"/>
                </a:ext>
              </a:extLst>
            </p:cNvPr>
            <p:cNvPicPr>
              <a:picLocks noChangeAspect="1"/>
            </p:cNvPicPr>
            <p:nvPr/>
          </p:nvPicPr>
          <p:blipFill>
            <a:blip r:embed="rId18"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664827" y="4305300"/>
              <a:ext cx="914400" cy="914400"/>
            </a:xfrm>
            <a:prstGeom prst="rect">
              <a:avLst/>
            </a:prstGeom>
          </p:spPr>
        </p:pic>
      </p:grpSp>
    </p:spTree>
    <p:extLst>
      <p:ext uri="{BB962C8B-B14F-4D97-AF65-F5344CB8AC3E}">
        <p14:creationId xmlns:p14="http://schemas.microsoft.com/office/powerpoint/2010/main" val="2570785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328317" y="1229696"/>
            <a:ext cx="11535366" cy="3124201"/>
          </a:xfrm>
        </p:spPr>
        <p:txBody>
          <a:bodyPr>
            <a:noAutofit/>
          </a:bodyPr>
          <a:lstStyle/>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The major focus on application layer is its level of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trust management </a:t>
            </a:r>
            <a:r>
              <a:rPr lang="en-GB" sz="2000" b="1" dirty="0">
                <a:solidFill>
                  <a:srgbClr val="30ACEC"/>
                </a:solidFill>
                <a:latin typeface="+mj-lt"/>
                <a:ea typeface="Calibri" panose="020F0502020204030204" pitchFamily="34" charset="0"/>
                <a:cs typeface="Times New Roman" panose="02020603050405020304" pitchFamily="18" charset="0"/>
              </a:rPr>
              <a:t>between the applications and the SDN architecture. </a:t>
            </a:r>
          </a:p>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The major weak point at the application layer is the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trust over the communication between the application and the controller</a:t>
            </a:r>
            <a:r>
              <a:rPr lang="en-GB" sz="2000" b="1" dirty="0">
                <a:solidFill>
                  <a:srgbClr val="30ACEC"/>
                </a:solidFill>
                <a:latin typeface="+mj-lt"/>
                <a:ea typeface="Calibri" panose="020F0502020204030204" pitchFamily="34" charset="0"/>
                <a:cs typeface="Times New Roman" panose="02020603050405020304" pitchFamily="18" charset="0"/>
              </a:rPr>
              <a:t> leading to various attacks like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spoofing, malicious applications, flow control modifications </a:t>
            </a:r>
            <a:r>
              <a:rPr lang="en-GB" sz="2000" b="1" dirty="0">
                <a:solidFill>
                  <a:srgbClr val="30ACEC"/>
                </a:solidFill>
                <a:latin typeface="+mj-lt"/>
                <a:ea typeface="Calibri" panose="020F0502020204030204" pitchFamily="34" charset="0"/>
                <a:cs typeface="Times New Roman" panose="02020603050405020304" pitchFamily="18" charset="0"/>
              </a:rPr>
              <a:t>paving an easy way to diverse models of attacks including </a:t>
            </a:r>
            <a:r>
              <a:rPr lang="en-GB" sz="2000" b="1" i="1" dirty="0" err="1">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DDoS</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 attacks</a:t>
            </a:r>
            <a:r>
              <a:rPr lang="en-GB" sz="2000" b="1" dirty="0">
                <a:solidFill>
                  <a:srgbClr val="30ACEC"/>
                </a:solidFill>
                <a:latin typeface="+mj-lt"/>
                <a:ea typeface="Calibri" panose="020F0502020204030204" pitchFamily="34" charset="0"/>
                <a:cs typeface="Times New Roman" panose="02020603050405020304" pitchFamily="18" charset="0"/>
              </a:rPr>
              <a:t>. </a:t>
            </a:r>
          </a:p>
          <a:p>
            <a:pPr algn="just">
              <a:lnSpc>
                <a:spcPct val="107000"/>
              </a:lnSpc>
              <a:spcAft>
                <a:spcPts val="800"/>
              </a:spcAft>
            </a:pPr>
            <a:r>
              <a:rPr lang="en-GB" sz="2000" b="1" dirty="0" err="1">
                <a:solidFill>
                  <a:srgbClr val="30ACEC"/>
                </a:solidFill>
                <a:latin typeface="+mj-lt"/>
                <a:ea typeface="Calibri" panose="020F0502020204030204" pitchFamily="34" charset="0"/>
                <a:cs typeface="Times New Roman" panose="02020603050405020304" pitchFamily="18" charset="0"/>
              </a:rPr>
              <a:t>DDoS</a:t>
            </a:r>
            <a:r>
              <a:rPr lang="en-GB" sz="2000" b="1" dirty="0">
                <a:solidFill>
                  <a:srgbClr val="30ACEC"/>
                </a:solidFill>
                <a:latin typeface="+mj-lt"/>
                <a:ea typeface="Calibri" panose="020F0502020204030204" pitchFamily="34" charset="0"/>
                <a:cs typeface="Times New Roman" panose="02020603050405020304" pitchFamily="18" charset="0"/>
              </a:rPr>
              <a:t> attacks are primitive due to its attack nature of being easy to plunge and not easy to defend. </a:t>
            </a:r>
          </a:p>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Using</a:t>
            </a:r>
            <a:r>
              <a:rPr lang="en-GB" sz="2000" b="1" i="1" dirty="0">
                <a:solidFill>
                  <a:srgbClr val="30ACEC"/>
                </a:solidFill>
                <a:latin typeface="+mj-lt"/>
                <a:ea typeface="Calibri" panose="020F0502020204030204" pitchFamily="34" charset="0"/>
                <a:cs typeface="Times New Roman" panose="02020603050405020304" pitchFamily="18" charset="0"/>
              </a:rPr>
              <a:t>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botnets via a malicious application to control/ block the point of communication </a:t>
            </a:r>
            <a:r>
              <a:rPr lang="en-GB" sz="2000" b="1" dirty="0">
                <a:solidFill>
                  <a:srgbClr val="30ACEC"/>
                </a:solidFill>
                <a:latin typeface="+mj-lt"/>
                <a:ea typeface="Calibri" panose="020F0502020204030204" pitchFamily="34" charset="0"/>
                <a:cs typeface="Times New Roman" panose="02020603050405020304" pitchFamily="18" charset="0"/>
              </a:rPr>
              <a:t>between the application layer and the controller or other legitimate applications could lead to a devastating network collapse</a:t>
            </a:r>
            <a:r>
              <a:rPr lang="en-GB" sz="2000" b="1" i="1" dirty="0">
                <a:solidFill>
                  <a:srgbClr val="30ACEC"/>
                </a:solidFill>
                <a:latin typeface="+mj-lt"/>
                <a:ea typeface="Calibri" panose="020F0502020204030204" pitchFamily="34" charset="0"/>
                <a:cs typeface="Times New Roman" panose="02020603050405020304" pitchFamily="18" charset="0"/>
              </a:rPr>
              <a:t>.</a:t>
            </a:r>
            <a:r>
              <a:rPr lang="en-GB" sz="2000" b="1" dirty="0">
                <a:solidFill>
                  <a:srgbClr val="30ACEC"/>
                </a:solidFill>
                <a:latin typeface="+mj-lt"/>
                <a:ea typeface="Calibri" panose="020F0502020204030204" pitchFamily="34" charset="0"/>
                <a:cs typeface="Times New Roman" panose="02020603050405020304" pitchFamily="18" charset="0"/>
              </a:rPr>
              <a:t>  </a:t>
            </a:r>
            <a:endParaRPr lang="en-BW" sz="2000" b="1" dirty="0">
              <a:solidFill>
                <a:srgbClr val="30ACEC"/>
              </a:solidFill>
              <a:latin typeface="+mj-lt"/>
              <a:ea typeface="Calibri" panose="020F0502020204030204" pitchFamily="34" charset="0"/>
              <a:cs typeface="Times New Roman" panose="02020603050405020304" pitchFamily="18" charset="0"/>
            </a:endParaRPr>
          </a:p>
        </p:txBody>
      </p:sp>
      <p:sp>
        <p:nvSpPr>
          <p:cNvPr id="22" name="Title 1">
            <a:extLst>
              <a:ext uri="{FF2B5EF4-FFF2-40B4-BE49-F238E27FC236}">
                <a16:creationId xmlns:a16="http://schemas.microsoft.com/office/drawing/2014/main" id="{BD2A00B1-65C3-47AD-98A8-65F1E4A4F8A7}"/>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SDN Application Layer Vulnerability</a:t>
            </a:r>
            <a:endParaRPr lang="en-BW" sz="3200" b="1" dirty="0"/>
          </a:p>
        </p:txBody>
      </p:sp>
    </p:spTree>
    <p:extLst>
      <p:ext uri="{BB962C8B-B14F-4D97-AF65-F5344CB8AC3E}">
        <p14:creationId xmlns:p14="http://schemas.microsoft.com/office/powerpoint/2010/main" val="401428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
          </p:nvPr>
        </p:nvSpPr>
        <p:spPr>
          <a:xfrm>
            <a:off x="197556" y="579622"/>
            <a:ext cx="11796888" cy="4937760"/>
          </a:xfrm>
        </p:spPr>
        <p:txBody>
          <a:bodyPr>
            <a:noAutofit/>
          </a:bodyPr>
          <a:lstStyle/>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Let us move with the CIA Triad in mitigating the security issues, as it is a proven method. </a:t>
            </a:r>
          </a:p>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The parameters of CIA Triad </a:t>
            </a: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C</a:t>
            </a:r>
            <a:r>
              <a:rPr lang="en-GB" sz="1800" dirty="0">
                <a:latin typeface="Calibri" panose="020F0502020204030204" pitchFamily="34" charset="0"/>
                <a:ea typeface="Calibri" panose="020F0502020204030204" pitchFamily="34" charset="0"/>
                <a:cs typeface="Times New Roman" panose="02020603050405020304" pitchFamily="18" charset="0"/>
              </a:rPr>
              <a:t>onfidentiality: The network architecture should be restricting the access and disclosure of any information only to </a:t>
            </a:r>
            <a:r>
              <a:rPr lang="en-US" sz="1800" dirty="0">
                <a:latin typeface="Arial" panose="020B0604020202020204" pitchFamily="34" charset="0"/>
                <a:ea typeface="Calibri" panose="020F0502020204030204" pitchFamily="34" charset="0"/>
                <a:cs typeface="Times New Roman" panose="02020603050405020304" pitchFamily="18" charset="0"/>
              </a:rPr>
              <a:t>authorized users to avoid misuse</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I</a:t>
            </a:r>
            <a:r>
              <a:rPr lang="en-GB" sz="1800" dirty="0">
                <a:latin typeface="Calibri" panose="020F0502020204030204" pitchFamily="34" charset="0"/>
                <a:ea typeface="Calibri" panose="020F0502020204030204" pitchFamily="34" charset="0"/>
                <a:cs typeface="Times New Roman" panose="02020603050405020304" pitchFamily="18" charset="0"/>
              </a:rPr>
              <a:t>ntegrity: </a:t>
            </a:r>
            <a:r>
              <a:rPr lang="en-GB" sz="1800" dirty="0">
                <a:latin typeface="Calibri" panose="020F0502020204030204" pitchFamily="34" charset="0"/>
                <a:cs typeface="Times New Roman" panose="02020603050405020304" pitchFamily="18" charset="0"/>
              </a:rPr>
              <a:t>The network architecture should be viable to ensure and confirm the trustworthiness of information to avoid </a:t>
            </a:r>
            <a:r>
              <a:rPr lang="en-US" sz="1800" dirty="0">
                <a:latin typeface="Calibri" panose="020F0502020204030204" pitchFamily="34" charset="0"/>
                <a:cs typeface="Times New Roman" panose="02020603050405020304" pitchFamily="18" charset="0"/>
              </a:rPr>
              <a:t>unauthorized alteration</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A</a:t>
            </a:r>
            <a:r>
              <a:rPr lang="en-GB" sz="1800" dirty="0">
                <a:latin typeface="Calibri" panose="020F0502020204030204" pitchFamily="34" charset="0"/>
                <a:ea typeface="Calibri" panose="020F0502020204030204" pitchFamily="34" charset="0"/>
                <a:cs typeface="Times New Roman" panose="02020603050405020304" pitchFamily="18" charset="0"/>
              </a:rPr>
              <a:t>vailability : The network architecture should be available and ready to provide the expected service to the </a:t>
            </a:r>
            <a:r>
              <a:rPr lang="en-US" sz="1800" dirty="0">
                <a:latin typeface="Arial" panose="020B0604020202020204" pitchFamily="34" charset="0"/>
                <a:ea typeface="Calibri" panose="020F0502020204030204" pitchFamily="34" charset="0"/>
                <a:cs typeface="Times New Roman" panose="02020603050405020304" pitchFamily="18" charset="0"/>
              </a:rPr>
              <a:t>authorized users. </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To ensure a secured network, </a:t>
            </a:r>
          </a:p>
          <a:p>
            <a:pPr lvl="1" algn="just">
              <a:lnSpc>
                <a:spcPct val="107000"/>
              </a:lnSpc>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data flow within the network must be confidential</a:t>
            </a:r>
          </a:p>
          <a:p>
            <a:pPr marL="685800" lvl="2" algn="just">
              <a:lnSpc>
                <a:spcPct val="107000"/>
              </a:lnSpc>
              <a:spcBef>
                <a:spcPts val="1000"/>
              </a:spcBef>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entire system must be bound with integrity and</a:t>
            </a:r>
          </a:p>
          <a:p>
            <a:pPr marL="685800" lvl="2" algn="just">
              <a:lnSpc>
                <a:spcPct val="107000"/>
              </a:lnSpc>
              <a:spcBef>
                <a:spcPts val="1000"/>
              </a:spcBef>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availability of the network must be ensured by making redundant infrastructure.</a:t>
            </a:r>
            <a:r>
              <a:rPr lang="en-US" sz="1800" dirty="0">
                <a:latin typeface="Calibri" panose="020F0502020204030204" pitchFamily="34" charset="0"/>
                <a:cs typeface="Times New Roman" panose="02020603050405020304" pitchFamily="18" charset="0"/>
              </a:rPr>
              <a:t> </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A505EAE3-0746-48DF-A866-C4E27697F77B}"/>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Security Mitigation Techniques</a:t>
            </a:r>
            <a:endParaRPr lang="en-BW" sz="3200" b="1" dirty="0"/>
          </a:p>
        </p:txBody>
      </p:sp>
    </p:spTree>
    <p:extLst>
      <p:ext uri="{BB962C8B-B14F-4D97-AF65-F5344CB8AC3E}">
        <p14:creationId xmlns:p14="http://schemas.microsoft.com/office/powerpoint/2010/main" val="899808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
          </p:nvPr>
        </p:nvSpPr>
        <p:spPr>
          <a:xfrm>
            <a:off x="197556" y="579622"/>
            <a:ext cx="11796888" cy="4937760"/>
          </a:xfrm>
        </p:spPr>
        <p:txBody>
          <a:bodyPr>
            <a:noAutofit/>
          </a:bodyPr>
          <a:lstStyle/>
          <a:p>
            <a:pPr marL="0" indent="0" algn="just">
              <a:lnSpc>
                <a:spcPct val="107000"/>
              </a:lnSpc>
              <a:spcAft>
                <a:spcPts val="800"/>
              </a:spcAft>
              <a:buNone/>
            </a:pPr>
            <a:r>
              <a:rPr lang="en-US" sz="1800" b="1" i="1" dirty="0">
                <a:latin typeface="Calibri" panose="020F0502020204030204" pitchFamily="34" charset="0"/>
                <a:cs typeface="Times New Roman" panose="02020603050405020304" pitchFamily="18" charset="0"/>
              </a:rPr>
              <a:t>According to ONF, 8 security principles has been outlined which are applicable to all the SDN protocols, SDN components and SDN interfaces.</a:t>
            </a:r>
            <a:endParaRPr lang="en-BW" sz="1800" b="1" i="1"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1: Clearly Define Security Dependencies and Trust Boundaries</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2: Assure Robust Identity</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3: Build Security based on Open Standards</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4: Protect the Information Security Triad</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5: Protect Operational Reference Data</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6: Make Systems Secure by Default</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7: Provide Accountability and Traceability</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8: Properties of Manageable Security Controls</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A505EAE3-0746-48DF-A866-C4E27697F77B}"/>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Security Mitigation Techniques</a:t>
            </a:r>
            <a:endParaRPr lang="en-BW" sz="3200" b="1" dirty="0"/>
          </a:p>
        </p:txBody>
      </p:sp>
    </p:spTree>
    <p:extLst>
      <p:ext uri="{BB962C8B-B14F-4D97-AF65-F5344CB8AC3E}">
        <p14:creationId xmlns:p14="http://schemas.microsoft.com/office/powerpoint/2010/main" val="694552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3461</Words>
  <Application>Microsoft Office PowerPoint</Application>
  <PresentationFormat>Widescreen</PresentationFormat>
  <Paragraphs>361</Paragraphs>
  <Slides>33</Slides>
  <Notes>8</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33</vt:i4>
      </vt:variant>
    </vt:vector>
  </HeadingPairs>
  <TitlesOfParts>
    <vt:vector size="47" baseType="lpstr">
      <vt:lpstr>Arial</vt:lpstr>
      <vt:lpstr>Calibri</vt:lpstr>
      <vt:lpstr>Calibri Light</vt:lpstr>
      <vt:lpstr>Constantia</vt:lpstr>
      <vt:lpstr>Courier New</vt:lpstr>
      <vt:lpstr>Times New Roman</vt:lpstr>
      <vt:lpstr>Wingdings</vt:lpstr>
      <vt:lpstr>UWTSD 200 Holding Page</vt:lpstr>
      <vt:lpstr>UWTSD 200_Title Page</vt:lpstr>
      <vt:lpstr>UWTSD 200_Text 1</vt:lpstr>
      <vt:lpstr>UWTSD 200_Title Page 2</vt:lpstr>
      <vt:lpstr>UWTSD 200_Subtitle 4</vt:lpstr>
      <vt:lpstr>1_UWTSD 200_Text 1</vt:lpstr>
      <vt:lpstr>Office Theme</vt:lpstr>
      <vt:lpstr>PowerPoint Presentation</vt:lpstr>
      <vt:lpstr>Today’s Discussion</vt:lpstr>
      <vt:lpstr>PowerPoint Presentation</vt:lpstr>
      <vt:lpstr>Milestone</vt:lpstr>
      <vt:lpstr>PowerPoint Presentation</vt:lpstr>
      <vt:lpstr>Objectives</vt:lpstr>
      <vt:lpstr>PowerShell: Introduction</vt:lpstr>
      <vt:lpstr>PowerShell: Introduction</vt:lpstr>
      <vt:lpstr>PowerShell: Introduction</vt:lpstr>
      <vt:lpstr>PowerShell: Introduction</vt:lpstr>
      <vt:lpstr>PowerShell: Introduction</vt:lpstr>
      <vt:lpstr>PowerShell: Introduction</vt:lpstr>
      <vt:lpstr>PowerShell: Introduction</vt:lpstr>
      <vt:lpstr>Introduction</vt:lpstr>
      <vt:lpstr>Introduction</vt:lpstr>
      <vt:lpstr>Introduction</vt:lpstr>
      <vt:lpstr>Introduction</vt:lpstr>
      <vt:lpstr>Introduction</vt:lpstr>
      <vt:lpstr>History</vt:lpstr>
      <vt:lpstr>Need</vt:lpstr>
      <vt:lpstr>PowerPoint Presentation</vt:lpstr>
      <vt:lpstr>PowerPoint Presentation</vt:lpstr>
      <vt:lpstr>PowerPoint Presentation</vt:lpstr>
      <vt:lpstr>PowerPoint Presentation</vt:lpstr>
      <vt:lpstr>PowerPoint Presentation</vt:lpstr>
      <vt:lpstr>SDN Security</vt:lpstr>
      <vt:lpstr>PowerPoint Presentation</vt:lpstr>
      <vt:lpstr>SDN Security</vt:lpstr>
      <vt:lpstr>SDN Application Layer Vulnerability</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88</cp:revision>
  <dcterms:created xsi:type="dcterms:W3CDTF">2021-03-05T06:07:01Z</dcterms:created>
  <dcterms:modified xsi:type="dcterms:W3CDTF">2025-03-25T06:04:45Z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