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media/image7.svg" ContentType="image/svg+xml"/>
  <Override PartName="/ppt/media/image9.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71" r:id="rId3"/>
    <p:sldId id="264" r:id="rId5"/>
    <p:sldId id="280" r:id="rId6"/>
    <p:sldId id="281" r:id="rId7"/>
    <p:sldId id="285" r:id="rId8"/>
    <p:sldId id="282" r:id="rId9"/>
    <p:sldId id="278" r:id="rId10"/>
    <p:sldId id="283" r:id="rId11"/>
    <p:sldId id="260" r:id="rId12"/>
    <p:sldId id="258" r:id="rId13"/>
    <p:sldId id="284" r:id="rId14"/>
    <p:sldId id="272" r:id="rId15"/>
    <p:sldId id="279" r:id="rId16"/>
    <p:sldId id="276" r:id="rId17"/>
  </p:sldIdLst>
  <p:sldSz cx="12192000" cy="6858000"/>
  <p:notesSz cx="6858000" cy="9144000"/>
  <p:embeddedFontLst>
    <p:embeddedFont>
      <p:font typeface="Lato" panose="020F0502020204030203"/>
      <p:regular r:id="rId21"/>
    </p:embeddedFont>
    <p:embeddedFont>
      <p:font typeface="Merriweather"/>
      <p:regular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defaultTextStyle>
  <p:extLst>
    <p:ext uri="{EFAFB233-063F-42B5-8137-9DF3F51BA10A}">
      <p15:sldGuideLst xmlns:p15="http://schemas.microsoft.com/office/powerpoint/2012/main">
        <p15:guide id="1" orient="horz" pos="2284" userDrawn="1">
          <p15:clr>
            <a:srgbClr val="000000"/>
          </p15:clr>
        </p15:guide>
        <p15:guide id="2" pos="2872" userDrawn="1">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showGuides="1">
      <p:cViewPr varScale="1">
        <p:scale>
          <a:sx n="100" d="100"/>
          <a:sy n="100" d="100"/>
        </p:scale>
        <p:origin x="0" y="0"/>
      </p:cViewPr>
      <p:guideLst>
        <p:guide orient="horz" pos="2284"/>
        <p:guide pos="2872"/>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2" Type="http://schemas.openxmlformats.org/officeDocument/2006/relationships/font" Target="fonts/font2.fntdata"/><Relationship Id="rId21" Type="http://schemas.openxmlformats.org/officeDocument/2006/relationships/font" Target="fonts/font1.fntdata"/><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80" name="Shape 80"/>
        <p:cNvGrpSpPr/>
        <p:nvPr/>
      </p:nvGrpSpPr>
      <p:grpSpPr>
        <a:xfrm>
          <a:off x="0" y="0"/>
          <a:ext cx="0" cy="0"/>
          <a:chOff x="0" y="0"/>
          <a:chExt cx="0" cy="0"/>
        </a:xfrm>
      </p:grpSpPr>
      <p:sp>
        <p:nvSpPr>
          <p:cNvPr id="81" name="Google Shape;81;p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2" name="Google Shape;82;p1: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8" name="Shape 128"/>
        <p:cNvGrpSpPr/>
        <p:nvPr/>
      </p:nvGrpSpPr>
      <p:grpSpPr>
        <a:xfrm>
          <a:off x="0" y="0"/>
          <a:ext cx="0" cy="0"/>
          <a:chOff x="0" y="0"/>
          <a:chExt cx="0" cy="0"/>
        </a:xfrm>
      </p:grpSpPr>
      <p:sp>
        <p:nvSpPr>
          <p:cNvPr id="129" name="Google Shape;129;p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0" name="Google Shape;130;p5: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96" name="Shape 96"/>
        <p:cNvGrpSpPr/>
        <p:nvPr/>
      </p:nvGrpSpPr>
      <p:grpSpPr>
        <a:xfrm>
          <a:off x="0" y="0"/>
          <a:ext cx="0" cy="0"/>
          <a:chOff x="0" y="0"/>
          <a:chExt cx="0" cy="0"/>
        </a:xfrm>
      </p:grpSpPr>
      <p:sp>
        <p:nvSpPr>
          <p:cNvPr id="97" name="Google Shape;97;p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8" name="Google Shape;98;p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305" name="Shape 305"/>
        <p:cNvGrpSpPr/>
        <p:nvPr/>
      </p:nvGrpSpPr>
      <p:grpSpPr>
        <a:xfrm>
          <a:off x="0" y="0"/>
          <a:ext cx="0" cy="0"/>
          <a:chOff x="0" y="0"/>
          <a:chExt cx="0" cy="0"/>
        </a:xfrm>
      </p:grpSpPr>
      <p:sp>
        <p:nvSpPr>
          <p:cNvPr id="306" name="Google Shape;306;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07" name="Google Shape;307;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1" name="Shape 11"/>
        <p:cNvGrpSpPr/>
        <p:nvPr/>
      </p:nvGrpSpPr>
      <p:grpSpPr>
        <a:xfrm>
          <a:off x="0" y="0"/>
          <a:ext cx="0" cy="0"/>
          <a:chOff x="0" y="0"/>
          <a:chExt cx="0" cy="0"/>
        </a:xfrm>
      </p:grpSpPr>
      <p:sp>
        <p:nvSpPr>
          <p:cNvPr id="12" name="Google Shape;12;p2"/>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2"/>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5" name="Shape 15"/>
        <p:cNvGrpSpPr/>
        <p:nvPr/>
      </p:nvGrpSpPr>
      <p:grpSpPr>
        <a:xfrm>
          <a:off x="0" y="0"/>
          <a:ext cx="0" cy="0"/>
          <a:chOff x="0" y="0"/>
          <a:chExt cx="0" cy="0"/>
        </a:xfrm>
      </p:grpSpPr>
      <p:sp>
        <p:nvSpPr>
          <p:cNvPr id="16" name="Google Shape;16;p3"/>
          <p:cNvSpPr txBox="1"/>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3"/>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21" name="Shape 21"/>
        <p:cNvGrpSpPr/>
        <p:nvPr/>
      </p:nvGrpSpPr>
      <p:grpSpPr>
        <a:xfrm>
          <a:off x="0" y="0"/>
          <a:ext cx="0" cy="0"/>
          <a:chOff x="0" y="0"/>
          <a:chExt cx="0" cy="0"/>
        </a:xfrm>
      </p:grpSpPr>
      <p:sp>
        <p:nvSpPr>
          <p:cNvPr id="22" name="Google Shape;22;p4"/>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24" name="Google Shape;24;p4"/>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27" name="Shape 27"/>
        <p:cNvGrpSpPr/>
        <p:nvPr/>
      </p:nvGrpSpPr>
      <p:grpSpPr>
        <a:xfrm>
          <a:off x="0" y="0"/>
          <a:ext cx="0" cy="0"/>
          <a:chOff x="0" y="0"/>
          <a:chExt cx="0" cy="0"/>
        </a:xfrm>
      </p:grpSpPr>
      <p:sp>
        <p:nvSpPr>
          <p:cNvPr id="28" name="Google Shape;28;p5"/>
          <p:cNvSpPr txBox="1"/>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p:txBody>
      </p:sp>
      <p:sp>
        <p:nvSpPr>
          <p:cNvPr id="30" name="Google Shape;30;p5"/>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33" name="Shape 33"/>
        <p:cNvGrpSpPr/>
        <p:nvPr/>
      </p:nvGrpSpPr>
      <p:grpSpPr>
        <a:xfrm>
          <a:off x="0" y="0"/>
          <a:ext cx="0" cy="0"/>
          <a:chOff x="0" y="0"/>
          <a:chExt cx="0" cy="0"/>
        </a:xfrm>
      </p:grpSpPr>
      <p:sp>
        <p:nvSpPr>
          <p:cNvPr id="34" name="Google Shape;34;p6"/>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36" name="Google Shape;36;p6"/>
          <p:cNvSpPr txBox="1"/>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37" name="Google Shape;37;p6"/>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7"/>
          <p:cNvSpPr txBox="1"/>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3" name="Google Shape;43;p7"/>
          <p:cNvSpPr txBox="1"/>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4" name="Google Shape;44;p7"/>
          <p:cNvSpPr txBox="1"/>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5" name="Google Shape;45;p7"/>
          <p:cNvSpPr txBox="1"/>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6" name="Google Shape;46;p7"/>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49" name="Shape 49"/>
        <p:cNvGrpSpPr/>
        <p:nvPr/>
      </p:nvGrpSpPr>
      <p:grpSpPr>
        <a:xfrm>
          <a:off x="0" y="0"/>
          <a:ext cx="0" cy="0"/>
          <a:chOff x="0" y="0"/>
          <a:chExt cx="0" cy="0"/>
        </a:xfrm>
      </p:grpSpPr>
      <p:sp>
        <p:nvSpPr>
          <p:cNvPr id="50" name="Google Shape;50;p8"/>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8"/>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p:txBody>
      </p:sp>
      <p:sp>
        <p:nvSpPr>
          <p:cNvPr id="57" name="Google Shape;57;p9"/>
          <p:cNvSpPr txBox="1"/>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58" name="Google Shape;58;p9"/>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type="pic" idx="2"/>
          </p:nvPr>
        </p:nvSpPr>
        <p:spPr>
          <a:xfrm>
            <a:off x="1792288" y="612775"/>
            <a:ext cx="5486400" cy="4114800"/>
          </a:xfrm>
          <a:prstGeom prst="rect">
            <a:avLst/>
          </a:prstGeom>
          <a:noFill/>
          <a:ln>
            <a:noFill/>
          </a:ln>
        </p:spPr>
      </p:sp>
      <p:sp>
        <p:nvSpPr>
          <p:cNvPr id="64" name="Google Shape;64;p10"/>
          <p:cNvSpPr txBox="1"/>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65" name="Google Shape;65;p10"/>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1" name="Google Shape;71;p11"/>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7" name="Google Shape;77;p12"/>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panose="020B0604020202090204"/>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panose="020B0604020202090204"/>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panose="020B0604020202090204"/>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9pPr>
          </a:lstStyle>
          <a:p/>
        </p:txBody>
      </p:sp>
      <p:sp>
        <p:nvSpPr>
          <p:cNvPr id="8" name="Google Shape;8;p1"/>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9" name="Google Shape;9;p1"/>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10" name="Google Shape;10;p1"/>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fld>
            <a:endParaRPr lang="en-US"/>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9" Type="http://schemas.openxmlformats.org/officeDocument/2006/relationships/image" Target="../media/image4.png"/><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image" Target="../media/image3.png"/><Relationship Id="rId26" Type="http://schemas.openxmlformats.org/officeDocument/2006/relationships/slideLayout" Target="../slideLayouts/slideLayout1.xml"/><Relationship Id="rId25" Type="http://schemas.openxmlformats.org/officeDocument/2006/relationships/tags" Target="../tags/tag18.xml"/><Relationship Id="rId24" Type="http://schemas.openxmlformats.org/officeDocument/2006/relationships/tags" Target="../tags/tag17.xml"/><Relationship Id="rId23" Type="http://schemas.openxmlformats.org/officeDocument/2006/relationships/tags" Target="../tags/tag16.xml"/><Relationship Id="rId22" Type="http://schemas.openxmlformats.org/officeDocument/2006/relationships/image" Target="../media/image9.svg"/><Relationship Id="rId21" Type="http://schemas.openxmlformats.org/officeDocument/2006/relationships/image" Target="../media/image8.png"/><Relationship Id="rId20" Type="http://schemas.openxmlformats.org/officeDocument/2006/relationships/tags" Target="../tags/tag15.xml"/><Relationship Id="rId2" Type="http://schemas.openxmlformats.org/officeDocument/2006/relationships/tags" Target="../tags/tag2.xml"/><Relationship Id="rId19" Type="http://schemas.openxmlformats.org/officeDocument/2006/relationships/image" Target="../media/image7.svg"/><Relationship Id="rId18" Type="http://schemas.openxmlformats.org/officeDocument/2006/relationships/image" Target="../media/image6.png"/><Relationship Id="rId17" Type="http://schemas.openxmlformats.org/officeDocument/2006/relationships/tags" Target="../tags/tag14.xml"/><Relationship Id="rId16" Type="http://schemas.openxmlformats.org/officeDocument/2006/relationships/tags" Target="../tags/tag13.xml"/><Relationship Id="rId15" Type="http://schemas.openxmlformats.org/officeDocument/2006/relationships/tags" Target="../tags/tag12.xml"/><Relationship Id="rId14" Type="http://schemas.openxmlformats.org/officeDocument/2006/relationships/tags" Target="../tags/tag11.xml"/><Relationship Id="rId13" Type="http://schemas.openxmlformats.org/officeDocument/2006/relationships/tags" Target="../tags/tag10.xml"/><Relationship Id="rId12" Type="http://schemas.openxmlformats.org/officeDocument/2006/relationships/tags" Target="../tags/tag9.xml"/><Relationship Id="rId11" Type="http://schemas.openxmlformats.org/officeDocument/2006/relationships/image" Target="../media/image5.png"/><Relationship Id="rId10" Type="http://schemas.openxmlformats.org/officeDocument/2006/relationships/tags" Target="../tags/tag8.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1.xml"/><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4" Type="http://schemas.openxmlformats.org/officeDocument/2006/relationships/notesSlide" Target="../notesSlides/notesSlide13.xml"/><Relationship Id="rId3" Type="http://schemas.openxmlformats.org/officeDocument/2006/relationships/slideLayout" Target="../slideLayouts/slideLayout1.xml"/><Relationship Id="rId2" Type="http://schemas.openxmlformats.org/officeDocument/2006/relationships/image" Target="../media/image13.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83" name="Shape 83"/>
        <p:cNvGrpSpPr/>
        <p:nvPr/>
      </p:nvGrpSpPr>
      <p:grpSpPr>
        <a:xfrm>
          <a:off x="0" y="0"/>
          <a:ext cx="0" cy="0"/>
          <a:chOff x="0" y="0"/>
          <a:chExt cx="0" cy="0"/>
        </a:xfrm>
      </p:grpSpPr>
      <p:pic>
        <p:nvPicPr>
          <p:cNvPr id="84" name="Google Shape;84;p13"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85" name="Google Shape;85;p13"/>
          <p:cNvSpPr/>
          <p:nvPr/>
        </p:nvSpPr>
        <p:spPr>
          <a:xfrm>
            <a:off x="0" y="0"/>
            <a:ext cx="12192000" cy="76200"/>
          </a:xfrm>
          <a:prstGeom prst="rect">
            <a:avLst/>
          </a:prstGeom>
          <a:solidFill>
            <a:srgbClr val="0A3D6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6" name="Google Shape;86;p13"/>
          <p:cNvSpPr txBox="1"/>
          <p:nvPr/>
        </p:nvSpPr>
        <p:spPr>
          <a:xfrm>
            <a:off x="295275" y="876300"/>
            <a:ext cx="11601450" cy="21653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endParaRPr lang="en-US" sz="1405" b="1" i="0" u="none" strike="noStrike" cap="none">
              <a:solidFill>
                <a:srgbClr val="3C6382"/>
              </a:solidFill>
              <a:latin typeface="Poppins" panose="00000500000000000000"/>
              <a:ea typeface="Poppins" panose="00000500000000000000"/>
              <a:cs typeface="Poppins" panose="00000500000000000000"/>
              <a:sym typeface="Poppins" panose="00000500000000000000"/>
            </a:endParaRPr>
          </a:p>
        </p:txBody>
      </p:sp>
      <p:sp>
        <p:nvSpPr>
          <p:cNvPr id="87" name="Google Shape;87;p13"/>
          <p:cNvSpPr txBox="1"/>
          <p:nvPr/>
        </p:nvSpPr>
        <p:spPr>
          <a:xfrm>
            <a:off x="295275" y="1343025"/>
            <a:ext cx="11601450" cy="2031365"/>
          </a:xfrm>
          <a:prstGeom prst="rect">
            <a:avLst/>
          </a:prstGeom>
          <a:noFill/>
          <a:ln>
            <a:noFill/>
          </a:ln>
        </p:spPr>
        <p:txBody>
          <a:bodyPr spcFirstLastPara="1" wrap="square" lIns="0" tIns="0" rIns="0" bIns="0" anchor="t" anchorCtr="0">
            <a:spAutoFit/>
          </a:bodyPr>
          <a:lstStyle/>
          <a:p>
            <a:pPr marL="0" marR="0" lvl="0" indent="0" algn="ctr" rtl="0">
              <a:lnSpc>
                <a:spcPct val="110000"/>
              </a:lnSpc>
              <a:spcBef>
                <a:spcPts val="0"/>
              </a:spcBef>
              <a:spcAft>
                <a:spcPts val="0"/>
              </a:spcAft>
              <a:buNone/>
            </a:pPr>
            <a:r>
              <a:rPr lang="en-US" altLang="zh-CN" sz="4000" b="1" i="0" u="none" strike="noStrike" cap="none">
                <a:solidFill>
                  <a:srgbClr val="3C6382"/>
                </a:solidFill>
                <a:latin typeface="Arial Black" panose="020B0A04020102020204" charset="0"/>
                <a:ea typeface="Poppins" panose="00000500000000000000"/>
                <a:cs typeface="Arial Black" panose="020B0A04020102020204" charset="0"/>
                <a:sym typeface="Poppins" panose="00000500000000000000"/>
              </a:rPr>
              <a:t>A Study on the Impact of Land Use Change on the Urban Heat Island Effect in London</a:t>
            </a:r>
            <a:endParaRPr lang="en-US" sz="4000" b="1" i="0" u="none" strike="noStrike" cap="none">
              <a:solidFill>
                <a:srgbClr val="3C6382"/>
              </a:solidFill>
              <a:latin typeface="Arial Black" panose="020B0A04020102020204" charset="0"/>
              <a:ea typeface="Poppins" panose="00000500000000000000"/>
              <a:cs typeface="Arial Black" panose="020B0A04020102020204" charset="0"/>
              <a:sym typeface="Poppins" panose="00000500000000000000"/>
            </a:endParaRPr>
          </a:p>
        </p:txBody>
      </p:sp>
      <p:sp>
        <p:nvSpPr>
          <p:cNvPr id="88" name="Google Shape;88;p13"/>
          <p:cNvSpPr/>
          <p:nvPr/>
        </p:nvSpPr>
        <p:spPr>
          <a:xfrm>
            <a:off x="5381625" y="3924300"/>
            <a:ext cx="1428750" cy="38100"/>
          </a:xfrm>
          <a:prstGeom prst="rect">
            <a:avLst/>
          </a:prstGeom>
          <a:solidFill>
            <a:srgbClr val="82CCD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9" name="Google Shape;89;p13"/>
          <p:cNvSpPr txBox="1"/>
          <p:nvPr/>
        </p:nvSpPr>
        <p:spPr>
          <a:xfrm>
            <a:off x="571500" y="4610100"/>
            <a:ext cx="11049000" cy="885825"/>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3600" b="0" i="0" u="none" strike="noStrike" cap="none">
                <a:solidFill>
                  <a:srgbClr val="2C3E50"/>
                </a:solidFill>
                <a:latin typeface="Lato" panose="020F0502020204030203"/>
                <a:ea typeface="Lato" panose="020F0502020204030203"/>
                <a:cs typeface="Lato" panose="020F0502020204030203"/>
                <a:sym typeface="Lato" panose="020F0502020204030203"/>
              </a:rPr>
              <a:t>Zhenwei Yan    2504306</a:t>
            </a:r>
            <a:endParaRPr lang="en-US" sz="3600" b="0" i="0" u="none" strike="noStrike" cap="none">
              <a:solidFill>
                <a:srgbClr val="2C3E50"/>
              </a:solidFill>
              <a:latin typeface="Lato" panose="020F0502020204030203"/>
              <a:ea typeface="Lato" panose="020F0502020204030203"/>
              <a:cs typeface="Lato" panose="020F0502020204030203"/>
              <a:sym typeface="Lato" panose="020F0502020204030203"/>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purpose of research</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487172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3200" b="0" i="0" u="none" strike="noStrike" cap="none">
                <a:solidFill>
                  <a:srgbClr val="4A5568"/>
                </a:solidFill>
                <a:latin typeface="Lato Light"/>
                <a:ea typeface="Lato Light"/>
                <a:cs typeface="Lato Light"/>
                <a:sym typeface="Lato Light"/>
              </a:rPr>
              <a:t>    </a:t>
            </a:r>
            <a:r>
              <a:rPr lang="en-US" altLang="zh-CN" sz="2400" b="0" i="0" u="none" strike="noStrike" cap="none">
                <a:solidFill>
                  <a:srgbClr val="4A5568"/>
                </a:solidFill>
                <a:latin typeface="Lato Light"/>
                <a:ea typeface="Lato Light"/>
                <a:cs typeface="Lato Light"/>
                <a:sym typeface="Lato Light"/>
              </a:rPr>
              <a:t>This paper is dedicated to the impact of land use change in London in 2015-2020 that possibly affected urban temperature trends, in particular, the urban heat island effect. Has the growth of built-up land and the decrease in natural surfaces caused certain areas of London to become warmer and what this would do to the future urban planning and environmental sustainability? (Greater London Authority, 2018; Greater London Authority, 2024). </a:t>
            </a:r>
            <a:endParaRPr lang="en-US" altLang="zh-CN" sz="24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2115820" y="473075"/>
            <a:ext cx="8615045"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Reason for Choosing the Topic</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4650105"/>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2400" b="0" i="0" u="none" strike="noStrike" cap="none">
                <a:solidFill>
                  <a:srgbClr val="4A5568"/>
                </a:solidFill>
                <a:latin typeface="Lato Light"/>
                <a:ea typeface="Lato Light"/>
                <a:cs typeface="Lato Light"/>
                <a:sym typeface="Lato Light"/>
              </a:rPr>
              <a:t>    London has undergone perpetual urbanization in the past  years, such as redevelopment, infrastructure building and population increase. Meanwhile, the issue of overheating and climate resilience is becoming more pressing. Both the London Environment Strategy and the London Climate Resilience Review indicate that adaptation to climate, overheating and green infrastructure are currently high-priority issues on the city policy agenda (Greater London Authority, 2018; Greater London Authority, 2024). </a:t>
            </a:r>
            <a:endParaRPr lang="en-US" altLang="zh-CN" sz="24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2115820" y="473075"/>
            <a:ext cx="8615045"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Reason for Choosing the Topic</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265684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2400" b="0" i="0" u="none" strike="noStrike" cap="none">
                <a:solidFill>
                  <a:srgbClr val="4A5568"/>
                </a:solidFill>
                <a:latin typeface="Lato Light"/>
                <a:ea typeface="Lato Light"/>
                <a:cs typeface="Lato Light"/>
                <a:sym typeface="Lato Light"/>
              </a:rPr>
              <a:t>     London is a key global city in the world and offers a good example of the environmental pressures that come about as a result of urban growth. More to the point, recent studies affirm that the London urban heat island remains important and evolving phenomenon. </a:t>
            </a:r>
            <a:endParaRPr lang="en-US" altLang="zh-CN" sz="24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2115820" y="473075"/>
            <a:ext cx="8615045"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theoretical basis</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207770"/>
            <a:ext cx="11129645" cy="565023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2400" b="0" i="0" u="none" strike="noStrike" cap="none">
                <a:solidFill>
                  <a:srgbClr val="4A5568"/>
                </a:solidFill>
                <a:latin typeface="Lato Light"/>
                <a:ea typeface="Lato Light"/>
                <a:cs typeface="Lato Light"/>
                <a:sym typeface="Lato Light"/>
              </a:rPr>
              <a:t>    </a:t>
            </a:r>
            <a:r>
              <a:rPr lang="en-US" altLang="zh-CN" sz="2000" b="0" i="0" u="none" strike="noStrike" cap="none">
                <a:solidFill>
                  <a:srgbClr val="4A5568"/>
                </a:solidFill>
                <a:latin typeface="Lato Light"/>
                <a:ea typeface="Lato Light"/>
                <a:cs typeface="Lato Light"/>
                <a:sym typeface="Lato Light"/>
              </a:rPr>
              <a:t>Based on the literature I have reviewed to date, the relationship between land use change and urban thermal conditions is evident. Studies indicate that developed lands are generally linked to elevated land surface temperatures whereas vegetation and water bodies tend to mitigate temperatures. Recent review articles affirm that the change of land use and land cover is among the most significant factors that cause an increase in land surface temperature, and remote sensing and GIS are some of the primary tools to examine this association (Voogt and Oke, 2003; Weng, 2009; Patel, Indraganti and Jawarneh, 2024). Moreover, the study of urban areas in Europe demonstrates that green infrastructure can be relevant to reduce urban heat, which is extremely applicable to a city such as London (Marando et al. , 2022). </a:t>
            </a:r>
            <a:endParaRPr lang="en-US" altLang="zh-CN" sz="20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401435" y="608330"/>
            <a:ext cx="5180965" cy="763270"/>
          </a:xfrm>
        </p:spPr>
        <p:txBody>
          <a:bodyPr>
            <a:normAutofit fontScale="90000"/>
          </a:bodyPr>
          <a:lstStyle/>
          <a:p>
            <a:r>
              <a:rPr lang="en-US" altLang="en-US" sz="3800"/>
              <a:t>three research questions</a:t>
            </a:r>
            <a:endParaRPr lang="en-US" altLang="en-US" sz="3800"/>
          </a:p>
        </p:txBody>
      </p:sp>
      <p:pic>
        <p:nvPicPr>
          <p:cNvPr id="23" name="图片 22"/>
          <p:cNvPicPr>
            <a:picLocks noChangeAspect="1"/>
          </p:cNvPicPr>
          <p:nvPr>
            <p:custDataLst>
              <p:tags r:id="rId2"/>
            </p:custDataLst>
          </p:nvPr>
        </p:nvPicPr>
        <p:blipFill rotWithShape="1">
          <a:blip r:embed="rId3"/>
          <a:srcRect l="6675" r="6675"/>
          <a:stretch>
            <a:fillRect/>
          </a:stretch>
        </p:blipFill>
        <p:spPr>
          <a:xfrm>
            <a:off x="605790" y="2233930"/>
            <a:ext cx="3425825" cy="3321050"/>
          </a:xfrm>
          <a:custGeom>
            <a:avLst/>
            <a:gdLst>
              <a:gd name="connsiteX0" fmla="*/ 1861282 w 3722564"/>
              <a:gd name="connsiteY0" fmla="*/ 0 h 3608044"/>
              <a:gd name="connsiteX1" fmla="*/ 3722564 w 3722564"/>
              <a:gd name="connsiteY1" fmla="*/ 1804022 h 3608044"/>
              <a:gd name="connsiteX2" fmla="*/ 1861282 w 3722564"/>
              <a:gd name="connsiteY2" fmla="*/ 3608044 h 3608044"/>
              <a:gd name="connsiteX3" fmla="*/ 0 w 3722564"/>
              <a:gd name="connsiteY3" fmla="*/ 1804022 h 3608044"/>
              <a:gd name="connsiteX4" fmla="*/ 1861282 w 3722564"/>
              <a:gd name="connsiteY4" fmla="*/ 0 h 3608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2564" h="3608044">
                <a:moveTo>
                  <a:pt x="1861282" y="0"/>
                </a:moveTo>
                <a:cubicBezTo>
                  <a:pt x="2889240" y="0"/>
                  <a:pt x="3722564" y="807688"/>
                  <a:pt x="3722564" y="1804022"/>
                </a:cubicBezTo>
                <a:cubicBezTo>
                  <a:pt x="3722564" y="2800356"/>
                  <a:pt x="2889240" y="3608044"/>
                  <a:pt x="1861282" y="3608044"/>
                </a:cubicBezTo>
                <a:cubicBezTo>
                  <a:pt x="833324" y="3608044"/>
                  <a:pt x="0" y="2800356"/>
                  <a:pt x="0" y="1804022"/>
                </a:cubicBezTo>
                <a:cubicBezTo>
                  <a:pt x="0" y="807688"/>
                  <a:pt x="833324" y="0"/>
                  <a:pt x="1861282" y="0"/>
                </a:cubicBezTo>
                <a:close/>
              </a:path>
            </a:pathLst>
          </a:custGeom>
          <a:solidFill>
            <a:schemeClr val="accent1"/>
          </a:solidFill>
          <a:ln w="101600">
            <a:solidFill>
              <a:schemeClr val="accent1">
                <a:lumMod val="60000"/>
                <a:lumOff val="40000"/>
                <a:alpha val="50000"/>
              </a:schemeClr>
            </a:solidFill>
          </a:ln>
        </p:spPr>
      </p:pic>
      <p:sp>
        <p:nvSpPr>
          <p:cNvPr id="9" name="椭圆 8"/>
          <p:cNvSpPr/>
          <p:nvPr>
            <p:custDataLst>
              <p:tags r:id="rId4"/>
            </p:custDataLst>
          </p:nvPr>
        </p:nvSpPr>
        <p:spPr>
          <a:xfrm>
            <a:off x="1821180" y="1339850"/>
            <a:ext cx="236220" cy="229235"/>
          </a:xfrm>
          <a:prstGeom prst="ellipse">
            <a:avLst/>
          </a:prstGeom>
          <a:solidFill>
            <a:schemeClr val="accent1">
              <a:alpha val="2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椭圆 10"/>
          <p:cNvSpPr/>
          <p:nvPr>
            <p:custDataLst>
              <p:tags r:id="rId5"/>
            </p:custDataLst>
          </p:nvPr>
        </p:nvSpPr>
        <p:spPr>
          <a:xfrm>
            <a:off x="2106295" y="1612900"/>
            <a:ext cx="402590" cy="389890"/>
          </a:xfrm>
          <a:prstGeom prst="ellipse">
            <a:avLst/>
          </a:prstGeom>
          <a:solidFill>
            <a:schemeClr val="accent1">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dirty="0"/>
          </a:p>
        </p:txBody>
      </p:sp>
      <p:sp>
        <p:nvSpPr>
          <p:cNvPr id="12" name="椭圆 11"/>
          <p:cNvSpPr/>
          <p:nvPr>
            <p:custDataLst>
              <p:tags r:id="rId6"/>
            </p:custDataLst>
          </p:nvPr>
        </p:nvSpPr>
        <p:spPr>
          <a:xfrm>
            <a:off x="2985770" y="5646420"/>
            <a:ext cx="459105" cy="445135"/>
          </a:xfrm>
          <a:prstGeom prst="ellipse">
            <a:avLst/>
          </a:prstGeom>
          <a:solidFill>
            <a:schemeClr val="accent1">
              <a:alpha val="5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椭圆 13"/>
          <p:cNvSpPr/>
          <p:nvPr>
            <p:custDataLst>
              <p:tags r:id="rId7"/>
            </p:custDataLst>
          </p:nvPr>
        </p:nvSpPr>
        <p:spPr>
          <a:xfrm>
            <a:off x="2592705" y="5868670"/>
            <a:ext cx="256540" cy="248920"/>
          </a:xfrm>
          <a:prstGeom prst="ellipse">
            <a:avLst/>
          </a:prstGeom>
          <a:solidFill>
            <a:schemeClr val="accent1">
              <a:alpha val="1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28" name="图片 27"/>
          <p:cNvPicPr>
            <a:picLocks noChangeAspect="1"/>
          </p:cNvPicPr>
          <p:nvPr>
            <p:custDataLst>
              <p:tags r:id="rId8"/>
            </p:custDataLst>
          </p:nvPr>
        </p:nvPicPr>
        <p:blipFill rotWithShape="1">
          <a:blip r:embed="rId9"/>
          <a:srcRect t="3828" b="3828"/>
          <a:stretch>
            <a:fillRect/>
          </a:stretch>
        </p:blipFill>
        <p:spPr>
          <a:xfrm>
            <a:off x="2752090" y="1066165"/>
            <a:ext cx="1818005" cy="1762760"/>
          </a:xfrm>
          <a:prstGeom prst="ellipse">
            <a:avLst/>
          </a:prstGeom>
          <a:solidFill>
            <a:schemeClr val="accent1"/>
          </a:solidFill>
          <a:ln w="101600">
            <a:solidFill>
              <a:schemeClr val="accent1">
                <a:alpha val="80000"/>
              </a:schemeClr>
            </a:solidFill>
          </a:ln>
        </p:spPr>
      </p:pic>
      <p:pic>
        <p:nvPicPr>
          <p:cNvPr id="31" name="图片 30"/>
          <p:cNvPicPr>
            <a:picLocks noChangeAspect="1"/>
          </p:cNvPicPr>
          <p:nvPr>
            <p:custDataLst>
              <p:tags r:id="rId10"/>
            </p:custDataLst>
          </p:nvPr>
        </p:nvPicPr>
        <p:blipFill rotWithShape="1">
          <a:blip r:embed="rId11"/>
          <a:srcRect l="6676" r="6676"/>
          <a:stretch>
            <a:fillRect/>
          </a:stretch>
        </p:blipFill>
        <p:spPr>
          <a:xfrm>
            <a:off x="3375025" y="3734435"/>
            <a:ext cx="2368550" cy="2296160"/>
          </a:xfrm>
          <a:custGeom>
            <a:avLst/>
            <a:gdLst>
              <a:gd name="connsiteX0" fmla="*/ 1441850 w 2883700"/>
              <a:gd name="connsiteY0" fmla="*/ 0 h 2794986"/>
              <a:gd name="connsiteX1" fmla="*/ 2883700 w 2883700"/>
              <a:gd name="connsiteY1" fmla="*/ 1397493 h 2794986"/>
              <a:gd name="connsiteX2" fmla="*/ 1441850 w 2883700"/>
              <a:gd name="connsiteY2" fmla="*/ 2794986 h 2794986"/>
              <a:gd name="connsiteX3" fmla="*/ 0 w 2883700"/>
              <a:gd name="connsiteY3" fmla="*/ 1397493 h 2794986"/>
              <a:gd name="connsiteX4" fmla="*/ 1441850 w 2883700"/>
              <a:gd name="connsiteY4" fmla="*/ 0 h 27949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700" h="2794986">
                <a:moveTo>
                  <a:pt x="1441850" y="0"/>
                </a:moveTo>
                <a:cubicBezTo>
                  <a:pt x="2238162" y="0"/>
                  <a:pt x="2883700" y="625679"/>
                  <a:pt x="2883700" y="1397493"/>
                </a:cubicBezTo>
                <a:cubicBezTo>
                  <a:pt x="2883700" y="2169307"/>
                  <a:pt x="2238162" y="2794986"/>
                  <a:pt x="1441850" y="2794986"/>
                </a:cubicBezTo>
                <a:cubicBezTo>
                  <a:pt x="645538" y="2794986"/>
                  <a:pt x="0" y="2169307"/>
                  <a:pt x="0" y="1397493"/>
                </a:cubicBezTo>
                <a:cubicBezTo>
                  <a:pt x="0" y="625679"/>
                  <a:pt x="645538" y="0"/>
                  <a:pt x="1441850" y="0"/>
                </a:cubicBezTo>
                <a:close/>
              </a:path>
            </a:pathLst>
          </a:custGeom>
          <a:solidFill>
            <a:schemeClr val="accent1"/>
          </a:solidFill>
          <a:ln w="101600">
            <a:solidFill>
              <a:schemeClr val="accent1">
                <a:alpha val="50000"/>
              </a:schemeClr>
            </a:solidFill>
          </a:ln>
        </p:spPr>
      </p:pic>
      <p:sp>
        <p:nvSpPr>
          <p:cNvPr id="6" name="边界"/>
          <p:cNvSpPr/>
          <p:nvPr>
            <p:custDataLst>
              <p:tags r:id="rId12"/>
            </p:custDataLst>
          </p:nvPr>
        </p:nvSpPr>
        <p:spPr>
          <a:xfrm>
            <a:off x="5852160" y="1685925"/>
            <a:ext cx="5738495" cy="4568825"/>
          </a:xfrm>
          <a:prstGeom prst="rect">
            <a:avLst/>
          </a:prstGeom>
          <a:solidFill>
            <a:srgbClr val="FFFFFF">
              <a:alpha val="0"/>
            </a:srgbClr>
          </a:soli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a:solidFill>
                <a:schemeClr val="lt1"/>
              </a:solidFill>
              <a:cs typeface="微软雅黑" charset="-122"/>
              <a:sym typeface="+mn-ea"/>
            </a:endParaRPr>
          </a:p>
        </p:txBody>
      </p:sp>
      <p:sp>
        <p:nvSpPr>
          <p:cNvPr id="20" name="正文"/>
          <p:cNvSpPr txBox="1"/>
          <p:nvPr>
            <p:custDataLst>
              <p:tags r:id="rId13"/>
            </p:custDataLst>
          </p:nvPr>
        </p:nvSpPr>
        <p:spPr>
          <a:xfrm>
            <a:off x="5651500" y="1612900"/>
            <a:ext cx="6315710" cy="997585"/>
          </a:xfrm>
          <a:prstGeom prst="rect">
            <a:avLst/>
          </a:prstGeom>
          <a:noFill/>
        </p:spPr>
        <p:txBody>
          <a:bodyPr wrap="square" lIns="0" tIns="0" rIns="0" bIns="0" rtlCol="0" anchor="t" anchorCtr="0">
            <a:noAutofit/>
          </a:bodyPr>
          <a:lstStyle/>
          <a:p>
            <a:pPr indent="0" algn="just" fontAlgn="auto">
              <a:lnSpc>
                <a:spcPct val="140000"/>
              </a:lnSpc>
            </a:pPr>
            <a:r>
              <a:rPr lang="en-US" altLang="en-US" sz="2400" kern="0" dirty="0">
                <a:ln>
                  <a:noFill/>
                  <a:prstDash val="sysDot"/>
                </a:ln>
                <a:solidFill>
                  <a:schemeClr val="tx1">
                    <a:lumMod val="85000"/>
                    <a:lumOff val="15000"/>
                  </a:schemeClr>
                </a:solidFill>
                <a:uFillTx/>
                <a:latin typeface="+mn-ea"/>
                <a:cs typeface="微软雅黑" charset="-122"/>
                <a:sym typeface="+mn-ea"/>
              </a:rPr>
              <a:t>what was the type of land use change that occurred in London at this time?</a:t>
            </a:r>
            <a:endParaRPr lang="en-US" altLang="en-US" sz="2400" kern="0" dirty="0">
              <a:ln>
                <a:noFill/>
                <a:prstDash val="sysDot"/>
              </a:ln>
              <a:solidFill>
                <a:schemeClr val="tx1">
                  <a:lumMod val="85000"/>
                  <a:lumOff val="15000"/>
                </a:schemeClr>
              </a:solidFill>
              <a:uFillTx/>
              <a:latin typeface="+mn-ea"/>
              <a:cs typeface="微软雅黑" charset="-122"/>
              <a:sym typeface="+mn-ea"/>
            </a:endParaRPr>
          </a:p>
        </p:txBody>
      </p:sp>
      <p:sp>
        <p:nvSpPr>
          <p:cNvPr id="3" name="圆角矩形 2"/>
          <p:cNvSpPr>
            <a:spLocks noChangeAspect="1"/>
          </p:cNvSpPr>
          <p:nvPr>
            <p:custDataLst>
              <p:tags r:id="rId14"/>
            </p:custDataLst>
          </p:nvPr>
        </p:nvSpPr>
        <p:spPr>
          <a:xfrm>
            <a:off x="4906077" y="1612865"/>
            <a:ext cx="611486" cy="611486"/>
          </a:xfrm>
          <a:prstGeom prst="roundRect">
            <a:avLst>
              <a:gd name="adj" fmla="val 10363"/>
            </a:avLst>
          </a:prstGeom>
          <a:solidFill>
            <a:schemeClr val="accent1"/>
          </a:solidFill>
          <a:ln>
            <a:noFill/>
          </a:ln>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non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n-lt"/>
                <a:ea typeface="+mn-ea"/>
                <a:cs typeface="+mn-cs"/>
              </a:defRPr>
            </a:lvl1pPr>
            <a:lvl2pPr marL="457200" algn="l" defTabSz="914400" rtl="0" eaLnBrk="1" latinLnBrk="0" hangingPunct="1">
              <a:defRPr sz="1800" kern="1200">
                <a:solidFill>
                  <a:srgbClr val="FFFFFF"/>
                </a:solidFill>
                <a:latin typeface="+mn-lt"/>
                <a:ea typeface="+mn-ea"/>
                <a:cs typeface="+mn-cs"/>
              </a:defRPr>
            </a:lvl2pPr>
            <a:lvl3pPr marL="914400" algn="l" defTabSz="914400" rtl="0" eaLnBrk="1" latinLnBrk="0" hangingPunct="1">
              <a:defRPr sz="1800" kern="1200">
                <a:solidFill>
                  <a:srgbClr val="FFFFFF"/>
                </a:solidFill>
                <a:latin typeface="+mn-lt"/>
                <a:ea typeface="+mn-ea"/>
                <a:cs typeface="+mn-cs"/>
              </a:defRPr>
            </a:lvl3pPr>
            <a:lvl4pPr marL="1371600" algn="l" defTabSz="914400" rtl="0" eaLnBrk="1" latinLnBrk="0" hangingPunct="1">
              <a:defRPr sz="1800" kern="1200">
                <a:solidFill>
                  <a:srgbClr val="FFFFFF"/>
                </a:solidFill>
                <a:latin typeface="+mn-lt"/>
                <a:ea typeface="+mn-ea"/>
                <a:cs typeface="+mn-cs"/>
              </a:defRPr>
            </a:lvl4pPr>
            <a:lvl5pPr marL="1828800" algn="l" defTabSz="914400" rtl="0" eaLnBrk="1" latinLnBrk="0" hangingPunct="1">
              <a:defRPr sz="1800" kern="1200">
                <a:solidFill>
                  <a:srgbClr val="FFFFFF"/>
                </a:solidFill>
                <a:latin typeface="+mn-lt"/>
                <a:ea typeface="+mn-ea"/>
                <a:cs typeface="+mn-cs"/>
              </a:defRPr>
            </a:lvl5pPr>
            <a:lvl6pPr marL="2286000" algn="l" defTabSz="914400" rtl="0" eaLnBrk="1" latinLnBrk="0" hangingPunct="1">
              <a:defRPr sz="1800" kern="1200">
                <a:solidFill>
                  <a:srgbClr val="FFFFFF"/>
                </a:solidFill>
                <a:latin typeface="+mn-lt"/>
                <a:ea typeface="+mn-ea"/>
                <a:cs typeface="+mn-cs"/>
              </a:defRPr>
            </a:lvl6pPr>
            <a:lvl7pPr marL="2743200" algn="l" defTabSz="914400" rtl="0" eaLnBrk="1" latinLnBrk="0" hangingPunct="1">
              <a:defRPr sz="1800" kern="1200">
                <a:solidFill>
                  <a:srgbClr val="FFFFFF"/>
                </a:solidFill>
                <a:latin typeface="+mn-lt"/>
                <a:ea typeface="+mn-ea"/>
                <a:cs typeface="+mn-cs"/>
              </a:defRPr>
            </a:lvl7pPr>
            <a:lvl8pPr marL="3200400" algn="l" defTabSz="914400" rtl="0" eaLnBrk="1" latinLnBrk="0" hangingPunct="1">
              <a:defRPr sz="1800" kern="1200">
                <a:solidFill>
                  <a:srgbClr val="FFFFFF"/>
                </a:solidFill>
                <a:latin typeface="+mn-lt"/>
                <a:ea typeface="+mn-ea"/>
                <a:cs typeface="+mn-cs"/>
              </a:defRPr>
            </a:lvl8pPr>
            <a:lvl9pPr marL="3657600" algn="l" defTabSz="914400" rtl="0" eaLnBrk="1" latinLnBrk="0" hangingPunct="1">
              <a:defRPr sz="1800" kern="1200">
                <a:solidFill>
                  <a:srgbClr val="FFFFFF"/>
                </a:solidFill>
                <a:latin typeface="+mn-lt"/>
                <a:ea typeface="+mn-ea"/>
                <a:cs typeface="+mn-cs"/>
              </a:defRPr>
            </a:lvl9pPr>
          </a:lstStyle>
          <a:p>
            <a:pPr lvl="0" algn="ctr">
              <a:buClrTx/>
              <a:buSzTx/>
              <a:buFontTx/>
            </a:pPr>
            <a:endParaRPr lang="en-US" altLang="zh-CN" sz="2400" b="1" dirty="0">
              <a:solidFill>
                <a:srgbClr val="FFFFFF"/>
              </a:solidFill>
              <a:latin typeface="+mn-ea"/>
              <a:cs typeface="微软雅黑" charset="-122"/>
              <a:sym typeface="+mn-ea"/>
            </a:endParaRPr>
          </a:p>
        </p:txBody>
      </p:sp>
      <p:sp>
        <p:nvSpPr>
          <p:cNvPr id="4" name="正文"/>
          <p:cNvSpPr txBox="1"/>
          <p:nvPr>
            <p:custDataLst>
              <p:tags r:id="rId15"/>
            </p:custDataLst>
          </p:nvPr>
        </p:nvSpPr>
        <p:spPr>
          <a:xfrm>
            <a:off x="5852160" y="3015615"/>
            <a:ext cx="6115050" cy="997585"/>
          </a:xfrm>
          <a:prstGeom prst="rect">
            <a:avLst/>
          </a:prstGeom>
          <a:noFill/>
        </p:spPr>
        <p:txBody>
          <a:bodyPr wrap="square" lIns="0" tIns="0" rIns="0" bIns="0" rtlCol="0" anchor="t" anchorCtr="0">
            <a:noAutofit/>
          </a:bodyPr>
          <a:lstStyle/>
          <a:p>
            <a:pPr indent="0" algn="just" fontAlgn="auto">
              <a:lnSpc>
                <a:spcPct val="140000"/>
              </a:lnSpc>
            </a:pPr>
            <a:r>
              <a:rPr lang="en-US" altLang="en-US" sz="2400" kern="0" dirty="0">
                <a:ln>
                  <a:noFill/>
                  <a:prstDash val="sysDot"/>
                </a:ln>
                <a:solidFill>
                  <a:schemeClr val="tx1">
                    <a:lumMod val="85000"/>
                    <a:lumOff val="15000"/>
                  </a:schemeClr>
                </a:solidFill>
                <a:uFillTx/>
                <a:latin typeface="+mn-ea"/>
                <a:cs typeface="微软雅黑" charset="-122"/>
                <a:sym typeface="+mn-ea"/>
              </a:rPr>
              <a:t>what was the change in the spatial distribution of the land surface temperature between 2015 and 2020?</a:t>
            </a:r>
            <a:endParaRPr lang="en-US" altLang="en-US" sz="2400" kern="0" dirty="0">
              <a:ln>
                <a:noFill/>
                <a:prstDash val="sysDot"/>
              </a:ln>
              <a:solidFill>
                <a:schemeClr val="tx1">
                  <a:lumMod val="85000"/>
                  <a:lumOff val="15000"/>
                </a:schemeClr>
              </a:solidFill>
              <a:uFillTx/>
              <a:latin typeface="Times New Roman" panose="02020503050405090304" charset="0"/>
              <a:cs typeface="Times New Roman" panose="02020503050405090304" charset="0"/>
              <a:sym typeface="+mn-ea"/>
            </a:endParaRPr>
          </a:p>
        </p:txBody>
      </p:sp>
      <p:sp>
        <p:nvSpPr>
          <p:cNvPr id="7" name="圆角矩形 22"/>
          <p:cNvSpPr>
            <a:spLocks noChangeAspect="1"/>
          </p:cNvSpPr>
          <p:nvPr>
            <p:custDataLst>
              <p:tags r:id="rId16"/>
            </p:custDataLst>
          </p:nvPr>
        </p:nvSpPr>
        <p:spPr>
          <a:xfrm>
            <a:off x="5031807" y="3015760"/>
            <a:ext cx="611486" cy="611486"/>
          </a:xfrm>
          <a:prstGeom prst="roundRect">
            <a:avLst>
              <a:gd name="adj" fmla="val 10363"/>
            </a:avLst>
          </a:prstGeom>
          <a:solidFill>
            <a:schemeClr val="accent2"/>
          </a:solidFill>
          <a:ln>
            <a:noFill/>
          </a:ln>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non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n-lt"/>
                <a:ea typeface="+mn-ea"/>
                <a:cs typeface="+mn-cs"/>
              </a:defRPr>
            </a:lvl1pPr>
            <a:lvl2pPr marL="457200" algn="l" defTabSz="914400" rtl="0" eaLnBrk="1" latinLnBrk="0" hangingPunct="1">
              <a:defRPr sz="1800" kern="1200">
                <a:solidFill>
                  <a:srgbClr val="FFFFFF"/>
                </a:solidFill>
                <a:latin typeface="+mn-lt"/>
                <a:ea typeface="+mn-ea"/>
                <a:cs typeface="+mn-cs"/>
              </a:defRPr>
            </a:lvl2pPr>
            <a:lvl3pPr marL="914400" algn="l" defTabSz="914400" rtl="0" eaLnBrk="1" latinLnBrk="0" hangingPunct="1">
              <a:defRPr sz="1800" kern="1200">
                <a:solidFill>
                  <a:srgbClr val="FFFFFF"/>
                </a:solidFill>
                <a:latin typeface="+mn-lt"/>
                <a:ea typeface="+mn-ea"/>
                <a:cs typeface="+mn-cs"/>
              </a:defRPr>
            </a:lvl3pPr>
            <a:lvl4pPr marL="1371600" algn="l" defTabSz="914400" rtl="0" eaLnBrk="1" latinLnBrk="0" hangingPunct="1">
              <a:defRPr sz="1800" kern="1200">
                <a:solidFill>
                  <a:srgbClr val="FFFFFF"/>
                </a:solidFill>
                <a:latin typeface="+mn-lt"/>
                <a:ea typeface="+mn-ea"/>
                <a:cs typeface="+mn-cs"/>
              </a:defRPr>
            </a:lvl4pPr>
            <a:lvl5pPr marL="1828800" algn="l" defTabSz="914400" rtl="0" eaLnBrk="1" latinLnBrk="0" hangingPunct="1">
              <a:defRPr sz="1800" kern="1200">
                <a:solidFill>
                  <a:srgbClr val="FFFFFF"/>
                </a:solidFill>
                <a:latin typeface="+mn-lt"/>
                <a:ea typeface="+mn-ea"/>
                <a:cs typeface="+mn-cs"/>
              </a:defRPr>
            </a:lvl5pPr>
            <a:lvl6pPr marL="2286000" algn="l" defTabSz="914400" rtl="0" eaLnBrk="1" latinLnBrk="0" hangingPunct="1">
              <a:defRPr sz="1800" kern="1200">
                <a:solidFill>
                  <a:srgbClr val="FFFFFF"/>
                </a:solidFill>
                <a:latin typeface="+mn-lt"/>
                <a:ea typeface="+mn-ea"/>
                <a:cs typeface="+mn-cs"/>
              </a:defRPr>
            </a:lvl6pPr>
            <a:lvl7pPr marL="2743200" algn="l" defTabSz="914400" rtl="0" eaLnBrk="1" latinLnBrk="0" hangingPunct="1">
              <a:defRPr sz="1800" kern="1200">
                <a:solidFill>
                  <a:srgbClr val="FFFFFF"/>
                </a:solidFill>
                <a:latin typeface="+mn-lt"/>
                <a:ea typeface="+mn-ea"/>
                <a:cs typeface="+mn-cs"/>
              </a:defRPr>
            </a:lvl7pPr>
            <a:lvl8pPr marL="3200400" algn="l" defTabSz="914400" rtl="0" eaLnBrk="1" latinLnBrk="0" hangingPunct="1">
              <a:defRPr sz="1800" kern="1200">
                <a:solidFill>
                  <a:srgbClr val="FFFFFF"/>
                </a:solidFill>
                <a:latin typeface="+mn-lt"/>
                <a:ea typeface="+mn-ea"/>
                <a:cs typeface="+mn-cs"/>
              </a:defRPr>
            </a:lvl8pPr>
            <a:lvl9pPr marL="3657600" algn="l" defTabSz="914400" rtl="0" eaLnBrk="1" latinLnBrk="0" hangingPunct="1">
              <a:defRPr sz="1800" kern="1200">
                <a:solidFill>
                  <a:srgbClr val="FFFFFF"/>
                </a:solidFill>
                <a:latin typeface="+mn-lt"/>
                <a:ea typeface="+mn-ea"/>
                <a:cs typeface="+mn-cs"/>
              </a:defRPr>
            </a:lvl9pPr>
          </a:lstStyle>
          <a:p>
            <a:pPr lvl="0" algn="ctr">
              <a:buClrTx/>
              <a:buSzTx/>
              <a:buFontTx/>
            </a:pPr>
            <a:endParaRPr lang="en-US" altLang="zh-CN" sz="2400" b="1" dirty="0">
              <a:solidFill>
                <a:srgbClr val="FFFFFF"/>
              </a:solidFill>
              <a:latin typeface="+mn-ea"/>
              <a:cs typeface="微软雅黑" charset="-122"/>
              <a:sym typeface="+mn-ea"/>
            </a:endParaRPr>
          </a:p>
        </p:txBody>
      </p:sp>
      <p:pic>
        <p:nvPicPr>
          <p:cNvPr id="8" name="图片 4" descr="32313538333935363b32313538333934333bb6d4bbb0"/>
          <p:cNvPicPr>
            <a:picLocks noChangeAspect="1"/>
          </p:cNvPicPr>
          <p:nvPr>
            <p:custDataLst>
              <p:tags r:id="rId17"/>
            </p:custDataLst>
          </p:nvPr>
        </p:nvPicPr>
        <p:blipFill>
          <a:blip r:embed="rId18">
            <a:extLst>
              <a:ext uri="{96DAC541-7B7A-43D3-8B79-37D633B846F1}">
                <asvg:svgBlip xmlns:asvg="http://schemas.microsoft.com/office/drawing/2016/SVG/main" r:embed="rId19"/>
              </a:ext>
            </a:extLst>
          </a:blip>
          <a:stretch>
            <a:fillRect/>
          </a:stretch>
        </p:blipFill>
        <p:spPr>
          <a:xfrm>
            <a:off x="5031672" y="1767670"/>
            <a:ext cx="359615" cy="359615"/>
          </a:xfrm>
          <a:prstGeom prst="rect">
            <a:avLst/>
          </a:prstGeom>
        </p:spPr>
      </p:pic>
      <p:pic>
        <p:nvPicPr>
          <p:cNvPr id="13" name="图片 12" descr="32313538333935363b32313538333934373bcec4bcfebcd0"/>
          <p:cNvPicPr>
            <a:picLocks noChangeAspect="1"/>
          </p:cNvPicPr>
          <p:nvPr>
            <p:custDataLst>
              <p:tags r:id="rId20"/>
            </p:custDataLst>
          </p:nvPr>
        </p:nvPicPr>
        <p:blipFill>
          <a:blip r:embed="rId21">
            <a:extLst>
              <a:ext uri="{96DAC541-7B7A-43D3-8B79-37D633B846F1}">
                <asvg:svgBlip xmlns:asvg="http://schemas.microsoft.com/office/drawing/2016/SVG/main" r:embed="rId22"/>
              </a:ext>
            </a:extLst>
          </a:blip>
          <a:stretch>
            <a:fillRect/>
          </a:stretch>
        </p:blipFill>
        <p:spPr>
          <a:xfrm>
            <a:off x="5158037" y="3141990"/>
            <a:ext cx="359615" cy="359615"/>
          </a:xfrm>
          <a:prstGeom prst="rect">
            <a:avLst/>
          </a:prstGeom>
        </p:spPr>
      </p:pic>
      <p:sp>
        <p:nvSpPr>
          <p:cNvPr id="10" name="圆角矩形 9"/>
          <p:cNvSpPr>
            <a:spLocks noChangeAspect="1"/>
          </p:cNvSpPr>
          <p:nvPr>
            <p:custDataLst>
              <p:tags r:id="rId23"/>
            </p:custDataLst>
          </p:nvPr>
        </p:nvSpPr>
        <p:spPr>
          <a:xfrm>
            <a:off x="5977957" y="4765640"/>
            <a:ext cx="611486" cy="611486"/>
          </a:xfrm>
          <a:prstGeom prst="roundRect">
            <a:avLst>
              <a:gd name="adj" fmla="val 10363"/>
            </a:avLst>
          </a:prstGeom>
          <a:solidFill>
            <a:schemeClr val="accent1"/>
          </a:solidFill>
          <a:ln>
            <a:noFill/>
          </a:ln>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non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n-lt"/>
                <a:ea typeface="+mn-ea"/>
                <a:cs typeface="+mn-cs"/>
              </a:defRPr>
            </a:lvl1pPr>
            <a:lvl2pPr marL="457200" algn="l" defTabSz="914400" rtl="0" eaLnBrk="1" latinLnBrk="0" hangingPunct="1">
              <a:defRPr sz="1800" kern="1200">
                <a:solidFill>
                  <a:srgbClr val="FFFFFF"/>
                </a:solidFill>
                <a:latin typeface="+mn-lt"/>
                <a:ea typeface="+mn-ea"/>
                <a:cs typeface="+mn-cs"/>
              </a:defRPr>
            </a:lvl2pPr>
            <a:lvl3pPr marL="914400" algn="l" defTabSz="914400" rtl="0" eaLnBrk="1" latinLnBrk="0" hangingPunct="1">
              <a:defRPr sz="1800" kern="1200">
                <a:solidFill>
                  <a:srgbClr val="FFFFFF"/>
                </a:solidFill>
                <a:latin typeface="+mn-lt"/>
                <a:ea typeface="+mn-ea"/>
                <a:cs typeface="+mn-cs"/>
              </a:defRPr>
            </a:lvl3pPr>
            <a:lvl4pPr marL="1371600" algn="l" defTabSz="914400" rtl="0" eaLnBrk="1" latinLnBrk="0" hangingPunct="1">
              <a:defRPr sz="1800" kern="1200">
                <a:solidFill>
                  <a:srgbClr val="FFFFFF"/>
                </a:solidFill>
                <a:latin typeface="+mn-lt"/>
                <a:ea typeface="+mn-ea"/>
                <a:cs typeface="+mn-cs"/>
              </a:defRPr>
            </a:lvl4pPr>
            <a:lvl5pPr marL="1828800" algn="l" defTabSz="914400" rtl="0" eaLnBrk="1" latinLnBrk="0" hangingPunct="1">
              <a:defRPr sz="1800" kern="1200">
                <a:solidFill>
                  <a:srgbClr val="FFFFFF"/>
                </a:solidFill>
                <a:latin typeface="+mn-lt"/>
                <a:ea typeface="+mn-ea"/>
                <a:cs typeface="+mn-cs"/>
              </a:defRPr>
            </a:lvl5pPr>
            <a:lvl6pPr marL="2286000" algn="l" defTabSz="914400" rtl="0" eaLnBrk="1" latinLnBrk="0" hangingPunct="1">
              <a:defRPr sz="1800" kern="1200">
                <a:solidFill>
                  <a:srgbClr val="FFFFFF"/>
                </a:solidFill>
                <a:latin typeface="+mn-lt"/>
                <a:ea typeface="+mn-ea"/>
                <a:cs typeface="+mn-cs"/>
              </a:defRPr>
            </a:lvl6pPr>
            <a:lvl7pPr marL="2743200" algn="l" defTabSz="914400" rtl="0" eaLnBrk="1" latinLnBrk="0" hangingPunct="1">
              <a:defRPr sz="1800" kern="1200">
                <a:solidFill>
                  <a:srgbClr val="FFFFFF"/>
                </a:solidFill>
                <a:latin typeface="+mn-lt"/>
                <a:ea typeface="+mn-ea"/>
                <a:cs typeface="+mn-cs"/>
              </a:defRPr>
            </a:lvl7pPr>
            <a:lvl8pPr marL="3200400" algn="l" defTabSz="914400" rtl="0" eaLnBrk="1" latinLnBrk="0" hangingPunct="1">
              <a:defRPr sz="1800" kern="1200">
                <a:solidFill>
                  <a:srgbClr val="FFFFFF"/>
                </a:solidFill>
                <a:latin typeface="+mn-lt"/>
                <a:ea typeface="+mn-ea"/>
                <a:cs typeface="+mn-cs"/>
              </a:defRPr>
            </a:lvl8pPr>
            <a:lvl9pPr marL="3657600" algn="l" defTabSz="914400" rtl="0" eaLnBrk="1" latinLnBrk="0" hangingPunct="1">
              <a:defRPr sz="1800" kern="1200">
                <a:solidFill>
                  <a:srgbClr val="FFFFFF"/>
                </a:solidFill>
                <a:latin typeface="+mn-lt"/>
                <a:ea typeface="+mn-ea"/>
                <a:cs typeface="+mn-cs"/>
              </a:defRPr>
            </a:lvl9pPr>
          </a:lstStyle>
          <a:p>
            <a:pPr lvl="0" algn="ctr">
              <a:buClrTx/>
              <a:buSzTx/>
              <a:buFontTx/>
            </a:pPr>
            <a:endParaRPr lang="en-US" altLang="zh-CN" sz="2400" b="1" dirty="0">
              <a:solidFill>
                <a:srgbClr val="FFFFFF"/>
              </a:solidFill>
              <a:latin typeface="+mn-ea"/>
              <a:cs typeface="微软雅黑" charset="-122"/>
              <a:sym typeface="+mn-ea"/>
            </a:endParaRPr>
          </a:p>
        </p:txBody>
      </p:sp>
      <p:pic>
        <p:nvPicPr>
          <p:cNvPr id="15" name="图片 4" descr="32313538333935363b32313538333934333bb6d4bbb0"/>
          <p:cNvPicPr>
            <a:picLocks noChangeAspect="1"/>
          </p:cNvPicPr>
          <p:nvPr>
            <p:custDataLst>
              <p:tags r:id="rId24"/>
            </p:custDataLst>
          </p:nvPr>
        </p:nvPicPr>
        <p:blipFill>
          <a:blip r:embed="rId18">
            <a:extLst>
              <a:ext uri="{96DAC541-7B7A-43D3-8B79-37D633B846F1}">
                <asvg:svgBlip xmlns:asvg="http://schemas.microsoft.com/office/drawing/2016/SVG/main" r:embed="rId19"/>
              </a:ext>
            </a:extLst>
          </a:blip>
          <a:stretch>
            <a:fillRect/>
          </a:stretch>
        </p:blipFill>
        <p:spPr>
          <a:xfrm>
            <a:off x="6104187" y="4891870"/>
            <a:ext cx="359615" cy="359615"/>
          </a:xfrm>
          <a:prstGeom prst="rect">
            <a:avLst/>
          </a:prstGeom>
        </p:spPr>
      </p:pic>
      <p:sp>
        <p:nvSpPr>
          <p:cNvPr id="16" name="文本框 15"/>
          <p:cNvSpPr txBox="1"/>
          <p:nvPr/>
        </p:nvSpPr>
        <p:spPr>
          <a:xfrm>
            <a:off x="6463665" y="5011420"/>
            <a:ext cx="5593715" cy="1714500"/>
          </a:xfrm>
          <a:prstGeom prst="rect">
            <a:avLst/>
          </a:prstGeom>
          <a:noFill/>
        </p:spPr>
        <p:txBody>
          <a:bodyPr wrap="square" rtlCol="0">
            <a:spAutoFit/>
          </a:bodyPr>
          <a:p>
            <a:pPr>
              <a:lnSpc>
                <a:spcPct val="110000"/>
              </a:lnSpc>
            </a:pPr>
            <a:r>
              <a:rPr lang="en-US" altLang="en-US" sz="2400" dirty="0">
                <a:ln>
                  <a:noFill/>
                  <a:prstDash val="sysDot"/>
                </a:ln>
                <a:solidFill>
                  <a:schemeClr val="tx1">
                    <a:lumMod val="85000"/>
                    <a:lumOff val="15000"/>
                  </a:schemeClr>
                </a:solidFill>
                <a:uFillTx/>
                <a:latin typeface="+mn-ea"/>
                <a:cs typeface="微软雅黑" charset="-122"/>
              </a:rPr>
              <a:t>what types of land use were linked to greater or lesser temperatures, and did the growth of built-up land enhance the urban heat island effect in some regions?</a:t>
            </a:r>
            <a:endParaRPr lang="en-US" altLang="en-US" sz="2400" dirty="0">
              <a:ln>
                <a:noFill/>
                <a:prstDash val="sysDot"/>
              </a:ln>
              <a:solidFill>
                <a:schemeClr val="tx1">
                  <a:lumMod val="85000"/>
                  <a:lumOff val="15000"/>
                </a:schemeClr>
              </a:solidFill>
              <a:uFillTx/>
              <a:latin typeface="+mn-ea"/>
              <a:cs typeface="微软雅黑" charset="-122"/>
            </a:endParaRPr>
          </a:p>
        </p:txBody>
      </p:sp>
    </p:spTree>
    <p:custDataLst>
      <p:tags r:id="rId25"/>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research method</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487172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3200" b="0" i="0" u="none" strike="noStrike" cap="none">
                <a:solidFill>
                  <a:srgbClr val="4A5568"/>
                </a:solidFill>
                <a:latin typeface="Lato Light"/>
                <a:ea typeface="Lato Light"/>
                <a:cs typeface="Lato Light"/>
                <a:sym typeface="Lato Light"/>
              </a:rPr>
              <a:t>    </a:t>
            </a:r>
            <a:r>
              <a:rPr lang="en-US" altLang="zh-CN" sz="2400" b="0" i="0" u="none" strike="noStrike" cap="none">
                <a:solidFill>
                  <a:srgbClr val="4A5568"/>
                </a:solidFill>
                <a:latin typeface="Lato Light"/>
                <a:ea typeface="Lato Light"/>
                <a:cs typeface="Lato Light"/>
                <a:sym typeface="Lato Light"/>
              </a:rPr>
              <a:t>This research will primarily employ a quantitative approach in terms of methodology. I will primarily use the remote sensing data, spatial data and complementary meteorological information. This methodological decision aligns with past literature on land surface temperature and urban heat, which typically involves the application of satellite images, GIS-based analysis and statistical techniques (Voogt and Oke, 2003; Weng, 2009; Patel, Indraganti and Jawarneh, 2024). </a:t>
            </a:r>
            <a:endParaRPr lang="en-US" altLang="zh-CN" sz="24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 primary data set</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332105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2400" b="0" i="0" u="none" strike="noStrike" cap="none">
                <a:solidFill>
                  <a:srgbClr val="4A5568"/>
                </a:solidFill>
                <a:latin typeface="Lato Light"/>
                <a:ea typeface="Lato Light"/>
                <a:cs typeface="Lato Light"/>
                <a:sym typeface="Lato Light"/>
              </a:rPr>
              <a:t>    My primary data set will be Landsat imagery. The reason is that Landsat Collection 2 Level-2 products such as surface reflectance and surface temperature data offered by the U. S. Geological Survey are quite suitable to analyse land cover and thermal patterns over time (U. S. Geological Survey, n. d. -a; U. S. Geological Survey, n. d. -b). </a:t>
            </a:r>
            <a:endParaRPr lang="en-US" altLang="zh-CN" sz="24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31" name="Shape 131"/>
        <p:cNvGrpSpPr/>
        <p:nvPr/>
      </p:nvGrpSpPr>
      <p:grpSpPr>
        <a:xfrm>
          <a:off x="0" y="0"/>
          <a:ext cx="0" cy="0"/>
          <a:chOff x="0" y="0"/>
          <a:chExt cx="0" cy="0"/>
        </a:xfrm>
      </p:grpSpPr>
      <p:pic>
        <p:nvPicPr>
          <p:cNvPr id="132" name="Google Shape;132;p17" descr="image.png"/>
          <p:cNvPicPr preferRelativeResize="0"/>
          <p:nvPr/>
        </p:nvPicPr>
        <p:blipFill rotWithShape="1">
          <a:blip r:embed="rId1"/>
          <a:srcRect/>
          <a:stretch>
            <a:fillRect/>
          </a:stretch>
        </p:blipFill>
        <p:spPr>
          <a:xfrm>
            <a:off x="0" y="0"/>
            <a:ext cx="12192000" cy="6858000"/>
          </a:xfrm>
          <a:prstGeom prst="rect">
            <a:avLst/>
          </a:prstGeom>
          <a:noFill/>
          <a:ln>
            <a:noFill/>
          </a:ln>
        </p:spPr>
      </p:pic>
      <p:pic>
        <p:nvPicPr>
          <p:cNvPr id="133" name="Google Shape;133;p17" descr="image.png"/>
          <p:cNvPicPr preferRelativeResize="0"/>
          <p:nvPr/>
        </p:nvPicPr>
        <p:blipFill rotWithShape="1">
          <a:blip r:embed="rId2"/>
          <a:srcRect/>
          <a:stretch>
            <a:fillRect/>
          </a:stretch>
        </p:blipFill>
        <p:spPr>
          <a:xfrm>
            <a:off x="762000" y="4210050"/>
            <a:ext cx="10668000" cy="1885950"/>
          </a:xfrm>
          <a:prstGeom prst="rect">
            <a:avLst/>
          </a:prstGeom>
          <a:noFill/>
          <a:ln>
            <a:noFill/>
          </a:ln>
        </p:spPr>
      </p:pic>
      <p:pic>
        <p:nvPicPr>
          <p:cNvPr id="134" name="Google Shape;134;p17" descr="image.png"/>
          <p:cNvPicPr preferRelativeResize="0"/>
          <p:nvPr/>
        </p:nvPicPr>
        <p:blipFill rotWithShape="1">
          <a:blip r:embed="rId3"/>
          <a:srcRect/>
          <a:stretch>
            <a:fillRect/>
          </a:stretch>
        </p:blipFill>
        <p:spPr>
          <a:xfrm>
            <a:off x="762000" y="1762125"/>
            <a:ext cx="5048250" cy="2162175"/>
          </a:xfrm>
          <a:prstGeom prst="rect">
            <a:avLst/>
          </a:prstGeom>
          <a:noFill/>
          <a:ln>
            <a:noFill/>
          </a:ln>
        </p:spPr>
      </p:pic>
      <p:pic>
        <p:nvPicPr>
          <p:cNvPr id="135" name="Google Shape;135;p17" descr="image.png"/>
          <p:cNvPicPr preferRelativeResize="0"/>
          <p:nvPr/>
        </p:nvPicPr>
        <p:blipFill rotWithShape="1">
          <a:blip r:embed="rId4"/>
          <a:srcRect/>
          <a:stretch>
            <a:fillRect/>
          </a:stretch>
        </p:blipFill>
        <p:spPr>
          <a:xfrm>
            <a:off x="6381750" y="1762125"/>
            <a:ext cx="5048250" cy="2162175"/>
          </a:xfrm>
          <a:prstGeom prst="rect">
            <a:avLst/>
          </a:prstGeom>
          <a:noFill/>
          <a:ln>
            <a:noFill/>
          </a:ln>
        </p:spPr>
      </p:pic>
      <p:sp>
        <p:nvSpPr>
          <p:cNvPr id="136" name="Google Shape;136;p17"/>
          <p:cNvSpPr txBox="1"/>
          <p:nvPr/>
        </p:nvSpPr>
        <p:spPr>
          <a:xfrm>
            <a:off x="1104900" y="4885690"/>
            <a:ext cx="10481310" cy="73850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400" b="1" i="0" u="none" strike="noStrike" cap="none">
                <a:solidFill>
                  <a:srgbClr val="1A365D"/>
                </a:solidFill>
                <a:latin typeface="Lato" panose="020F0502020204030203"/>
                <a:ea typeface="Lato" panose="020F0502020204030203"/>
                <a:cs typeface="Lato" panose="020F0502020204030203"/>
                <a:sym typeface="Lato" panose="020F0502020204030203"/>
              </a:rPr>
              <a:t>Use regression analysis to examine the relationship between land use types and land surface temperature.</a:t>
            </a:r>
            <a:endParaRPr lang="en-US" sz="24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38" name="Google Shape;138;p17"/>
          <p:cNvSpPr txBox="1"/>
          <p:nvPr/>
        </p:nvSpPr>
        <p:spPr>
          <a:xfrm>
            <a:off x="1104900" y="2278380"/>
            <a:ext cx="4580572" cy="11074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400" b="1" i="0" u="none" strike="noStrike" cap="none">
                <a:solidFill>
                  <a:srgbClr val="1A365D"/>
                </a:solidFill>
                <a:latin typeface="Lato" panose="020F0502020204030203"/>
                <a:ea typeface="Lato" panose="020F0502020204030203"/>
                <a:cs typeface="Lato" panose="020F0502020204030203"/>
                <a:sym typeface="Lato" panose="020F0502020204030203"/>
              </a:rPr>
              <a:t>Categorize land use into things like built-up land, vegetation, water bodies and open land.</a:t>
            </a:r>
            <a:endParaRPr lang="en-US" sz="24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40" name="Google Shape;140;p17"/>
          <p:cNvSpPr txBox="1"/>
          <p:nvPr/>
        </p:nvSpPr>
        <p:spPr>
          <a:xfrm>
            <a:off x="6724650" y="2081530"/>
            <a:ext cx="4580572" cy="147701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400" b="1" i="0" u="none" strike="noStrike" cap="none">
                <a:solidFill>
                  <a:srgbClr val="1A365D"/>
                </a:solidFill>
                <a:latin typeface="Lato" panose="020F0502020204030203"/>
                <a:ea typeface="Lato" panose="020F0502020204030203"/>
                <a:cs typeface="Lato" panose="020F0502020204030203"/>
                <a:sym typeface="Lato" panose="020F0502020204030203"/>
              </a:rPr>
              <a:t>Develop land surface temperature maps to demonstrate the distribution of heat among various areas in London.</a:t>
            </a:r>
            <a:endParaRPr lang="en-US" sz="24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42" name="Google Shape;142;p17"/>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The process of the research</a:t>
            </a:r>
            <a:endParaRPr lang="en-US" sz="3300" b="1" i="0" u="none" strike="noStrike" cap="none">
              <a:solidFill>
                <a:srgbClr val="1A365D"/>
              </a:solidFill>
              <a:latin typeface="Merriweather"/>
              <a:ea typeface="Merriweather"/>
              <a:cs typeface="Merriweather"/>
              <a:sym typeface="Merriweather"/>
            </a:endParaRPr>
          </a:p>
        </p:txBody>
      </p:sp>
      <p:sp>
        <p:nvSpPr>
          <p:cNvPr id="143" name="Google Shape;143;p17"/>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99" name="Shape 99"/>
        <p:cNvGrpSpPr/>
        <p:nvPr/>
      </p:nvGrpSpPr>
      <p:grpSpPr>
        <a:xfrm>
          <a:off x="0" y="0"/>
          <a:ext cx="0" cy="0"/>
          <a:chOff x="0" y="0"/>
          <a:chExt cx="0" cy="0"/>
        </a:xfrm>
      </p:grpSpPr>
      <p:pic>
        <p:nvPicPr>
          <p:cNvPr id="100" name="Google Shape;100;p15"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101" name="Google Shape;101;p15"/>
          <p:cNvSpPr txBox="1"/>
          <p:nvPr/>
        </p:nvSpPr>
        <p:spPr>
          <a:xfrm>
            <a:off x="762000" y="1939290"/>
            <a:ext cx="5300662" cy="36893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400" b="1" i="0" u="none" strike="noStrike" cap="none">
                <a:solidFill>
                  <a:srgbClr val="1A365D"/>
                </a:solidFill>
                <a:latin typeface="Merriweather"/>
                <a:ea typeface="Merriweather"/>
                <a:cs typeface="Merriweather"/>
                <a:sym typeface="Merriweather"/>
              </a:rPr>
              <a:t>Conceptually</a:t>
            </a:r>
            <a:endParaRPr lang="en-US" sz="2400" b="1" i="0" u="none" strike="noStrike" cap="none">
              <a:solidFill>
                <a:srgbClr val="1A365D"/>
              </a:solidFill>
              <a:latin typeface="Merriweather"/>
              <a:ea typeface="Merriweather"/>
              <a:cs typeface="Merriweather"/>
              <a:sym typeface="Merriweather"/>
            </a:endParaRPr>
          </a:p>
        </p:txBody>
      </p:sp>
      <p:sp>
        <p:nvSpPr>
          <p:cNvPr id="102" name="Google Shape;102;p15"/>
          <p:cNvSpPr txBox="1"/>
          <p:nvPr/>
        </p:nvSpPr>
        <p:spPr>
          <a:xfrm>
            <a:off x="762000" y="2308225"/>
            <a:ext cx="5048250" cy="4319270"/>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It will be useful in developing insights into how land use change influences urban thermal environments in a big city in the world.</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04" name="Google Shape;104;p15"/>
          <p:cNvSpPr txBox="1"/>
          <p:nvPr/>
        </p:nvSpPr>
        <p:spPr>
          <a:xfrm>
            <a:off x="6381750" y="1924685"/>
            <a:ext cx="5300662" cy="368935"/>
          </a:xfrm>
          <a:prstGeom prst="rect">
            <a:avLst/>
          </a:prstGeom>
          <a:noFill/>
          <a:ln>
            <a:noFill/>
          </a:ln>
        </p:spPr>
        <p:txBody>
          <a:bodyPr spcFirstLastPara="1" wrap="square" lIns="0" tIns="0" rIns="0" bIns="0" anchor="t" anchorCtr="0">
            <a:spAutoFit/>
          </a:bodyPr>
          <a:lstStyle/>
          <a:p>
            <a:pPr marL="0" marR="0" lvl="0" algn="l" rtl="0">
              <a:spcBef>
                <a:spcPts val="0"/>
              </a:spcBef>
              <a:spcAft>
                <a:spcPts val="0"/>
              </a:spcAft>
              <a:buSzTx/>
              <a:buNone/>
            </a:pPr>
            <a:r>
              <a:rPr lang="en-US" altLang="zh-CN" sz="2400" b="1" i="0" u="none" strike="noStrike" cap="none">
                <a:solidFill>
                  <a:srgbClr val="1A365D"/>
                </a:solidFill>
                <a:latin typeface="Merriweather"/>
                <a:ea typeface="Merriweather"/>
                <a:cs typeface="Merriweather"/>
                <a:sym typeface="Merriweather"/>
              </a:rPr>
              <a:t>Practically</a:t>
            </a:r>
            <a:endParaRPr lang="en-US" sz="2400" b="1" i="0" u="none" strike="noStrike" cap="none">
              <a:solidFill>
                <a:srgbClr val="1A365D"/>
              </a:solidFill>
              <a:latin typeface="Merriweather"/>
              <a:ea typeface="Merriweather"/>
              <a:cs typeface="Merriweather"/>
              <a:sym typeface="Merriweather"/>
            </a:endParaRPr>
          </a:p>
        </p:txBody>
      </p:sp>
      <p:sp>
        <p:nvSpPr>
          <p:cNvPr id="105" name="Google Shape;105;p15"/>
          <p:cNvSpPr txBox="1"/>
          <p:nvPr/>
        </p:nvSpPr>
        <p:spPr>
          <a:xfrm>
            <a:off x="6381750" y="2308225"/>
            <a:ext cx="5810250" cy="196977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 </a:t>
            </a: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It can offer valuable evidence to planners and policymakers, particularly, by determining which types of land transformation are most intimately related with increased heat.</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13" name="Google Shape;113;p15"/>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Research Significance</a:t>
            </a:r>
            <a:endParaRPr lang="en-US" sz="3300" b="1" i="0" u="none" strike="noStrike" cap="none">
              <a:solidFill>
                <a:srgbClr val="1A365D"/>
              </a:solidFill>
              <a:latin typeface="Merriweather"/>
              <a:ea typeface="Merriweather"/>
              <a:cs typeface="Merriweather"/>
              <a:sym typeface="Merriweather"/>
            </a:endParaRPr>
          </a:p>
        </p:txBody>
      </p:sp>
      <p:sp>
        <p:nvSpPr>
          <p:cNvPr id="114" name="Google Shape;114;p15"/>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sng" strike="noStrike" cap="none">
                <a:solidFill>
                  <a:srgbClr val="1A365D"/>
                </a:solidFill>
                <a:latin typeface="Merriweather"/>
                <a:ea typeface="Merriweather"/>
                <a:cs typeface="Merriweather"/>
                <a:sym typeface="Merriweather"/>
              </a:rPr>
              <a:t>C</a:t>
            </a:r>
            <a:r>
              <a:rPr lang="en-US" altLang="zh-CN" sz="4500" b="1" i="0" u="none" strike="noStrike" cap="none">
                <a:solidFill>
                  <a:srgbClr val="1A365D"/>
                </a:solidFill>
                <a:latin typeface="Merriweather"/>
                <a:ea typeface="Merriweather"/>
                <a:cs typeface="Merriweather"/>
                <a:sym typeface="Merriweather"/>
              </a:rPr>
              <a:t>onclusion</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398526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2400" b="0" i="0" u="none" strike="noStrike" cap="none">
                <a:solidFill>
                  <a:srgbClr val="4A5568"/>
                </a:solidFill>
                <a:latin typeface="Lato Light"/>
                <a:ea typeface="Lato Light"/>
                <a:cs typeface="Lato Light"/>
                <a:sym typeface="Lato Light"/>
              </a:rPr>
              <a:t>    The proposed research paper analyzes how urban heat island effect in London in 2015-2020 could have been affected by land use change. It is based on a specific environmental issue, adopts an appropriate quantitative methodology and is applicable both to research and planning practice. Since it integrates urban development, climate analysis and spatial data techniques in a single case study.</a:t>
            </a:r>
            <a:endParaRPr lang="en-US" altLang="zh-CN" sz="24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sp>
        <p:nvSpPr>
          <p:cNvPr id="295" name="Google Shape;295;p26"/>
          <p:cNvSpPr txBox="1"/>
          <p:nvPr/>
        </p:nvSpPr>
        <p:spPr>
          <a:xfrm>
            <a:off x="287020" y="1097915"/>
            <a:ext cx="12028170" cy="576008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Greater London Authority (2018) London Environment Strategy. London: Greater London Authority.</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Greater London Authority (2024) The London Climate Resilience Review. London: Greater London Authority.</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Marando, F., Heris, M.P., Zulian, G., Ud</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í</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as, A., Mentaschi, L., Chrysoulakis, N., Parastatidis, D. and Maes, J. (2022) ‘Urban heat island mitigation by green infrastructure in European Functional Urban Areas’, Sustainable Cities and Society, 77, 103564.</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Oke, T.R. (1982) ‘The energetic basis of the urban heat island’, Quarterly Journal of the Royal Meteorological Society, 108(455), pp. 1–24.</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Patel, S., Indraganti, M. and Jawarneh, R.N. (2024) ‘A comprehensive systematic review: Impact of Land Use/Land Cover (LULC) on Land Surface Temperatures (LST) and outdoor thermal comfort’, Building and Environment, 249, 111130.</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P</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rez, I.A., Garc</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í</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a, M.</a:t>
            </a:r>
            <a:r>
              <a:rPr lang=""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Á</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Rasekhi, S., Pazoki, F. and Fern</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á</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ndez-Duque, B. (2024) ‘Extension and trend of the London urban heat island under Lamb weather types’, Sustainable Cities and Society, 114, 105743.</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Stewart, I.D. and Oke, T.R. (2012) ‘Local Climate Zones for Urban Temperature Studies’, Bulletin of the American Meteorological Society, 93(12), pp. 1879–1900.</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References</a:t>
            </a:r>
            <a:endParaRPr lang="en-US" altLang="zh-CN"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sp>
        <p:nvSpPr>
          <p:cNvPr id="295" name="Google Shape;295;p26"/>
          <p:cNvSpPr txBox="1"/>
          <p:nvPr/>
        </p:nvSpPr>
        <p:spPr>
          <a:xfrm>
            <a:off x="300355" y="1285875"/>
            <a:ext cx="11650980" cy="354457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U.S. Geological Survey (n.d.-a) Landsat Collection 2 Level-2 Science Products. Reston, VA: U.S. Geological Survey. Available at: U.S. Geological Survey website (Accessed: 15 April 2026).</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U.S. Geological Survey (n.d.-b) Landsat Collection 2 Surface Temperature. Reston, VA: U.S. Geological Survey. Available at: U.S. Geological Survey website (Accessed: 15 April 2026).</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Voogt, J.A. and Oke, T.R. (2003) ‘Thermal remote sensing of urban climates’, Remote Sensing of Environment, 86(3), pp. 370–384.</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Weng, Q. (2009) ‘Thermal infrared remote sensing for urban climate and environmental studies: Methods, applications, and trends’, ISPRS Journal of Photogrammetry and Remote Sensing, 64(4), pp. 335–344.</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References</a:t>
            </a:r>
            <a:endParaRPr lang="en-US" altLang="zh-CN"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308" name="Shape 308"/>
        <p:cNvGrpSpPr/>
        <p:nvPr/>
      </p:nvGrpSpPr>
      <p:grpSpPr>
        <a:xfrm>
          <a:off x="0" y="0"/>
          <a:ext cx="0" cy="0"/>
          <a:chOff x="0" y="0"/>
          <a:chExt cx="0" cy="0"/>
        </a:xfrm>
      </p:grpSpPr>
      <p:pic>
        <p:nvPicPr>
          <p:cNvPr id="309" name="Google Shape;309;p26"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310" name="Google Shape;310;p26"/>
          <p:cNvSpPr/>
          <p:nvPr/>
        </p:nvSpPr>
        <p:spPr>
          <a:xfrm>
            <a:off x="0" y="0"/>
            <a:ext cx="12192000" cy="76200"/>
          </a:xfrm>
          <a:prstGeom prst="rect">
            <a:avLst/>
          </a:prstGeom>
          <a:solidFill>
            <a:srgbClr val="0A3D6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11" name="Google Shape;311;p26"/>
          <p:cNvSpPr txBox="1"/>
          <p:nvPr/>
        </p:nvSpPr>
        <p:spPr>
          <a:xfrm>
            <a:off x="295275" y="2505967"/>
            <a:ext cx="11601450" cy="92329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6000">
                <a:solidFill>
                  <a:srgbClr val="3C6382"/>
                </a:solidFill>
                <a:latin typeface="Lato" panose="020F0502020204030203"/>
                <a:ea typeface="Lato" panose="020F0502020204030203"/>
                <a:cs typeface="Lato" panose="020F0502020204030203"/>
                <a:sym typeface="Lato" panose="020F0502020204030203"/>
              </a:rPr>
              <a:t>Thank you</a:t>
            </a:r>
            <a:endParaRPr lang="en-US" sz="6000" b="1" i="0" u="none" strike="noStrike" cap="none">
              <a:solidFill>
                <a:srgbClr val="0A3D62"/>
              </a:solidFill>
              <a:latin typeface="Poppins" panose="00000500000000000000"/>
              <a:ea typeface="Poppins" panose="00000500000000000000"/>
              <a:cs typeface="Poppins" panose="00000500000000000000"/>
              <a:sym typeface="Poppins" panose="00000500000000000000"/>
            </a:endParaRPr>
          </a:p>
        </p:txBody>
      </p:sp>
      <p:pic>
        <p:nvPicPr>
          <p:cNvPr id="313" name="Google Shape;313;p26" descr="image.png"/>
          <p:cNvPicPr preferRelativeResize="0"/>
          <p:nvPr/>
        </p:nvPicPr>
        <p:blipFill rotWithShape="1">
          <a:blip r:embed="rId2"/>
          <a:srcRect/>
          <a:stretch>
            <a:fillRect/>
          </a:stretch>
        </p:blipFill>
        <p:spPr>
          <a:xfrm>
            <a:off x="5231606" y="4818608"/>
            <a:ext cx="152400" cy="152400"/>
          </a:xfrm>
          <a:prstGeom prst="rect">
            <a:avLst/>
          </a:prstGeom>
          <a:noFill/>
          <a:ln>
            <a:noFill/>
          </a:ln>
        </p:spPr>
      </p:pic>
    </p:spTree>
  </p:cSld>
  <p:clrMapOvr>
    <a:masterClrMapping/>
  </p:clrMapOvr>
</p:sld>
</file>

<file path=ppt/tags/tag1.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36945_1*a*1"/>
  <p:tag name="KSO_WM_TEMPLATE_CATEGORY" val="custom"/>
  <p:tag name="KSO_WM_TEMPLATE_INDEX" val="20236945"/>
  <p:tag name="KSO_WM_UNIT_LAYERLEVEL" val="1"/>
  <p:tag name="KSO_WM_TAG_VERSION" val="3.0"/>
  <p:tag name="KSO_WM_BEAUTIFY_FLAG" val="#wm#"/>
  <p:tag name="KSO_WM_UNIT_VALUE" val="10"/>
  <p:tag name="KSO_WM_UNIT_TEXT_TYPE" val="1"/>
  <p:tag name="KSO_WM_UNIT_TEXT_FILL_FORE_SCHEMECOLOR_INDEX" val="13"/>
  <p:tag name="KSO_WM_UNIT_TEXT_FILL_TYPE" val="1"/>
  <p:tag name="KSO_WM_UNIT_USESOURCEFORMAT_APPLY" val="1"/>
  <p:tag name="KSO_WM_UNIT_PRESET_TEXT" val="单击此处添加标题"/>
</p:tagLst>
</file>

<file path=ppt/tags/tag2.xml><?xml version="1.0" encoding="utf-8"?>
<p:tagLst xmlns:p="http://schemas.openxmlformats.org/presentationml/2006/main">
  <p:tag name="KSO_WM_UNIT_VALUE" val="922*951"/>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6945_1*d*1"/>
  <p:tag name="KSO_WM_TEMPLATE_CATEGORY" val="custom"/>
  <p:tag name="KSO_WM_TEMPLATE_INDEX" val="20236945"/>
  <p:tag name="KSO_WM_UNIT_LAYERLEVEL" val="1"/>
  <p:tag name="KSO_WM_TAG_VERSION" val="3.0"/>
  <p:tag name="KSO_WM_BEAUTIFY_FLAG" val="#wm#"/>
  <p:tag name="KSO_WM_UNIT_PICTURE_SUBTYPE" val="b"/>
  <p:tag name="KSO_WM_UNIT_FILL_FORE_SCHEMECOLOR_INDEX" val="5"/>
  <p:tag name="KSO_WM_UNIT_FILL_TYPE" val="1"/>
  <p:tag name="KSO_WM_UNIT_LINE_FORE_SCHEMECOLOR_INDEX" val="5"/>
  <p:tag name="KSO_WM_UNIT_LINE_FILL_TYPE" val="2"/>
  <p:tag name="KSO_WM_UNIT_USESOURCEFORMAT_APPLY"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36945_1*i*1"/>
  <p:tag name="KSO_WM_TEMPLATE_CATEGORY" val="custom"/>
  <p:tag name="KSO_WM_TEMPLATE_INDEX" val="20236945"/>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36945_1*i*2"/>
  <p:tag name="KSO_WM_TEMPLATE_CATEGORY" val="custom"/>
  <p:tag name="KSO_WM_TEMPLATE_INDEX" val="20236945"/>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36945_1*i*3"/>
  <p:tag name="KSO_WM_TEMPLATE_CATEGORY" val="custom"/>
  <p:tag name="KSO_WM_TEMPLATE_INDEX" val="20236945"/>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custom20236945_1*i*4"/>
  <p:tag name="KSO_WM_TEMPLATE_CATEGORY" val="custom"/>
  <p:tag name="KSO_WM_TEMPLATE_INDEX" val="20236945"/>
  <p:tag name="KSO_WM_UNIT_LAYERLEVEL" val="1"/>
  <p:tag name="KSO_WM_TAG_VERSION" val="3.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7.xml><?xml version="1.0" encoding="utf-8"?>
<p:tagLst xmlns:p="http://schemas.openxmlformats.org/presentationml/2006/main">
  <p:tag name="KSO_WM_UNIT_VALUE" val="489*505"/>
  <p:tag name="KSO_WM_UNIT_HIGHLIGHT" val="0"/>
  <p:tag name="KSO_WM_UNIT_COMPATIBLE" val="0"/>
  <p:tag name="KSO_WM_UNIT_DIAGRAM_ISNUMVISUAL" val="0"/>
  <p:tag name="KSO_WM_UNIT_DIAGRAM_ISREFERUNIT" val="0"/>
  <p:tag name="KSO_WM_DIAGRAM_GROUP_CODE" val="l1-1"/>
  <p:tag name="KSO_WM_UNIT_TYPE" val="d"/>
  <p:tag name="KSO_WM_UNIT_INDEX" val="2"/>
  <p:tag name="KSO_WM_UNIT_ID" val="custom20236945_1*d*2"/>
  <p:tag name="KSO_WM_TEMPLATE_CATEGORY" val="custom"/>
  <p:tag name="KSO_WM_TEMPLATE_INDEX" val="20236945"/>
  <p:tag name="KSO_WM_UNIT_LAYERLEVEL" val="1"/>
  <p:tag name="KSO_WM_TAG_VERSION" val="3.0"/>
  <p:tag name="KSO_WM_BEAUTIFY_FLAG" val="#wm#"/>
  <p:tag name="KSO_WM_UNIT_PICTURE_SUBTYPE" val="b"/>
  <p:tag name="KSO_WM_UNIT_FILL_FORE_SCHEMECOLOR_INDEX" val="5"/>
  <p:tag name="KSO_WM_UNIT_FILL_TYPE" val="1"/>
  <p:tag name="KSO_WM_UNIT_LINE_FORE_SCHEMECOLOR_INDEX" val="5"/>
  <p:tag name="KSO_WM_UNIT_LINE_FILL_TYPE" val="2"/>
  <p:tag name="KSO_WM_UNIT_USESOURCEFORMAT_APPLY" val="1"/>
</p:tagLst>
</file>

<file path=ppt/tags/tag8.xml><?xml version="1.0" encoding="utf-8"?>
<p:tagLst xmlns:p="http://schemas.openxmlformats.org/presentationml/2006/main">
  <p:tag name="KSO_WM_UNIT_VALUE" val="637*657"/>
  <p:tag name="KSO_WM_UNIT_HIGHLIGHT" val="0"/>
  <p:tag name="KSO_WM_UNIT_COMPATIBLE" val="0"/>
  <p:tag name="KSO_WM_UNIT_DIAGRAM_ISNUMVISUAL" val="0"/>
  <p:tag name="KSO_WM_UNIT_DIAGRAM_ISREFERUNIT" val="0"/>
  <p:tag name="KSO_WM_DIAGRAM_GROUP_CODE" val="l1-1"/>
  <p:tag name="KSO_WM_UNIT_TYPE" val="d"/>
  <p:tag name="KSO_WM_UNIT_INDEX" val="3"/>
  <p:tag name="KSO_WM_UNIT_ID" val="custom20236945_1*d*3"/>
  <p:tag name="KSO_WM_TEMPLATE_CATEGORY" val="custom"/>
  <p:tag name="KSO_WM_TEMPLATE_INDEX" val="20236945"/>
  <p:tag name="KSO_WM_UNIT_LAYERLEVEL" val="1"/>
  <p:tag name="KSO_WM_TAG_VERSION" val="3.0"/>
  <p:tag name="KSO_WM_BEAUTIFY_FLAG" val="#wm#"/>
  <p:tag name="KSO_WM_UNIT_PICTURE_SUBTYPE" val="b"/>
  <p:tag name="KSO_WM_UNIT_FILL_FORE_SCHEMECOLOR_INDEX" val="5"/>
  <p:tag name="KSO_WM_UNIT_FILL_TYPE" val="1"/>
  <p:tag name="KSO_WM_UNIT_LINE_FORE_SCHEMECOLOR_INDEX" val="5"/>
  <p:tag name="KSO_WM_UNIT_LINE_FILL_TYPE" val="2"/>
  <p:tag name="KSO_WM_UNIT_USESOURCEFORMAT_APPLY" val="1"/>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1"/>
  <p:tag name="KSO_WM_UNIT_ID" val="diagram20235451_1*l_i*1_1"/>
  <p:tag name="KSO_WM_TEMPLATE_CATEGORY" val="diagram"/>
  <p:tag name="KSO_WM_TEMPLATE_INDEX" val="20235451"/>
  <p:tag name="KSO_WM_UNIT_LAYERLEVEL" val="1_1"/>
  <p:tag name="KSO_WM_TAG_VERSION" val="3.0"/>
  <p:tag name="KSO_WM_BEAUTIFY_FLAG" val="#wm#"/>
  <p:tag name="KSO_WM_DIAGRAM_VERSION" val="3"/>
  <p:tag name="KSO_WM_DIAGRAM_COLOR_TRICK" val="1"/>
  <p:tag name="KSO_WM_DIAGRAM_COLOR_TEXT_CAN_REMOVE" val="n"/>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solid&quot;:{&quot;brightness&quot;:0,&quot;colorType&quot;:2,&quot;rgb&quot;:&quot;#ffffff&quot;,&quot;transparency&quot;: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2"/>
  <p:tag name="KSO_WM_UNIT_TEXT_FILL_TYPE" val="1"/>
  <p:tag name="KSO_WM_UNIT_USESOURCEFORMAT_APPLY" val="1"/>
</p:tagLst>
</file>

<file path=ppt/tags/tag10.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5451_1*l_h_f*1_1_1"/>
  <p:tag name="KSO_WM_TEMPLATE_CATEGORY" val="diagram"/>
  <p:tag name="KSO_WM_TEMPLATE_INDEX" val="20235451"/>
  <p:tag name="KSO_WM_UNIT_LAYERLEVEL" val="1_1_1"/>
  <p:tag name="KSO_WM_TAG_VERSION" val="3.0"/>
  <p:tag name="KSO_WM_BEAUTIFY_FLAG" val="#wm#"/>
  <p:tag name="KSO_WM_UNIT_TEXT_LAYER_COUNT" val="1"/>
  <p:tag name="KSO_WM_DIAGRAM_GROUP_CODE" val="l1-1"/>
  <p:tag name="KSO_WM_DIAGRAM_VERSION" val="3"/>
  <p:tag name="KSO_WM_DIAGRAM_COLOR_TRICK" val="1"/>
  <p:tag name="KSO_WM_DIAGRAM_COLOR_TEXT_CAN_REMOVE" val="n"/>
  <p:tag name="KSO_WM_UNIT_PRESET_TEXT" val="单击此处输入你的正文，文字是您思想的提炼，为了最终演示发布的良好效果。"/>
  <p:tag name="KSO_WM_UNIT_TEXT_FILL_FORE_SCHEMECOLOR_INDEX" val="1"/>
  <p:tag name="KSO_WM_UNIT_TEXT_FILL_TYPE" val="1"/>
  <p:tag name="KSO_WM_UNIT_TEXT_TYPE" val="1"/>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USESOURCEFORMAT_APPLY" val="1"/>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l_h_i"/>
  <p:tag name="KSO_WM_TEMPLATE_CATEGORY" val="diagram"/>
  <p:tag name="KSO_WM_TEMPLATE_INDEX" val="20235451"/>
  <p:tag name="KSO_WM_UNIT_LAYERLEVEL" val="1_1_1"/>
  <p:tag name="KSO_WM_TAG_VERSION" val="3.0"/>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ID" val="diagram20235451_1*l_h_i*1_1_1"/>
  <p:tag name="KSO_WM_UNIT_INDEX" val="1_1_1"/>
  <p:tag name="KSO_WM_DIAGRAM_GROUP_CODE" val="l1-1"/>
  <p:tag name="KSO_WM_UNIT_USESOURCEFORMAT_APPLY" val="1"/>
  <p:tag name="KSO_WM_BEAUTIFY_FLAG" val="#wm#"/>
  <p:tag name="KSO_WM_DIAGRAM_VERSION" val="3"/>
  <p:tag name="KSO_WM_DIAGRAM_COLOR_TRICK" val="1"/>
  <p:tag name="KSO_WM_DIAGRAM_COLOR_TEXT_CAN_REMOVE" val="n"/>
  <p:tag name="KSO_WM_UNIT_FILL_TYPE" val="1"/>
  <p:tag name="KSO_WM_UNIT_FILL_FORE_SCHEMECOLOR_INDEX" val="5"/>
  <p:tag name="KSO_WM_UNIT_FILL_FORE_SCHEMECOLOR_INDEX_BRIGHTNESS" val="0"/>
</p:tagLst>
</file>

<file path=ppt/tags/tag12.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5451_1*l_h_f*1_2_1"/>
  <p:tag name="KSO_WM_TEMPLATE_CATEGORY" val="diagram"/>
  <p:tag name="KSO_WM_TEMPLATE_INDEX" val="20235451"/>
  <p:tag name="KSO_WM_UNIT_LAYERLEVEL" val="1_1_1"/>
  <p:tag name="KSO_WM_TAG_VERSION" val="3.0"/>
  <p:tag name="KSO_WM_BEAUTIFY_FLAG" val="#wm#"/>
  <p:tag name="KSO_WM_UNIT_TEXT_LAYER_COUNT" val="1"/>
  <p:tag name="KSO_WM_DIAGRAM_GROUP_CODE" val="l1-1"/>
  <p:tag name="KSO_WM_DIAGRAM_VERSION" val="3"/>
  <p:tag name="KSO_WM_DIAGRAM_COLOR_TRICK" val="1"/>
  <p:tag name="KSO_WM_DIAGRAM_COLOR_TEXT_CAN_REMOVE" val="n"/>
  <p:tag name="KSO_WM_UNIT_PRESET_TEXT" val="单击此处输入你的正文，文字是您思想的提炼，为了最终演示发布的良好效果，请言简的阐述观点。"/>
  <p:tag name="KSO_WM_UNIT_TEXT_FILL_FORE_SCHEMECOLOR_INDEX" val="1"/>
  <p:tag name="KSO_WM_UNIT_TEXT_FILL_TYPE" val="1"/>
  <p:tag name="KSO_WM_UNIT_TEXT_TYPE" val="1"/>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USESOURCEFORMAT_APPLY" val="1"/>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l_h_i"/>
  <p:tag name="KSO_WM_TEMPLATE_CATEGORY" val="diagram"/>
  <p:tag name="KSO_WM_TEMPLATE_INDEX" val="20235451"/>
  <p:tag name="KSO_WM_UNIT_LAYERLEVEL" val="1_1_1"/>
  <p:tag name="KSO_WM_TAG_VERSION" val="3.0"/>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ID" val="diagram20235451_1*l_h_i*1_2_1"/>
  <p:tag name="KSO_WM_UNIT_INDEX" val="1_2_1"/>
  <p:tag name="KSO_WM_DIAGRAM_GROUP_CODE" val="l1-1"/>
  <p:tag name="KSO_WM_UNIT_USESOURCEFORMAT_APPLY" val="1"/>
  <p:tag name="KSO_WM_BEAUTIFY_FLAG" val="#wm#"/>
  <p:tag name="KSO_WM_DIAGRAM_VERSION" val="3"/>
  <p:tag name="KSO_WM_DIAGRAM_COLOR_TRICK" val="1"/>
  <p:tag name="KSO_WM_DIAGRAM_COLOR_TEXT_CAN_REMOVE" val="n"/>
  <p:tag name="KSO_WM_UNIT_FILL_TYPE" val="1"/>
  <p:tag name="KSO_WM_UNIT_FILL_FORE_SCHEMECOLOR_INDEX" val="5"/>
  <p:tag name="KSO_WM_UNIT_FILL_FORE_SCHEMECOLOR_INDEX_BRIGHTNESS" val="0"/>
</p:tagLst>
</file>

<file path=ppt/tags/tag14.xml><?xml version="1.0" encoding="utf-8"?>
<p:tagLst xmlns:p="http://schemas.openxmlformats.org/presentationml/2006/main">
  <p:tag name="KSO_WM_UNIT_VALUE" val="100*100"/>
  <p:tag name="KSO_WM_UNIT_HIGHLIGHT" val="0"/>
  <p:tag name="KSO_WM_UNIT_COMPATIBLE" val="0"/>
  <p:tag name="KSO_WM_UNIT_DIAGRAM_ISNUMVISUAL" val="0"/>
  <p:tag name="KSO_WM_UNIT_DIAGRAM_ISREFERUNIT" val="0"/>
  <p:tag name="KSO_WM_DIAGRAM_GROUP_CODE" val="l1-1"/>
  <p:tag name="KSO_WM_UNIT_TYPE" val="l_h_x"/>
  <p:tag name="KSO_WM_UNIT_INDEX" val="1_1_1"/>
  <p:tag name="KSO_WM_UNIT_ID" val="diagram20235451_1*l_h_x*1_1_1"/>
  <p:tag name="KSO_WM_TEMPLATE_CATEGORY" val="diagram"/>
  <p:tag name="KSO_WM_TEMPLATE_INDEX" val="20235451"/>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UNIT_USESOURCEFORMAT_APPLY" val="1"/>
</p:tagLst>
</file>

<file path=ppt/tags/tag15.xml><?xml version="1.0" encoding="utf-8"?>
<p:tagLst xmlns:p="http://schemas.openxmlformats.org/presentationml/2006/main">
  <p:tag name="KSO_WM_UNIT_VALUE" val="100*100"/>
  <p:tag name="KSO_WM_UNIT_HIGHLIGHT" val="0"/>
  <p:tag name="KSO_WM_UNIT_COMPATIBLE" val="0"/>
  <p:tag name="KSO_WM_UNIT_DIAGRAM_ISNUMVISUAL" val="0"/>
  <p:tag name="KSO_WM_UNIT_DIAGRAM_ISREFERUNIT" val="0"/>
  <p:tag name="KSO_WM_DIAGRAM_GROUP_CODE" val="l1-1"/>
  <p:tag name="KSO_WM_UNIT_TYPE" val="l_h_x"/>
  <p:tag name="KSO_WM_UNIT_INDEX" val="1_2_1"/>
  <p:tag name="KSO_WM_UNIT_ID" val="diagram20235451_1*l_h_x*1_2_1"/>
  <p:tag name="KSO_WM_TEMPLATE_CATEGORY" val="diagram"/>
  <p:tag name="KSO_WM_TEMPLATE_INDEX" val="20235451"/>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UNIT_USESOURCEFORMAT_APPLY" val="1"/>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l_h_i"/>
  <p:tag name="KSO_WM_TEMPLATE_CATEGORY" val="diagram"/>
  <p:tag name="KSO_WM_TEMPLATE_INDEX" val="20235451"/>
  <p:tag name="KSO_WM_UNIT_LAYERLEVEL" val="1_1_1"/>
  <p:tag name="KSO_WM_TAG_VERSION" val="3.0"/>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ID" val="diagram20235451_1*l_h_i*1_1_1"/>
  <p:tag name="KSO_WM_UNIT_INDEX" val="1_1_1"/>
  <p:tag name="KSO_WM_DIAGRAM_GROUP_CODE" val="l1-1"/>
  <p:tag name="KSO_WM_UNIT_USESOURCEFORMAT_APPLY" val="1"/>
  <p:tag name="KSO_WM_DIAGRAM_VERSION" val="3"/>
  <p:tag name="KSO_WM_DIAGRAM_COLOR_TRICK" val="1"/>
  <p:tag name="KSO_WM_DIAGRAM_COLOR_TEXT_CAN_REMOVE" val="n"/>
  <p:tag name="KSO_WM_UNIT_FILL_TYPE" val="1"/>
  <p:tag name="KSO_WM_UNIT_FILL_FORE_SCHEMECOLOR_INDEX" val="5"/>
  <p:tag name="KSO_WM_UNIT_FILL_FORE_SCHEMECOLOR_INDEX_BRIGHTNESS" val="0"/>
</p:tagLst>
</file>

<file path=ppt/tags/tag17.xml><?xml version="1.0" encoding="utf-8"?>
<p:tagLst xmlns:p="http://schemas.openxmlformats.org/presentationml/2006/main">
  <p:tag name="KSO_WM_UNIT_VALUE" val="100*100"/>
  <p:tag name="KSO_WM_UNIT_HIGHLIGHT" val="0"/>
  <p:tag name="KSO_WM_UNIT_COMPATIBLE" val="0"/>
  <p:tag name="KSO_WM_UNIT_DIAGRAM_ISNUMVISUAL" val="0"/>
  <p:tag name="KSO_WM_UNIT_DIAGRAM_ISREFERUNIT" val="0"/>
  <p:tag name="KSO_WM_DIAGRAM_GROUP_CODE" val="l1-1"/>
  <p:tag name="KSO_WM_UNIT_TYPE" val="l_h_x"/>
  <p:tag name="KSO_WM_UNIT_INDEX" val="1_1_1"/>
  <p:tag name="KSO_WM_UNIT_ID" val="diagram20235451_1*l_h_x*1_1_1"/>
  <p:tag name="KSO_WM_TEMPLATE_CATEGORY" val="diagram"/>
  <p:tag name="KSO_WM_TEMPLATE_INDEX" val="20235451"/>
  <p:tag name="KSO_WM_UNIT_LAYERLEVEL" val="1_1_1"/>
  <p:tag name="KSO_WM_TAG_VERSION" val="3.0"/>
  <p:tag name="KSO_WM_DIAGRAM_VERSION" val="3"/>
  <p:tag name="KSO_WM_DIAGRAM_COLOR_TRICK" val="1"/>
  <p:tag name="KSO_WM_DIAGRAM_COLOR_TEXT_CAN_REMOVE" val="n"/>
  <p:tag name="KSO_WM_DIAGRAM_MAX_ITEMCNT" val="8"/>
  <p:tag name="KSO_WM_DIAGRAM_MIN_ITEMCNT" val="2"/>
  <p:tag name="KSO_WM_DIAGRAM_VIRTUALLY_FRAME" val="{&quot;height&quot;:365.75275590551183,&quot;left&quot;:375.2552755905511,&quot;top&quot;:126.99724409448818,&quot;width&quot;:575.6447244094489}"/>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UNIT_USESOURCEFORMAT_APPLY" val="1"/>
</p:tagLst>
</file>

<file path=ppt/tags/tag18.xml><?xml version="1.0" encoding="utf-8"?>
<p:tagLst xmlns:p="http://schemas.openxmlformats.org/presentationml/2006/main">
  <p:tag name="KSO_WM_SLIDE_ID" val="custom20236945_1"/>
  <p:tag name="KSO_WM_TEMPLATE_SUBCATEGORY" val="0"/>
  <p:tag name="KSO_WM_TEMPLATE_MASTER_TYPE" val="0"/>
  <p:tag name="KSO_WM_TEMPLATE_COLOR_TYPE" val="0"/>
  <p:tag name="KSO_WM_SLIDE_TYPE" val="text"/>
  <p:tag name="KSO_WM_SLIDE_SUBTYPE" val="picTxt"/>
  <p:tag name="KSO_WM_SLIDE_ITEM_CNT" val="2"/>
  <p:tag name="KSO_WM_SLIDE_INDEX" val="1"/>
  <p:tag name="KSO_WM_SLIDE_SIZE" val="408.825*360.2"/>
  <p:tag name="KSO_WM_SLIDE_POSITION" val="504.725*132.55"/>
  <p:tag name="KSO_WM_DIAGRAM_GROUP_CODE" val="l1-1"/>
  <p:tag name="KSO_WM_SLIDE_DIAGTYPE" val="l"/>
  <p:tag name="KSO_WM_TAG_VERSION" val="3.0"/>
  <p:tag name="KSO_WM_BEAUTIFY_FLAG" val="#wm#"/>
  <p:tag name="KSO_WM_TEMPLATE_CATEGORY" val="custom"/>
  <p:tag name="KSO_WM_TEMPLATE_INDEX" val="20236945"/>
  <p:tag name="KSO_WM_SLIDE_LAYOUT" val="a_d_l"/>
  <p:tag name="KSO_WM_SLIDE_LAYOUT_CNT" val="1_3_1"/>
</p:tagLst>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6443</Words>
  <Application>WPS 文字</Application>
  <PresentationFormat/>
  <Paragraphs>77</Paragraphs>
  <Slides>14</Slides>
  <Notes>0</Notes>
  <HiddenSlides>0</HiddenSlides>
  <MMClips>0</MMClips>
  <ScaleCrop>false</ScaleCrop>
  <HeadingPairs>
    <vt:vector size="6" baseType="variant">
      <vt:variant>
        <vt:lpstr>已用的字体</vt:lpstr>
      </vt:variant>
      <vt:variant>
        <vt:i4>25</vt:i4>
      </vt:variant>
      <vt:variant>
        <vt:lpstr>主题</vt:lpstr>
      </vt:variant>
      <vt:variant>
        <vt:i4>1</vt:i4>
      </vt:variant>
      <vt:variant>
        <vt:lpstr>幻灯片标题</vt:lpstr>
      </vt:variant>
      <vt:variant>
        <vt:i4>14</vt:i4>
      </vt:variant>
    </vt:vector>
  </HeadingPairs>
  <TitlesOfParts>
    <vt:vector size="40" baseType="lpstr">
      <vt:lpstr>Arial</vt:lpstr>
      <vt:lpstr>宋体</vt:lpstr>
      <vt:lpstr>Wingdings</vt:lpstr>
      <vt:lpstr>Arial</vt:lpstr>
      <vt:lpstr>Calibri</vt:lpstr>
      <vt:lpstr>Helvetica Neue</vt:lpstr>
      <vt:lpstr>Poppins</vt:lpstr>
      <vt:lpstr>Arial Black</vt:lpstr>
      <vt:lpstr>Thonburi</vt:lpstr>
      <vt:lpstr>Lato</vt:lpstr>
      <vt:lpstr>Merriweather</vt:lpstr>
      <vt:lpstr>Lato Light</vt:lpstr>
      <vt:lpstr>微软雅黑</vt:lpstr>
      <vt:lpstr>汉仪旗黑</vt:lpstr>
      <vt:lpstr>宋体</vt:lpstr>
      <vt:lpstr>Arial Unicode MS</vt:lpstr>
      <vt:lpstr>汉仪书宋二KW</vt:lpstr>
      <vt:lpstr>Lato</vt:lpstr>
      <vt:lpstr>Lato Light</vt:lpstr>
      <vt:lpstr>Merriweather</vt:lpstr>
      <vt:lpstr>Poppins</vt:lpstr>
      <vt:lpstr>苹方-简</vt:lpstr>
      <vt:lpstr>Calibri</vt:lpstr>
      <vt:lpstr>微软雅黑</vt:lpstr>
      <vt:lpstr>Times New Roman</vt:lpstr>
      <vt:lpstr>Office Theme</vt:lpstr>
      <vt:lpstr>PowerPoint 演示文稿</vt:lpstr>
      <vt:lpstr>PowerPoint 演示文稿</vt:lpstr>
      <vt:lpstr>PowerPoint 演示文稿</vt:lpstr>
      <vt:lpstr>PowerPoint 演示文稿</vt:lpstr>
      <vt:lpstr>PowerPoint 演示文稿</vt:lpstr>
      <vt:lpstr>three research questions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おうがいの薇</cp:lastModifiedBy>
  <cp:revision>30</cp:revision>
  <dcterms:created xsi:type="dcterms:W3CDTF">2026-04-21T08:35:53Z</dcterms:created>
  <dcterms:modified xsi:type="dcterms:W3CDTF">2026-04-21T08:35:53Z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394E401491374D377629E7696D599DC7_43</vt:lpwstr>
  </property>
  <property fmtid="{D5CDD505-2E9C-101B-9397-08002B2CF9AE}" pid="3" name="KSOProductBuildVer">
    <vt:lpwstr>2052-12.1.25205.25205</vt:lpwstr>
  </property>
</Properties>
</file>