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20"/>
  </p:notesMasterIdLst>
  <p:sldIdLst>
    <p:sldId id="256" r:id="rId2"/>
    <p:sldId id="257" r:id="rId3"/>
    <p:sldId id="285" r:id="rId4"/>
    <p:sldId id="281" r:id="rId5"/>
    <p:sldId id="259" r:id="rId6"/>
    <p:sldId id="260" r:id="rId7"/>
    <p:sldId id="261" r:id="rId8"/>
    <p:sldId id="262" r:id="rId9"/>
    <p:sldId id="265" r:id="rId10"/>
    <p:sldId id="266" r:id="rId11"/>
    <p:sldId id="280" r:id="rId12"/>
    <p:sldId id="284" r:id="rId13"/>
    <p:sldId id="273" r:id="rId14"/>
    <p:sldId id="270" r:id="rId15"/>
    <p:sldId id="272" r:id="rId16"/>
    <p:sldId id="282" r:id="rId17"/>
    <p:sldId id="283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983" autoAdjust="0"/>
  </p:normalViewPr>
  <p:slideViewPr>
    <p:cSldViewPr>
      <p:cViewPr varScale="1">
        <p:scale>
          <a:sx n="64" d="100"/>
          <a:sy n="64" d="100"/>
        </p:scale>
        <p:origin x="296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A4A4DB-D1E2-4AB8-BD10-753795F6BC8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AC099-E8E2-4520-8A0B-A75A2A8C0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42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16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576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60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3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14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93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786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67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692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6368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115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None/>
            </a:pPr>
            <a:endParaRPr lang="en-GB" dirty="0" smtClean="0"/>
          </a:p>
          <a:p>
            <a:pPr marL="228600" indent="-22860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013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511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3443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5812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AC099-E8E2-4520-8A0B-A75A2A8C0916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47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6790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98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350349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38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7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80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87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6012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93921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02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36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D78D20BC-0604-4B1A-B3E9-FBE66A65AE7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A4CE50D5-9CDA-42EE-8DAE-EC2FEFAE5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84845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Z4HsiavUC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  <a:ln>
            <a:noFill/>
          </a:ln>
          <a:effectLst/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en-GB" sz="4400" cap="none" dirty="0" smtClean="0">
                <a:ln w="57150"/>
                <a:solidFill>
                  <a:schemeClr val="tx1"/>
                </a:solidFill>
                <a:effectLst/>
              </a:rPr>
              <a:t>Contemporary Psychodynamic Practices</a:t>
            </a:r>
            <a:endParaRPr lang="en-GB" sz="4400" cap="none" dirty="0">
              <a:ln w="57150"/>
              <a:solidFill>
                <a:schemeClr val="tx1"/>
              </a:solidFill>
              <a:effectLst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Self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3947053"/>
            <a:ext cx="1964804" cy="18377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reflect on contemporary practices in Psychodynamic counselling</a:t>
            </a:r>
          </a:p>
          <a:p>
            <a:r>
              <a:rPr lang="en-GB" dirty="0" smtClean="0"/>
              <a:t>Brief introduction to contemporary approaches</a:t>
            </a:r>
          </a:p>
          <a:p>
            <a:r>
              <a:rPr lang="en-GB" dirty="0" smtClean="0"/>
              <a:t>To consider how far we have travelled since the early days of Freud.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Question?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elements of Psychoanalysis/Psychodynamic thinking do you think are still relevant today?</a:t>
            </a:r>
          </a:p>
        </p:txBody>
      </p:sp>
    </p:spTree>
    <p:extLst>
      <p:ext uri="{BB962C8B-B14F-4D97-AF65-F5344CB8AC3E}">
        <p14:creationId xmlns:p14="http://schemas.microsoft.com/office/powerpoint/2010/main" val="1166506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20688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atin typeface="+mj-lt"/>
              </a:rPr>
              <a:t>Since Freud</a:t>
            </a:r>
            <a:endParaRPr lang="en-GB" sz="4400" dirty="0">
              <a:latin typeface="+mj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0" y="1628800"/>
            <a:ext cx="1633134" cy="163313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34610" y="32777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Carl Jung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377" y="3832352"/>
            <a:ext cx="1190625" cy="17049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5093" y="5722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Alfred Adler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60648"/>
            <a:ext cx="1829941" cy="248127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798074" y="27419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Harry Stack Sullivan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725" y="1044825"/>
            <a:ext cx="1190625" cy="16859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947518" y="273702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Theodore </a:t>
            </a:r>
            <a:r>
              <a:rPr lang="en-GB" dirty="0" err="1" smtClean="0"/>
              <a:t>Reik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565" y="3424237"/>
            <a:ext cx="1905000" cy="24003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703332" y="5841863"/>
            <a:ext cx="2003808" cy="380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Anna Freud</a:t>
            </a:r>
            <a:endParaRPr lang="en-GB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3520220"/>
            <a:ext cx="1409700" cy="177165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452320" y="55925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Melanie Klein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924" y="3647060"/>
            <a:ext cx="1415086" cy="170230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221016" y="5353287"/>
            <a:ext cx="1811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Karen Horney</a:t>
            </a:r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376" y="1585676"/>
            <a:ext cx="1181100" cy="11811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2826690" y="2755283"/>
            <a:ext cx="1509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Erich Fromm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47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44824"/>
            <a:ext cx="7772400" cy="4572000"/>
          </a:xfrm>
        </p:spPr>
        <p:txBody>
          <a:bodyPr/>
          <a:lstStyle/>
          <a:p>
            <a:r>
              <a:rPr lang="en-GB" dirty="0" smtClean="0"/>
              <a:t>Long been criticised</a:t>
            </a:r>
          </a:p>
          <a:p>
            <a:r>
              <a:rPr lang="en-GB" dirty="0" smtClean="0"/>
              <a:t>Today there are many different schools</a:t>
            </a:r>
          </a:p>
          <a:p>
            <a:r>
              <a:rPr lang="en-GB" dirty="0" smtClean="0"/>
              <a:t>No longer about the analyst and the couch</a:t>
            </a:r>
          </a:p>
          <a:p>
            <a:r>
              <a:rPr lang="en-GB" dirty="0" smtClean="0"/>
              <a:t>Growing body of evidence regarding the efficacy of psychodynamic work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8962" y="4293096"/>
            <a:ext cx="3000375" cy="2266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psychodynamic thinking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Learning about oneself</a:t>
            </a:r>
          </a:p>
          <a:p>
            <a:r>
              <a:rPr lang="en-GB" dirty="0" smtClean="0"/>
              <a:t>Managing difficult feelings</a:t>
            </a:r>
          </a:p>
          <a:p>
            <a:r>
              <a:rPr lang="en-GB" dirty="0" smtClean="0"/>
              <a:t>Integration of other approaches</a:t>
            </a:r>
          </a:p>
          <a:p>
            <a:r>
              <a:rPr lang="en-GB" dirty="0" smtClean="0"/>
              <a:t>The central goal</a:t>
            </a:r>
          </a:p>
          <a:p>
            <a:r>
              <a:rPr lang="en-GB" dirty="0" smtClean="0"/>
              <a:t>Bringing together different experiences</a:t>
            </a:r>
          </a:p>
          <a:p>
            <a:r>
              <a:rPr lang="en-GB" dirty="0" smtClean="0"/>
              <a:t>Most behaviours, thoughts, feelings, symptoms have meaning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Tenets of Contemporary Psychodynamic Counselling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Safe environment</a:t>
            </a:r>
          </a:p>
          <a:p>
            <a:r>
              <a:rPr lang="en-GB" dirty="0" smtClean="0"/>
              <a:t>Highlighting avoidance</a:t>
            </a:r>
          </a:p>
          <a:p>
            <a:r>
              <a:rPr lang="en-GB" dirty="0" smtClean="0"/>
              <a:t>Importance of relationships</a:t>
            </a:r>
          </a:p>
          <a:p>
            <a:r>
              <a:rPr lang="en-GB" dirty="0" smtClean="0"/>
              <a:t>Client’s sense of self</a:t>
            </a:r>
          </a:p>
          <a:p>
            <a:r>
              <a:rPr lang="en-GB" dirty="0" smtClean="0"/>
              <a:t>Therapeutic relationship</a:t>
            </a:r>
          </a:p>
          <a:p>
            <a:r>
              <a:rPr lang="en-GB" dirty="0" smtClean="0"/>
              <a:t>Patterns of behaviours</a:t>
            </a:r>
          </a:p>
          <a:p>
            <a:r>
              <a:rPr lang="en-GB" dirty="0" smtClean="0"/>
              <a:t>Exploring unconscious meaning</a:t>
            </a:r>
            <a:endParaRPr lang="en-GB" dirty="0"/>
          </a:p>
        </p:txBody>
      </p:sp>
      <p:sp>
        <p:nvSpPr>
          <p:cNvPr id="22530" name="AutoShape 2" descr="Image result for therapeutic relationship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031974"/>
            <a:ext cx="3546444" cy="20894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Talking Therapy/Cure</a:t>
            </a:r>
          </a:p>
          <a:p>
            <a:r>
              <a:rPr lang="en-GB" dirty="0" smtClean="0"/>
              <a:t>Recognising/Expressing and Understanding</a:t>
            </a:r>
          </a:p>
          <a:p>
            <a:r>
              <a:rPr lang="en-GB" dirty="0" smtClean="0"/>
              <a:t>Therapist listens for </a:t>
            </a:r>
            <a:r>
              <a:rPr lang="en-GB" dirty="0" err="1" smtClean="0"/>
              <a:t>resistence</a:t>
            </a:r>
            <a:endParaRPr lang="en-GB" dirty="0" smtClean="0"/>
          </a:p>
          <a:p>
            <a:r>
              <a:rPr lang="en-GB" dirty="0" smtClean="0"/>
              <a:t>Exploring and supporting </a:t>
            </a:r>
            <a:r>
              <a:rPr lang="en-GB" dirty="0" err="1" smtClean="0"/>
              <a:t>defenses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300" y="4076700"/>
            <a:ext cx="3803700" cy="254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do clients come for counselling?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Repetition of past mistakes</a:t>
            </a:r>
          </a:p>
          <a:p>
            <a:r>
              <a:rPr lang="en-GB" dirty="0" smtClean="0"/>
              <a:t>Relationship difficulties</a:t>
            </a:r>
          </a:p>
          <a:p>
            <a:r>
              <a:rPr lang="en-GB" dirty="0" smtClean="0"/>
              <a:t>Employment issues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Psychodynamic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Focus on expression and the affect of emotions</a:t>
            </a:r>
          </a:p>
          <a:p>
            <a:r>
              <a:rPr lang="en-GB" dirty="0" smtClean="0"/>
              <a:t>Exploration of suppression of difficult thoughts and feelings</a:t>
            </a:r>
          </a:p>
          <a:p>
            <a:r>
              <a:rPr lang="en-GB" dirty="0" smtClean="0"/>
              <a:t>Discussion of past experiences</a:t>
            </a:r>
          </a:p>
          <a:p>
            <a:r>
              <a:rPr lang="en-GB" dirty="0" smtClean="0"/>
              <a:t>Exploration of recurring themes and patterns within relationships and life</a:t>
            </a:r>
          </a:p>
          <a:p>
            <a:r>
              <a:rPr lang="en-GB" dirty="0" smtClean="0"/>
              <a:t>Exploration of the relationships within the client’s life</a:t>
            </a:r>
          </a:p>
          <a:p>
            <a:r>
              <a:rPr lang="en-GB" dirty="0" smtClean="0"/>
              <a:t>Focus on the therapeutic relationship (transference)</a:t>
            </a:r>
          </a:p>
          <a:p>
            <a:r>
              <a:rPr lang="en-GB" dirty="0" smtClean="0"/>
              <a:t>Exploration of fantasy life.</a:t>
            </a:r>
          </a:p>
          <a:p>
            <a:r>
              <a:rPr lang="en-GB" dirty="0" smtClean="0"/>
              <a:t>Therapy explores insecurities, in a space where it feels safe to do so.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Contemporary psychoanalysis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 Relations Therapy</a:t>
            </a:r>
          </a:p>
          <a:p>
            <a:r>
              <a:rPr lang="en-GB" dirty="0" smtClean="0"/>
              <a:t>Self Psychology</a:t>
            </a:r>
          </a:p>
          <a:p>
            <a:r>
              <a:rPr lang="en-GB" dirty="0" smtClean="0"/>
              <a:t>Interpersonal Psychotherapy</a:t>
            </a:r>
          </a:p>
          <a:p>
            <a:r>
              <a:rPr lang="en-GB" dirty="0" smtClean="0"/>
              <a:t>Brief psychodynamic </a:t>
            </a:r>
            <a:r>
              <a:rPr lang="en-GB" dirty="0" smtClean="0"/>
              <a:t>therapy</a:t>
            </a:r>
          </a:p>
          <a:p>
            <a:r>
              <a:rPr lang="en-GB" dirty="0" smtClean="0"/>
              <a:t>Neuro-Psychoanalysis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8890" y="4558877"/>
            <a:ext cx="4680520" cy="2299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48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Relations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theory emphasizes the importance of interpersonal-relations, mostly within the family and particularly between the mother and the child.</a:t>
            </a:r>
          </a:p>
          <a:p>
            <a:r>
              <a:rPr lang="en-GB" dirty="0" smtClean="0"/>
              <a:t>The term “Object” actually means a person e.g. the significant person in the child’s life</a:t>
            </a:r>
          </a:p>
          <a:p>
            <a:r>
              <a:rPr lang="en-GB" dirty="0" smtClean="0"/>
              <a:t>Relations is the interpersonal relations that occur. </a:t>
            </a:r>
          </a:p>
          <a:p>
            <a:r>
              <a:rPr lang="en-GB" dirty="0" smtClean="0"/>
              <a:t>Object Relations theorists will want to explore how the client sees themselves and how they interact with the other.</a:t>
            </a:r>
          </a:p>
          <a:p>
            <a:r>
              <a:rPr lang="en-GB" dirty="0" smtClean="0"/>
              <a:t>Key Theorists: Melanie Klein, Ronald Fairbairn and </a:t>
            </a:r>
            <a:r>
              <a:rPr lang="en-GB" smtClean="0"/>
              <a:t>Donald Win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21202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</a:t>
            </a:r>
            <a:endParaRPr lang="en-GB" dirty="0"/>
          </a:p>
        </p:txBody>
      </p:sp>
      <p:pic>
        <p:nvPicPr>
          <p:cNvPr id="5" name="Content Placeholder 4" descr="Relationship 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796136" y="2780928"/>
            <a:ext cx="2686050" cy="1704975"/>
          </a:xfrm>
        </p:spPr>
      </p:pic>
      <p:sp>
        <p:nvSpPr>
          <p:cNvPr id="3" name="Text Placeholder 2"/>
          <p:cNvSpPr>
            <a:spLocks noGrp="1"/>
          </p:cNvSpPr>
          <p:nvPr>
            <p:ph type="body" sz="half" idx="4294967295"/>
          </p:nvPr>
        </p:nvSpPr>
        <p:spPr>
          <a:xfrm>
            <a:off x="1331640" y="1772816"/>
            <a:ext cx="3670300" cy="4572000"/>
          </a:xfrm>
        </p:spPr>
        <p:txBody>
          <a:bodyPr/>
          <a:lstStyle/>
          <a:p>
            <a:r>
              <a:rPr lang="en-GB" sz="2400" dirty="0" smtClean="0"/>
              <a:t>Exploring the self</a:t>
            </a:r>
          </a:p>
          <a:p>
            <a:r>
              <a:rPr lang="en-GB" sz="2400" dirty="0" smtClean="0"/>
              <a:t>Interpersonal relationships</a:t>
            </a:r>
          </a:p>
          <a:p>
            <a:r>
              <a:rPr lang="en-GB" sz="2400" dirty="0" smtClean="0"/>
              <a:t>Exploring patterns of behaviour</a:t>
            </a:r>
          </a:p>
          <a:p>
            <a:r>
              <a:rPr lang="en-GB" sz="2400" dirty="0" smtClean="0"/>
              <a:t>Recognising recurring themes </a:t>
            </a:r>
          </a:p>
          <a:p>
            <a:r>
              <a:rPr lang="en-GB" sz="2400" dirty="0" smtClean="0"/>
              <a:t>The importance of the “Holding Environment”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Interpersonal Psychotherapy</a:t>
            </a:r>
            <a:br>
              <a:rPr lang="en-GB" dirty="0" smtClean="0"/>
            </a:br>
            <a:r>
              <a:rPr lang="en-GB" dirty="0" smtClean="0"/>
              <a:t>Horney and Stack Sullivan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Time-limited and structured</a:t>
            </a:r>
          </a:p>
          <a:p>
            <a:r>
              <a:rPr lang="en-GB" dirty="0" smtClean="0"/>
              <a:t>Therapeutic relationship</a:t>
            </a:r>
          </a:p>
          <a:p>
            <a:r>
              <a:rPr lang="en-GB" dirty="0" smtClean="0"/>
              <a:t>Attachment theory</a:t>
            </a:r>
          </a:p>
          <a:p>
            <a:r>
              <a:rPr lang="en-GB" dirty="0" smtClean="0"/>
              <a:t>Coping Strategies</a:t>
            </a:r>
          </a:p>
          <a:p>
            <a:r>
              <a:rPr lang="en-GB" dirty="0" smtClean="0"/>
              <a:t>Psychological symptoms can be understood as a response to difficulties in relationships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 of Brief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Weekly sessions</a:t>
            </a:r>
          </a:p>
          <a:p>
            <a:r>
              <a:rPr lang="en-GB" dirty="0" smtClean="0"/>
              <a:t>Careful screening of clients</a:t>
            </a:r>
          </a:p>
          <a:p>
            <a:r>
              <a:rPr lang="en-GB" dirty="0" smtClean="0"/>
              <a:t>Looking at past and present</a:t>
            </a:r>
          </a:p>
          <a:p>
            <a:r>
              <a:rPr lang="en-GB" dirty="0" smtClean="0"/>
              <a:t>Specific treatment goals</a:t>
            </a:r>
          </a:p>
          <a:p>
            <a:r>
              <a:rPr lang="en-GB" dirty="0" smtClean="0"/>
              <a:t>Ego Functioning and </a:t>
            </a:r>
            <a:r>
              <a:rPr lang="en-GB" dirty="0" err="1" smtClean="0"/>
              <a:t>defense</a:t>
            </a:r>
            <a:r>
              <a:rPr lang="en-GB" dirty="0" smtClean="0"/>
              <a:t> mechanisms</a:t>
            </a:r>
          </a:p>
          <a:p>
            <a:r>
              <a:rPr lang="en-GB" dirty="0" smtClean="0"/>
              <a:t>Use of other approach techniques</a:t>
            </a:r>
          </a:p>
          <a:p>
            <a:r>
              <a:rPr lang="en-GB" dirty="0" smtClean="0"/>
              <a:t>More </a:t>
            </a:r>
            <a:r>
              <a:rPr lang="en-GB" dirty="0" err="1" smtClean="0"/>
              <a:t>confrontive</a:t>
            </a:r>
            <a:r>
              <a:rPr lang="en-GB" dirty="0" smtClean="0"/>
              <a:t> and direct</a:t>
            </a:r>
          </a:p>
          <a:p>
            <a:r>
              <a:rPr lang="en-GB" dirty="0" smtClean="0"/>
              <a:t>Empirical Studies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Psychoanalysis and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Juliet Mitchell: </a:t>
            </a:r>
            <a:r>
              <a:rPr lang="en-GB" i="1" dirty="0" smtClean="0"/>
              <a:t>Psychoanalysis and Feminism</a:t>
            </a:r>
          </a:p>
          <a:p>
            <a:r>
              <a:rPr lang="en-GB" dirty="0" smtClean="0"/>
              <a:t>Freudian theory criticised for assumptions that women are inferior to men/</a:t>
            </a:r>
          </a:p>
          <a:p>
            <a:r>
              <a:rPr lang="en-GB" dirty="0" smtClean="0"/>
              <a:t>Societal Expectations at the time of Freud’s writing.</a:t>
            </a:r>
          </a:p>
          <a:p>
            <a:r>
              <a:rPr lang="en-GB" dirty="0" smtClean="0"/>
              <a:t>Freud did encourage women to become analysts.</a:t>
            </a:r>
          </a:p>
          <a:p>
            <a:r>
              <a:rPr lang="en-GB" dirty="0" smtClean="0"/>
              <a:t>Woman’s role just to be the mother?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628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Neuro-Psychoanalysis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Where Brain meets the Mind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990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world</a:t>
            </a:r>
          </a:p>
          <a:p>
            <a:r>
              <a:rPr lang="en-GB" dirty="0" smtClean="0"/>
              <a:t>Advances in neurology, social sciences and psychology</a:t>
            </a:r>
          </a:p>
          <a:p>
            <a:r>
              <a:rPr lang="en-GB" dirty="0" smtClean="0"/>
              <a:t>Abandonment of the couch and instinct motivation</a:t>
            </a:r>
          </a:p>
          <a:p>
            <a:r>
              <a:rPr lang="en-GB" dirty="0" smtClean="0"/>
              <a:t>Movement towards briefer therapy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5804</TotalTime>
  <Words>509</Words>
  <Application>Microsoft Office PowerPoint</Application>
  <PresentationFormat>On-screen Show (4:3)</PresentationFormat>
  <Paragraphs>116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Calibri</vt:lpstr>
      <vt:lpstr>Franklin Gothic Book</vt:lpstr>
      <vt:lpstr>Crop</vt:lpstr>
      <vt:lpstr>Contemporary Psychodynamic Practices</vt:lpstr>
      <vt:lpstr>Aims</vt:lpstr>
      <vt:lpstr>Question?</vt:lpstr>
      <vt:lpstr>PowerPoint Presentation</vt:lpstr>
      <vt:lpstr>PowerPoint Presentation</vt:lpstr>
      <vt:lpstr>What is psychodynamic thinking today?</vt:lpstr>
      <vt:lpstr>Basic Tenets of Contemporary Psychodynamic Counselling</vt:lpstr>
      <vt:lpstr>PowerPoint Presentation</vt:lpstr>
      <vt:lpstr>Why do clients come for counselling?</vt:lpstr>
      <vt:lpstr>Psychodynamic Therapy</vt:lpstr>
      <vt:lpstr>Contemporary psychoanalysis</vt:lpstr>
      <vt:lpstr>Object Relations Theory</vt:lpstr>
      <vt:lpstr>Self</vt:lpstr>
      <vt:lpstr>Interpersonal Psychotherapy Horney and Stack Sullivan</vt:lpstr>
      <vt:lpstr>Principles of Brief Therapy</vt:lpstr>
      <vt:lpstr>Psychoanalysis and Feminism</vt:lpstr>
      <vt:lpstr>Neuro-Psychoanalysis</vt:lpstr>
      <vt:lpstr>Conclusion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Psychodynamic Practices</dc:title>
  <dc:creator>Catherine</dc:creator>
  <cp:lastModifiedBy>Catherine Slade</cp:lastModifiedBy>
  <cp:revision>18</cp:revision>
  <dcterms:created xsi:type="dcterms:W3CDTF">2015-11-03T06:25:55Z</dcterms:created>
  <dcterms:modified xsi:type="dcterms:W3CDTF">2017-10-23T07:58:30Z</dcterms:modified>
</cp:coreProperties>
</file>