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44"/>
  </p:notesMasterIdLst>
  <p:handoutMasterIdLst>
    <p:handoutMasterId r:id="rId45"/>
  </p:handoutMasterIdLst>
  <p:sldIdLst>
    <p:sldId id="621" r:id="rId5"/>
    <p:sldId id="258" r:id="rId6"/>
    <p:sldId id="383" r:id="rId7"/>
    <p:sldId id="329" r:id="rId8"/>
    <p:sldId id="622" r:id="rId9"/>
    <p:sldId id="278" r:id="rId10"/>
    <p:sldId id="331" r:id="rId11"/>
    <p:sldId id="416" r:id="rId12"/>
    <p:sldId id="279" r:id="rId13"/>
    <p:sldId id="257" r:id="rId14"/>
    <p:sldId id="626" r:id="rId15"/>
    <p:sldId id="280" r:id="rId16"/>
    <p:sldId id="625" r:id="rId17"/>
    <p:sldId id="287" r:id="rId18"/>
    <p:sldId id="288" r:id="rId19"/>
    <p:sldId id="289" r:id="rId20"/>
    <p:sldId id="385" r:id="rId21"/>
    <p:sldId id="290" r:id="rId22"/>
    <p:sldId id="624" r:id="rId23"/>
    <p:sldId id="627" r:id="rId24"/>
    <p:sldId id="628" r:id="rId25"/>
    <p:sldId id="265" r:id="rId26"/>
    <p:sldId id="623" r:id="rId27"/>
    <p:sldId id="420" r:id="rId28"/>
    <p:sldId id="285" r:id="rId29"/>
    <p:sldId id="308" r:id="rId30"/>
    <p:sldId id="259" r:id="rId31"/>
    <p:sldId id="327" r:id="rId32"/>
    <p:sldId id="373" r:id="rId33"/>
    <p:sldId id="393" r:id="rId34"/>
    <p:sldId id="390" r:id="rId35"/>
    <p:sldId id="629" r:id="rId36"/>
    <p:sldId id="324" r:id="rId37"/>
    <p:sldId id="347" r:id="rId38"/>
    <p:sldId id="348" r:id="rId39"/>
    <p:sldId id="384" r:id="rId40"/>
    <p:sldId id="277" r:id="rId41"/>
    <p:sldId id="397" r:id="rId42"/>
    <p:sldId id="374" r:id="rId43"/>
  </p:sldIdLst>
  <p:sldSz cx="9144000" cy="6858000" type="screen4x3"/>
  <p:notesSz cx="6858000" cy="9144000"/>
  <p:embeddedFontLst>
    <p:embeddedFont>
      <p:font typeface="Aptos" panose="020B0004020202020204" pitchFamily="34" charset="0"/>
      <p:regular r:id="rId46"/>
      <p:bold r:id="rId47"/>
      <p:italic r:id="rId48"/>
      <p:boldItalic r:id="rId49"/>
    </p:embeddedFont>
    <p:embeddedFont>
      <p:font typeface="Arial Rounded MT Bold" panose="020F0704030504030204" pitchFamily="34" charset="0"/>
      <p:regular r:id="rId50"/>
    </p:embeddedFont>
    <p:embeddedFont>
      <p:font typeface="Calibri" panose="020F0502020204030204" pitchFamily="34" charset="0"/>
      <p:regular r:id="rId51"/>
      <p:bold r:id="rId52"/>
      <p:italic r:id="rId53"/>
      <p:boldItalic r:id="rId54"/>
    </p:embeddedFont>
    <p:embeddedFont>
      <p:font typeface="Comic Sans MS" panose="030F0702030302020204" pitchFamily="66" charset="0"/>
      <p:regular r:id="rId55"/>
      <p:bold r:id="rId56"/>
      <p:italic r:id="rId57"/>
      <p:boldItalic r:id="rId58"/>
    </p:embeddedFont>
    <p:embeddedFont>
      <p:font typeface="Tahoma" panose="020B0604030504040204" pitchFamily="34" charset="0"/>
      <p:regular r:id="rId59"/>
      <p:bold r:id="rId6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8" autoAdjust="0"/>
    <p:restoredTop sz="89344"/>
  </p:normalViewPr>
  <p:slideViewPr>
    <p:cSldViewPr>
      <p:cViewPr varScale="1">
        <p:scale>
          <a:sx n="102" d="100"/>
          <a:sy n="102" d="100"/>
        </p:scale>
        <p:origin x="1860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font" Target="fonts/font2.fntdata"/><Relationship Id="rId50" Type="http://schemas.openxmlformats.org/officeDocument/2006/relationships/font" Target="fonts/font5.fntdata"/><Relationship Id="rId55" Type="http://schemas.openxmlformats.org/officeDocument/2006/relationships/font" Target="fonts/font10.fntdata"/><Relationship Id="rId63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3" Type="http://schemas.openxmlformats.org/officeDocument/2006/relationships/font" Target="fonts/font8.fntdata"/><Relationship Id="rId58" Type="http://schemas.openxmlformats.org/officeDocument/2006/relationships/font" Target="fonts/font13.fntdata"/><Relationship Id="rId5" Type="http://schemas.openxmlformats.org/officeDocument/2006/relationships/slide" Target="slides/slide1.xml"/><Relationship Id="rId61" Type="http://schemas.openxmlformats.org/officeDocument/2006/relationships/presProps" Target="presProp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font" Target="fonts/font3.fntdata"/><Relationship Id="rId56" Type="http://schemas.openxmlformats.org/officeDocument/2006/relationships/font" Target="fonts/font11.fntdata"/><Relationship Id="rId64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font" Target="fonts/font6.fntdata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font" Target="fonts/font1.fntdata"/><Relationship Id="rId59" Type="http://schemas.openxmlformats.org/officeDocument/2006/relationships/font" Target="fonts/font14.fntdata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font" Target="fonts/font9.fntdata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font" Target="fonts/font4.fntdata"/><Relationship Id="rId57" Type="http://schemas.openxmlformats.org/officeDocument/2006/relationships/font" Target="fonts/font12.fntdata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52" Type="http://schemas.openxmlformats.org/officeDocument/2006/relationships/font" Target="fonts/font7.fntdata"/><Relationship Id="rId60" Type="http://schemas.openxmlformats.org/officeDocument/2006/relationships/font" Target="fonts/font15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11/15/2023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FAB9FD5E-4D32-4027-8F7F-BD108CFAFF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C5D6488-46A6-408C-B288-6B59DEC7098C}" type="slidenum">
              <a:rPr lang="en-GB" altLang="en-US" smtClean="0"/>
              <a:pPr/>
              <a:t>2</a:t>
            </a:fld>
            <a:endParaRPr lang="en-GB" altLang="en-US"/>
          </a:p>
        </p:txBody>
      </p:sp>
      <p:sp>
        <p:nvSpPr>
          <p:cNvPr id="19459" name="Slide Image Placeholder 1">
            <a:extLst>
              <a:ext uri="{FF2B5EF4-FFF2-40B4-BE49-F238E27FC236}">
                <a16:creationId xmlns:a16="http://schemas.microsoft.com/office/drawing/2014/main" id="{B8392764-096C-4F3E-9DF3-3C6F323C7D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Notes Placeholder 2">
            <a:extLst>
              <a:ext uri="{FF2B5EF4-FFF2-40B4-BE49-F238E27FC236}">
                <a16:creationId xmlns:a16="http://schemas.microsoft.com/office/drawing/2014/main" id="{2D7073F9-D5ED-4E19-9D4F-CE5ED25A46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1428" tIns="45714" rIns="91428" bIns="45714"/>
          <a:lstStyle/>
          <a:p>
            <a:pPr eaLnBrk="1" hangingPunct="1"/>
            <a:endParaRPr lang="en-GB" altLang="en-US" dirty="0"/>
          </a:p>
        </p:txBody>
      </p:sp>
      <p:sp>
        <p:nvSpPr>
          <p:cNvPr id="19461" name="Slide Number Placeholder 3">
            <a:extLst>
              <a:ext uri="{FF2B5EF4-FFF2-40B4-BE49-F238E27FC236}">
                <a16:creationId xmlns:a16="http://schemas.microsoft.com/office/drawing/2014/main" id="{154E03D6-FC1B-4732-AC3F-6DDEF53D7BFE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8" tIns="45714" rIns="91428" bIns="45714"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01675" indent="-2698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0795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113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9431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003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8575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147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7719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BE5D0C7F-5ACD-4DAB-BEB3-7D930098D0E1}" type="slidenum">
              <a:rPr lang="en-GB" altLang="en-US" sz="1200">
                <a:latin typeface="Times New Roman" panose="02020603050405020304" pitchFamily="18" charset="0"/>
              </a:rPr>
              <a:pPr algn="r" eaLnBrk="1" hangingPunct="1"/>
              <a:t>2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704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148843DB-F29E-4C6D-8EF8-48E1872130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C82D08B7-F831-455B-910A-77F587CB27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41E499A9-E37E-4BF6-A7E6-E962DBE929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121D27D-F703-4EFD-B88F-63CFA87BE8BB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9877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F0F1B72E-D04E-470C-B08E-41E48B773B3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619AC19C-C6A2-48DD-B5C8-BC7BF3BBF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CE099B4D-748B-45DD-B876-5825C2AB64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3E1E8ED-0D5C-4051-8667-C1B75E920333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75662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C3635231-9202-42C1-BA57-0D9AB280AD1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F83EBC7A-1656-490E-A3DE-BCF17A7DE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54F90AF1-00B7-43AA-BA17-0E664BE370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</a:pPr>
            <a:fld id="{C0E720BC-632B-4A50-BBDB-367ED91D1E48}" type="slidenum">
              <a:rPr lang="en-GB" altLang="en-US"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8</a:t>
            </a:fld>
            <a:endParaRPr lang="en-GB" altLang="en-US"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701B73FF-862C-4E01-AACA-1479588BAB6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89D183AC-680D-4D8F-A6FA-D3AA5F31DD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6C3DD4F0-A4AA-4F2A-89ED-B534570719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6329E50-9A2E-461C-8580-6CE7F17A213D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76983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E4F3367D-3D97-42F5-9F3E-D69C766991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9BB5D5-4BF8-45AD-9355-A2AD3AB15378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9C0D4D35-02D7-47B8-BF06-FDDB6E1429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4B70A854-9C8A-427F-B416-832C83842E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dirty="0"/>
              <a:t>Share link to video in the Teams chat as well as showing on screen. </a:t>
            </a:r>
          </a:p>
        </p:txBody>
      </p:sp>
    </p:spTree>
    <p:extLst>
      <p:ext uri="{BB962C8B-B14F-4D97-AF65-F5344CB8AC3E}">
        <p14:creationId xmlns:p14="http://schemas.microsoft.com/office/powerpoint/2010/main" val="39802413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C3635231-9202-42C1-BA57-0D9AB280AD1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F83EBC7A-1656-490E-A3DE-BCF17A7DE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54F90AF1-00B7-43AA-BA17-0E664BE370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</a:pPr>
            <a:fld id="{C0E720BC-632B-4A50-BBDB-367ED91D1E48}" type="slidenum">
              <a:rPr lang="en-GB" altLang="en-US"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11</a:t>
            </a:fld>
            <a:endParaRPr lang="en-GB" altLang="en-US"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18089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3926CAF7-8675-44D9-A02B-F67925F1CB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488457C7-CB6E-464F-8B0F-AF2C8D5335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E775A317-4B90-4AC2-BC69-96E8BC6B36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961AD73-05AB-41C3-A112-6C804F00DC3A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0909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C3635231-9202-42C1-BA57-0D9AB280AD1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F83EBC7A-1656-490E-A3DE-BCF17A7DE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54F90AF1-00B7-43AA-BA17-0E664BE370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</a:pPr>
            <a:fld id="{C0E720BC-632B-4A50-BBDB-367ED91D1E48}" type="slidenum">
              <a:rPr lang="en-GB" altLang="en-US"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13</a:t>
            </a:fld>
            <a:endParaRPr lang="en-GB" altLang="en-US"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86540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 visiting the UWTSD library site, conducting a search and showing the process in </a:t>
            </a:r>
            <a:r>
              <a:rPr lang="en-GB" dirty="0" err="1"/>
              <a:t>realtime</a:t>
            </a:r>
            <a:r>
              <a:rPr lang="en-GB" dirty="0"/>
              <a:t>. Here you can also highlight to students how to ‘pin’ and email articles and sources.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1223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0F0F48CB-C407-423E-AAA7-5850608ED3F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4FCA30B-56E6-4A58-9C9A-95D30994C8C2}" type="slidenum">
              <a:rPr lang="en-GB" altLang="en-US" smtClean="0"/>
              <a:pPr/>
              <a:t>20</a:t>
            </a:fld>
            <a:endParaRPr lang="en-GB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15D9081B-4E2D-4083-8014-F5AB0C4149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A10775C7-4515-4AB3-A435-5BD82792D0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462289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0F0F48CB-C407-423E-AAA7-5850608ED3F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4FCA30B-56E6-4A58-9C9A-95D30994C8C2}" type="slidenum">
              <a:rPr lang="en-GB" altLang="en-US" smtClean="0"/>
              <a:pPr/>
              <a:t>21</a:t>
            </a:fld>
            <a:endParaRPr lang="en-GB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15D9081B-4E2D-4083-8014-F5AB0C4149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A10775C7-4515-4AB3-A435-5BD82792D0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816802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0F0F48CB-C407-423E-AAA7-5850608ED3F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4FCA30B-56E6-4A58-9C9A-95D30994C8C2}" type="slidenum">
              <a:rPr lang="en-GB" altLang="en-US" smtClean="0"/>
              <a:pPr/>
              <a:t>22</a:t>
            </a:fld>
            <a:endParaRPr lang="en-GB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15D9081B-4E2D-4083-8014-F5AB0C4149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A10775C7-4515-4AB3-A435-5BD82792D0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806963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0F0F48CB-C407-423E-AAA7-5850608ED3F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4FCA30B-56E6-4A58-9C9A-95D30994C8C2}" type="slidenum">
              <a:rPr lang="en-GB" altLang="en-US" smtClean="0"/>
              <a:pPr/>
              <a:t>23</a:t>
            </a:fld>
            <a:endParaRPr lang="en-GB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15D9081B-4E2D-4083-8014-F5AB0C4149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A10775C7-4515-4AB3-A435-5BD82792D0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647841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9029A2CF-EE74-43E9-B743-179A75F56D0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EB7E8C60-E14A-480A-90C0-ACFF7B3EA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BB2C5656-4198-4BD1-A1DB-2F57A1D125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</a:pPr>
            <a:fld id="{E0A1DDD6-C871-47BD-A530-07EFA41F562B}" type="slidenum">
              <a:rPr lang="en-GB" altLang="en-US"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24</a:t>
            </a:fld>
            <a:endParaRPr lang="en-GB" altLang="en-US"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4579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8CCFF4-88C0-4190-AC70-A8403D07E254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48277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5433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could be a good opportunity to ensure students are familiar with how to upload assessments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67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DgqqPvMn0U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rt.ac.uk/eco/globa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heconversation.com/exploring-the-indian-ocean-as-a-rich-archive-of-history-above-and-below-the-water-line-133817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skillshub.northampton.ac.uk/2013/04/18/harvard-referencing-interactive-tutorial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youtube.com/watch?v=ptHIA5bMnio" TargetMode="External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lanetjune.com/blog/patchwork-embellished-tote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LCLM4001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Skills (ACS)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ptos" panose="020B0004020202020204" pitchFamily="34" charset="0"/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Understanding Referencing  </a:t>
            </a: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&amp; Plagiarism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15/11/2023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5D95875-3B43-4584-AEF1-50037EC7CEE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Aims of the session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4639A8F-AEB2-4A26-A11C-F928D1C64C7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41784" y="1628800"/>
            <a:ext cx="8460432" cy="32988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understand referencing and citation in the context of this module</a:t>
            </a:r>
          </a:p>
          <a:p>
            <a:pPr eaLnBrk="1" hangingPunct="1"/>
            <a:r>
              <a:rPr lang="en-GB" altLang="en-US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understand the serious nature of committing an academic offence.</a:t>
            </a:r>
          </a:p>
          <a:p>
            <a:pPr eaLnBrk="1" hangingPunct="1"/>
            <a:r>
              <a:rPr lang="en-GB" altLang="en-US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practise constructing references for books, journals and websites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Text Box 5">
            <a:extLst>
              <a:ext uri="{FF2B5EF4-FFF2-40B4-BE49-F238E27FC236}">
                <a16:creationId xmlns:a16="http://schemas.microsoft.com/office/drawing/2014/main" id="{A048FF48-08B3-4D41-8AD3-C48DCF955B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869" y="260648"/>
            <a:ext cx="8766261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Referencing </a:t>
            </a:r>
          </a:p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40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who, what, when, where, why and how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A7F858-B897-4191-8C74-C0BE98B400F1}"/>
              </a:ext>
            </a:extLst>
          </p:cNvPr>
          <p:cNvSpPr txBox="1"/>
          <p:nvPr/>
        </p:nvSpPr>
        <p:spPr>
          <a:xfrm>
            <a:off x="377739" y="6317680"/>
            <a:ext cx="88204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Copyright clearance: unless otherwise attributed all images are downloaded from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Pixabay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: CC0, Wikimedia Commons and Wikipedia: Public Domain Free for commercial use, no attribution required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A9C426-E4EC-4B33-8B48-0740556AE1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5582" y="1837737"/>
            <a:ext cx="5844785" cy="3896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284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 fontScale="90000"/>
          </a:bodyPr>
          <a:lstStyle/>
          <a:p>
            <a:br>
              <a:rPr lang="en-GB" dirty="0">
                <a:latin typeface="Arial Rounded MT Bold" panose="020F0704030504030204" pitchFamily="34" charset="0"/>
              </a:rPr>
            </a:b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What is Referencing?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5457"/>
            <a:ext cx="8229600" cy="4300570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5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you are asked to write an assignment on a topic: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will begin your research by reading to find the information you need.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main sources will be: </a:t>
            </a:r>
            <a:r>
              <a:rPr lang="en-GB" sz="55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books, e-books, web articles, and, at higher levels, journal articles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assignment will contain </a:t>
            </a:r>
            <a:r>
              <a:rPr lang="en-GB" sz="55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  <a:r>
              <a:rPr lang="en-GB" sz="5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these </a:t>
            </a:r>
            <a:r>
              <a:rPr lang="en-GB" sz="55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sources of information</a:t>
            </a:r>
            <a:endParaRPr lang="en-GB" sz="55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5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references will: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show your lecturers where you discovered this information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whether you have understood what you have read</a:t>
            </a:r>
            <a:endParaRPr lang="en-GB" sz="5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7" name="Graphic 6" descr="Books with solid fill">
            <a:extLst>
              <a:ext uri="{FF2B5EF4-FFF2-40B4-BE49-F238E27FC236}">
                <a16:creationId xmlns:a16="http://schemas.microsoft.com/office/drawing/2014/main" id="{55DCD4E1-E80E-4F83-8405-78FDDC7444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8592" y="237728"/>
            <a:ext cx="914400" cy="914400"/>
          </a:xfrm>
          <a:prstGeom prst="rect">
            <a:avLst/>
          </a:prstGeom>
        </p:spPr>
      </p:pic>
      <p:pic>
        <p:nvPicPr>
          <p:cNvPr id="9" name="Graphic 8" descr="Storytelling outline">
            <a:extLst>
              <a:ext uri="{FF2B5EF4-FFF2-40B4-BE49-F238E27FC236}">
                <a16:creationId xmlns:a16="http://schemas.microsoft.com/office/drawing/2014/main" id="{ED96DA06-F48C-487B-BE13-B8E5283EE7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24736" y="23772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07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 fontScale="90000"/>
          </a:bodyPr>
          <a:lstStyle/>
          <a:p>
            <a:br>
              <a:rPr lang="en-GB" dirty="0">
                <a:latin typeface="Arial Rounded MT Bold" panose="020F0704030504030204" pitchFamily="34" charset="0"/>
              </a:rPr>
            </a:b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What is Referencing?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592" y="1389856"/>
            <a:ext cx="8837904" cy="4300570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Never make statements of fact without </a:t>
            </a:r>
            <a:r>
              <a:rPr lang="en-GB" sz="9600" b="1" dirty="0">
                <a:latin typeface="Calibri" panose="020F0502020204030204" pitchFamily="34" charset="0"/>
                <a:cs typeface="Calibri" panose="020F0502020204030204" pitchFamily="34" charset="0"/>
              </a:rPr>
              <a:t>supporting evidence </a:t>
            </a:r>
          </a:p>
          <a:p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If you think something is true or false, you will probably have read about it somewhere -  </a:t>
            </a:r>
            <a:r>
              <a:rPr lang="en-GB" sz="9600" b="1" dirty="0">
                <a:latin typeface="Calibri" panose="020F0502020204030204" pitchFamily="34" charset="0"/>
                <a:cs typeface="Calibri" panose="020F0502020204030204" pitchFamily="34" charset="0"/>
              </a:rPr>
              <a:t>find the source </a:t>
            </a: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of what you are saying and tell us where you </a:t>
            </a:r>
            <a:r>
              <a:rPr lang="en-GB" sz="9600" b="1" dirty="0">
                <a:latin typeface="Calibri" panose="020F0502020204030204" pitchFamily="34" charset="0"/>
                <a:cs typeface="Calibri" panose="020F0502020204030204" pitchFamily="34" charset="0"/>
              </a:rPr>
              <a:t>found the information</a:t>
            </a: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When you reference your assignment correctly you are demonstrating that you </a:t>
            </a:r>
            <a:r>
              <a:rPr lang="en-GB" sz="9600" b="1" dirty="0">
                <a:latin typeface="Calibri" panose="020F0502020204030204" pitchFamily="34" charset="0"/>
                <a:cs typeface="Calibri" panose="020F0502020204030204" pitchFamily="34" charset="0"/>
              </a:rPr>
              <a:t>have read widely </a:t>
            </a: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on a topic and can </a:t>
            </a:r>
            <a:r>
              <a:rPr lang="en-GB" sz="9600" b="1" dirty="0">
                <a:latin typeface="Calibri" panose="020F0502020204030204" pitchFamily="34" charset="0"/>
                <a:cs typeface="Calibri" panose="020F0502020204030204" pitchFamily="34" charset="0"/>
              </a:rPr>
              <a:t>support the theme </a:t>
            </a: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of your work with </a:t>
            </a:r>
            <a:r>
              <a:rPr lang="en-GB" sz="9600" u="sng" dirty="0">
                <a:latin typeface="Calibri" panose="020F0502020204030204" pitchFamily="34" charset="0"/>
                <a:cs typeface="Calibri" panose="020F0502020204030204" pitchFamily="34" charset="0"/>
              </a:rPr>
              <a:t>evidence</a:t>
            </a: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9600" u="sng" dirty="0">
                <a:latin typeface="Calibri" panose="020F0502020204030204" pitchFamily="34" charset="0"/>
                <a:cs typeface="Calibri" panose="020F0502020204030204" pitchFamily="34" charset="0"/>
              </a:rPr>
              <a:t>comments </a:t>
            </a:r>
            <a:r>
              <a:rPr lang="en-GB" sz="9600" b="1" u="sng" dirty="0">
                <a:latin typeface="Calibri" panose="020F0502020204030204" pitchFamily="34" charset="0"/>
                <a:cs typeface="Calibri" panose="020F0502020204030204" pitchFamily="34" charset="0"/>
              </a:rPr>
              <a:t>from experts</a:t>
            </a:r>
          </a:p>
          <a:p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This, in turn, gives your work </a:t>
            </a:r>
            <a:r>
              <a:rPr lang="en-GB" sz="9600" b="1" dirty="0">
                <a:latin typeface="Calibri" panose="020F0502020204030204" pitchFamily="34" charset="0"/>
                <a:cs typeface="Calibri" panose="020F0502020204030204" pitchFamily="34" charset="0"/>
              </a:rPr>
              <a:t>credibility </a:t>
            </a: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and will help you </a:t>
            </a:r>
            <a:r>
              <a:rPr lang="en-GB" sz="9600" b="1" dirty="0">
                <a:latin typeface="Calibri" panose="020F0502020204030204" pitchFamily="34" charset="0"/>
                <a:cs typeface="Calibri" panose="020F0502020204030204" pitchFamily="34" charset="0"/>
              </a:rPr>
              <a:t>gain higher marks </a:t>
            </a: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for your efforts - </a:t>
            </a:r>
            <a:r>
              <a:rPr lang="en-GB" sz="9600" b="1" dirty="0">
                <a:latin typeface="Calibri" panose="020F0502020204030204" pitchFamily="34" charset="0"/>
                <a:cs typeface="Calibri" panose="020F0502020204030204" pitchFamily="34" charset="0"/>
              </a:rPr>
              <a:t>correct referencing is essential for a good mark</a:t>
            </a: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9600" i="1" dirty="0">
                <a:latin typeface="Calibri" panose="020F0502020204030204" pitchFamily="34" charset="0"/>
                <a:cs typeface="Calibri" panose="020F0502020204030204" pitchFamily="34" charset="0"/>
              </a:rPr>
              <a:t>Please note: the reference list does not count towards the word count </a:t>
            </a:r>
          </a:p>
          <a:p>
            <a:endParaRPr lang="en-GB" dirty="0"/>
          </a:p>
        </p:txBody>
      </p:sp>
      <p:pic>
        <p:nvPicPr>
          <p:cNvPr id="7" name="Graphic 6" descr="Books with solid fill">
            <a:extLst>
              <a:ext uri="{FF2B5EF4-FFF2-40B4-BE49-F238E27FC236}">
                <a16:creationId xmlns:a16="http://schemas.microsoft.com/office/drawing/2014/main" id="{55DCD4E1-E80E-4F83-8405-78FDDC7444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8592" y="237728"/>
            <a:ext cx="914400" cy="914400"/>
          </a:xfrm>
          <a:prstGeom prst="rect">
            <a:avLst/>
          </a:prstGeom>
        </p:spPr>
      </p:pic>
      <p:pic>
        <p:nvPicPr>
          <p:cNvPr id="9" name="Graphic 8" descr="Storytelling outline">
            <a:extLst>
              <a:ext uri="{FF2B5EF4-FFF2-40B4-BE49-F238E27FC236}">
                <a16:creationId xmlns:a16="http://schemas.microsoft.com/office/drawing/2014/main" id="{ED96DA06-F48C-487B-BE13-B8E5283EE7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24736" y="23772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933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557748-8E35-43E6-B2B3-A90DF103FBD1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  <a:defRPr/>
            </a:pPr>
            <a:r>
              <a:rPr lang="en-GB" sz="4400" b="1" dirty="0">
                <a:latin typeface="+mj-lt"/>
                <a:ea typeface="+mj-ea"/>
                <a:cs typeface="+mj-cs"/>
              </a:rPr>
              <a:t>How to Reference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54DD04-6B67-43D0-9CDC-D6214549FCAD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  <a:defRPr/>
            </a:pPr>
            <a:r>
              <a:rPr lang="en-GB" sz="2400"/>
              <a:t>There are different ways to reference but we will use Harvard (sometimes called the </a:t>
            </a:r>
            <a:r>
              <a:rPr lang="en-GB" sz="2400" b="1"/>
              <a:t>author/date system</a:t>
            </a:r>
            <a:r>
              <a:rPr lang="en-GB" sz="2400"/>
              <a:t>)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  <a:defRPr/>
            </a:pPr>
            <a:endParaRPr lang="en-GB" sz="24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  <a:defRPr/>
            </a:pPr>
            <a:r>
              <a:rPr lang="en-GB" sz="2400"/>
              <a:t>You can find the full and detailed guide ‘Cite them Right’ in the library and online: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  <a:defRPr/>
            </a:pPr>
            <a:r>
              <a:rPr lang="en-GB" sz="2400" dirty="0">
                <a:hlinkClick r:id="rId3"/>
              </a:rPr>
              <a:t>Cite Them Right - Home (uwtsd.ac.uk)</a:t>
            </a:r>
            <a:endParaRPr lang="en-GB" sz="24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  <a:defRPr/>
            </a:pPr>
            <a:endParaRPr lang="en-GB" sz="24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  <a:defRPr/>
            </a:pPr>
            <a:endParaRPr lang="en-GB" sz="2400"/>
          </a:p>
        </p:txBody>
      </p:sp>
      <p:pic>
        <p:nvPicPr>
          <p:cNvPr id="5" name="Picture 4" descr="A person holding books in a library&#10;&#10;Description automatically generated with low confidence">
            <a:extLst>
              <a:ext uri="{FF2B5EF4-FFF2-40B4-BE49-F238E27FC236}">
                <a16:creationId xmlns:a16="http://schemas.microsoft.com/office/drawing/2014/main" id="{E4BEE3B0-08C6-72B0-1B9E-10D575D0EE4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16" r="22614" b="-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2915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2195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5148064" y="2527155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827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5148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0DE0CEAE-32A5-4160-BB75-A29A1A43B5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The Reference List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1DAD338D-8E10-408B-9635-136B1CD23B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4617" y="1484784"/>
            <a:ext cx="8207375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The list at the end of your assignment (or any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academic source) has all the information about the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sources used to allow the reader to locate the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source quickly and efficiently. </a:t>
            </a:r>
          </a:p>
          <a:p>
            <a:pPr algn="just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sz="2800" dirty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sz="2800" dirty="0"/>
          </a:p>
          <a:p>
            <a:pPr marL="914400" lvl="2" indent="0" eaLnBrk="1" hangingPunct="1">
              <a:buFont typeface="Wingdings" panose="05000000000000000000" pitchFamily="2" charset="2"/>
              <a:buNone/>
              <a:defRPr/>
            </a:pPr>
            <a:endParaRPr lang="en-GB" sz="2000" b="1" dirty="0"/>
          </a:p>
        </p:txBody>
      </p:sp>
      <p:pic>
        <p:nvPicPr>
          <p:cNvPr id="3" name="Picture 2" descr="A picture containing bookcase, text, book, shelving&#10;&#10;Description automatically generated">
            <a:extLst>
              <a:ext uri="{FF2B5EF4-FFF2-40B4-BE49-F238E27FC236}">
                <a16:creationId xmlns:a16="http://schemas.microsoft.com/office/drawing/2014/main" id="{97CC8ADD-9A83-1BB8-8C8E-F51B45CE94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716337"/>
            <a:ext cx="8712968" cy="2867025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03BBAF0-D8FD-4E4C-97AE-0706D2621A05}"/>
              </a:ext>
            </a:extLst>
          </p:cNvPr>
          <p:cNvSpPr/>
          <p:nvPr/>
        </p:nvSpPr>
        <p:spPr>
          <a:xfrm>
            <a:off x="6084168" y="1116077"/>
            <a:ext cx="2741476" cy="40834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034" name="Title 1">
            <a:extLst>
              <a:ext uri="{FF2B5EF4-FFF2-40B4-BE49-F238E27FC236}">
                <a16:creationId xmlns:a16="http://schemas.microsoft.com/office/drawing/2014/main" id="{FD08F5B6-2849-49C9-B3FA-1A5C4827B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27" y="8933"/>
            <a:ext cx="8229600" cy="1143000"/>
          </a:xfrm>
        </p:spPr>
        <p:txBody>
          <a:bodyPr/>
          <a:lstStyle/>
          <a:p>
            <a:r>
              <a:rPr lang="en-GB" altLang="en-US" b="1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Reference List</a:t>
            </a:r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EC43221A-2E54-4E3E-8FE6-B475957E5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9513" y="1491385"/>
            <a:ext cx="2425613" cy="35217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0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need to include a reference list at the end of every assignment which details all of the sources you have used in the body of your work.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79CFF9-5866-4BEF-867D-ABFDA1BC83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822" b="7275"/>
          <a:stretch/>
        </p:blipFill>
        <p:spPr>
          <a:xfrm>
            <a:off x="158219" y="1704137"/>
            <a:ext cx="5760640" cy="38851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7A3A40-0F1E-408E-AD71-4D61884F638E}"/>
              </a:ext>
            </a:extLst>
          </p:cNvPr>
          <p:cNvSpPr txBox="1"/>
          <p:nvPr/>
        </p:nvSpPr>
        <p:spPr>
          <a:xfrm>
            <a:off x="158219" y="1090827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Here is an example from a student report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4034" grpId="0"/>
      <p:bldP spid="44035" grpId="0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FA49FC92-B0D9-4515-B888-43F536DC216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8223" y="1349535"/>
            <a:ext cx="6058073" cy="41940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1FF310F-9DB3-45B9-B17D-602C5A578360}"/>
              </a:ext>
            </a:extLst>
          </p:cNvPr>
          <p:cNvSpPr txBox="1"/>
          <p:nvPr/>
        </p:nvSpPr>
        <p:spPr>
          <a:xfrm>
            <a:off x="827584" y="548680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A handy video guide to Harvard referencing.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0DE0CEAE-32A5-4160-BB75-A29A1A43B5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Full reference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1DAD338D-8E10-408B-9635-136B1CD23B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2" y="1556792"/>
            <a:ext cx="8207375" cy="41148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Key information you need to provide: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sz="28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Author’s surname and initials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sz="28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Year of publication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sz="28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Title of book, paper or article</a:t>
            </a:r>
          </a:p>
          <a:p>
            <a:pPr marL="0" indent="0" eaLnBrk="1" hangingPunct="1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And if it is a book: 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sz="28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Place of publication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sz="28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Publisher</a:t>
            </a:r>
          </a:p>
          <a:p>
            <a:pPr marL="0" indent="0" eaLnBrk="1" hangingPunct="1">
              <a:lnSpc>
                <a:spcPct val="90000"/>
              </a:lnSpc>
              <a:buClr>
                <a:schemeClr val="tx1"/>
              </a:buClr>
              <a:buNone/>
              <a:defRPr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eaLnBrk="1" hangingPunct="1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but there will be more depending on the type of a source (check the Referencing Guide!)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sz="2800" dirty="0"/>
          </a:p>
          <a:p>
            <a:pPr marL="914400" lvl="2" indent="0" eaLnBrk="1" hangingPunct="1">
              <a:buFont typeface="Wingdings" panose="05000000000000000000" pitchFamily="2" charset="2"/>
              <a:buNone/>
              <a:defRPr/>
            </a:pP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4106517050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AE5E6D2D-39E6-4942-8E73-88246F789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466" y="350044"/>
            <a:ext cx="8818562" cy="760469"/>
          </a:xfrm>
        </p:spPr>
        <p:txBody>
          <a:bodyPr>
            <a:normAutofit fontScale="90000"/>
          </a:bodyPr>
          <a:lstStyle/>
          <a:p>
            <a:r>
              <a:rPr lang="en-GB" altLang="en-US" sz="3200" b="1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Referencing a book (one author) – full reference</a:t>
            </a:r>
          </a:p>
        </p:txBody>
      </p: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CE985EE7-992C-4936-BA4E-9C2FFCF15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7" y="2085766"/>
            <a:ext cx="8683051" cy="1889934"/>
          </a:xfrm>
        </p:spPr>
        <p:txBody>
          <a:bodyPr>
            <a:normAutofit fontScale="92500" lnSpcReduction="20000"/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35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Bell, J. (2010) </a:t>
            </a:r>
            <a:r>
              <a:rPr lang="en-GB" altLang="en-US" sz="35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Doing your research project. </a:t>
            </a:r>
            <a:r>
              <a:rPr lang="en-GB" altLang="en-US" sz="35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r>
              <a:rPr lang="en-GB" altLang="en-US" sz="3500" b="1" baseline="30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altLang="en-US" sz="35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3500" b="1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GB" altLang="en-US" sz="35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Maidenhead: Open University Press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4832BDA-ABD3-4A43-88BB-41F3D19CF65F}"/>
              </a:ext>
            </a:extLst>
          </p:cNvPr>
          <p:cNvCxnSpPr>
            <a:cxnSpLocks/>
          </p:cNvCxnSpPr>
          <p:nvPr/>
        </p:nvCxnSpPr>
        <p:spPr>
          <a:xfrm>
            <a:off x="827584" y="2211210"/>
            <a:ext cx="0" cy="8638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5" name="TextBox 6">
            <a:extLst>
              <a:ext uri="{FF2B5EF4-FFF2-40B4-BE49-F238E27FC236}">
                <a16:creationId xmlns:a16="http://schemas.microsoft.com/office/drawing/2014/main" id="{1201BD41-DE5E-4E1C-844E-25138E9CCE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055" y="1606412"/>
            <a:ext cx="2159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rgbClr val="0070C0"/>
                </a:solidFill>
              </a:rPr>
              <a:t>Surname/ comma</a:t>
            </a:r>
          </a:p>
          <a:p>
            <a:r>
              <a:rPr lang="en-GB" altLang="en-US" dirty="0">
                <a:solidFill>
                  <a:srgbClr val="0070C0"/>
                </a:solidFill>
              </a:rPr>
              <a:t>Initial/full stop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A0438CD-34B9-4758-A6F9-C645A3851AB4}"/>
              </a:ext>
            </a:extLst>
          </p:cNvPr>
          <p:cNvCxnSpPr>
            <a:cxnSpLocks/>
          </p:cNvCxnSpPr>
          <p:nvPr/>
        </p:nvCxnSpPr>
        <p:spPr>
          <a:xfrm>
            <a:off x="2195736" y="2534417"/>
            <a:ext cx="0" cy="5406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7" name="TextBox 9">
            <a:extLst>
              <a:ext uri="{FF2B5EF4-FFF2-40B4-BE49-F238E27FC236}">
                <a16:creationId xmlns:a16="http://schemas.microsoft.com/office/drawing/2014/main" id="{A799ACBA-2D8D-46AB-9654-52AAA81988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5624" y="1955367"/>
            <a:ext cx="194468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rgbClr val="0070C0"/>
                </a:solidFill>
              </a:rPr>
              <a:t>Year of Publication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108EC2C-C906-4C3F-BA23-B3BB392B9449}"/>
              </a:ext>
            </a:extLst>
          </p:cNvPr>
          <p:cNvCxnSpPr>
            <a:cxnSpLocks/>
          </p:cNvCxnSpPr>
          <p:nvPr/>
        </p:nvCxnSpPr>
        <p:spPr>
          <a:xfrm>
            <a:off x="5292080" y="2282324"/>
            <a:ext cx="0" cy="7927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9" name="TextBox 12">
            <a:extLst>
              <a:ext uri="{FF2B5EF4-FFF2-40B4-BE49-F238E27FC236}">
                <a16:creationId xmlns:a16="http://schemas.microsoft.com/office/drawing/2014/main" id="{7F0AF64F-C296-4ADF-B3E3-7409ABDC2D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63988" y="1873123"/>
            <a:ext cx="165618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rgbClr val="0070C0"/>
                </a:solidFill>
              </a:rPr>
              <a:t>Title in italics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D557E7A-98B2-494B-89EB-6A7EDBCF6671}"/>
              </a:ext>
            </a:extLst>
          </p:cNvPr>
          <p:cNvCxnSpPr>
            <a:cxnSpLocks/>
          </p:cNvCxnSpPr>
          <p:nvPr/>
        </p:nvCxnSpPr>
        <p:spPr>
          <a:xfrm flipV="1">
            <a:off x="1109136" y="3962029"/>
            <a:ext cx="1" cy="4645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91" name="TextBox 15">
            <a:extLst>
              <a:ext uri="{FF2B5EF4-FFF2-40B4-BE49-F238E27FC236}">
                <a16:creationId xmlns:a16="http://schemas.microsoft.com/office/drawing/2014/main" id="{B1F57FE2-696D-424A-B8B3-86B46DB35A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792" y="4497769"/>
            <a:ext cx="21717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rgbClr val="0070C0"/>
                </a:solidFill>
              </a:rPr>
              <a:t>Place of publication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24EC808-5D1C-4D0D-8BB2-6C5A234C504E}"/>
              </a:ext>
            </a:extLst>
          </p:cNvPr>
          <p:cNvCxnSpPr>
            <a:cxnSpLocks/>
          </p:cNvCxnSpPr>
          <p:nvPr/>
        </p:nvCxnSpPr>
        <p:spPr>
          <a:xfrm flipV="1">
            <a:off x="6062314" y="3901481"/>
            <a:ext cx="0" cy="5273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93" name="TextBox 18">
            <a:extLst>
              <a:ext uri="{FF2B5EF4-FFF2-40B4-BE49-F238E27FC236}">
                <a16:creationId xmlns:a16="http://schemas.microsoft.com/office/drawing/2014/main" id="{E93EFCF0-E32C-4070-ABE5-B3B9D18538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51928" y="4426627"/>
            <a:ext cx="32654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rgbClr val="0070C0"/>
                </a:solidFill>
              </a:rPr>
              <a:t>Publisher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62678606-D460-4849-9473-306D26D3A405}"/>
              </a:ext>
            </a:extLst>
          </p:cNvPr>
          <p:cNvCxnSpPr>
            <a:cxnSpLocks/>
          </p:cNvCxnSpPr>
          <p:nvPr/>
        </p:nvCxnSpPr>
        <p:spPr>
          <a:xfrm flipH="1" flipV="1">
            <a:off x="2581268" y="3867969"/>
            <a:ext cx="1" cy="4509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95" name="TextBox 21">
            <a:extLst>
              <a:ext uri="{FF2B5EF4-FFF2-40B4-BE49-F238E27FC236}">
                <a16:creationId xmlns:a16="http://schemas.microsoft.com/office/drawing/2014/main" id="{0D5E7882-D7AA-4626-96EA-7A7F004078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2253" y="4410557"/>
            <a:ext cx="12954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rgbClr val="0070C0"/>
                </a:solidFill>
              </a:rPr>
              <a:t>colon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421CFC-D5A7-D32D-BCF7-CF29F10165E2}"/>
              </a:ext>
            </a:extLst>
          </p:cNvPr>
          <p:cNvSpPr txBox="1"/>
          <p:nvPr/>
        </p:nvSpPr>
        <p:spPr>
          <a:xfrm>
            <a:off x="6743671" y="1835901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Edition if applicable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7BF9A942-AFA6-CC3F-6DD7-8A0B9743BE42}"/>
              </a:ext>
            </a:extLst>
          </p:cNvPr>
          <p:cNvCxnSpPr>
            <a:cxnSpLocks/>
          </p:cNvCxnSpPr>
          <p:nvPr/>
        </p:nvCxnSpPr>
        <p:spPr>
          <a:xfrm>
            <a:off x="7967807" y="2167330"/>
            <a:ext cx="0" cy="7927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6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6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46085" grpId="0"/>
      <p:bldP spid="46087" grpId="0"/>
      <p:bldP spid="46089" grpId="0"/>
      <p:bldP spid="46093" grpId="0"/>
      <p:bldP spid="4609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0DE0CEAE-32A5-4160-BB75-A29A1A43B5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Examples of full references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1DAD338D-8E10-408B-9635-136B1CD23B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1124744"/>
            <a:ext cx="8207375" cy="41148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  <a:defRPr/>
            </a:pPr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eaLnBrk="1" hangingPunct="1">
              <a:buNone/>
              <a:defRPr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Smith, J. (2008)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Academic Writing Can Be Fun.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Cambridge: Cambridge University Press.</a:t>
            </a:r>
          </a:p>
          <a:p>
            <a:pPr marL="0" indent="0" eaLnBrk="1" hangingPunct="1">
              <a:buNone/>
              <a:defRPr/>
            </a:pPr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eaLnBrk="1" hangingPunct="1">
              <a:buNone/>
              <a:defRPr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Jones, M. (2006) ‘The Effects of Globalisation on the Chinese Economy’,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The Economist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, vol. 23, no.2, pp. 108-125.</a:t>
            </a:r>
          </a:p>
          <a:p>
            <a:pPr marL="0" indent="0" eaLnBrk="1" hangingPunct="1">
              <a:buNone/>
              <a:defRPr/>
            </a:pPr>
            <a:endParaRPr lang="en-GB" sz="105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eaLnBrk="1" hangingPunct="1">
              <a:buNone/>
              <a:defRPr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Robins, J. (2008) ‘Positive effects of globalisation’. Available at: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http://www.port.ac.uk/eco/global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(Accessed 12 January 2009).</a:t>
            </a:r>
          </a:p>
          <a:p>
            <a:pPr marL="0" indent="0" eaLnBrk="1" hangingPunct="1">
              <a:buNone/>
              <a:defRPr/>
            </a:pPr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eaLnBrk="1" hangingPunct="1">
              <a:buNone/>
              <a:defRPr/>
            </a:pP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Hofmeyr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, I.,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Lavery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, C. (2020) ‘Exploring the Indian Ocean as a rich archive of history – above and below the water line’. Available at: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https://theconversation.com/exploring-the-indian-ocean-as-a-rich-archive-of-history-above-and-below-the-water-line-133817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(Accessed 8 November 2021).</a:t>
            </a:r>
          </a:p>
          <a:p>
            <a:pPr marL="0" indent="0" eaLnBrk="1" hangingPunct="1">
              <a:buNone/>
              <a:defRPr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92009406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F8961-0D52-44CA-94D3-17D94A8E8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‘cite’ tool on the UWTSD library website. </a:t>
            </a:r>
          </a:p>
        </p:txBody>
      </p:sp>
      <p:pic>
        <p:nvPicPr>
          <p:cNvPr id="9" name="Picture 8">
            <a:hlinkClick r:id="rId3"/>
            <a:extLst>
              <a:ext uri="{FF2B5EF4-FFF2-40B4-BE49-F238E27FC236}">
                <a16:creationId xmlns:a16="http://schemas.microsoft.com/office/drawing/2014/main" id="{D2DF2C31-8D40-42B5-8666-83946FE372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608" y="1722723"/>
            <a:ext cx="6632849" cy="3412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9258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9E4951C-7A78-400F-A87A-DEF0814ADB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47" r="6197"/>
          <a:stretch/>
        </p:blipFill>
        <p:spPr>
          <a:xfrm>
            <a:off x="323528" y="404664"/>
            <a:ext cx="7913300" cy="5184576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0F260FC-982A-4A3F-B1C0-DE077EF84197}"/>
              </a:ext>
            </a:extLst>
          </p:cNvPr>
          <p:cNvCxnSpPr>
            <a:cxnSpLocks/>
          </p:cNvCxnSpPr>
          <p:nvPr/>
        </p:nvCxnSpPr>
        <p:spPr>
          <a:xfrm flipH="1">
            <a:off x="7740352" y="2679216"/>
            <a:ext cx="590022" cy="389744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59ECD120-5AC2-4F7C-B8A0-E7239A7D51D1}"/>
              </a:ext>
            </a:extLst>
          </p:cNvPr>
          <p:cNvSpPr txBox="1"/>
          <p:nvPr/>
        </p:nvSpPr>
        <p:spPr>
          <a:xfrm>
            <a:off x="6665245" y="2309884"/>
            <a:ext cx="2302425" cy="369332"/>
          </a:xfrm>
          <a:prstGeom prst="rect">
            <a:avLst/>
          </a:prstGeom>
          <a:noFill/>
          <a:ln w="19050"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Click on the three dots</a:t>
            </a:r>
          </a:p>
        </p:txBody>
      </p:sp>
    </p:spTree>
    <p:extLst>
      <p:ext uri="{BB962C8B-B14F-4D97-AF65-F5344CB8AC3E}">
        <p14:creationId xmlns:p14="http://schemas.microsoft.com/office/powerpoint/2010/main" val="160286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6EDDD06-00A9-46D7-92AB-DE77026CD9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311"/>
          <a:stretch/>
        </p:blipFill>
        <p:spPr>
          <a:xfrm>
            <a:off x="467544" y="1700808"/>
            <a:ext cx="7992888" cy="2452886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7C4A784-3555-4FE1-8059-76E1542339C4}"/>
              </a:ext>
            </a:extLst>
          </p:cNvPr>
          <p:cNvCxnSpPr>
            <a:cxnSpLocks/>
          </p:cNvCxnSpPr>
          <p:nvPr/>
        </p:nvCxnSpPr>
        <p:spPr>
          <a:xfrm flipV="1">
            <a:off x="5076056" y="4005064"/>
            <a:ext cx="0" cy="64745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67682FC-2AC5-4607-9D5A-46863BC84172}"/>
              </a:ext>
            </a:extLst>
          </p:cNvPr>
          <p:cNvSpPr txBox="1"/>
          <p:nvPr/>
        </p:nvSpPr>
        <p:spPr>
          <a:xfrm>
            <a:off x="4716016" y="4652517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Click here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418F07-5B4F-4B09-8F6F-7367F7AE27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292" y="4153694"/>
            <a:ext cx="1816484" cy="143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907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555004B-AE72-4CE3-A038-2F2C8DE018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" y="260648"/>
            <a:ext cx="9067800" cy="4943475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AEA28C6-C23D-42B9-ACB0-97E5CBD463C4}"/>
              </a:ext>
            </a:extLst>
          </p:cNvPr>
          <p:cNvCxnSpPr>
            <a:cxnSpLocks/>
            <a:stCxn id="6" idx="1"/>
          </p:cNvCxnSpPr>
          <p:nvPr/>
        </p:nvCxnSpPr>
        <p:spPr>
          <a:xfrm flipH="1" flipV="1">
            <a:off x="971600" y="3861051"/>
            <a:ext cx="864096" cy="1527738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A288A4F-8645-478F-A7FA-C7C00F0D4912}"/>
              </a:ext>
            </a:extLst>
          </p:cNvPr>
          <p:cNvSpPr txBox="1"/>
          <p:nvPr/>
        </p:nvSpPr>
        <p:spPr>
          <a:xfrm>
            <a:off x="1835696" y="5204123"/>
            <a:ext cx="5040560" cy="369332"/>
          </a:xfrm>
          <a:prstGeom prst="rect">
            <a:avLst/>
          </a:prstGeom>
          <a:noFill/>
          <a:ln w="1905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Make sure that you select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Harvard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98923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69CE4-A26C-4EC1-A0DF-5C48A32C6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Remember to 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3F578-9CC4-46C8-9970-305836413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24744"/>
            <a:ext cx="8784976" cy="4457597"/>
          </a:xfrm>
          <a:ln w="38100"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you use the ‘cite’ tool on the library website then you must CHECK FOR ERRORS. </a:t>
            </a:r>
          </a:p>
          <a:p>
            <a:pPr marL="0" indent="0">
              <a:buNone/>
            </a:pPr>
            <a:endParaRPr lang="en-GB" sz="2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tool will generate a correctly formatted reference provided all of the information is available. </a:t>
            </a:r>
          </a:p>
          <a:p>
            <a:pPr marL="0" indent="0">
              <a:buNone/>
            </a:pPr>
            <a:endParaRPr lang="en-GB" sz="2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knowing how to manually write a Harvard reference you will be able to ensure everything is correct. </a:t>
            </a:r>
          </a:p>
        </p:txBody>
      </p:sp>
    </p:spTree>
    <p:extLst>
      <p:ext uri="{BB962C8B-B14F-4D97-AF65-F5344CB8AC3E}">
        <p14:creationId xmlns:p14="http://schemas.microsoft.com/office/powerpoint/2010/main" val="4051572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A9A4F2C-0457-4551-B5A2-7BDA5FB5C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Practice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500CA15-5E03-4601-B547-96BEAAE98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Now have a go at writing out the reference for a book that you find on the UWTSD library site.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1641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6D3B4-5906-476B-8D9C-778DA6FE3EB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99592" y="325463"/>
            <a:ext cx="6949008" cy="1303337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Using in-Text Citations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DC71B-C11F-402C-87AB-42CDD833CFF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79512" y="1196752"/>
            <a:ext cx="8568952" cy="3943585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need to use in-text citations </a:t>
            </a:r>
            <a:r>
              <a:rPr lang="en-GB" altLang="en-US" sz="2400" b="1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text</a:t>
            </a: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your work to indicate that a particular idea comes from another source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will use them after summarising, paraphrasing or directly quoting other authors 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will provide academic substantiation to your arguments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endParaRPr lang="en-GB" altLang="en-US" sz="240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  <a:defRPr/>
            </a:pPr>
            <a:endParaRPr lang="en-GB" altLang="en-US" sz="2400" dirty="0">
              <a:solidFill>
                <a:schemeClr val="tx2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477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6D3B4-5906-476B-8D9C-778DA6FE3EB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99592" y="325463"/>
            <a:ext cx="6949008" cy="1303337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Using in-Text Citations</a:t>
            </a:r>
            <a:br>
              <a:rPr lang="en-GB" altLang="en-US" dirty="0"/>
            </a:br>
            <a:endParaRPr lang="en-GB" dirty="0"/>
          </a:p>
        </p:txBody>
      </p:sp>
      <p:pic>
        <p:nvPicPr>
          <p:cNvPr id="1026" name="Picture 2" descr="Harvard Style In Text Citation Factory Sale, 64% OFF | www.digitaldev.com.br">
            <a:extLst>
              <a:ext uri="{FF2B5EF4-FFF2-40B4-BE49-F238E27FC236}">
                <a16:creationId xmlns:a16="http://schemas.microsoft.com/office/drawing/2014/main" id="{0E47B3BB-10D6-4799-BE9A-D0C2A2748C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32" y="1484784"/>
            <a:ext cx="7923736" cy="3368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0047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6D3B4-5906-476B-8D9C-778DA6FE3EB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99592" y="325463"/>
            <a:ext cx="6949008" cy="1303337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Using in-Text Citations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DC71B-C11F-402C-87AB-42CDD833CFF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79512" y="1196752"/>
            <a:ext cx="8568952" cy="4464496"/>
          </a:xfrm>
        </p:spPr>
        <p:txBody>
          <a:bodyPr>
            <a:normAutofit fontScale="92500" lnSpcReduction="10000"/>
          </a:bodyPr>
          <a:lstStyle/>
          <a:p>
            <a:pPr marL="457200" lvl="1" indent="0" eaLnBrk="1" hangingPunct="1">
              <a:buNone/>
              <a:defRPr/>
            </a:pP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Short, direct quotations should be put in the body of your text.</a:t>
            </a:r>
          </a:p>
          <a:p>
            <a:pPr marL="457200" lvl="1" indent="0" eaLnBrk="1" hangingPunct="1">
              <a:buNone/>
              <a:defRPr/>
            </a:pPr>
            <a:endParaRPr lang="en-GB" altLang="en-US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hangingPunct="1">
              <a:buNone/>
              <a:defRPr/>
            </a:pPr>
            <a:r>
              <a:rPr lang="en-GB" altLang="en-US" sz="240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‘All children develop at their own speed’ (Sharman, 2004, p.1) </a:t>
            </a:r>
          </a:p>
          <a:p>
            <a:pPr marL="457200" lvl="1" indent="0" eaLnBrk="1" hangingPunct="1">
              <a:buNone/>
              <a:defRPr/>
            </a:pPr>
            <a:endParaRPr lang="en-GB" altLang="en-US" sz="2400" dirty="0">
              <a:solidFill>
                <a:srgbClr val="0070C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hangingPunct="1">
              <a:buNone/>
              <a:defRPr/>
            </a:pPr>
            <a:r>
              <a:rPr lang="en-GB" alt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 </a:t>
            </a:r>
          </a:p>
          <a:p>
            <a:pPr marL="457200" lvl="1" indent="0" eaLnBrk="1" hangingPunct="1">
              <a:buNone/>
              <a:defRPr/>
            </a:pPr>
            <a:endParaRPr lang="en-GB" altLang="en-US" sz="2400" dirty="0">
              <a:solidFill>
                <a:srgbClr val="0070C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hangingPunct="1">
              <a:buNone/>
              <a:defRPr/>
            </a:pPr>
            <a:r>
              <a:rPr lang="en-GB" altLang="en-US" sz="240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Sharman (2004, p.1) states that ‘all children develop at their own speed.’ </a:t>
            </a:r>
          </a:p>
          <a:p>
            <a:pPr marL="457200" lvl="1" indent="0" eaLnBrk="1" hangingPunct="1">
              <a:buNone/>
              <a:defRPr/>
            </a:pPr>
            <a:endParaRPr lang="en-GB" altLang="en-US" sz="2400" dirty="0">
              <a:solidFill>
                <a:schemeClr val="tx2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hangingPunct="1">
              <a:buNone/>
              <a:defRPr/>
            </a:pP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Author name</a:t>
            </a:r>
            <a:endParaRPr lang="en-GB" altLang="en-US" sz="240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hangingPunct="1">
              <a:buNone/>
              <a:defRPr/>
            </a:pP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ate (of publication)</a:t>
            </a:r>
          </a:p>
          <a:p>
            <a:pPr marL="457200" lvl="1" indent="0" eaLnBrk="1" hangingPunct="1">
              <a:buNone/>
              <a:defRPr/>
            </a:pP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Page number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6D3B4-5906-476B-8D9C-778DA6FE3EB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99592" y="325463"/>
            <a:ext cx="6949008" cy="1303337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Using in-Text Citations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DC71B-C11F-402C-87AB-42CDD833CFF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9552" y="1196752"/>
            <a:ext cx="8208912" cy="3943585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  <a:defRPr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Longer quotations should be entered as a separate paragraph:</a:t>
            </a:r>
          </a:p>
          <a:p>
            <a:pPr marL="0" lvl="0" indent="0">
              <a:buNone/>
              <a:defRPr/>
            </a:pPr>
            <a:endParaRPr lang="en-GB" altLang="en-US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  <a:defRPr/>
            </a:pPr>
            <a:r>
              <a:rPr lang="en-GB" alt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	</a:t>
            </a:r>
            <a:r>
              <a:rPr lang="en-GB" altLang="en-US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children develop at their own speed. There are genetic and           	environmental factors  which will affect this and these need to be      	considered in some depth. (Sharman, 2004, p.12) </a:t>
            </a: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alt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</a:p>
          <a:p>
            <a:pPr>
              <a:defRPr/>
            </a:pPr>
            <a:r>
              <a:rPr lang="en-GB" altLang="en-US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Indented right and left </a:t>
            </a:r>
          </a:p>
          <a:p>
            <a:pPr>
              <a:defRPr/>
            </a:pPr>
            <a:r>
              <a:rPr lang="en-GB" altLang="en-US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Leave a line space above and below </a:t>
            </a:r>
          </a:p>
          <a:p>
            <a:pPr>
              <a:defRPr/>
            </a:pPr>
            <a:r>
              <a:rPr lang="en-GB" altLang="en-US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the Tab key to indent</a:t>
            </a:r>
          </a:p>
          <a:p>
            <a:pPr>
              <a:defRPr/>
            </a:pPr>
            <a:r>
              <a:rPr lang="en-GB" altLang="en-US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Quotation marks </a:t>
            </a:r>
            <a:r>
              <a:rPr lang="en-GB" altLang="en-US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required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62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E4F026B7-70BA-4C3C-BF5E-433C955352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br>
              <a:rPr lang="en-GB" altLang="en-US" sz="2400" dirty="0"/>
            </a:br>
            <a:r>
              <a:rPr lang="en-GB" alt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Some useful phrases to introduce material from reference sources in the text of your assignment:</a:t>
            </a:r>
            <a:br>
              <a:rPr lang="en-GB" altLang="en-US" sz="2400" dirty="0"/>
            </a:br>
            <a:endParaRPr lang="en-GB" altLang="en-US" sz="2400" dirty="0"/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1D59069C-A074-4164-98DD-F6119950D8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To quote from Cottrell (1999), “… </a:t>
            </a:r>
            <a:r>
              <a:rPr lang="en-GB" altLang="en-US" sz="24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(a direct quotation)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As Cottrell  (1999) points out, …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According to Cottrell (1999), …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Cottrell  (1999) suggests that …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In her article </a:t>
            </a:r>
            <a:r>
              <a:rPr lang="en-GB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‘title of article’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GB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Cottrell (1999) makes the point that …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In </a:t>
            </a:r>
            <a:r>
              <a:rPr lang="en-GB" altLang="en-US" sz="24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Book Title</a:t>
            </a:r>
            <a:r>
              <a:rPr lang="en-GB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Cottrell (1999) explains that ...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Writing in 1999, Cottrell proposed that ….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7417530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4491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Activity - 40mins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2720" y="1420973"/>
            <a:ext cx="6840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https://skillshub.northampton.ac.uk/2013/04/18/harvard-referencing-interactive-tutorial/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How to Apply - Birmingham Campus | UWTSD">
            <a:extLst>
              <a:ext uri="{FF2B5EF4-FFF2-40B4-BE49-F238E27FC236}">
                <a16:creationId xmlns:a16="http://schemas.microsoft.com/office/drawing/2014/main" id="{235F8AE7-2BBA-4465-8702-47185DC936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52936"/>
            <a:ext cx="3887221" cy="2591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29218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532859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b="1" dirty="0">
                <a:latin typeface="Calibri" panose="020F0502020204030204" pitchFamily="34" charset="0"/>
                <a:cs typeface="Calibri" panose="020F0502020204030204" pitchFamily="34" charset="0"/>
              </a:rPr>
              <a:t>What is Plagiarism?</a:t>
            </a:r>
          </a:p>
        </p:txBody>
      </p:sp>
    </p:spTree>
    <p:extLst>
      <p:ext uri="{BB962C8B-B14F-4D97-AF65-F5344CB8AC3E}">
        <p14:creationId xmlns:p14="http://schemas.microsoft.com/office/powerpoint/2010/main" val="32436503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5">
            <a:extLst>
              <a:ext uri="{FF2B5EF4-FFF2-40B4-BE49-F238E27FC236}">
                <a16:creationId xmlns:a16="http://schemas.microsoft.com/office/drawing/2014/main" id="{1B327046-3BB3-4478-8E20-122A32C83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9872" y="615950"/>
            <a:ext cx="289041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27654" name="Text Box 6">
            <a:extLst>
              <a:ext uri="{FF2B5EF4-FFF2-40B4-BE49-F238E27FC236}">
                <a16:creationId xmlns:a16="http://schemas.microsoft.com/office/drawing/2014/main" id="{27EFA00A-D9E8-4F83-BD0F-B3FABC56FD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47303" y="1491099"/>
            <a:ext cx="4464050" cy="158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Clr>
                <a:schemeClr val="accent2"/>
              </a:buClr>
              <a:buFontTx/>
              <a:buNone/>
              <a:defRPr/>
            </a:pPr>
            <a:r>
              <a:rPr lang="en-GB" altLang="en-US" sz="2800" dirty="0">
                <a:cs typeface="Arial" panose="020B0604020202020204" pitchFamily="34" charset="0"/>
              </a:rPr>
              <a:t>What is it and why is it an academic offence?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2800" dirty="0">
              <a:latin typeface="Comic Sans MS" panose="030F0702030302020204" pitchFamily="66" charset="0"/>
            </a:endParaRPr>
          </a:p>
        </p:txBody>
      </p:sp>
      <p:sp>
        <p:nvSpPr>
          <p:cNvPr id="27655" name="Text Box 7">
            <a:extLst>
              <a:ext uri="{FF2B5EF4-FFF2-40B4-BE49-F238E27FC236}">
                <a16:creationId xmlns:a16="http://schemas.microsoft.com/office/drawing/2014/main" id="{873E572E-E8FE-498E-A791-16EA87C5A2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2781300"/>
            <a:ext cx="8352928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800" b="1" dirty="0">
                <a:cs typeface="Arial" panose="020B0604020202020204" pitchFamily="34" charset="0"/>
              </a:rPr>
              <a:t>Plagiarism is the deliberate or inadvertent theft of intellectual property.</a:t>
            </a:r>
          </a:p>
        </p:txBody>
      </p:sp>
      <p:sp>
        <p:nvSpPr>
          <p:cNvPr id="22533" name="AutoShape 9">
            <a:extLst>
              <a:ext uri="{FF2B5EF4-FFF2-40B4-BE49-F238E27FC236}">
                <a16:creationId xmlns:a16="http://schemas.microsoft.com/office/drawing/2014/main" id="{383ECFDC-4E6D-4913-B3C0-67028BA1A7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0438" y="3778250"/>
            <a:ext cx="5905500" cy="2087563"/>
          </a:xfrm>
          <a:prstGeom prst="wedgeEllipseCallout">
            <a:avLst>
              <a:gd name="adj1" fmla="val -43750"/>
              <a:gd name="adj2" fmla="val 70000"/>
            </a:avLst>
          </a:prstGeom>
          <a:solidFill>
            <a:srgbClr val="76F0D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400">
                <a:solidFill>
                  <a:srgbClr val="262626"/>
                </a:solidFill>
                <a:latin typeface="Garamond" panose="02020404030301010803" pitchFamily="18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en-US" altLang="en-US" sz="180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7658" name="Text Box 10">
            <a:extLst>
              <a:ext uri="{FF2B5EF4-FFF2-40B4-BE49-F238E27FC236}">
                <a16:creationId xmlns:a16="http://schemas.microsoft.com/office/drawing/2014/main" id="{C5835B34-4ACF-4496-AFFB-15C6818621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3213" y="4170363"/>
            <a:ext cx="4679950" cy="1615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Note the use of the word “inadvertent” – it is your responsibility to ensure that you understand what constitutes the academic offence of plagiarism – ignorance is no defence!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1800" dirty="0">
              <a:latin typeface="Comic Sans MS" panose="030F0702030302020204" pitchFamily="66" charset="0"/>
            </a:endParaRPr>
          </a:p>
        </p:txBody>
      </p:sp>
      <p:pic>
        <p:nvPicPr>
          <p:cNvPr id="22535" name="Picture 11">
            <a:extLst>
              <a:ext uri="{FF2B5EF4-FFF2-40B4-BE49-F238E27FC236}">
                <a16:creationId xmlns:a16="http://schemas.microsoft.com/office/drawing/2014/main" id="{87006D2C-CC48-4DDF-9903-77ACBF138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615950"/>
            <a:ext cx="1906587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27654" grpId="0"/>
      <p:bldP spid="27655" grpId="0"/>
      <p:bldP spid="22533" grpId="0" animBg="1"/>
      <p:bldP spid="2765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4580" y="260648"/>
            <a:ext cx="3898776" cy="563662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What is Plagiarism?</a:t>
            </a: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7F9BEACD-24B2-4777-A4CA-BC4D687DD5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07" r="42518"/>
          <a:stretch/>
        </p:blipFill>
        <p:spPr>
          <a:xfrm>
            <a:off x="4283968" y="990348"/>
            <a:ext cx="4402832" cy="4454875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683568" y="1340768"/>
            <a:ext cx="3008313" cy="4029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Watch this video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5283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Unfair Practice / Academic Misconduct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Don’t forget that plagiarism and similarity to other sources is not the only thing the lecturers look for in assessing submissions for unfair practice!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852682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7310C0BD-2621-465F-BD86-3127A32CF6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0364" y="260648"/>
            <a:ext cx="8629972" cy="1143000"/>
          </a:xfrm>
        </p:spPr>
        <p:txBody>
          <a:bodyPr/>
          <a:lstStyle/>
          <a:p>
            <a:r>
              <a:rPr lang="en-GB" alt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Match the different kinds of academic misconduct to their definitions:</a:t>
            </a:r>
            <a:b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alt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D9ADD035-D7A7-48A4-B2B1-05C8CBBFCC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D44A9B0-3696-41AF-B329-20BB5C4457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8789490"/>
              </p:ext>
            </p:extLst>
          </p:nvPr>
        </p:nvGraphicFramePr>
        <p:xfrm>
          <a:off x="457200" y="742950"/>
          <a:ext cx="8496300" cy="47736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2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341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5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Kind of misconduct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Definition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0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1.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Failing to reference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A.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the use of sections of verbatim copied text often from a variety of sources, linked together with additional sentences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8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2.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Poor paraphrasing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B.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copying text and /or ideas without indicating that this is the work of another author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5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3.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Self-plagiarism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C.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the partial rewording or reordering of words of another person’s work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5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1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4.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Submitting work for which you cannot legitimately claim credit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D.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the recycling of a student’s own work from other assessments without reference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6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5.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Patchwriting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E.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the unauthorised collaboration of students (or others) in a piece of work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4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07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6.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Collusion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F.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Use of a </a:t>
                      </a:r>
                      <a:r>
                        <a:rPr lang="en-GB" sz="1600" dirty="0" err="1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ghostwriting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firm or another person to produce work </a:t>
                      </a: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011B5BE-1E45-4DE1-8839-01D92462D9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Hint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C65F1033-6ECC-4A88-8EBB-7C4313DD249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052736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Is your essay like patchwork? </a:t>
            </a:r>
          </a:p>
          <a:p>
            <a:endParaRPr lang="en-GB" altLang="en-US" dirty="0"/>
          </a:p>
        </p:txBody>
      </p:sp>
      <p:pic>
        <p:nvPicPr>
          <p:cNvPr id="8196" name="Picture 2" descr="E:\patchwork3.jpg">
            <a:extLst>
              <a:ext uri="{FF2B5EF4-FFF2-40B4-BE49-F238E27FC236}">
                <a16:creationId xmlns:a16="http://schemas.microsoft.com/office/drawing/2014/main" id="{E5564016-20C8-42B1-A1E5-306794512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6772" y="1821950"/>
            <a:ext cx="4044327" cy="3623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Box 3">
            <a:extLst>
              <a:ext uri="{FF2B5EF4-FFF2-40B4-BE49-F238E27FC236}">
                <a16:creationId xmlns:a16="http://schemas.microsoft.com/office/drawing/2014/main" id="{B83C90CA-4DDF-4D94-8703-B55807943A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8537" y="5445224"/>
            <a:ext cx="3992562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1pPr>
            <a:lvl2pPr marL="742950" indent="-28575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n"/>
              <a:defRPr b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2pPr>
            <a:lvl3pPr marL="1143000" indent="-22860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anose="05000000000000000000" pitchFamily="2" charset="2"/>
              <a:buChar char="n"/>
              <a:defRPr sz="1600" b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3pPr>
            <a:lvl4pPr marL="1600200" indent="-22860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n"/>
              <a:defRPr sz="1400" b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900" b="0" dirty="0"/>
              <a:t>Image source: </a:t>
            </a:r>
            <a:r>
              <a:rPr lang="en-GB" altLang="en-US" sz="900" b="0" dirty="0">
                <a:hlinkClick r:id="rId3"/>
              </a:rPr>
              <a:t>http://www.planetjune.com/blog/patchwork-embellished-tote</a:t>
            </a:r>
            <a:endParaRPr lang="en-GB" altLang="en-US" sz="900" b="0" dirty="0"/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 sz="18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7310C0BD-2621-465F-BD86-3127A32CF6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0364" y="260648"/>
            <a:ext cx="8629972" cy="1143000"/>
          </a:xfrm>
        </p:spPr>
        <p:txBody>
          <a:bodyPr/>
          <a:lstStyle/>
          <a:p>
            <a:r>
              <a:rPr lang="en-GB" altLang="en-US" sz="2000" b="1">
                <a:latin typeface="Calibri" panose="020F0502020204030204" pitchFamily="34" charset="0"/>
                <a:cs typeface="Calibri" panose="020F0502020204030204" pitchFamily="34" charset="0"/>
              </a:rPr>
              <a:t>ANSWERS</a:t>
            </a:r>
            <a:b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alt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D9ADD035-D7A7-48A4-B2B1-05C8CBBFCC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D44A9B0-3696-41AF-B329-20BB5C4457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4975297"/>
              </p:ext>
            </p:extLst>
          </p:nvPr>
        </p:nvGraphicFramePr>
        <p:xfrm>
          <a:off x="457200" y="742950"/>
          <a:ext cx="8496300" cy="47736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2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341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5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Kind of misconduct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Definition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0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1.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Failing to reference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B.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copying text and /or ideas without indicating that this is the work of another author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8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2.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Poor paraphrasing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C.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the partial rewording or reordering of words of another person’s work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5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3.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Self-plagiarism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D.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the recycling of a student’s own work from other assessments without reference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5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1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4.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Submitting work for which you cannot legitimately claim credit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F.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Use of a </a:t>
                      </a:r>
                      <a:r>
                        <a:rPr lang="en-GB" sz="1600" dirty="0" err="1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ghostwriting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firm or another person to produce work 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6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5.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Patchwriting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A.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the use of sections of verbatim copied text often from a variety of sources, linked together with additional sentences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4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07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6.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Collusion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E.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the unauthorised collaboration of students (or others) in a piece of work</a:t>
                      </a: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52764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5328593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b="1" dirty="0">
                <a:latin typeface="Calibri" panose="020F0502020204030204" pitchFamily="34" charset="0"/>
                <a:cs typeface="Calibri" panose="020F0502020204030204" pitchFamily="34" charset="0"/>
              </a:rPr>
              <a:t>How to avoid plagiarism?</a:t>
            </a:r>
          </a:p>
        </p:txBody>
      </p:sp>
    </p:spTree>
    <p:extLst>
      <p:ext uri="{BB962C8B-B14F-4D97-AF65-F5344CB8AC3E}">
        <p14:creationId xmlns:p14="http://schemas.microsoft.com/office/powerpoint/2010/main" val="37909505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How to avoid 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Acknowledge the source of information - referencing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Improve paraphrasing skills – it helps to reduce similarity, but does not eliminate the need for referencing</a:t>
            </a:r>
          </a:p>
        </p:txBody>
      </p:sp>
    </p:spTree>
    <p:extLst>
      <p:ext uri="{BB962C8B-B14F-4D97-AF65-F5344CB8AC3E}">
        <p14:creationId xmlns:p14="http://schemas.microsoft.com/office/powerpoint/2010/main" val="160549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5328593"/>
          </a:xfrm>
          <a:solidFill>
            <a:srgbClr val="0070C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b="1" dirty="0">
                <a:latin typeface="Calibri" panose="020F0502020204030204" pitchFamily="34" charset="0"/>
                <a:cs typeface="Calibri" panose="020F0502020204030204" pitchFamily="34" charset="0"/>
              </a:rPr>
              <a:t>Turnitin</a:t>
            </a:r>
          </a:p>
        </p:txBody>
      </p:sp>
    </p:spTree>
    <p:extLst>
      <p:ext uri="{BB962C8B-B14F-4D97-AF65-F5344CB8AC3E}">
        <p14:creationId xmlns:p14="http://schemas.microsoft.com/office/powerpoint/2010/main" val="33369335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5">
            <a:extLst>
              <a:ext uri="{FF2B5EF4-FFF2-40B4-BE49-F238E27FC236}">
                <a16:creationId xmlns:a16="http://schemas.microsoft.com/office/drawing/2014/main" id="{C05D7965-CA75-404D-ADAD-FCDB5A1860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4" t="46584" r="3664" b="26541"/>
          <a:stretch/>
        </p:blipFill>
        <p:spPr bwMode="auto">
          <a:xfrm>
            <a:off x="0" y="3032956"/>
            <a:ext cx="9144001" cy="2121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652" name="Line 7">
            <a:extLst>
              <a:ext uri="{FF2B5EF4-FFF2-40B4-BE49-F238E27FC236}">
                <a16:creationId xmlns:a16="http://schemas.microsoft.com/office/drawing/2014/main" id="{92A0B26D-F04C-4AD8-B299-08BAF38A91DE}"/>
              </a:ext>
            </a:extLst>
          </p:cNvPr>
          <p:cNvSpPr>
            <a:spLocks noChangeShapeType="1"/>
          </p:cNvSpPr>
          <p:nvPr/>
        </p:nvSpPr>
        <p:spPr bwMode="auto">
          <a:xfrm>
            <a:off x="3995936" y="1772816"/>
            <a:ext cx="792088" cy="2520280"/>
          </a:xfrm>
          <a:prstGeom prst="line">
            <a:avLst/>
          </a:prstGeom>
          <a:noFill/>
          <a:ln w="5715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343DF4-497F-43D5-9AAD-3CE5472EEA7A}"/>
              </a:ext>
            </a:extLst>
          </p:cNvPr>
          <p:cNvSpPr txBox="1"/>
          <p:nvPr/>
        </p:nvSpPr>
        <p:spPr>
          <a:xfrm rot="10800000" flipV="1">
            <a:off x="449672" y="842966"/>
            <a:ext cx="788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you submit your work on Turnitin</a:t>
            </a:r>
            <a:r>
              <a:rPr lang="en-GB" altLang="en-US" sz="2400" dirty="0">
                <a:latin typeface="Arial" panose="020B0604020202020204" pitchFamily="34" charset="0"/>
              </a:rPr>
              <a:t> you will get a receipt  when your work is submitted with an originality report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525372-3DEA-A327-0B96-FA408C373AFF}"/>
              </a:ext>
            </a:extLst>
          </p:cNvPr>
          <p:cNvSpPr txBox="1"/>
          <p:nvPr/>
        </p:nvSpPr>
        <p:spPr>
          <a:xfrm>
            <a:off x="3023828" y="25949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Turnitin</a:t>
            </a:r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3415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>
            <a:extLst>
              <a:ext uri="{FF2B5EF4-FFF2-40B4-BE49-F238E27FC236}">
                <a16:creationId xmlns:a16="http://schemas.microsoft.com/office/drawing/2014/main" id="{56516261-92F8-476B-BA07-545CBB348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564904"/>
            <a:ext cx="9036496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39" name="Text Box 3">
            <a:extLst>
              <a:ext uri="{FF2B5EF4-FFF2-40B4-BE49-F238E27FC236}">
                <a16:creationId xmlns:a16="http://schemas.microsoft.com/office/drawing/2014/main" id="{6B7DA90F-6AC7-4B23-8568-595F09CA1B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1052736"/>
            <a:ext cx="8280920" cy="2200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b="1" dirty="0">
                <a:cs typeface="Arial" panose="020B0604020202020204" pitchFamily="34" charset="0"/>
              </a:rPr>
              <a:t>You are aiming for the report icon (your work) to be </a:t>
            </a:r>
            <a:r>
              <a:rPr lang="en-GB" altLang="en-US" sz="2000" b="1" dirty="0">
                <a:solidFill>
                  <a:srgbClr val="00B0F0"/>
                </a:solidFill>
                <a:cs typeface="Arial" panose="020B0604020202020204" pitchFamily="34" charset="0"/>
              </a:rPr>
              <a:t>blue</a:t>
            </a:r>
            <a:r>
              <a:rPr lang="en-GB" altLang="en-US" sz="2000" b="1" dirty="0">
                <a:cs typeface="Arial" panose="020B0604020202020204" pitchFamily="34" charset="0"/>
              </a:rPr>
              <a:t>, </a:t>
            </a:r>
            <a:r>
              <a:rPr lang="en-GB" altLang="en-US" sz="2000" b="1" dirty="0">
                <a:solidFill>
                  <a:srgbClr val="00B050"/>
                </a:solidFill>
                <a:cs typeface="Arial" panose="020B0604020202020204" pitchFamily="34" charset="0"/>
              </a:rPr>
              <a:t>green</a:t>
            </a:r>
            <a:r>
              <a:rPr lang="en-GB" altLang="en-US" sz="2000" b="1" dirty="0">
                <a:cs typeface="Arial" panose="020B0604020202020204" pitchFamily="34" charset="0"/>
              </a:rPr>
              <a:t> or  </a:t>
            </a:r>
            <a:r>
              <a:rPr lang="en-GB" altLang="en-US" sz="2000" b="1" dirty="0">
                <a:highlight>
                  <a:srgbClr val="FFFF00"/>
                </a:highlight>
                <a:cs typeface="Arial" panose="020B0604020202020204" pitchFamily="34" charset="0"/>
              </a:rPr>
              <a:t>yellow</a:t>
            </a:r>
            <a:r>
              <a:rPr lang="en-GB" altLang="en-US" sz="2000" b="1" dirty="0">
                <a:cs typeface="Arial" panose="020B0604020202020204" pitchFamily="34" charset="0"/>
              </a:rPr>
              <a:t>.  If it is </a:t>
            </a:r>
            <a:r>
              <a:rPr lang="en-GB" altLang="en-US" sz="2000" b="1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orange</a:t>
            </a:r>
            <a:r>
              <a:rPr lang="en-GB" altLang="en-US" sz="2000" b="1" dirty="0">
                <a:cs typeface="Arial" panose="020B0604020202020204" pitchFamily="34" charset="0"/>
              </a:rPr>
              <a:t> or </a:t>
            </a:r>
            <a:r>
              <a:rPr lang="en-GB" altLang="en-US" sz="2000" b="1" dirty="0">
                <a:solidFill>
                  <a:srgbClr val="FF0000"/>
                </a:solidFill>
                <a:cs typeface="Arial" panose="020B0604020202020204" pitchFamily="34" charset="0"/>
              </a:rPr>
              <a:t>red</a:t>
            </a:r>
            <a:r>
              <a:rPr lang="en-GB" altLang="en-US" sz="2000" b="1" dirty="0">
                <a:cs typeface="Arial" panose="020B0604020202020204" pitchFamily="34" charset="0"/>
              </a:rPr>
              <a:t> it means you need to review your writing and resubmit it to Turnitin as it is too similar to others’ work. 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b="1" dirty="0">
                <a:cs typeface="Arial" panose="020B0604020202020204" pitchFamily="34" charset="0"/>
              </a:rPr>
              <a:t>You are aiming for a low percentage on the originality report</a:t>
            </a:r>
            <a:r>
              <a:rPr lang="en-GB" altLang="en-US" sz="2000" b="1" dirty="0">
                <a:latin typeface="+mn-lt"/>
              </a:rPr>
              <a:t>.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315B0-4BC8-000F-DC41-5F61EB67697F}"/>
              </a:ext>
            </a:extLst>
          </p:cNvPr>
          <p:cNvSpPr txBox="1"/>
          <p:nvPr/>
        </p:nvSpPr>
        <p:spPr>
          <a:xfrm>
            <a:off x="3491880" y="26064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Turnitin</a:t>
            </a:r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404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6531E-1F40-D144-85A6-F2B9284C5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Turnitin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A8C65-BA84-B94A-B912-37A8BACBF1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Deters plagiarism 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Promotes academic integrity 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Improves student outcomes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60143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REMEMBER!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TURNITIN to submit all assignments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All submissions MUST be uploaded to Turnitin by 2:00pm on the due date!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Any work submitted after the submission deadline – even if it is only a few moments – will be marked as “late” by the University and will be capped at 40%</a:t>
            </a:r>
          </a:p>
          <a:p>
            <a:pPr marL="457200" lvl="1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IT issues are NOT a valid reason for a late submission</a:t>
            </a:r>
          </a:p>
        </p:txBody>
      </p:sp>
    </p:spTree>
    <p:extLst>
      <p:ext uri="{BB962C8B-B14F-4D97-AF65-F5344CB8AC3E}">
        <p14:creationId xmlns:p14="http://schemas.microsoft.com/office/powerpoint/2010/main" val="2921121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2881</TotalTime>
  <Words>1763</Words>
  <Application>Microsoft Office PowerPoint</Application>
  <PresentationFormat>On-screen Show (4:3)</PresentationFormat>
  <Paragraphs>214</Paragraphs>
  <Slides>39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9" baseType="lpstr">
      <vt:lpstr>Arial</vt:lpstr>
      <vt:lpstr>Calibri</vt:lpstr>
      <vt:lpstr>Myriad Pro</vt:lpstr>
      <vt:lpstr>Aptos</vt:lpstr>
      <vt:lpstr>Tahoma</vt:lpstr>
      <vt:lpstr>Arial Rounded MT Bold</vt:lpstr>
      <vt:lpstr>Times New Roman</vt:lpstr>
      <vt:lpstr>Comic Sans MS</vt:lpstr>
      <vt:lpstr>Wingdings</vt:lpstr>
      <vt:lpstr>20140311PresentationUWTSDTemplate</vt:lpstr>
      <vt:lpstr> LCLM4001 Academic Skills (ACS)  </vt:lpstr>
      <vt:lpstr>Aims of the session</vt:lpstr>
      <vt:lpstr>PowerPoint Presentation</vt:lpstr>
      <vt:lpstr> What is Referencing? </vt:lpstr>
      <vt:lpstr> What is Referencing? </vt:lpstr>
      <vt:lpstr>PowerPoint Presentation</vt:lpstr>
      <vt:lpstr>PowerPoint Presentation</vt:lpstr>
      <vt:lpstr>The Reference List</vt:lpstr>
      <vt:lpstr>The Reference List</vt:lpstr>
      <vt:lpstr>PowerPoint Presentation</vt:lpstr>
      <vt:lpstr>Full reference</vt:lpstr>
      <vt:lpstr>Referencing a book (one author) – full reference</vt:lpstr>
      <vt:lpstr>Examples of full references</vt:lpstr>
      <vt:lpstr>The ‘cite’ tool on the UWTSD library website. </vt:lpstr>
      <vt:lpstr>PowerPoint Presentation</vt:lpstr>
      <vt:lpstr>PowerPoint Presentation</vt:lpstr>
      <vt:lpstr>PowerPoint Presentation</vt:lpstr>
      <vt:lpstr>Remember to check</vt:lpstr>
      <vt:lpstr>Practice</vt:lpstr>
      <vt:lpstr> Using in-Text Citations </vt:lpstr>
      <vt:lpstr> Using in-Text Citations </vt:lpstr>
      <vt:lpstr> Using in-Text Citations </vt:lpstr>
      <vt:lpstr> Using in-Text Citations </vt:lpstr>
      <vt:lpstr> Some useful phrases to introduce material from reference sources in the text of your assignment: </vt:lpstr>
      <vt:lpstr>Activity - 40mins</vt:lpstr>
      <vt:lpstr>PowerPoint Presentation</vt:lpstr>
      <vt:lpstr>PowerPoint Presentation</vt:lpstr>
      <vt:lpstr>What is Plagiarism?</vt:lpstr>
      <vt:lpstr>Unfair Practice / Academic Misconduct</vt:lpstr>
      <vt:lpstr>Match the different kinds of academic misconduct to their definitions: </vt:lpstr>
      <vt:lpstr>Hint</vt:lpstr>
      <vt:lpstr>ANSWERS </vt:lpstr>
      <vt:lpstr>PowerPoint Presentation</vt:lpstr>
      <vt:lpstr>How to avoid plagiarism?</vt:lpstr>
      <vt:lpstr>PowerPoint Presentation</vt:lpstr>
      <vt:lpstr>PowerPoint Presentation</vt:lpstr>
      <vt:lpstr>PowerPoint Presentation</vt:lpstr>
      <vt:lpstr>Turnitin </vt:lpstr>
      <vt:lpstr>REMEMBER!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Academic and Employability Skills (LCLM4001) Understanding Referencing  &amp; Plagiarism</dc:title>
  <dc:creator>Matthew Brian</dc:creator>
  <cp:lastModifiedBy>Sylvia Hoffmann</cp:lastModifiedBy>
  <cp:revision>36</cp:revision>
  <dcterms:created xsi:type="dcterms:W3CDTF">2022-09-13T09:40:09Z</dcterms:created>
  <dcterms:modified xsi:type="dcterms:W3CDTF">2023-11-15T10:20:05Z</dcterms:modified>
</cp:coreProperties>
</file>