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6"/>
  </p:notesMasterIdLst>
  <p:sldIdLst>
    <p:sldId id="402" r:id="rId2"/>
    <p:sldId id="258" r:id="rId3"/>
    <p:sldId id="310" r:id="rId4"/>
    <p:sldId id="352" r:id="rId5"/>
    <p:sldId id="333" r:id="rId6"/>
    <p:sldId id="331" r:id="rId7"/>
    <p:sldId id="353" r:id="rId8"/>
    <p:sldId id="367" r:id="rId9"/>
    <p:sldId id="368" r:id="rId10"/>
    <p:sldId id="370" r:id="rId11"/>
    <p:sldId id="372" r:id="rId12"/>
    <p:sldId id="376" r:id="rId13"/>
    <p:sldId id="366" r:id="rId14"/>
    <p:sldId id="407" r:id="rId15"/>
    <p:sldId id="408" r:id="rId16"/>
    <p:sldId id="409" r:id="rId17"/>
    <p:sldId id="411" r:id="rId18"/>
    <p:sldId id="412" r:id="rId19"/>
    <p:sldId id="413" r:id="rId20"/>
    <p:sldId id="414" r:id="rId21"/>
    <p:sldId id="403" r:id="rId22"/>
    <p:sldId id="404" r:id="rId23"/>
    <p:sldId id="405" r:id="rId24"/>
    <p:sldId id="406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6454" autoAdjust="0"/>
  </p:normalViewPr>
  <p:slideViewPr>
    <p:cSldViewPr>
      <p:cViewPr varScale="1">
        <p:scale>
          <a:sx n="101" d="100"/>
          <a:sy n="101" d="100"/>
        </p:scale>
        <p:origin x="-54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501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9B0B89C-274C-415D-8D7B-9BA9BD1FC57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384293-92F4-4490-B798-44F597C3930B}" type="slidenum">
              <a:rPr lang="en-GB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C3CC-C49C-4EB9-BA42-46989B750FEA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776F-BCFA-4A1C-B5BA-86E24B47BB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12CF3-C4DB-4976-9F38-D485825234F4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BA32-ECD5-4164-9A6F-D5F3D0F1D3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98435-C175-434D-9DCD-8FC404BD5C29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4643AC7-49DC-468D-AE13-663F3B066B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BBB6E-7255-4A99-93D0-3975AE3BB402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54201-7E70-4AA9-A360-169BBB43C1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92458-D282-454A-9911-4A8F02C95294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1130-BE21-4FD5-95DE-2C2BB2D41A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E62A7-1C01-42D4-AC16-6E43AB4323F4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4DE3D-EB0C-4AC0-B12B-FC33FC2AC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2C5C7-0B68-4F03-B4FA-D76769D294F0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156-42FE-445F-9633-BBE0B0E50A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7E12-44CC-476F-9165-D71FD9383E85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90BB0-C376-4BBF-B5B0-528FE5AABB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0429B-61E1-4747-84B2-3D533F53DBB1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0AAE7-555F-4A7F-B656-07912804D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0138-0DE3-4DBE-B927-0820E41DF5FB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5EF11-DDAD-4032-9E9D-F312A4A852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A3F04-536B-48FF-A86F-A14A9D31A547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6483-C41F-4B40-BE8C-FDA202ED8E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8229600" cy="538069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2F93DCE-5B27-4192-8E22-F48712F09BDD}" type="datetimeFigureOut">
              <a:rPr lang="en-GB" smtClean="0"/>
              <a:pPr/>
              <a:t>14/03/2013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5DC486-F461-41C5-9161-3A909042C6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jpeg"/><Relationship Id="rId5" Type="http://schemas.openxmlformats.org/officeDocument/2006/relationships/oleObject" Target="../embeddings/Microsoft_Office_Excel_97-2003_Worksheet2.xls"/><Relationship Id="rId4" Type="http://schemas.openxmlformats.org/officeDocument/2006/relationships/oleObject" Target="../embeddings/Microsoft_Office_Excel_97-2003_Worksheet1.xls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Relationship Id="rId9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2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smtClean="0"/>
              <a:t>Lecture </a:t>
            </a:r>
            <a:r>
              <a:rPr lang="en-GB" smtClean="0"/>
              <a:t>14a</a:t>
            </a:r>
            <a:endParaRPr lang="en-GB" dirty="0" smtClean="0"/>
          </a:p>
          <a:p>
            <a:r>
              <a:rPr lang="en-GB" dirty="0" smtClean="0"/>
              <a:t> Other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85720" y="285728"/>
            <a:ext cx="7272338" cy="596881"/>
          </a:xfrm>
        </p:spPr>
        <p:txBody>
          <a:bodyPr/>
          <a:lstStyle/>
          <a:p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388350" cy="4425950"/>
          </a:xfrm>
        </p:spPr>
        <p:txBody>
          <a:bodyPr>
            <a:normAutofit lnSpcReduction="10000"/>
          </a:bodyPr>
          <a:lstStyle/>
          <a:p>
            <a:pPr marL="284163" indent="-284163"/>
            <a:r>
              <a:rPr lang="en-GB" sz="2800" dirty="0"/>
              <a:t>Limitations of Basic Clustering Solutions</a:t>
            </a:r>
            <a:endParaRPr lang="en-GB" sz="2800" dirty="0">
              <a:ea typeface="SimSun" pitchFamily="2" charset="-122"/>
            </a:endParaRPr>
          </a:p>
          <a:p>
            <a:pPr marL="284163" indent="-284163"/>
            <a:r>
              <a:rPr lang="en-GB" sz="2800" dirty="0">
                <a:ea typeface="SimSun" pitchFamily="2" charset="-122"/>
              </a:rPr>
              <a:t>Categories of Clustering Solutions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Density-based Clustering and </a:t>
            </a:r>
            <a:r>
              <a:rPr lang="en-GB" sz="2800" dirty="0" err="1">
                <a:ea typeface="SimSun" pitchFamily="2" charset="-122"/>
              </a:rPr>
              <a:t>DBScan</a:t>
            </a:r>
            <a:r>
              <a:rPr lang="en-GB" sz="2800" dirty="0">
                <a:ea typeface="SimSun" pitchFamily="2" charset="-122"/>
              </a:rPr>
              <a:t>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Graph-based Clustering and Chameleon </a:t>
            </a:r>
            <a:r>
              <a:rPr lang="en-GB" sz="2800" dirty="0" smtClean="0">
                <a:ea typeface="SimSun" pitchFamily="2" charset="-122"/>
              </a:rPr>
              <a:t>Algorithm</a:t>
            </a:r>
          </a:p>
          <a:p>
            <a:pPr marL="284163" indent="-284163"/>
            <a:r>
              <a:rPr lang="en-GB" dirty="0" smtClean="0">
                <a:ea typeface="SimSun" pitchFamily="2" charset="-122"/>
              </a:rPr>
              <a:t>Model-based Clustering and GMM/EM Algorithm</a:t>
            </a:r>
          </a:p>
          <a:p>
            <a:pPr marL="284163" indent="-284163"/>
            <a:r>
              <a:rPr lang="en-GB" dirty="0" smtClean="0">
                <a:ea typeface="SimSun" pitchFamily="2" charset="-122"/>
              </a:rPr>
              <a:t>Subspace Clustering and Clique Algorithm</a:t>
            </a:r>
          </a:p>
          <a:p>
            <a:pPr marL="284163" indent="-284163"/>
            <a:r>
              <a:rPr lang="en-GB" dirty="0" smtClean="0">
                <a:ea typeface="SimSun" pitchFamily="2" charset="-122"/>
              </a:rPr>
              <a:t>Other Issues Regarding Proximity Measures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Line 58"/>
          <p:cNvSpPr>
            <a:spLocks noChangeShapeType="1"/>
          </p:cNvSpPr>
          <p:nvPr/>
        </p:nvSpPr>
        <p:spPr bwMode="auto">
          <a:xfrm flipH="1" flipV="1">
            <a:off x="3810000" y="4038600"/>
            <a:ext cx="5334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sm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8" name="Oval 56"/>
          <p:cNvSpPr>
            <a:spLocks noChangeArrowheads="1"/>
          </p:cNvSpPr>
          <p:nvPr/>
        </p:nvSpPr>
        <p:spPr bwMode="auto">
          <a:xfrm>
            <a:off x="4667250" y="3895725"/>
            <a:ext cx="381000" cy="381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9" name="Oval 55"/>
          <p:cNvSpPr>
            <a:spLocks noChangeArrowheads="1"/>
          </p:cNvSpPr>
          <p:nvPr/>
        </p:nvSpPr>
        <p:spPr bwMode="auto">
          <a:xfrm>
            <a:off x="4572000" y="4343400"/>
            <a:ext cx="381000" cy="381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0" name="Oval 54"/>
          <p:cNvSpPr>
            <a:spLocks noChangeArrowheads="1"/>
          </p:cNvSpPr>
          <p:nvPr/>
        </p:nvSpPr>
        <p:spPr bwMode="auto">
          <a:xfrm>
            <a:off x="3200400" y="3352800"/>
            <a:ext cx="1371600" cy="12954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Limitations of Basic Solutions</a:t>
            </a:r>
          </a:p>
        </p:txBody>
      </p:sp>
      <p:sp>
        <p:nvSpPr>
          <p:cNvPr id="103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382000" cy="1981200"/>
          </a:xfrm>
        </p:spPr>
        <p:txBody>
          <a:bodyPr/>
          <a:lstStyle/>
          <a:p>
            <a:r>
              <a:rPr lang="en-GB" sz="2800" b="1" dirty="0"/>
              <a:t>Limitations of the K-means Method</a:t>
            </a:r>
          </a:p>
          <a:p>
            <a:pPr marL="857250" lvl="1" indent="-400050"/>
            <a:r>
              <a:rPr lang="en-GB" altLang="zh-CN" sz="2400" dirty="0">
                <a:ea typeface="SimSun" pitchFamily="2" charset="-122"/>
              </a:rPr>
              <a:t>Effects by the outliers</a:t>
            </a:r>
            <a:endParaRPr lang="en-GB" sz="2400" dirty="0"/>
          </a:p>
          <a:p>
            <a:pPr marL="857250" lvl="1" indent="-400050"/>
            <a:r>
              <a:rPr lang="en-GB" sz="2400" dirty="0"/>
              <a:t>Unable to detect clusters of different sizes</a:t>
            </a:r>
          </a:p>
          <a:p>
            <a:pPr marL="857250" lvl="1" indent="-400050"/>
            <a:r>
              <a:rPr lang="en-GB" sz="2400" dirty="0"/>
              <a:t>Unable to detect clusters of arbitrary shapes </a:t>
            </a:r>
          </a:p>
        </p:txBody>
      </p:sp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381000" y="3581400"/>
          <a:ext cx="2133600" cy="1350963"/>
        </p:xfrm>
        <a:graphic>
          <a:graphicData uri="http://schemas.openxmlformats.org/presentationml/2006/ole">
            <p:oleObj spid="_x0000_s1026" name="Photo Editor Photo" r:id="rId4" imgW="1819529" imgH="1152381" progId="">
              <p:embed/>
            </p:oleObj>
          </a:graphicData>
        </a:graphic>
      </p:graphicFrame>
      <p:sp>
        <p:nvSpPr>
          <p:cNvPr id="1033" name="Oval 15"/>
          <p:cNvSpPr>
            <a:spLocks noChangeArrowheads="1"/>
          </p:cNvSpPr>
          <p:nvPr/>
        </p:nvSpPr>
        <p:spPr bwMode="auto">
          <a:xfrm>
            <a:off x="3702050" y="3462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Oval 16"/>
          <p:cNvSpPr>
            <a:spLocks noChangeArrowheads="1"/>
          </p:cNvSpPr>
          <p:nvPr/>
        </p:nvSpPr>
        <p:spPr bwMode="auto">
          <a:xfrm>
            <a:off x="3854450" y="3462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5" name="Oval 17"/>
          <p:cNvSpPr>
            <a:spLocks noChangeArrowheads="1"/>
          </p:cNvSpPr>
          <p:nvPr/>
        </p:nvSpPr>
        <p:spPr bwMode="auto">
          <a:xfrm>
            <a:off x="39306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6" name="Oval 18"/>
          <p:cNvSpPr>
            <a:spLocks noChangeArrowheads="1"/>
          </p:cNvSpPr>
          <p:nvPr/>
        </p:nvSpPr>
        <p:spPr bwMode="auto">
          <a:xfrm>
            <a:off x="37020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7" name="Oval 19"/>
          <p:cNvSpPr>
            <a:spLocks noChangeArrowheads="1"/>
          </p:cNvSpPr>
          <p:nvPr/>
        </p:nvSpPr>
        <p:spPr bwMode="auto">
          <a:xfrm>
            <a:off x="3549650" y="3843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8" name="Oval 20"/>
          <p:cNvSpPr>
            <a:spLocks noChangeArrowheads="1"/>
          </p:cNvSpPr>
          <p:nvPr/>
        </p:nvSpPr>
        <p:spPr bwMode="auto">
          <a:xfrm>
            <a:off x="4083050" y="3767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9" name="Oval 21"/>
          <p:cNvSpPr>
            <a:spLocks noChangeArrowheads="1"/>
          </p:cNvSpPr>
          <p:nvPr/>
        </p:nvSpPr>
        <p:spPr bwMode="auto">
          <a:xfrm>
            <a:off x="3962400" y="3886200"/>
            <a:ext cx="74613" cy="74613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0" name="Oval 22"/>
          <p:cNvSpPr>
            <a:spLocks noChangeArrowheads="1"/>
          </p:cNvSpPr>
          <p:nvPr/>
        </p:nvSpPr>
        <p:spPr bwMode="auto">
          <a:xfrm>
            <a:off x="3473450" y="3614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1" name="Oval 23"/>
          <p:cNvSpPr>
            <a:spLocks noChangeArrowheads="1"/>
          </p:cNvSpPr>
          <p:nvPr/>
        </p:nvSpPr>
        <p:spPr bwMode="auto">
          <a:xfrm>
            <a:off x="3778250" y="3995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2" name="Oval 24"/>
          <p:cNvSpPr>
            <a:spLocks noChangeArrowheads="1"/>
          </p:cNvSpPr>
          <p:nvPr/>
        </p:nvSpPr>
        <p:spPr bwMode="auto">
          <a:xfrm>
            <a:off x="4006850" y="4071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3" name="Oval 25"/>
          <p:cNvSpPr>
            <a:spLocks noChangeArrowheads="1"/>
          </p:cNvSpPr>
          <p:nvPr/>
        </p:nvSpPr>
        <p:spPr bwMode="auto">
          <a:xfrm>
            <a:off x="3506788" y="4040188"/>
            <a:ext cx="74612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4" name="Oval 26"/>
          <p:cNvSpPr>
            <a:spLocks noChangeArrowheads="1"/>
          </p:cNvSpPr>
          <p:nvPr/>
        </p:nvSpPr>
        <p:spPr bwMode="auto">
          <a:xfrm>
            <a:off x="3549650" y="4300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5" name="Oval 27"/>
          <p:cNvSpPr>
            <a:spLocks noChangeArrowheads="1"/>
          </p:cNvSpPr>
          <p:nvPr/>
        </p:nvSpPr>
        <p:spPr bwMode="auto">
          <a:xfrm>
            <a:off x="4006850" y="4376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6" name="Oval 28"/>
          <p:cNvSpPr>
            <a:spLocks noChangeArrowheads="1"/>
          </p:cNvSpPr>
          <p:nvPr/>
        </p:nvSpPr>
        <p:spPr bwMode="auto">
          <a:xfrm>
            <a:off x="3778250" y="4224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7" name="Oval 29"/>
          <p:cNvSpPr>
            <a:spLocks noChangeArrowheads="1"/>
          </p:cNvSpPr>
          <p:nvPr/>
        </p:nvSpPr>
        <p:spPr bwMode="auto">
          <a:xfrm>
            <a:off x="4235450" y="3919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8" name="Oval 30"/>
          <p:cNvSpPr>
            <a:spLocks noChangeArrowheads="1"/>
          </p:cNvSpPr>
          <p:nvPr/>
        </p:nvSpPr>
        <p:spPr bwMode="auto">
          <a:xfrm>
            <a:off x="4159250" y="4224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9" name="Oval 31"/>
          <p:cNvSpPr>
            <a:spLocks noChangeArrowheads="1"/>
          </p:cNvSpPr>
          <p:nvPr/>
        </p:nvSpPr>
        <p:spPr bwMode="auto">
          <a:xfrm>
            <a:off x="4083050" y="3538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0" name="Oval 32"/>
          <p:cNvSpPr>
            <a:spLocks noChangeArrowheads="1"/>
          </p:cNvSpPr>
          <p:nvPr/>
        </p:nvSpPr>
        <p:spPr bwMode="auto">
          <a:xfrm>
            <a:off x="43116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1" name="Oval 33"/>
          <p:cNvSpPr>
            <a:spLocks noChangeArrowheads="1"/>
          </p:cNvSpPr>
          <p:nvPr/>
        </p:nvSpPr>
        <p:spPr bwMode="auto">
          <a:xfrm>
            <a:off x="4311650" y="4148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2" name="Oval 34"/>
          <p:cNvSpPr>
            <a:spLocks noChangeArrowheads="1"/>
          </p:cNvSpPr>
          <p:nvPr/>
        </p:nvSpPr>
        <p:spPr bwMode="auto">
          <a:xfrm>
            <a:off x="3321050" y="3843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3" name="Oval 35"/>
          <p:cNvSpPr>
            <a:spLocks noChangeArrowheads="1"/>
          </p:cNvSpPr>
          <p:nvPr/>
        </p:nvSpPr>
        <p:spPr bwMode="auto">
          <a:xfrm>
            <a:off x="3397250" y="4148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4" name="Oval 36"/>
          <p:cNvSpPr>
            <a:spLocks noChangeArrowheads="1"/>
          </p:cNvSpPr>
          <p:nvPr/>
        </p:nvSpPr>
        <p:spPr bwMode="auto">
          <a:xfrm>
            <a:off x="3778250" y="4452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5" name="Oval 37"/>
          <p:cNvSpPr>
            <a:spLocks noChangeArrowheads="1"/>
          </p:cNvSpPr>
          <p:nvPr/>
        </p:nvSpPr>
        <p:spPr bwMode="auto">
          <a:xfrm>
            <a:off x="4271963" y="4300538"/>
            <a:ext cx="74612" cy="74612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6" name="Oval 38"/>
          <p:cNvSpPr>
            <a:spLocks noChangeArrowheads="1"/>
          </p:cNvSpPr>
          <p:nvPr/>
        </p:nvSpPr>
        <p:spPr bwMode="auto">
          <a:xfrm>
            <a:off x="4159250" y="4376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7" name="Rectangle 39"/>
          <p:cNvSpPr>
            <a:spLocks noChangeArrowheads="1"/>
          </p:cNvSpPr>
          <p:nvPr/>
        </p:nvSpPr>
        <p:spPr bwMode="auto">
          <a:xfrm>
            <a:off x="4760913" y="39989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8" name="Rectangle 40"/>
          <p:cNvSpPr>
            <a:spLocks noChangeArrowheads="1"/>
          </p:cNvSpPr>
          <p:nvPr/>
        </p:nvSpPr>
        <p:spPr bwMode="auto">
          <a:xfrm>
            <a:off x="4799013" y="413226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9" name="Rectangle 41"/>
          <p:cNvSpPr>
            <a:spLocks noChangeArrowheads="1"/>
          </p:cNvSpPr>
          <p:nvPr/>
        </p:nvSpPr>
        <p:spPr bwMode="auto">
          <a:xfrm>
            <a:off x="4837113" y="40751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0" name="Rectangle 42"/>
          <p:cNvSpPr>
            <a:spLocks noChangeArrowheads="1"/>
          </p:cNvSpPr>
          <p:nvPr/>
        </p:nvSpPr>
        <p:spPr bwMode="auto">
          <a:xfrm>
            <a:off x="4856163" y="39989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1" name="Rectangle 43"/>
          <p:cNvSpPr>
            <a:spLocks noChangeArrowheads="1"/>
          </p:cNvSpPr>
          <p:nvPr/>
        </p:nvSpPr>
        <p:spPr bwMode="auto">
          <a:xfrm>
            <a:off x="4760913" y="40751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2" name="Rectangle 44"/>
          <p:cNvSpPr>
            <a:spLocks noChangeArrowheads="1"/>
          </p:cNvSpPr>
          <p:nvPr/>
        </p:nvSpPr>
        <p:spPr bwMode="auto">
          <a:xfrm>
            <a:off x="4903788" y="4065588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3" name="Rectangle 45"/>
          <p:cNvSpPr>
            <a:spLocks noChangeArrowheads="1"/>
          </p:cNvSpPr>
          <p:nvPr/>
        </p:nvSpPr>
        <p:spPr bwMode="auto">
          <a:xfrm>
            <a:off x="4884738" y="4122738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4" name="AutoShape 46"/>
          <p:cNvSpPr>
            <a:spLocks noChangeArrowheads="1"/>
          </p:cNvSpPr>
          <p:nvPr/>
        </p:nvSpPr>
        <p:spPr bwMode="auto">
          <a:xfrm>
            <a:off x="4705350" y="44148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5" name="AutoShape 47"/>
          <p:cNvSpPr>
            <a:spLocks noChangeArrowheads="1"/>
          </p:cNvSpPr>
          <p:nvPr/>
        </p:nvSpPr>
        <p:spPr bwMode="auto">
          <a:xfrm>
            <a:off x="4705350" y="44910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6" name="AutoShape 48"/>
          <p:cNvSpPr>
            <a:spLocks noChangeArrowheads="1"/>
          </p:cNvSpPr>
          <p:nvPr/>
        </p:nvSpPr>
        <p:spPr bwMode="auto">
          <a:xfrm>
            <a:off x="4772025" y="44529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7" name="AutoShape 49"/>
          <p:cNvSpPr>
            <a:spLocks noChangeArrowheads="1"/>
          </p:cNvSpPr>
          <p:nvPr/>
        </p:nvSpPr>
        <p:spPr bwMode="auto">
          <a:xfrm>
            <a:off x="4752975" y="453866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8" name="AutoShape 50"/>
          <p:cNvSpPr>
            <a:spLocks noChangeArrowheads="1"/>
          </p:cNvSpPr>
          <p:nvPr/>
        </p:nvSpPr>
        <p:spPr bwMode="auto">
          <a:xfrm>
            <a:off x="4829175" y="45291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9" name="AutoShape 51"/>
          <p:cNvSpPr>
            <a:spLocks noChangeArrowheads="1"/>
          </p:cNvSpPr>
          <p:nvPr/>
        </p:nvSpPr>
        <p:spPr bwMode="auto">
          <a:xfrm>
            <a:off x="4714875" y="459581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0" name="AutoShape 52"/>
          <p:cNvSpPr>
            <a:spLocks noChangeArrowheads="1"/>
          </p:cNvSpPr>
          <p:nvPr/>
        </p:nvSpPr>
        <p:spPr bwMode="auto">
          <a:xfrm>
            <a:off x="4800600" y="46053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1" name="AutoShape 53"/>
          <p:cNvSpPr>
            <a:spLocks noChangeArrowheads="1"/>
          </p:cNvSpPr>
          <p:nvPr/>
        </p:nvSpPr>
        <p:spPr bwMode="auto">
          <a:xfrm>
            <a:off x="4648200" y="457676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2" name="Line 57"/>
          <p:cNvSpPr>
            <a:spLocks noChangeShapeType="1"/>
          </p:cNvSpPr>
          <p:nvPr/>
        </p:nvSpPr>
        <p:spPr bwMode="auto">
          <a:xfrm>
            <a:off x="4343400" y="4343400"/>
            <a:ext cx="457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sm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073" name="Group 60"/>
          <p:cNvGrpSpPr>
            <a:grpSpLocks/>
          </p:cNvGrpSpPr>
          <p:nvPr/>
        </p:nvGrpSpPr>
        <p:grpSpPr bwMode="auto">
          <a:xfrm>
            <a:off x="5962650" y="3752850"/>
            <a:ext cx="762000" cy="762000"/>
            <a:chOff x="672" y="2694"/>
            <a:chExt cx="480" cy="480"/>
          </a:xfrm>
        </p:grpSpPr>
        <p:sp>
          <p:nvSpPr>
            <p:cNvPr id="1092" name="Rectangle 61"/>
            <p:cNvSpPr>
              <a:spLocks noChangeArrowheads="1"/>
            </p:cNvSpPr>
            <p:nvPr/>
          </p:nvSpPr>
          <p:spPr bwMode="auto">
            <a:xfrm>
              <a:off x="672" y="2694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3" name="Rectangle 62"/>
            <p:cNvSpPr>
              <a:spLocks noChangeArrowheads="1"/>
            </p:cNvSpPr>
            <p:nvPr/>
          </p:nvSpPr>
          <p:spPr bwMode="auto">
            <a:xfrm>
              <a:off x="672" y="2694"/>
              <a:ext cx="144" cy="336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4" name="Rectangle 63"/>
            <p:cNvSpPr>
              <a:spLocks noChangeArrowheads="1"/>
            </p:cNvSpPr>
            <p:nvPr/>
          </p:nvSpPr>
          <p:spPr bwMode="auto">
            <a:xfrm>
              <a:off x="672" y="3030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74" name="Group 64"/>
          <p:cNvGrpSpPr>
            <a:grpSpLocks/>
          </p:cNvGrpSpPr>
          <p:nvPr/>
        </p:nvGrpSpPr>
        <p:grpSpPr bwMode="auto">
          <a:xfrm>
            <a:off x="6267450" y="4057650"/>
            <a:ext cx="742950" cy="742950"/>
            <a:chOff x="864" y="2862"/>
            <a:chExt cx="468" cy="468"/>
          </a:xfrm>
        </p:grpSpPr>
        <p:sp>
          <p:nvSpPr>
            <p:cNvPr id="1089" name="Rectangle 65"/>
            <p:cNvSpPr>
              <a:spLocks noChangeArrowheads="1"/>
            </p:cNvSpPr>
            <p:nvPr/>
          </p:nvSpPr>
          <p:spPr bwMode="auto">
            <a:xfrm>
              <a:off x="876" y="2862"/>
              <a:ext cx="336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0" name="Rectangle 66"/>
            <p:cNvSpPr>
              <a:spLocks noChangeArrowheads="1"/>
            </p:cNvSpPr>
            <p:nvPr/>
          </p:nvSpPr>
          <p:spPr bwMode="auto">
            <a:xfrm>
              <a:off x="1200" y="2862"/>
              <a:ext cx="132" cy="450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1" name="Rectangle 67"/>
            <p:cNvSpPr>
              <a:spLocks noChangeArrowheads="1"/>
            </p:cNvSpPr>
            <p:nvPr/>
          </p:nvSpPr>
          <p:spPr bwMode="auto">
            <a:xfrm>
              <a:off x="864" y="3216"/>
              <a:ext cx="468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75" name="AutoShape 69"/>
          <p:cNvSpPr>
            <a:spLocks/>
          </p:cNvSpPr>
          <p:nvPr/>
        </p:nvSpPr>
        <p:spPr bwMode="auto">
          <a:xfrm>
            <a:off x="419100" y="5248275"/>
            <a:ext cx="1752600" cy="609600"/>
          </a:xfrm>
          <a:prstGeom prst="borderCallout3">
            <a:avLst>
              <a:gd name="adj1" fmla="val 18750"/>
              <a:gd name="adj2" fmla="val 104347"/>
              <a:gd name="adj3" fmla="val 18750"/>
              <a:gd name="adj4" fmla="val 116940"/>
              <a:gd name="adj5" fmla="val -69532"/>
              <a:gd name="adj6" fmla="val 116940"/>
              <a:gd name="adj7" fmla="val -157815"/>
              <a:gd name="adj8" fmla="val 4782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 err="1">
                <a:solidFill>
                  <a:schemeClr val="bg1"/>
                </a:solidFill>
              </a:rPr>
              <a:t>Centroid</a:t>
            </a:r>
            <a:r>
              <a:rPr lang="en-GB" sz="1600" dirty="0">
                <a:solidFill>
                  <a:schemeClr val="bg1"/>
                </a:solidFill>
              </a:rPr>
              <a:t> affected by outliers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76" name="AutoShape 71"/>
          <p:cNvSpPr>
            <a:spLocks/>
          </p:cNvSpPr>
          <p:nvPr/>
        </p:nvSpPr>
        <p:spPr bwMode="auto">
          <a:xfrm>
            <a:off x="2590800" y="5410200"/>
            <a:ext cx="2438400" cy="609600"/>
          </a:xfrm>
          <a:prstGeom prst="borderCallout3">
            <a:avLst>
              <a:gd name="adj1" fmla="val 18750"/>
              <a:gd name="adj2" fmla="val 103125"/>
              <a:gd name="adj3" fmla="val 18750"/>
              <a:gd name="adj4" fmla="val 106903"/>
              <a:gd name="adj5" fmla="val -76301"/>
              <a:gd name="adj6" fmla="val 106903"/>
              <a:gd name="adj7" fmla="val -167190"/>
              <a:gd name="adj8" fmla="val 722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points are closer to centre of another cluster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77" name="AutoShape 90"/>
          <p:cNvSpPr>
            <a:spLocks noChangeArrowheads="1"/>
          </p:cNvSpPr>
          <p:nvPr/>
        </p:nvSpPr>
        <p:spPr bwMode="auto">
          <a:xfrm>
            <a:off x="7239000" y="42672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8" name="AutoShape 91"/>
          <p:cNvSpPr>
            <a:spLocks/>
          </p:cNvSpPr>
          <p:nvPr/>
        </p:nvSpPr>
        <p:spPr bwMode="auto">
          <a:xfrm>
            <a:off x="6019800" y="5410200"/>
            <a:ext cx="2438400" cy="609600"/>
          </a:xfrm>
          <a:prstGeom prst="borderCallout3">
            <a:avLst>
              <a:gd name="adj1" fmla="val 18750"/>
              <a:gd name="adj2" fmla="val 103125"/>
              <a:gd name="adj3" fmla="val 18750"/>
              <a:gd name="adj4" fmla="val 106903"/>
              <a:gd name="adj5" fmla="val -65884"/>
              <a:gd name="adj6" fmla="val 106903"/>
              <a:gd name="adj7" fmla="val -146875"/>
              <a:gd name="adj8" fmla="val 660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Only detecting clusters of convex shapes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1079" name="Group 96"/>
          <p:cNvGrpSpPr>
            <a:grpSpLocks/>
          </p:cNvGrpSpPr>
          <p:nvPr/>
        </p:nvGrpSpPr>
        <p:grpSpPr bwMode="auto">
          <a:xfrm>
            <a:off x="7924800" y="3733800"/>
            <a:ext cx="1047750" cy="1047750"/>
            <a:chOff x="4992" y="2352"/>
            <a:chExt cx="660" cy="660"/>
          </a:xfrm>
        </p:grpSpPr>
        <p:sp>
          <p:nvSpPr>
            <p:cNvPr id="1080" name="Rectangle 83"/>
            <p:cNvSpPr>
              <a:spLocks noChangeArrowheads="1"/>
            </p:cNvSpPr>
            <p:nvPr/>
          </p:nvSpPr>
          <p:spPr bwMode="auto">
            <a:xfrm>
              <a:off x="4992" y="2352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1" name="Rectangle 84"/>
            <p:cNvSpPr>
              <a:spLocks noChangeArrowheads="1"/>
            </p:cNvSpPr>
            <p:nvPr/>
          </p:nvSpPr>
          <p:spPr bwMode="auto">
            <a:xfrm>
              <a:off x="4992" y="2352"/>
              <a:ext cx="144" cy="336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2" name="Rectangle 85"/>
            <p:cNvSpPr>
              <a:spLocks noChangeArrowheads="1"/>
            </p:cNvSpPr>
            <p:nvPr/>
          </p:nvSpPr>
          <p:spPr bwMode="auto">
            <a:xfrm>
              <a:off x="4992" y="2688"/>
              <a:ext cx="480" cy="14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3" name="Rectangle 87"/>
            <p:cNvSpPr>
              <a:spLocks noChangeArrowheads="1"/>
            </p:cNvSpPr>
            <p:nvPr/>
          </p:nvSpPr>
          <p:spPr bwMode="auto">
            <a:xfrm>
              <a:off x="5184" y="2544"/>
              <a:ext cx="336" cy="114"/>
            </a:xfrm>
            <a:prstGeom prst="rect">
              <a:avLst/>
            </a:prstGeom>
            <a:solidFill>
              <a:srgbClr val="CC3300"/>
            </a:solidFill>
            <a:ln w="9525">
              <a:solidFill>
                <a:srgbClr val="CC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4" name="Rectangle 88"/>
            <p:cNvSpPr>
              <a:spLocks noChangeArrowheads="1"/>
            </p:cNvSpPr>
            <p:nvPr/>
          </p:nvSpPr>
          <p:spPr bwMode="auto">
            <a:xfrm>
              <a:off x="5520" y="2544"/>
              <a:ext cx="132" cy="450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" name="Rectangle 89"/>
            <p:cNvSpPr>
              <a:spLocks noChangeArrowheads="1"/>
            </p:cNvSpPr>
            <p:nvPr/>
          </p:nvSpPr>
          <p:spPr bwMode="auto">
            <a:xfrm>
              <a:off x="5184" y="2898"/>
              <a:ext cx="468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6" name="Rectangle 93"/>
            <p:cNvSpPr>
              <a:spLocks noChangeArrowheads="1"/>
            </p:cNvSpPr>
            <p:nvPr/>
          </p:nvSpPr>
          <p:spPr bwMode="auto">
            <a:xfrm>
              <a:off x="5472" y="2544"/>
              <a:ext cx="96" cy="114"/>
            </a:xfrm>
            <a:prstGeom prst="rect">
              <a:avLst/>
            </a:prstGeom>
            <a:solidFill>
              <a:srgbClr val="0033CC"/>
            </a:solidFill>
            <a:ln w="9525">
              <a:solidFill>
                <a:srgbClr val="0033CC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7" name="AutoShape 94"/>
            <p:cNvSpPr>
              <a:spLocks noChangeArrowheads="1"/>
            </p:cNvSpPr>
            <p:nvPr/>
          </p:nvSpPr>
          <p:spPr bwMode="auto">
            <a:xfrm flipH="1">
              <a:off x="5184" y="2540"/>
              <a:ext cx="306" cy="124"/>
            </a:xfrm>
            <a:prstGeom prst="rtTriangle">
              <a:avLst/>
            </a:prstGeom>
            <a:solidFill>
              <a:srgbClr val="0033CC"/>
            </a:solidFill>
            <a:ln w="9525">
              <a:solidFill>
                <a:srgbClr val="0033CC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8" name="AutoShape 95"/>
            <p:cNvSpPr>
              <a:spLocks noChangeArrowheads="1"/>
            </p:cNvSpPr>
            <p:nvPr/>
          </p:nvSpPr>
          <p:spPr bwMode="auto">
            <a:xfrm flipV="1">
              <a:off x="4992" y="2688"/>
              <a:ext cx="144" cy="48"/>
            </a:xfrm>
            <a:prstGeom prst="rtTriangle">
              <a:avLst/>
            </a:prstGeom>
            <a:solidFill>
              <a:srgbClr val="CC3300"/>
            </a:solidFill>
            <a:ln w="9525">
              <a:solidFill>
                <a:srgbClr val="CC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Limitations of Basic Solutions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71546"/>
            <a:ext cx="8382000" cy="914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/>
              <a:t>Limitations of the Agglomeration Method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400" dirty="0">
                <a:ea typeface="SimSun" pitchFamily="2" charset="-122"/>
              </a:rPr>
              <a:t>With different merging schemes</a:t>
            </a:r>
            <a:endParaRPr lang="en-GB" sz="2400" dirty="0"/>
          </a:p>
        </p:txBody>
      </p:sp>
      <p:sp>
        <p:nvSpPr>
          <p:cNvPr id="16388" name="Rectangle 73"/>
          <p:cNvSpPr>
            <a:spLocks noChangeArrowheads="1"/>
          </p:cNvSpPr>
          <p:nvPr/>
        </p:nvSpPr>
        <p:spPr bwMode="auto">
          <a:xfrm>
            <a:off x="723900" y="278923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Rectangle 74"/>
          <p:cNvSpPr>
            <a:spLocks noChangeArrowheads="1"/>
          </p:cNvSpPr>
          <p:nvPr/>
        </p:nvSpPr>
        <p:spPr bwMode="auto">
          <a:xfrm>
            <a:off x="788988" y="278923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Rectangle 75"/>
          <p:cNvSpPr>
            <a:spLocks noChangeArrowheads="1"/>
          </p:cNvSpPr>
          <p:nvPr/>
        </p:nvSpPr>
        <p:spPr bwMode="auto">
          <a:xfrm>
            <a:off x="731838" y="28781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Rectangle 76"/>
          <p:cNvSpPr>
            <a:spLocks noChangeArrowheads="1"/>
          </p:cNvSpPr>
          <p:nvPr/>
        </p:nvSpPr>
        <p:spPr bwMode="auto">
          <a:xfrm>
            <a:off x="792163" y="28622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Rectangle 77"/>
          <p:cNvSpPr>
            <a:spLocks noChangeArrowheads="1"/>
          </p:cNvSpPr>
          <p:nvPr/>
        </p:nvSpPr>
        <p:spPr bwMode="auto">
          <a:xfrm>
            <a:off x="852488" y="28035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Rectangle 78"/>
          <p:cNvSpPr>
            <a:spLocks noChangeArrowheads="1"/>
          </p:cNvSpPr>
          <p:nvPr/>
        </p:nvSpPr>
        <p:spPr bwMode="auto">
          <a:xfrm>
            <a:off x="854075" y="28749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Rectangle 79"/>
          <p:cNvSpPr>
            <a:spLocks noChangeArrowheads="1"/>
          </p:cNvSpPr>
          <p:nvPr/>
        </p:nvSpPr>
        <p:spPr bwMode="auto">
          <a:xfrm>
            <a:off x="912813" y="2803525"/>
            <a:ext cx="20637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Rectangle 80"/>
          <p:cNvSpPr>
            <a:spLocks noChangeArrowheads="1"/>
          </p:cNvSpPr>
          <p:nvPr/>
        </p:nvSpPr>
        <p:spPr bwMode="auto">
          <a:xfrm>
            <a:off x="920750" y="28749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6" name="Rectangle 81"/>
          <p:cNvSpPr>
            <a:spLocks noChangeArrowheads="1"/>
          </p:cNvSpPr>
          <p:nvPr/>
        </p:nvSpPr>
        <p:spPr bwMode="auto">
          <a:xfrm>
            <a:off x="711200" y="3082925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Rectangle 82"/>
          <p:cNvSpPr>
            <a:spLocks noChangeArrowheads="1"/>
          </p:cNvSpPr>
          <p:nvPr/>
        </p:nvSpPr>
        <p:spPr bwMode="auto">
          <a:xfrm>
            <a:off x="773113" y="3082925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Rectangle 83"/>
          <p:cNvSpPr>
            <a:spLocks noChangeArrowheads="1"/>
          </p:cNvSpPr>
          <p:nvPr/>
        </p:nvSpPr>
        <p:spPr bwMode="auto">
          <a:xfrm>
            <a:off x="720725" y="2943225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9" name="Rectangle 84"/>
          <p:cNvSpPr>
            <a:spLocks noChangeArrowheads="1"/>
          </p:cNvSpPr>
          <p:nvPr/>
        </p:nvSpPr>
        <p:spPr bwMode="auto">
          <a:xfrm>
            <a:off x="785813" y="2924175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0" name="Rectangle 85"/>
          <p:cNvSpPr>
            <a:spLocks noChangeArrowheads="1"/>
          </p:cNvSpPr>
          <p:nvPr/>
        </p:nvSpPr>
        <p:spPr bwMode="auto">
          <a:xfrm>
            <a:off x="720725" y="301783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1" name="Rectangle 86"/>
          <p:cNvSpPr>
            <a:spLocks noChangeArrowheads="1"/>
          </p:cNvSpPr>
          <p:nvPr/>
        </p:nvSpPr>
        <p:spPr bwMode="auto">
          <a:xfrm>
            <a:off x="779463" y="3005138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2" name="Rectangle 87"/>
          <p:cNvSpPr>
            <a:spLocks noChangeArrowheads="1"/>
          </p:cNvSpPr>
          <p:nvPr/>
        </p:nvSpPr>
        <p:spPr bwMode="auto">
          <a:xfrm>
            <a:off x="839788" y="29479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3" name="Rectangle 88"/>
          <p:cNvSpPr>
            <a:spLocks noChangeArrowheads="1"/>
          </p:cNvSpPr>
          <p:nvPr/>
        </p:nvSpPr>
        <p:spPr bwMode="auto">
          <a:xfrm>
            <a:off x="844550" y="3016250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Rectangle 89"/>
          <p:cNvSpPr>
            <a:spLocks noChangeArrowheads="1"/>
          </p:cNvSpPr>
          <p:nvPr/>
        </p:nvSpPr>
        <p:spPr bwMode="auto">
          <a:xfrm>
            <a:off x="904875" y="29432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Rectangle 90"/>
          <p:cNvSpPr>
            <a:spLocks noChangeArrowheads="1"/>
          </p:cNvSpPr>
          <p:nvPr/>
        </p:nvSpPr>
        <p:spPr bwMode="auto">
          <a:xfrm>
            <a:off x="909638" y="3016250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6" name="Rectangle 91"/>
          <p:cNvSpPr>
            <a:spLocks noChangeArrowheads="1"/>
          </p:cNvSpPr>
          <p:nvPr/>
        </p:nvSpPr>
        <p:spPr bwMode="auto">
          <a:xfrm>
            <a:off x="842963" y="3082925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7" name="Rectangle 92"/>
          <p:cNvSpPr>
            <a:spLocks noChangeArrowheads="1"/>
          </p:cNvSpPr>
          <p:nvPr/>
        </p:nvSpPr>
        <p:spPr bwMode="auto">
          <a:xfrm>
            <a:off x="904875" y="30829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Rectangle 93"/>
          <p:cNvSpPr>
            <a:spLocks noChangeArrowheads="1"/>
          </p:cNvSpPr>
          <p:nvPr/>
        </p:nvSpPr>
        <p:spPr bwMode="auto">
          <a:xfrm>
            <a:off x="944563" y="29860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Rectangle 94"/>
          <p:cNvSpPr>
            <a:spLocks noChangeArrowheads="1"/>
          </p:cNvSpPr>
          <p:nvPr/>
        </p:nvSpPr>
        <p:spPr bwMode="auto">
          <a:xfrm>
            <a:off x="885825" y="274478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0" name="Rectangle 95"/>
          <p:cNvSpPr>
            <a:spLocks noChangeArrowheads="1"/>
          </p:cNvSpPr>
          <p:nvPr/>
        </p:nvSpPr>
        <p:spPr bwMode="auto">
          <a:xfrm>
            <a:off x="1028700" y="2801938"/>
            <a:ext cx="17463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1" name="Rectangle 96"/>
          <p:cNvSpPr>
            <a:spLocks noChangeArrowheads="1"/>
          </p:cNvSpPr>
          <p:nvPr/>
        </p:nvSpPr>
        <p:spPr bwMode="auto">
          <a:xfrm>
            <a:off x="1090613" y="278606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2" name="Rectangle 97"/>
          <p:cNvSpPr>
            <a:spLocks noChangeArrowheads="1"/>
          </p:cNvSpPr>
          <p:nvPr/>
        </p:nvSpPr>
        <p:spPr bwMode="auto">
          <a:xfrm>
            <a:off x="1035050" y="287337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3" name="Rectangle 98"/>
          <p:cNvSpPr>
            <a:spLocks noChangeArrowheads="1"/>
          </p:cNvSpPr>
          <p:nvPr/>
        </p:nvSpPr>
        <p:spPr bwMode="auto">
          <a:xfrm>
            <a:off x="1093788" y="28590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4" name="Rectangle 99"/>
          <p:cNvSpPr>
            <a:spLocks noChangeArrowheads="1"/>
          </p:cNvSpPr>
          <p:nvPr/>
        </p:nvSpPr>
        <p:spPr bwMode="auto">
          <a:xfrm>
            <a:off x="1154113" y="2768600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Rectangle 100"/>
          <p:cNvSpPr>
            <a:spLocks noChangeArrowheads="1"/>
          </p:cNvSpPr>
          <p:nvPr/>
        </p:nvSpPr>
        <p:spPr bwMode="auto">
          <a:xfrm>
            <a:off x="1155700" y="2871788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6" name="Rectangle 101"/>
          <p:cNvSpPr>
            <a:spLocks noChangeArrowheads="1"/>
          </p:cNvSpPr>
          <p:nvPr/>
        </p:nvSpPr>
        <p:spPr bwMode="auto">
          <a:xfrm>
            <a:off x="1216025" y="28003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7" name="Rectangle 102"/>
          <p:cNvSpPr>
            <a:spLocks noChangeArrowheads="1"/>
          </p:cNvSpPr>
          <p:nvPr/>
        </p:nvSpPr>
        <p:spPr bwMode="auto">
          <a:xfrm>
            <a:off x="1223963" y="28717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8" name="Rectangle 103"/>
          <p:cNvSpPr>
            <a:spLocks noChangeArrowheads="1"/>
          </p:cNvSpPr>
          <p:nvPr/>
        </p:nvSpPr>
        <p:spPr bwMode="auto">
          <a:xfrm>
            <a:off x="1012825" y="3079750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9" name="Rectangle 104"/>
          <p:cNvSpPr>
            <a:spLocks noChangeArrowheads="1"/>
          </p:cNvSpPr>
          <p:nvPr/>
        </p:nvSpPr>
        <p:spPr bwMode="auto">
          <a:xfrm>
            <a:off x="1076325" y="3079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0" name="Rectangle 105"/>
          <p:cNvSpPr>
            <a:spLocks noChangeArrowheads="1"/>
          </p:cNvSpPr>
          <p:nvPr/>
        </p:nvSpPr>
        <p:spPr bwMode="auto">
          <a:xfrm>
            <a:off x="1023938" y="2938463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1" name="Rectangle 106"/>
          <p:cNvSpPr>
            <a:spLocks noChangeArrowheads="1"/>
          </p:cNvSpPr>
          <p:nvPr/>
        </p:nvSpPr>
        <p:spPr bwMode="auto">
          <a:xfrm>
            <a:off x="1087438" y="29210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2" name="Rectangle 107"/>
          <p:cNvSpPr>
            <a:spLocks noChangeArrowheads="1"/>
          </p:cNvSpPr>
          <p:nvPr/>
        </p:nvSpPr>
        <p:spPr bwMode="auto">
          <a:xfrm>
            <a:off x="1014413" y="30035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3" name="Rectangle 108"/>
          <p:cNvSpPr>
            <a:spLocks noChangeArrowheads="1"/>
          </p:cNvSpPr>
          <p:nvPr/>
        </p:nvSpPr>
        <p:spPr bwMode="auto">
          <a:xfrm>
            <a:off x="1084263" y="2998788"/>
            <a:ext cx="17462" cy="2540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4" name="Rectangle 109"/>
          <p:cNvSpPr>
            <a:spLocks noChangeArrowheads="1"/>
          </p:cNvSpPr>
          <p:nvPr/>
        </p:nvSpPr>
        <p:spPr bwMode="auto">
          <a:xfrm>
            <a:off x="1141413" y="294481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5" name="Rectangle 110"/>
          <p:cNvSpPr>
            <a:spLocks noChangeArrowheads="1"/>
          </p:cNvSpPr>
          <p:nvPr/>
        </p:nvSpPr>
        <p:spPr bwMode="auto">
          <a:xfrm>
            <a:off x="1146175" y="30114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6" name="Rectangle 111"/>
          <p:cNvSpPr>
            <a:spLocks noChangeArrowheads="1"/>
          </p:cNvSpPr>
          <p:nvPr/>
        </p:nvSpPr>
        <p:spPr bwMode="auto">
          <a:xfrm>
            <a:off x="1206500" y="2938463"/>
            <a:ext cx="20638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7" name="Rectangle 112"/>
          <p:cNvSpPr>
            <a:spLocks noChangeArrowheads="1"/>
          </p:cNvSpPr>
          <p:nvPr/>
        </p:nvSpPr>
        <p:spPr bwMode="auto">
          <a:xfrm>
            <a:off x="1212850" y="30114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8" name="Rectangle 113"/>
          <p:cNvSpPr>
            <a:spLocks noChangeArrowheads="1"/>
          </p:cNvSpPr>
          <p:nvPr/>
        </p:nvSpPr>
        <p:spPr bwMode="auto">
          <a:xfrm>
            <a:off x="1144588" y="3079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Rectangle 114"/>
          <p:cNvSpPr>
            <a:spLocks noChangeArrowheads="1"/>
          </p:cNvSpPr>
          <p:nvPr/>
        </p:nvSpPr>
        <p:spPr bwMode="auto">
          <a:xfrm>
            <a:off x="1206500" y="3079750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Rectangle 115"/>
          <p:cNvSpPr>
            <a:spLocks noChangeArrowheads="1"/>
          </p:cNvSpPr>
          <p:nvPr/>
        </p:nvSpPr>
        <p:spPr bwMode="auto">
          <a:xfrm>
            <a:off x="1147763" y="298291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116"/>
          <p:cNvSpPr>
            <a:spLocks noChangeArrowheads="1"/>
          </p:cNvSpPr>
          <p:nvPr/>
        </p:nvSpPr>
        <p:spPr bwMode="auto">
          <a:xfrm>
            <a:off x="1154113" y="2811463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2" name="Rectangle 117"/>
          <p:cNvSpPr>
            <a:spLocks noChangeArrowheads="1"/>
          </p:cNvSpPr>
          <p:nvPr/>
        </p:nvSpPr>
        <p:spPr bwMode="auto">
          <a:xfrm>
            <a:off x="1727200" y="259397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3" name="Rectangle 119"/>
          <p:cNvSpPr>
            <a:spLocks noChangeArrowheads="1"/>
          </p:cNvSpPr>
          <p:nvPr/>
        </p:nvSpPr>
        <p:spPr bwMode="auto">
          <a:xfrm>
            <a:off x="1852613" y="26939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4" name="Rectangle 120"/>
          <p:cNvSpPr>
            <a:spLocks noChangeArrowheads="1"/>
          </p:cNvSpPr>
          <p:nvPr/>
        </p:nvSpPr>
        <p:spPr bwMode="auto">
          <a:xfrm>
            <a:off x="1989138" y="274478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5" name="Rectangle 121"/>
          <p:cNvSpPr>
            <a:spLocks noChangeArrowheads="1"/>
          </p:cNvSpPr>
          <p:nvPr/>
        </p:nvSpPr>
        <p:spPr bwMode="auto">
          <a:xfrm>
            <a:off x="1978025" y="2563813"/>
            <a:ext cx="20638" cy="2381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6" name="Rectangle 122"/>
          <p:cNvSpPr>
            <a:spLocks noChangeArrowheads="1"/>
          </p:cNvSpPr>
          <p:nvPr/>
        </p:nvSpPr>
        <p:spPr bwMode="auto">
          <a:xfrm>
            <a:off x="2235200" y="2587625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7" name="Rectangle 123"/>
          <p:cNvSpPr>
            <a:spLocks noChangeArrowheads="1"/>
          </p:cNvSpPr>
          <p:nvPr/>
        </p:nvSpPr>
        <p:spPr bwMode="auto">
          <a:xfrm>
            <a:off x="2105025" y="26765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8" name="Rectangle 124"/>
          <p:cNvSpPr>
            <a:spLocks noChangeArrowheads="1"/>
          </p:cNvSpPr>
          <p:nvPr/>
        </p:nvSpPr>
        <p:spPr bwMode="auto">
          <a:xfrm>
            <a:off x="2314575" y="2717800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9" name="Rectangle 125"/>
          <p:cNvSpPr>
            <a:spLocks noChangeArrowheads="1"/>
          </p:cNvSpPr>
          <p:nvPr/>
        </p:nvSpPr>
        <p:spPr bwMode="auto">
          <a:xfrm>
            <a:off x="1766888" y="298767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0" name="Rectangle 126"/>
          <p:cNvSpPr>
            <a:spLocks noChangeArrowheads="1"/>
          </p:cNvSpPr>
          <p:nvPr/>
        </p:nvSpPr>
        <p:spPr bwMode="auto">
          <a:xfrm>
            <a:off x="1908175" y="3055938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1" name="Rectangle 127"/>
          <p:cNvSpPr>
            <a:spLocks noChangeArrowheads="1"/>
          </p:cNvSpPr>
          <p:nvPr/>
        </p:nvSpPr>
        <p:spPr bwMode="auto">
          <a:xfrm>
            <a:off x="1727200" y="28035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2" name="Rectangle 128"/>
          <p:cNvSpPr>
            <a:spLocks noChangeArrowheads="1"/>
          </p:cNvSpPr>
          <p:nvPr/>
        </p:nvSpPr>
        <p:spPr bwMode="auto">
          <a:xfrm>
            <a:off x="2095500" y="2854325"/>
            <a:ext cx="17463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3" name="Rectangle 129"/>
          <p:cNvSpPr>
            <a:spLocks noChangeArrowheads="1"/>
          </p:cNvSpPr>
          <p:nvPr/>
        </p:nvSpPr>
        <p:spPr bwMode="auto">
          <a:xfrm>
            <a:off x="1868488" y="28797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4" name="Rectangle 130"/>
          <p:cNvSpPr>
            <a:spLocks noChangeArrowheads="1"/>
          </p:cNvSpPr>
          <p:nvPr/>
        </p:nvSpPr>
        <p:spPr bwMode="auto">
          <a:xfrm>
            <a:off x="1985963" y="29178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5" name="Rectangle 131"/>
          <p:cNvSpPr>
            <a:spLocks noChangeArrowheads="1"/>
          </p:cNvSpPr>
          <p:nvPr/>
        </p:nvSpPr>
        <p:spPr bwMode="auto">
          <a:xfrm>
            <a:off x="2182813" y="3162300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6" name="Rectangle 132"/>
          <p:cNvSpPr>
            <a:spLocks noChangeArrowheads="1"/>
          </p:cNvSpPr>
          <p:nvPr/>
        </p:nvSpPr>
        <p:spPr bwMode="auto">
          <a:xfrm>
            <a:off x="2208213" y="28019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7" name="Rectangle 133"/>
          <p:cNvSpPr>
            <a:spLocks noChangeArrowheads="1"/>
          </p:cNvSpPr>
          <p:nvPr/>
        </p:nvSpPr>
        <p:spPr bwMode="auto">
          <a:xfrm>
            <a:off x="2312988" y="29162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8" name="Rectangle 134"/>
          <p:cNvSpPr>
            <a:spLocks noChangeArrowheads="1"/>
          </p:cNvSpPr>
          <p:nvPr/>
        </p:nvSpPr>
        <p:spPr bwMode="auto">
          <a:xfrm>
            <a:off x="2054225" y="306228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9" name="Rectangle 135"/>
          <p:cNvSpPr>
            <a:spLocks noChangeArrowheads="1"/>
          </p:cNvSpPr>
          <p:nvPr/>
        </p:nvSpPr>
        <p:spPr bwMode="auto">
          <a:xfrm>
            <a:off x="2270125" y="3084513"/>
            <a:ext cx="20638" cy="2381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0" name="Rectangle 136"/>
          <p:cNvSpPr>
            <a:spLocks noChangeArrowheads="1"/>
          </p:cNvSpPr>
          <p:nvPr/>
        </p:nvSpPr>
        <p:spPr bwMode="auto">
          <a:xfrm>
            <a:off x="2187575" y="297338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1" name="Rectangle 137"/>
          <p:cNvSpPr>
            <a:spLocks noChangeArrowheads="1"/>
          </p:cNvSpPr>
          <p:nvPr/>
        </p:nvSpPr>
        <p:spPr bwMode="auto">
          <a:xfrm>
            <a:off x="2125663" y="2497138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2" name="Rectangle 138"/>
          <p:cNvSpPr>
            <a:spLocks noChangeArrowheads="1"/>
          </p:cNvSpPr>
          <p:nvPr/>
        </p:nvSpPr>
        <p:spPr bwMode="auto">
          <a:xfrm flipH="1" flipV="1">
            <a:off x="2430463" y="3040063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3" name="Rectangle 140"/>
          <p:cNvSpPr>
            <a:spLocks noChangeArrowheads="1"/>
          </p:cNvSpPr>
          <p:nvPr/>
        </p:nvSpPr>
        <p:spPr bwMode="auto">
          <a:xfrm flipH="1" flipV="1">
            <a:off x="2555875" y="294322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4" name="Rectangle 141"/>
          <p:cNvSpPr>
            <a:spLocks noChangeArrowheads="1"/>
          </p:cNvSpPr>
          <p:nvPr/>
        </p:nvSpPr>
        <p:spPr bwMode="auto">
          <a:xfrm flipH="1" flipV="1">
            <a:off x="2693988" y="289242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5" name="Rectangle 142"/>
          <p:cNvSpPr>
            <a:spLocks noChangeArrowheads="1"/>
          </p:cNvSpPr>
          <p:nvPr/>
        </p:nvSpPr>
        <p:spPr bwMode="auto">
          <a:xfrm flipH="1" flipV="1">
            <a:off x="2684463" y="3071813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6" name="Rectangle 143"/>
          <p:cNvSpPr>
            <a:spLocks noChangeArrowheads="1"/>
          </p:cNvSpPr>
          <p:nvPr/>
        </p:nvSpPr>
        <p:spPr bwMode="auto">
          <a:xfrm flipH="1" flipV="1">
            <a:off x="2935288" y="304006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7" name="Rectangle 144"/>
          <p:cNvSpPr>
            <a:spLocks noChangeArrowheads="1"/>
          </p:cNvSpPr>
          <p:nvPr/>
        </p:nvSpPr>
        <p:spPr bwMode="auto">
          <a:xfrm flipH="1" flipV="1">
            <a:off x="2808288" y="2959100"/>
            <a:ext cx="20637" cy="2381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8" name="Rectangle 145"/>
          <p:cNvSpPr>
            <a:spLocks noChangeArrowheads="1"/>
          </p:cNvSpPr>
          <p:nvPr/>
        </p:nvSpPr>
        <p:spPr bwMode="auto">
          <a:xfrm flipH="1" flipV="1">
            <a:off x="3019425" y="2917825"/>
            <a:ext cx="19050" cy="2381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9" name="Rectangle 146"/>
          <p:cNvSpPr>
            <a:spLocks noChangeArrowheads="1"/>
          </p:cNvSpPr>
          <p:nvPr/>
        </p:nvSpPr>
        <p:spPr bwMode="auto">
          <a:xfrm flipH="1" flipV="1">
            <a:off x="2411413" y="2551113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0" name="Rectangle 147"/>
          <p:cNvSpPr>
            <a:spLocks noChangeArrowheads="1"/>
          </p:cNvSpPr>
          <p:nvPr/>
        </p:nvSpPr>
        <p:spPr bwMode="auto">
          <a:xfrm flipH="1" flipV="1">
            <a:off x="2611438" y="2581275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1" name="Rectangle 148"/>
          <p:cNvSpPr>
            <a:spLocks noChangeArrowheads="1"/>
          </p:cNvSpPr>
          <p:nvPr/>
        </p:nvSpPr>
        <p:spPr bwMode="auto">
          <a:xfrm flipH="1" flipV="1">
            <a:off x="2430463" y="2832100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2" name="Rectangle 149"/>
          <p:cNvSpPr>
            <a:spLocks noChangeArrowheads="1"/>
          </p:cNvSpPr>
          <p:nvPr/>
        </p:nvSpPr>
        <p:spPr bwMode="auto">
          <a:xfrm flipH="1" flipV="1">
            <a:off x="2798763" y="27813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3" name="Rectangle 150"/>
          <p:cNvSpPr>
            <a:spLocks noChangeArrowheads="1"/>
          </p:cNvSpPr>
          <p:nvPr/>
        </p:nvSpPr>
        <p:spPr bwMode="auto">
          <a:xfrm flipH="1" flipV="1">
            <a:off x="2573338" y="27574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4" name="Rectangle 151"/>
          <p:cNvSpPr>
            <a:spLocks noChangeArrowheads="1"/>
          </p:cNvSpPr>
          <p:nvPr/>
        </p:nvSpPr>
        <p:spPr bwMode="auto">
          <a:xfrm flipH="1" flipV="1">
            <a:off x="2690813" y="27178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5" name="Rectangle 152"/>
          <p:cNvSpPr>
            <a:spLocks noChangeArrowheads="1"/>
          </p:cNvSpPr>
          <p:nvPr/>
        </p:nvSpPr>
        <p:spPr bwMode="auto">
          <a:xfrm flipH="1" flipV="1">
            <a:off x="2911475" y="2833688"/>
            <a:ext cx="20638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6" name="Rectangle 153"/>
          <p:cNvSpPr>
            <a:spLocks noChangeArrowheads="1"/>
          </p:cNvSpPr>
          <p:nvPr/>
        </p:nvSpPr>
        <p:spPr bwMode="auto">
          <a:xfrm flipH="1" flipV="1">
            <a:off x="3017838" y="27193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7" name="Rectangle 154"/>
          <p:cNvSpPr>
            <a:spLocks noChangeArrowheads="1"/>
          </p:cNvSpPr>
          <p:nvPr/>
        </p:nvSpPr>
        <p:spPr bwMode="auto">
          <a:xfrm flipH="1" flipV="1">
            <a:off x="2759075" y="2571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8" name="Rectangle 155"/>
          <p:cNvSpPr>
            <a:spLocks noChangeArrowheads="1"/>
          </p:cNvSpPr>
          <p:nvPr/>
        </p:nvSpPr>
        <p:spPr bwMode="auto">
          <a:xfrm flipH="1" flipV="1">
            <a:off x="2976563" y="2549525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9" name="Rectangle 156"/>
          <p:cNvSpPr>
            <a:spLocks noChangeArrowheads="1"/>
          </p:cNvSpPr>
          <p:nvPr/>
        </p:nvSpPr>
        <p:spPr bwMode="auto">
          <a:xfrm flipH="1" flipV="1">
            <a:off x="2894013" y="2662238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0" name="Rectangle 158"/>
          <p:cNvSpPr>
            <a:spLocks noChangeArrowheads="1"/>
          </p:cNvSpPr>
          <p:nvPr/>
        </p:nvSpPr>
        <p:spPr bwMode="auto">
          <a:xfrm flipH="1" flipV="1">
            <a:off x="2436813" y="26844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1" name="Rectangle 160"/>
          <p:cNvSpPr>
            <a:spLocks noChangeArrowheads="1"/>
          </p:cNvSpPr>
          <p:nvPr/>
        </p:nvSpPr>
        <p:spPr bwMode="auto">
          <a:xfrm>
            <a:off x="1846263" y="2508250"/>
            <a:ext cx="20637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2" name="Text Box 164"/>
          <p:cNvSpPr txBox="1">
            <a:spLocks noChangeArrowheads="1"/>
          </p:cNvSpPr>
          <p:nvPr/>
        </p:nvSpPr>
        <p:spPr bwMode="auto">
          <a:xfrm>
            <a:off x="676275" y="3195638"/>
            <a:ext cx="3032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A</a:t>
            </a:r>
          </a:p>
        </p:txBody>
      </p:sp>
      <p:sp>
        <p:nvSpPr>
          <p:cNvPr id="16473" name="Text Box 165"/>
          <p:cNvSpPr txBox="1">
            <a:spLocks noChangeArrowheads="1"/>
          </p:cNvSpPr>
          <p:nvPr/>
        </p:nvSpPr>
        <p:spPr bwMode="auto">
          <a:xfrm>
            <a:off x="982663" y="3184525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B</a:t>
            </a:r>
          </a:p>
        </p:txBody>
      </p:sp>
      <p:sp>
        <p:nvSpPr>
          <p:cNvPr id="16474" name="Text Box 166"/>
          <p:cNvSpPr txBox="1">
            <a:spLocks noChangeArrowheads="1"/>
          </p:cNvSpPr>
          <p:nvPr/>
        </p:nvSpPr>
        <p:spPr bwMode="auto">
          <a:xfrm>
            <a:off x="1893888" y="3195638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C</a:t>
            </a:r>
          </a:p>
        </p:txBody>
      </p:sp>
      <p:sp>
        <p:nvSpPr>
          <p:cNvPr id="16475" name="Text Box 167"/>
          <p:cNvSpPr txBox="1">
            <a:spLocks noChangeArrowheads="1"/>
          </p:cNvSpPr>
          <p:nvPr/>
        </p:nvSpPr>
        <p:spPr bwMode="auto">
          <a:xfrm>
            <a:off x="2505075" y="3184525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D</a:t>
            </a:r>
          </a:p>
        </p:txBody>
      </p:sp>
      <p:sp>
        <p:nvSpPr>
          <p:cNvPr id="16476" name="Text Box 170"/>
          <p:cNvSpPr txBox="1">
            <a:spLocks noChangeArrowheads="1"/>
          </p:cNvSpPr>
          <p:nvPr/>
        </p:nvSpPr>
        <p:spPr bwMode="auto">
          <a:xfrm>
            <a:off x="4764088" y="378460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C</a:t>
            </a:r>
          </a:p>
        </p:txBody>
      </p:sp>
      <p:sp>
        <p:nvSpPr>
          <p:cNvPr id="16477" name="Rectangle 171"/>
          <p:cNvSpPr>
            <a:spLocks noChangeArrowheads="1"/>
          </p:cNvSpPr>
          <p:nvPr/>
        </p:nvSpPr>
        <p:spPr bwMode="auto">
          <a:xfrm>
            <a:off x="3892550" y="41941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8" name="Rectangle 172"/>
          <p:cNvSpPr>
            <a:spLocks noChangeArrowheads="1"/>
          </p:cNvSpPr>
          <p:nvPr/>
        </p:nvSpPr>
        <p:spPr bwMode="auto">
          <a:xfrm>
            <a:off x="38163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9" name="Rectangle 173"/>
          <p:cNvSpPr>
            <a:spLocks noChangeArrowheads="1"/>
          </p:cNvSpPr>
          <p:nvPr/>
        </p:nvSpPr>
        <p:spPr bwMode="auto">
          <a:xfrm>
            <a:off x="3967163" y="4138613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0" name="Rectangle 174"/>
          <p:cNvSpPr>
            <a:spLocks noChangeArrowheads="1"/>
          </p:cNvSpPr>
          <p:nvPr/>
        </p:nvSpPr>
        <p:spPr bwMode="auto">
          <a:xfrm>
            <a:off x="4191000" y="418782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1" name="Rectangle 175"/>
          <p:cNvSpPr>
            <a:spLocks noChangeArrowheads="1"/>
          </p:cNvSpPr>
          <p:nvPr/>
        </p:nvSpPr>
        <p:spPr bwMode="auto">
          <a:xfrm>
            <a:off x="4098925" y="4206875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2" name="Rectangle 176"/>
          <p:cNvSpPr>
            <a:spLocks noChangeArrowheads="1"/>
          </p:cNvSpPr>
          <p:nvPr/>
        </p:nvSpPr>
        <p:spPr bwMode="auto">
          <a:xfrm>
            <a:off x="4291013" y="4264025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3" name="Rectangle 177"/>
          <p:cNvSpPr>
            <a:spLocks noChangeArrowheads="1"/>
          </p:cNvSpPr>
          <p:nvPr/>
        </p:nvSpPr>
        <p:spPr bwMode="auto">
          <a:xfrm>
            <a:off x="42227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4" name="Rectangle 178"/>
          <p:cNvSpPr>
            <a:spLocks noChangeArrowheads="1"/>
          </p:cNvSpPr>
          <p:nvPr/>
        </p:nvSpPr>
        <p:spPr bwMode="auto">
          <a:xfrm>
            <a:off x="43243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5" name="Rectangle 179"/>
          <p:cNvSpPr>
            <a:spLocks noChangeArrowheads="1"/>
          </p:cNvSpPr>
          <p:nvPr/>
        </p:nvSpPr>
        <p:spPr bwMode="auto">
          <a:xfrm>
            <a:off x="3908425" y="4270375"/>
            <a:ext cx="22225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6" name="Rectangle 180"/>
          <p:cNvSpPr>
            <a:spLocks noChangeArrowheads="1"/>
          </p:cNvSpPr>
          <p:nvPr/>
        </p:nvSpPr>
        <p:spPr bwMode="auto">
          <a:xfrm>
            <a:off x="3808413" y="4275138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7" name="Rectangle 181"/>
          <p:cNvSpPr>
            <a:spLocks noChangeArrowheads="1"/>
          </p:cNvSpPr>
          <p:nvPr/>
        </p:nvSpPr>
        <p:spPr bwMode="auto">
          <a:xfrm>
            <a:off x="3816350" y="42068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8" name="Rectangle 182"/>
          <p:cNvSpPr>
            <a:spLocks noChangeArrowheads="1"/>
          </p:cNvSpPr>
          <p:nvPr/>
        </p:nvSpPr>
        <p:spPr bwMode="auto">
          <a:xfrm>
            <a:off x="4184650" y="4262438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9" name="Rectangle 183"/>
          <p:cNvSpPr>
            <a:spLocks noChangeArrowheads="1"/>
          </p:cNvSpPr>
          <p:nvPr/>
        </p:nvSpPr>
        <p:spPr bwMode="auto">
          <a:xfrm>
            <a:off x="3987800" y="42068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0" name="Rectangle 184"/>
          <p:cNvSpPr>
            <a:spLocks noChangeArrowheads="1"/>
          </p:cNvSpPr>
          <p:nvPr/>
        </p:nvSpPr>
        <p:spPr bwMode="auto">
          <a:xfrm>
            <a:off x="4044950" y="427196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1" name="Rectangle 185"/>
          <p:cNvSpPr>
            <a:spLocks noChangeArrowheads="1"/>
          </p:cNvSpPr>
          <p:nvPr/>
        </p:nvSpPr>
        <p:spPr bwMode="auto">
          <a:xfrm>
            <a:off x="4391025" y="4214813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2" name="Rectangle 186"/>
          <p:cNvSpPr>
            <a:spLocks noChangeArrowheads="1"/>
          </p:cNvSpPr>
          <p:nvPr/>
        </p:nvSpPr>
        <p:spPr bwMode="auto">
          <a:xfrm>
            <a:off x="4443413" y="4138613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3" name="Rectangle 187"/>
          <p:cNvSpPr>
            <a:spLocks noChangeArrowheads="1"/>
          </p:cNvSpPr>
          <p:nvPr/>
        </p:nvSpPr>
        <p:spPr bwMode="auto">
          <a:xfrm>
            <a:off x="4098925" y="4138613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4" name="Rectangle 188"/>
          <p:cNvSpPr>
            <a:spLocks noChangeArrowheads="1"/>
          </p:cNvSpPr>
          <p:nvPr/>
        </p:nvSpPr>
        <p:spPr bwMode="auto">
          <a:xfrm>
            <a:off x="4451350" y="427672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5" name="Rectangle 189"/>
          <p:cNvSpPr>
            <a:spLocks noChangeArrowheads="1"/>
          </p:cNvSpPr>
          <p:nvPr/>
        </p:nvSpPr>
        <p:spPr bwMode="auto">
          <a:xfrm>
            <a:off x="4298950" y="41894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6" name="Rectangle 190"/>
          <p:cNvSpPr>
            <a:spLocks noChangeArrowheads="1"/>
          </p:cNvSpPr>
          <p:nvPr/>
        </p:nvSpPr>
        <p:spPr bwMode="auto">
          <a:xfrm flipH="1" flipV="1">
            <a:off x="4691063" y="4213225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7" name="Rectangle 191"/>
          <p:cNvSpPr>
            <a:spLocks noChangeArrowheads="1"/>
          </p:cNvSpPr>
          <p:nvPr/>
        </p:nvSpPr>
        <p:spPr bwMode="auto">
          <a:xfrm flipH="1" flipV="1">
            <a:off x="4849813" y="4268788"/>
            <a:ext cx="22225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8" name="Rectangle 192"/>
          <p:cNvSpPr>
            <a:spLocks noChangeArrowheads="1"/>
          </p:cNvSpPr>
          <p:nvPr/>
        </p:nvSpPr>
        <p:spPr bwMode="auto">
          <a:xfrm flipH="1" flipV="1">
            <a:off x="4725988" y="42830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9" name="Rectangle 193"/>
          <p:cNvSpPr>
            <a:spLocks noChangeArrowheads="1"/>
          </p:cNvSpPr>
          <p:nvPr/>
        </p:nvSpPr>
        <p:spPr bwMode="auto">
          <a:xfrm flipH="1" flipV="1">
            <a:off x="4976813" y="42751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0" name="Rectangle 194"/>
          <p:cNvSpPr>
            <a:spLocks noChangeArrowheads="1"/>
          </p:cNvSpPr>
          <p:nvPr/>
        </p:nvSpPr>
        <p:spPr bwMode="auto">
          <a:xfrm flipH="1" flipV="1">
            <a:off x="4932363" y="41656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1" name="Rectangle 195"/>
          <p:cNvSpPr>
            <a:spLocks noChangeArrowheads="1"/>
          </p:cNvSpPr>
          <p:nvPr/>
        </p:nvSpPr>
        <p:spPr bwMode="auto">
          <a:xfrm flipH="1" flipV="1">
            <a:off x="5287963" y="41529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2" name="Rectangle 196"/>
          <p:cNvSpPr>
            <a:spLocks noChangeArrowheads="1"/>
          </p:cNvSpPr>
          <p:nvPr/>
        </p:nvSpPr>
        <p:spPr bwMode="auto">
          <a:xfrm flipH="1" flipV="1">
            <a:off x="5100638" y="416083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3" name="Rectangle 197"/>
          <p:cNvSpPr>
            <a:spLocks noChangeArrowheads="1"/>
          </p:cNvSpPr>
          <p:nvPr/>
        </p:nvSpPr>
        <p:spPr bwMode="auto">
          <a:xfrm flipH="1" flipV="1">
            <a:off x="5256213" y="42878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4" name="Rectangle 198"/>
          <p:cNvSpPr>
            <a:spLocks noChangeArrowheads="1"/>
          </p:cNvSpPr>
          <p:nvPr/>
        </p:nvSpPr>
        <p:spPr bwMode="auto">
          <a:xfrm flipH="1" flipV="1">
            <a:off x="4735513" y="41529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5" name="Rectangle 199"/>
          <p:cNvSpPr>
            <a:spLocks noChangeArrowheads="1"/>
          </p:cNvSpPr>
          <p:nvPr/>
        </p:nvSpPr>
        <p:spPr bwMode="auto">
          <a:xfrm flipH="1" flipV="1">
            <a:off x="4845050" y="41465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6" name="Rectangle 200"/>
          <p:cNvSpPr>
            <a:spLocks noChangeArrowheads="1"/>
          </p:cNvSpPr>
          <p:nvPr/>
        </p:nvSpPr>
        <p:spPr bwMode="auto">
          <a:xfrm flipH="1" flipV="1">
            <a:off x="4616450" y="41465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7" name="Rectangle 201"/>
          <p:cNvSpPr>
            <a:spLocks noChangeArrowheads="1"/>
          </p:cNvSpPr>
          <p:nvPr/>
        </p:nvSpPr>
        <p:spPr bwMode="auto">
          <a:xfrm flipH="1" flipV="1">
            <a:off x="5130800" y="421640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8" name="Rectangle 202"/>
          <p:cNvSpPr>
            <a:spLocks noChangeArrowheads="1"/>
          </p:cNvSpPr>
          <p:nvPr/>
        </p:nvSpPr>
        <p:spPr bwMode="auto">
          <a:xfrm flipH="1" flipV="1">
            <a:off x="4806950" y="42100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9" name="Rectangle 203"/>
          <p:cNvSpPr>
            <a:spLocks noChangeArrowheads="1"/>
          </p:cNvSpPr>
          <p:nvPr/>
        </p:nvSpPr>
        <p:spPr bwMode="auto">
          <a:xfrm flipH="1" flipV="1">
            <a:off x="4999038" y="4164013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0" name="Rectangle 204"/>
          <p:cNvSpPr>
            <a:spLocks noChangeArrowheads="1"/>
          </p:cNvSpPr>
          <p:nvPr/>
        </p:nvSpPr>
        <p:spPr bwMode="auto">
          <a:xfrm flipH="1" flipV="1">
            <a:off x="5116513" y="42878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1" name="Rectangle 205"/>
          <p:cNvSpPr>
            <a:spLocks noChangeArrowheads="1"/>
          </p:cNvSpPr>
          <p:nvPr/>
        </p:nvSpPr>
        <p:spPr bwMode="auto">
          <a:xfrm flipH="1" flipV="1">
            <a:off x="5310188" y="421798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2" name="Rectangle 206"/>
          <p:cNvSpPr>
            <a:spLocks noChangeArrowheads="1"/>
          </p:cNvSpPr>
          <p:nvPr/>
        </p:nvSpPr>
        <p:spPr bwMode="auto">
          <a:xfrm flipH="1" flipV="1">
            <a:off x="4545013" y="42068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3" name="Rectangle 207"/>
          <p:cNvSpPr>
            <a:spLocks noChangeArrowheads="1"/>
          </p:cNvSpPr>
          <p:nvPr/>
        </p:nvSpPr>
        <p:spPr bwMode="auto">
          <a:xfrm flipH="1" flipV="1">
            <a:off x="5194300" y="4144963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4" name="Rectangle 208"/>
          <p:cNvSpPr>
            <a:spLocks noChangeArrowheads="1"/>
          </p:cNvSpPr>
          <p:nvPr/>
        </p:nvSpPr>
        <p:spPr bwMode="auto">
          <a:xfrm flipH="1" flipV="1">
            <a:off x="5035550" y="4233863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5" name="Rectangle 209"/>
          <p:cNvSpPr>
            <a:spLocks noChangeArrowheads="1"/>
          </p:cNvSpPr>
          <p:nvPr/>
        </p:nvSpPr>
        <p:spPr bwMode="auto">
          <a:xfrm flipH="1" flipV="1">
            <a:off x="4621213" y="42751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6" name="Rectangle 210"/>
          <p:cNvSpPr>
            <a:spLocks noChangeArrowheads="1"/>
          </p:cNvSpPr>
          <p:nvPr/>
        </p:nvSpPr>
        <p:spPr bwMode="auto">
          <a:xfrm flipH="1" flipV="1">
            <a:off x="5208588" y="421798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7" name="Rectangle 211"/>
          <p:cNvSpPr>
            <a:spLocks noChangeArrowheads="1"/>
          </p:cNvSpPr>
          <p:nvPr/>
        </p:nvSpPr>
        <p:spPr bwMode="auto">
          <a:xfrm flipH="1" flipV="1">
            <a:off x="4903788" y="42322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8" name="Text Box 212"/>
          <p:cNvSpPr txBox="1">
            <a:spLocks noChangeArrowheads="1"/>
          </p:cNvSpPr>
          <p:nvPr/>
        </p:nvSpPr>
        <p:spPr bwMode="auto">
          <a:xfrm>
            <a:off x="3962400" y="3784600"/>
            <a:ext cx="3032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A</a:t>
            </a:r>
          </a:p>
        </p:txBody>
      </p:sp>
      <p:sp>
        <p:nvSpPr>
          <p:cNvPr id="16519" name="Text Box 213"/>
          <p:cNvSpPr txBox="1">
            <a:spLocks noChangeArrowheads="1"/>
          </p:cNvSpPr>
          <p:nvPr/>
        </p:nvSpPr>
        <p:spPr bwMode="auto">
          <a:xfrm>
            <a:off x="3976688" y="4557713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B</a:t>
            </a:r>
          </a:p>
        </p:txBody>
      </p:sp>
      <p:grpSp>
        <p:nvGrpSpPr>
          <p:cNvPr id="16520" name="Group 214"/>
          <p:cNvGrpSpPr>
            <a:grpSpLocks/>
          </p:cNvGrpSpPr>
          <p:nvPr/>
        </p:nvGrpSpPr>
        <p:grpSpPr bwMode="auto">
          <a:xfrm flipV="1">
            <a:off x="3819525" y="4378325"/>
            <a:ext cx="666750" cy="157163"/>
            <a:chOff x="2268" y="908"/>
            <a:chExt cx="315" cy="92"/>
          </a:xfrm>
        </p:grpSpPr>
        <p:sp>
          <p:nvSpPr>
            <p:cNvPr id="16609" name="Rectangle 215"/>
            <p:cNvSpPr>
              <a:spLocks noChangeArrowheads="1"/>
            </p:cNvSpPr>
            <p:nvPr/>
          </p:nvSpPr>
          <p:spPr bwMode="auto">
            <a:xfrm>
              <a:off x="2443" y="949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0" name="Rectangle 216"/>
            <p:cNvSpPr>
              <a:spLocks noChangeArrowheads="1"/>
            </p:cNvSpPr>
            <p:nvPr/>
          </p:nvSpPr>
          <p:spPr bwMode="auto">
            <a:xfrm>
              <a:off x="2308" y="941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1" name="Rectangle 217"/>
            <p:cNvSpPr>
              <a:spLocks noChangeArrowheads="1"/>
            </p:cNvSpPr>
            <p:nvPr/>
          </p:nvSpPr>
          <p:spPr bwMode="auto">
            <a:xfrm>
              <a:off x="2272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2" name="Rectangle 218"/>
            <p:cNvSpPr>
              <a:spLocks noChangeArrowheads="1"/>
            </p:cNvSpPr>
            <p:nvPr/>
          </p:nvSpPr>
          <p:spPr bwMode="auto">
            <a:xfrm>
              <a:off x="2343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3" name="Rectangle 219"/>
            <p:cNvSpPr>
              <a:spLocks noChangeArrowheads="1"/>
            </p:cNvSpPr>
            <p:nvPr/>
          </p:nvSpPr>
          <p:spPr bwMode="auto">
            <a:xfrm>
              <a:off x="2405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4" name="Rectangle 220"/>
            <p:cNvSpPr>
              <a:spLocks noChangeArrowheads="1"/>
            </p:cNvSpPr>
            <p:nvPr/>
          </p:nvSpPr>
          <p:spPr bwMode="auto">
            <a:xfrm>
              <a:off x="2496" y="982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5" name="Rectangle 221"/>
            <p:cNvSpPr>
              <a:spLocks noChangeArrowheads="1"/>
            </p:cNvSpPr>
            <p:nvPr/>
          </p:nvSpPr>
          <p:spPr bwMode="auto">
            <a:xfrm>
              <a:off x="2464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6" name="Rectangle 222"/>
            <p:cNvSpPr>
              <a:spLocks noChangeArrowheads="1"/>
            </p:cNvSpPr>
            <p:nvPr/>
          </p:nvSpPr>
          <p:spPr bwMode="auto">
            <a:xfrm>
              <a:off x="2512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7" name="Rectangle 223"/>
            <p:cNvSpPr>
              <a:spLocks noChangeArrowheads="1"/>
            </p:cNvSpPr>
            <p:nvPr/>
          </p:nvSpPr>
          <p:spPr bwMode="auto">
            <a:xfrm>
              <a:off x="2315" y="985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8" name="Rectangle 224"/>
            <p:cNvSpPr>
              <a:spLocks noChangeArrowheads="1"/>
            </p:cNvSpPr>
            <p:nvPr/>
          </p:nvSpPr>
          <p:spPr bwMode="auto">
            <a:xfrm>
              <a:off x="2268" y="98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9" name="Rectangle 225"/>
            <p:cNvSpPr>
              <a:spLocks noChangeArrowheads="1"/>
            </p:cNvSpPr>
            <p:nvPr/>
          </p:nvSpPr>
          <p:spPr bwMode="auto">
            <a:xfrm>
              <a:off x="2272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0" name="Rectangle 226"/>
            <p:cNvSpPr>
              <a:spLocks noChangeArrowheads="1"/>
            </p:cNvSpPr>
            <p:nvPr/>
          </p:nvSpPr>
          <p:spPr bwMode="auto">
            <a:xfrm>
              <a:off x="2446" y="981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1" name="Rectangle 227"/>
            <p:cNvSpPr>
              <a:spLocks noChangeArrowheads="1"/>
            </p:cNvSpPr>
            <p:nvPr/>
          </p:nvSpPr>
          <p:spPr bwMode="auto">
            <a:xfrm>
              <a:off x="2353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2" name="Rectangle 228"/>
            <p:cNvSpPr>
              <a:spLocks noChangeArrowheads="1"/>
            </p:cNvSpPr>
            <p:nvPr/>
          </p:nvSpPr>
          <p:spPr bwMode="auto">
            <a:xfrm>
              <a:off x="2380" y="986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3" name="Rectangle 229"/>
            <p:cNvSpPr>
              <a:spLocks noChangeArrowheads="1"/>
            </p:cNvSpPr>
            <p:nvPr/>
          </p:nvSpPr>
          <p:spPr bwMode="auto">
            <a:xfrm>
              <a:off x="2543" y="953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4" name="Rectangle 230"/>
            <p:cNvSpPr>
              <a:spLocks noChangeArrowheads="1"/>
            </p:cNvSpPr>
            <p:nvPr/>
          </p:nvSpPr>
          <p:spPr bwMode="auto">
            <a:xfrm>
              <a:off x="2568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5" name="Rectangle 231"/>
            <p:cNvSpPr>
              <a:spLocks noChangeArrowheads="1"/>
            </p:cNvSpPr>
            <p:nvPr/>
          </p:nvSpPr>
          <p:spPr bwMode="auto">
            <a:xfrm>
              <a:off x="2405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6" name="Rectangle 232"/>
            <p:cNvSpPr>
              <a:spLocks noChangeArrowheads="1"/>
            </p:cNvSpPr>
            <p:nvPr/>
          </p:nvSpPr>
          <p:spPr bwMode="auto">
            <a:xfrm>
              <a:off x="2572" y="989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7" name="Rectangle 233"/>
            <p:cNvSpPr>
              <a:spLocks noChangeArrowheads="1"/>
            </p:cNvSpPr>
            <p:nvPr/>
          </p:nvSpPr>
          <p:spPr bwMode="auto">
            <a:xfrm>
              <a:off x="2500" y="93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521" name="Text Box 238"/>
          <p:cNvSpPr txBox="1">
            <a:spLocks noChangeArrowheads="1"/>
          </p:cNvSpPr>
          <p:nvPr/>
        </p:nvSpPr>
        <p:spPr bwMode="auto">
          <a:xfrm>
            <a:off x="7618413" y="3228975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C</a:t>
            </a:r>
          </a:p>
        </p:txBody>
      </p:sp>
      <p:sp>
        <p:nvSpPr>
          <p:cNvPr id="16522" name="Text Box 239"/>
          <p:cNvSpPr txBox="1">
            <a:spLocks noChangeArrowheads="1"/>
          </p:cNvSpPr>
          <p:nvPr/>
        </p:nvSpPr>
        <p:spPr bwMode="auto">
          <a:xfrm>
            <a:off x="8228013" y="324485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D</a:t>
            </a:r>
          </a:p>
        </p:txBody>
      </p:sp>
      <p:sp>
        <p:nvSpPr>
          <p:cNvPr id="16523" name="Rectangle 240"/>
          <p:cNvSpPr>
            <a:spLocks noChangeArrowheads="1"/>
          </p:cNvSpPr>
          <p:nvPr/>
        </p:nvSpPr>
        <p:spPr bwMode="auto">
          <a:xfrm>
            <a:off x="7515225" y="27813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4" name="Rectangle 241"/>
          <p:cNvSpPr>
            <a:spLocks noChangeArrowheads="1"/>
          </p:cNvSpPr>
          <p:nvPr/>
        </p:nvSpPr>
        <p:spPr bwMode="auto">
          <a:xfrm>
            <a:off x="7627938" y="2705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5" name="Rectangle 242"/>
          <p:cNvSpPr>
            <a:spLocks noChangeArrowheads="1"/>
          </p:cNvSpPr>
          <p:nvPr/>
        </p:nvSpPr>
        <p:spPr bwMode="auto">
          <a:xfrm>
            <a:off x="7627938" y="28575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6" name="Rectangle 243"/>
          <p:cNvSpPr>
            <a:spLocks noChangeArrowheads="1"/>
          </p:cNvSpPr>
          <p:nvPr/>
        </p:nvSpPr>
        <p:spPr bwMode="auto">
          <a:xfrm>
            <a:off x="7753350" y="28971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7" name="Rectangle 244"/>
          <p:cNvSpPr>
            <a:spLocks noChangeArrowheads="1"/>
          </p:cNvSpPr>
          <p:nvPr/>
        </p:nvSpPr>
        <p:spPr bwMode="auto">
          <a:xfrm>
            <a:off x="7743825" y="27574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8" name="Rectangle 245"/>
          <p:cNvSpPr>
            <a:spLocks noChangeArrowheads="1"/>
          </p:cNvSpPr>
          <p:nvPr/>
        </p:nvSpPr>
        <p:spPr bwMode="auto">
          <a:xfrm>
            <a:off x="7977188" y="27749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9" name="Rectangle 246"/>
          <p:cNvSpPr>
            <a:spLocks noChangeArrowheads="1"/>
          </p:cNvSpPr>
          <p:nvPr/>
        </p:nvSpPr>
        <p:spPr bwMode="auto">
          <a:xfrm>
            <a:off x="7858125" y="28448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0" name="Rectangle 247"/>
          <p:cNvSpPr>
            <a:spLocks noChangeArrowheads="1"/>
          </p:cNvSpPr>
          <p:nvPr/>
        </p:nvSpPr>
        <p:spPr bwMode="auto">
          <a:xfrm>
            <a:off x="8047038" y="28575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1" name="Rectangle 248"/>
          <p:cNvSpPr>
            <a:spLocks noChangeArrowheads="1"/>
          </p:cNvSpPr>
          <p:nvPr/>
        </p:nvSpPr>
        <p:spPr bwMode="auto">
          <a:xfrm>
            <a:off x="7551738" y="3086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2" name="Rectangle 249"/>
          <p:cNvSpPr>
            <a:spLocks noChangeArrowheads="1"/>
          </p:cNvSpPr>
          <p:nvPr/>
        </p:nvSpPr>
        <p:spPr bwMode="auto">
          <a:xfrm>
            <a:off x="7678738" y="313848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3" name="Rectangle 250"/>
          <p:cNvSpPr>
            <a:spLocks noChangeArrowheads="1"/>
          </p:cNvSpPr>
          <p:nvPr/>
        </p:nvSpPr>
        <p:spPr bwMode="auto">
          <a:xfrm>
            <a:off x="7515225" y="29432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4" name="Rectangle 251"/>
          <p:cNvSpPr>
            <a:spLocks noChangeArrowheads="1"/>
          </p:cNvSpPr>
          <p:nvPr/>
        </p:nvSpPr>
        <p:spPr bwMode="auto">
          <a:xfrm>
            <a:off x="7848600" y="2982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5" name="Rectangle 252"/>
          <p:cNvSpPr>
            <a:spLocks noChangeArrowheads="1"/>
          </p:cNvSpPr>
          <p:nvPr/>
        </p:nvSpPr>
        <p:spPr bwMode="auto">
          <a:xfrm>
            <a:off x="7643813" y="30019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6" name="Rectangle 253"/>
          <p:cNvSpPr>
            <a:spLocks noChangeArrowheads="1"/>
          </p:cNvSpPr>
          <p:nvPr/>
        </p:nvSpPr>
        <p:spPr bwMode="auto">
          <a:xfrm>
            <a:off x="7750175" y="30321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7" name="Rectangle 254"/>
          <p:cNvSpPr>
            <a:spLocks noChangeArrowheads="1"/>
          </p:cNvSpPr>
          <p:nvPr/>
        </p:nvSpPr>
        <p:spPr bwMode="auto">
          <a:xfrm>
            <a:off x="7951788" y="29416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8" name="Rectangle 255"/>
          <p:cNvSpPr>
            <a:spLocks noChangeArrowheads="1"/>
          </p:cNvSpPr>
          <p:nvPr/>
        </p:nvSpPr>
        <p:spPr bwMode="auto">
          <a:xfrm>
            <a:off x="8047038" y="30305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9" name="Rectangle 256"/>
          <p:cNvSpPr>
            <a:spLocks noChangeArrowheads="1"/>
          </p:cNvSpPr>
          <p:nvPr/>
        </p:nvSpPr>
        <p:spPr bwMode="auto">
          <a:xfrm>
            <a:off x="7812088" y="31448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0" name="Rectangle 257"/>
          <p:cNvSpPr>
            <a:spLocks noChangeArrowheads="1"/>
          </p:cNvSpPr>
          <p:nvPr/>
        </p:nvSpPr>
        <p:spPr bwMode="auto">
          <a:xfrm>
            <a:off x="8008938" y="31623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1" name="Rectangle 258"/>
          <p:cNvSpPr>
            <a:spLocks noChangeArrowheads="1"/>
          </p:cNvSpPr>
          <p:nvPr/>
        </p:nvSpPr>
        <p:spPr bwMode="auto">
          <a:xfrm>
            <a:off x="7934325" y="30749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2" name="Rectangle 259"/>
          <p:cNvSpPr>
            <a:spLocks noChangeArrowheads="1"/>
          </p:cNvSpPr>
          <p:nvPr/>
        </p:nvSpPr>
        <p:spPr bwMode="auto">
          <a:xfrm>
            <a:off x="7877175" y="27051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3" name="Rectangle 260"/>
          <p:cNvSpPr>
            <a:spLocks noChangeArrowheads="1"/>
          </p:cNvSpPr>
          <p:nvPr/>
        </p:nvSpPr>
        <p:spPr bwMode="auto">
          <a:xfrm flipH="1" flipV="1">
            <a:off x="8154988" y="3086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4" name="Rectangle 261"/>
          <p:cNvSpPr>
            <a:spLocks noChangeArrowheads="1"/>
          </p:cNvSpPr>
          <p:nvPr/>
        </p:nvSpPr>
        <p:spPr bwMode="auto">
          <a:xfrm flipH="1" flipV="1">
            <a:off x="8248650" y="31670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5" name="Rectangle 262"/>
          <p:cNvSpPr>
            <a:spLocks noChangeArrowheads="1"/>
          </p:cNvSpPr>
          <p:nvPr/>
        </p:nvSpPr>
        <p:spPr bwMode="auto">
          <a:xfrm flipH="1" flipV="1">
            <a:off x="8267700" y="30099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6" name="Rectangle 263"/>
          <p:cNvSpPr>
            <a:spLocks noChangeArrowheads="1"/>
          </p:cNvSpPr>
          <p:nvPr/>
        </p:nvSpPr>
        <p:spPr bwMode="auto">
          <a:xfrm flipH="1" flipV="1">
            <a:off x="8393113" y="29702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7" name="Rectangle 264"/>
          <p:cNvSpPr>
            <a:spLocks noChangeArrowheads="1"/>
          </p:cNvSpPr>
          <p:nvPr/>
        </p:nvSpPr>
        <p:spPr bwMode="auto">
          <a:xfrm flipH="1" flipV="1">
            <a:off x="8339138" y="31099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8" name="Rectangle 265"/>
          <p:cNvSpPr>
            <a:spLocks noChangeArrowheads="1"/>
          </p:cNvSpPr>
          <p:nvPr/>
        </p:nvSpPr>
        <p:spPr bwMode="auto">
          <a:xfrm flipH="1" flipV="1">
            <a:off x="8586788" y="30734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9" name="Rectangle 266"/>
          <p:cNvSpPr>
            <a:spLocks noChangeArrowheads="1"/>
          </p:cNvSpPr>
          <p:nvPr/>
        </p:nvSpPr>
        <p:spPr bwMode="auto">
          <a:xfrm flipH="1" flipV="1">
            <a:off x="8466138" y="30607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0" name="Rectangle 267"/>
          <p:cNvSpPr>
            <a:spLocks noChangeArrowheads="1"/>
          </p:cNvSpPr>
          <p:nvPr/>
        </p:nvSpPr>
        <p:spPr bwMode="auto">
          <a:xfrm flipH="1" flipV="1">
            <a:off x="8669338" y="29908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1" name="Rectangle 268"/>
          <p:cNvSpPr>
            <a:spLocks noChangeArrowheads="1"/>
          </p:cNvSpPr>
          <p:nvPr/>
        </p:nvSpPr>
        <p:spPr bwMode="auto">
          <a:xfrm flipH="1" flipV="1">
            <a:off x="8191500" y="27813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2" name="Rectangle 269"/>
          <p:cNvSpPr>
            <a:spLocks noChangeArrowheads="1"/>
          </p:cNvSpPr>
          <p:nvPr/>
        </p:nvSpPr>
        <p:spPr bwMode="auto">
          <a:xfrm flipH="1" flipV="1">
            <a:off x="8318500" y="2728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3" name="Rectangle 270"/>
          <p:cNvSpPr>
            <a:spLocks noChangeArrowheads="1"/>
          </p:cNvSpPr>
          <p:nvPr/>
        </p:nvSpPr>
        <p:spPr bwMode="auto">
          <a:xfrm flipH="1" flipV="1">
            <a:off x="8154988" y="292417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4" name="Rectangle 271"/>
          <p:cNvSpPr>
            <a:spLocks noChangeArrowheads="1"/>
          </p:cNvSpPr>
          <p:nvPr/>
        </p:nvSpPr>
        <p:spPr bwMode="auto">
          <a:xfrm flipH="1" flipV="1">
            <a:off x="8488363" y="288448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5" name="Rectangle 272"/>
          <p:cNvSpPr>
            <a:spLocks noChangeArrowheads="1"/>
          </p:cNvSpPr>
          <p:nvPr/>
        </p:nvSpPr>
        <p:spPr bwMode="auto">
          <a:xfrm flipH="1" flipV="1">
            <a:off x="8283575" y="286543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6" name="Rectangle 273"/>
          <p:cNvSpPr>
            <a:spLocks noChangeArrowheads="1"/>
          </p:cNvSpPr>
          <p:nvPr/>
        </p:nvSpPr>
        <p:spPr bwMode="auto">
          <a:xfrm flipH="1" flipV="1">
            <a:off x="8389938" y="283527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7" name="Rectangle 274"/>
          <p:cNvSpPr>
            <a:spLocks noChangeArrowheads="1"/>
          </p:cNvSpPr>
          <p:nvPr/>
        </p:nvSpPr>
        <p:spPr bwMode="auto">
          <a:xfrm flipH="1" flipV="1">
            <a:off x="8547100" y="2982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8" name="Rectangle 275"/>
          <p:cNvSpPr>
            <a:spLocks noChangeArrowheads="1"/>
          </p:cNvSpPr>
          <p:nvPr/>
        </p:nvSpPr>
        <p:spPr bwMode="auto">
          <a:xfrm flipH="1" flipV="1">
            <a:off x="8667750" y="28368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9" name="Rectangle 276"/>
          <p:cNvSpPr>
            <a:spLocks noChangeArrowheads="1"/>
          </p:cNvSpPr>
          <p:nvPr/>
        </p:nvSpPr>
        <p:spPr bwMode="auto">
          <a:xfrm flipH="1" flipV="1">
            <a:off x="8451850" y="27225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0" name="Rectangle 277"/>
          <p:cNvSpPr>
            <a:spLocks noChangeArrowheads="1"/>
          </p:cNvSpPr>
          <p:nvPr/>
        </p:nvSpPr>
        <p:spPr bwMode="auto">
          <a:xfrm flipH="1" flipV="1">
            <a:off x="8574088" y="27924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1" name="Rectangle 278"/>
          <p:cNvSpPr>
            <a:spLocks noChangeArrowheads="1"/>
          </p:cNvSpPr>
          <p:nvPr/>
        </p:nvSpPr>
        <p:spPr bwMode="auto">
          <a:xfrm flipH="1" flipV="1">
            <a:off x="8434388" y="31734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2" name="Rectangle 279"/>
          <p:cNvSpPr>
            <a:spLocks noChangeArrowheads="1"/>
          </p:cNvSpPr>
          <p:nvPr/>
        </p:nvSpPr>
        <p:spPr bwMode="auto">
          <a:xfrm flipH="1" flipV="1">
            <a:off x="8097838" y="27225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3" name="Rectangle 280"/>
          <p:cNvSpPr>
            <a:spLocks noChangeArrowheads="1"/>
          </p:cNvSpPr>
          <p:nvPr/>
        </p:nvSpPr>
        <p:spPr bwMode="auto">
          <a:xfrm>
            <a:off x="6038850" y="279717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4" name="Rectangle 281"/>
          <p:cNvSpPr>
            <a:spLocks noChangeArrowheads="1"/>
          </p:cNvSpPr>
          <p:nvPr/>
        </p:nvSpPr>
        <p:spPr bwMode="auto">
          <a:xfrm>
            <a:off x="6138863" y="270827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5" name="Rectangle 282"/>
          <p:cNvSpPr>
            <a:spLocks noChangeArrowheads="1"/>
          </p:cNvSpPr>
          <p:nvPr/>
        </p:nvSpPr>
        <p:spPr bwMode="auto">
          <a:xfrm>
            <a:off x="6119813" y="286702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6" name="Rectangle 283"/>
          <p:cNvSpPr>
            <a:spLocks noChangeArrowheads="1"/>
          </p:cNvSpPr>
          <p:nvPr/>
        </p:nvSpPr>
        <p:spPr bwMode="auto">
          <a:xfrm>
            <a:off x="6245225" y="29067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7" name="Rectangle 284"/>
          <p:cNvSpPr>
            <a:spLocks noChangeArrowheads="1"/>
          </p:cNvSpPr>
          <p:nvPr/>
        </p:nvSpPr>
        <p:spPr bwMode="auto">
          <a:xfrm>
            <a:off x="6235700" y="27670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8" name="Rectangle 285"/>
          <p:cNvSpPr>
            <a:spLocks noChangeArrowheads="1"/>
          </p:cNvSpPr>
          <p:nvPr/>
        </p:nvSpPr>
        <p:spPr bwMode="auto">
          <a:xfrm>
            <a:off x="6469063" y="2832100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9" name="Rectangle 286"/>
          <p:cNvSpPr>
            <a:spLocks noChangeArrowheads="1"/>
          </p:cNvSpPr>
          <p:nvPr/>
        </p:nvSpPr>
        <p:spPr bwMode="auto">
          <a:xfrm>
            <a:off x="6350000" y="285432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0" name="Rectangle 287"/>
          <p:cNvSpPr>
            <a:spLocks noChangeArrowheads="1"/>
          </p:cNvSpPr>
          <p:nvPr/>
        </p:nvSpPr>
        <p:spPr bwMode="auto">
          <a:xfrm>
            <a:off x="6510338" y="300037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1" name="Rectangle 288"/>
          <p:cNvSpPr>
            <a:spLocks noChangeArrowheads="1"/>
          </p:cNvSpPr>
          <p:nvPr/>
        </p:nvSpPr>
        <p:spPr bwMode="auto">
          <a:xfrm>
            <a:off x="6043613" y="309562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2" name="Rectangle 289"/>
          <p:cNvSpPr>
            <a:spLocks noChangeArrowheads="1"/>
          </p:cNvSpPr>
          <p:nvPr/>
        </p:nvSpPr>
        <p:spPr bwMode="auto">
          <a:xfrm>
            <a:off x="6170613" y="314801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3" name="Rectangle 290"/>
          <p:cNvSpPr>
            <a:spLocks noChangeArrowheads="1"/>
          </p:cNvSpPr>
          <p:nvPr/>
        </p:nvSpPr>
        <p:spPr bwMode="auto">
          <a:xfrm>
            <a:off x="6007100" y="295275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4" name="Rectangle 291"/>
          <p:cNvSpPr>
            <a:spLocks noChangeArrowheads="1"/>
          </p:cNvSpPr>
          <p:nvPr/>
        </p:nvSpPr>
        <p:spPr bwMode="auto">
          <a:xfrm>
            <a:off x="6340475" y="2992438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5" name="Rectangle 292"/>
          <p:cNvSpPr>
            <a:spLocks noChangeArrowheads="1"/>
          </p:cNvSpPr>
          <p:nvPr/>
        </p:nvSpPr>
        <p:spPr bwMode="auto">
          <a:xfrm>
            <a:off x="6135688" y="3011488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6" name="Rectangle 293"/>
          <p:cNvSpPr>
            <a:spLocks noChangeArrowheads="1"/>
          </p:cNvSpPr>
          <p:nvPr/>
        </p:nvSpPr>
        <p:spPr bwMode="auto">
          <a:xfrm>
            <a:off x="6242050" y="304165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7" name="Rectangle 294"/>
          <p:cNvSpPr>
            <a:spLocks noChangeArrowheads="1"/>
          </p:cNvSpPr>
          <p:nvPr/>
        </p:nvSpPr>
        <p:spPr bwMode="auto">
          <a:xfrm>
            <a:off x="6443663" y="295116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8" name="Rectangle 296"/>
          <p:cNvSpPr>
            <a:spLocks noChangeArrowheads="1"/>
          </p:cNvSpPr>
          <p:nvPr/>
        </p:nvSpPr>
        <p:spPr bwMode="auto">
          <a:xfrm>
            <a:off x="6303963" y="315436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9" name="Rectangle 297"/>
          <p:cNvSpPr>
            <a:spLocks noChangeArrowheads="1"/>
          </p:cNvSpPr>
          <p:nvPr/>
        </p:nvSpPr>
        <p:spPr bwMode="auto">
          <a:xfrm>
            <a:off x="6245225" y="266700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0" name="Rectangle 298"/>
          <p:cNvSpPr>
            <a:spLocks noChangeArrowheads="1"/>
          </p:cNvSpPr>
          <p:nvPr/>
        </p:nvSpPr>
        <p:spPr bwMode="auto">
          <a:xfrm>
            <a:off x="6426200" y="30845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1" name="Rectangle 299"/>
          <p:cNvSpPr>
            <a:spLocks noChangeArrowheads="1"/>
          </p:cNvSpPr>
          <p:nvPr/>
        </p:nvSpPr>
        <p:spPr bwMode="auto">
          <a:xfrm>
            <a:off x="6378575" y="273367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2" name="Rectangle 300"/>
          <p:cNvSpPr>
            <a:spLocks noChangeArrowheads="1"/>
          </p:cNvSpPr>
          <p:nvPr/>
        </p:nvSpPr>
        <p:spPr bwMode="auto">
          <a:xfrm flipH="1" flipV="1">
            <a:off x="6684963" y="30797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3" name="Rectangle 301"/>
          <p:cNvSpPr>
            <a:spLocks noChangeArrowheads="1"/>
          </p:cNvSpPr>
          <p:nvPr/>
        </p:nvSpPr>
        <p:spPr bwMode="auto">
          <a:xfrm flipH="1" flipV="1">
            <a:off x="6759575" y="31480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4" name="Rectangle 302"/>
          <p:cNvSpPr>
            <a:spLocks noChangeArrowheads="1"/>
          </p:cNvSpPr>
          <p:nvPr/>
        </p:nvSpPr>
        <p:spPr bwMode="auto">
          <a:xfrm flipH="1" flipV="1">
            <a:off x="6759575" y="299085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5" name="Rectangle 303"/>
          <p:cNvSpPr>
            <a:spLocks noChangeArrowheads="1"/>
          </p:cNvSpPr>
          <p:nvPr/>
        </p:nvSpPr>
        <p:spPr bwMode="auto">
          <a:xfrm flipH="1" flipV="1">
            <a:off x="6904038" y="29511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6" name="Rectangle 304"/>
          <p:cNvSpPr>
            <a:spLocks noChangeArrowheads="1"/>
          </p:cNvSpPr>
          <p:nvPr/>
        </p:nvSpPr>
        <p:spPr bwMode="auto">
          <a:xfrm flipH="1" flipV="1">
            <a:off x="6850063" y="30908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7" name="Rectangle 305"/>
          <p:cNvSpPr>
            <a:spLocks noChangeArrowheads="1"/>
          </p:cNvSpPr>
          <p:nvPr/>
        </p:nvSpPr>
        <p:spPr bwMode="auto">
          <a:xfrm flipH="1" flipV="1">
            <a:off x="7097713" y="30543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8" name="Rectangle 306"/>
          <p:cNvSpPr>
            <a:spLocks noChangeArrowheads="1"/>
          </p:cNvSpPr>
          <p:nvPr/>
        </p:nvSpPr>
        <p:spPr bwMode="auto">
          <a:xfrm flipH="1" flipV="1">
            <a:off x="6977063" y="30416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9" name="Rectangle 307"/>
          <p:cNvSpPr>
            <a:spLocks noChangeArrowheads="1"/>
          </p:cNvSpPr>
          <p:nvPr/>
        </p:nvSpPr>
        <p:spPr bwMode="auto">
          <a:xfrm flipH="1" flipV="1">
            <a:off x="7180263" y="29718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0" name="Rectangle 308"/>
          <p:cNvSpPr>
            <a:spLocks noChangeArrowheads="1"/>
          </p:cNvSpPr>
          <p:nvPr/>
        </p:nvSpPr>
        <p:spPr bwMode="auto">
          <a:xfrm flipH="1" flipV="1">
            <a:off x="6702425" y="28067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1" name="Rectangle 309"/>
          <p:cNvSpPr>
            <a:spLocks noChangeArrowheads="1"/>
          </p:cNvSpPr>
          <p:nvPr/>
        </p:nvSpPr>
        <p:spPr bwMode="auto">
          <a:xfrm flipH="1" flipV="1">
            <a:off x="6829425" y="2728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2" name="Rectangle 310"/>
          <p:cNvSpPr>
            <a:spLocks noChangeArrowheads="1"/>
          </p:cNvSpPr>
          <p:nvPr/>
        </p:nvSpPr>
        <p:spPr bwMode="auto">
          <a:xfrm flipH="1" flipV="1">
            <a:off x="6613525" y="30130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3" name="Rectangle 311"/>
          <p:cNvSpPr>
            <a:spLocks noChangeArrowheads="1"/>
          </p:cNvSpPr>
          <p:nvPr/>
        </p:nvSpPr>
        <p:spPr bwMode="auto">
          <a:xfrm flipH="1" flipV="1">
            <a:off x="6999288" y="28654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4" name="Rectangle 312"/>
          <p:cNvSpPr>
            <a:spLocks noChangeArrowheads="1"/>
          </p:cNvSpPr>
          <p:nvPr/>
        </p:nvSpPr>
        <p:spPr bwMode="auto">
          <a:xfrm flipH="1" flipV="1">
            <a:off x="6794500" y="28463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5" name="Rectangle 313"/>
          <p:cNvSpPr>
            <a:spLocks noChangeArrowheads="1"/>
          </p:cNvSpPr>
          <p:nvPr/>
        </p:nvSpPr>
        <p:spPr bwMode="auto">
          <a:xfrm flipH="1" flipV="1">
            <a:off x="6900863" y="281622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6" name="Rectangle 314"/>
          <p:cNvSpPr>
            <a:spLocks noChangeArrowheads="1"/>
          </p:cNvSpPr>
          <p:nvPr/>
        </p:nvSpPr>
        <p:spPr bwMode="auto">
          <a:xfrm flipH="1" flipV="1">
            <a:off x="7058025" y="29638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7" name="Rectangle 315"/>
          <p:cNvSpPr>
            <a:spLocks noChangeArrowheads="1"/>
          </p:cNvSpPr>
          <p:nvPr/>
        </p:nvSpPr>
        <p:spPr bwMode="auto">
          <a:xfrm flipH="1" flipV="1">
            <a:off x="7134225" y="28670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8" name="Rectangle 316"/>
          <p:cNvSpPr>
            <a:spLocks noChangeArrowheads="1"/>
          </p:cNvSpPr>
          <p:nvPr/>
        </p:nvSpPr>
        <p:spPr bwMode="auto">
          <a:xfrm flipH="1" flipV="1">
            <a:off x="6962775" y="27035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9" name="Rectangle 317"/>
          <p:cNvSpPr>
            <a:spLocks noChangeArrowheads="1"/>
          </p:cNvSpPr>
          <p:nvPr/>
        </p:nvSpPr>
        <p:spPr bwMode="auto">
          <a:xfrm flipH="1" flipV="1">
            <a:off x="7085013" y="27733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0" name="Rectangle 318"/>
          <p:cNvSpPr>
            <a:spLocks noChangeArrowheads="1"/>
          </p:cNvSpPr>
          <p:nvPr/>
        </p:nvSpPr>
        <p:spPr bwMode="auto">
          <a:xfrm flipH="1" flipV="1">
            <a:off x="6945313" y="31543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1" name="Rectangle 319"/>
          <p:cNvSpPr>
            <a:spLocks noChangeArrowheads="1"/>
          </p:cNvSpPr>
          <p:nvPr/>
        </p:nvSpPr>
        <p:spPr bwMode="auto">
          <a:xfrm flipH="1" flipV="1">
            <a:off x="6664325" y="29114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2" name="Rectangle 320"/>
          <p:cNvSpPr>
            <a:spLocks noChangeArrowheads="1"/>
          </p:cNvSpPr>
          <p:nvPr/>
        </p:nvSpPr>
        <p:spPr bwMode="auto">
          <a:xfrm flipH="1" flipV="1">
            <a:off x="7058025" y="31400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3" name="Rectangle 321"/>
          <p:cNvSpPr>
            <a:spLocks noChangeArrowheads="1"/>
          </p:cNvSpPr>
          <p:nvPr/>
        </p:nvSpPr>
        <p:spPr bwMode="auto">
          <a:xfrm flipH="1" flipV="1">
            <a:off x="6854825" y="32035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4" name="Text Box 322"/>
          <p:cNvSpPr txBox="1">
            <a:spLocks noChangeArrowheads="1"/>
          </p:cNvSpPr>
          <p:nvPr/>
        </p:nvSpPr>
        <p:spPr bwMode="auto">
          <a:xfrm>
            <a:off x="6122988" y="3227388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A</a:t>
            </a:r>
          </a:p>
        </p:txBody>
      </p:sp>
      <p:sp>
        <p:nvSpPr>
          <p:cNvPr id="16605" name="Text Box 323"/>
          <p:cNvSpPr txBox="1">
            <a:spLocks noChangeArrowheads="1"/>
          </p:cNvSpPr>
          <p:nvPr/>
        </p:nvSpPr>
        <p:spPr bwMode="auto">
          <a:xfrm>
            <a:off x="6732588" y="3243263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B</a:t>
            </a:r>
          </a:p>
        </p:txBody>
      </p:sp>
      <p:sp>
        <p:nvSpPr>
          <p:cNvPr id="16606" name="AutoShape 327"/>
          <p:cNvSpPr>
            <a:spLocks/>
          </p:cNvSpPr>
          <p:nvPr/>
        </p:nvSpPr>
        <p:spPr bwMode="auto">
          <a:xfrm>
            <a:off x="285750" y="4857750"/>
            <a:ext cx="2286000" cy="762000"/>
          </a:xfrm>
          <a:prstGeom prst="borderCallout3">
            <a:avLst>
              <a:gd name="adj1" fmla="val 15000"/>
              <a:gd name="adj2" fmla="val 103333"/>
              <a:gd name="adj3" fmla="val 15000"/>
              <a:gd name="adj4" fmla="val 108403"/>
              <a:gd name="adj5" fmla="val -76250"/>
              <a:gd name="adj6" fmla="val 108403"/>
              <a:gd name="adj7" fmla="val -167500"/>
              <a:gd name="adj8" fmla="val 61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single-link favours merging A and B because of closeness</a:t>
            </a:r>
          </a:p>
        </p:txBody>
      </p:sp>
      <p:sp>
        <p:nvSpPr>
          <p:cNvPr id="16607" name="AutoShape 328"/>
          <p:cNvSpPr>
            <a:spLocks/>
          </p:cNvSpPr>
          <p:nvPr/>
        </p:nvSpPr>
        <p:spPr bwMode="auto">
          <a:xfrm>
            <a:off x="3124200" y="5181600"/>
            <a:ext cx="2514600" cy="838200"/>
          </a:xfrm>
          <a:prstGeom prst="borderCallout3">
            <a:avLst>
              <a:gd name="adj1" fmla="val 13634"/>
              <a:gd name="adj2" fmla="val 103032"/>
              <a:gd name="adj3" fmla="val 13634"/>
              <a:gd name="adj4" fmla="val 107639"/>
              <a:gd name="adj5" fmla="val -32954"/>
              <a:gd name="adj6" fmla="val 107639"/>
              <a:gd name="adj7" fmla="val -79546"/>
              <a:gd name="adj8" fmla="val 674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Group-average-link favours merging A and B because of connectivity</a:t>
            </a:r>
          </a:p>
        </p:txBody>
      </p:sp>
      <p:sp>
        <p:nvSpPr>
          <p:cNvPr id="16608" name="AutoShape 329"/>
          <p:cNvSpPr>
            <a:spLocks/>
          </p:cNvSpPr>
          <p:nvPr/>
        </p:nvSpPr>
        <p:spPr bwMode="auto">
          <a:xfrm>
            <a:off x="6248400" y="5181600"/>
            <a:ext cx="2286000" cy="762000"/>
          </a:xfrm>
          <a:prstGeom prst="borderCallout3">
            <a:avLst>
              <a:gd name="adj1" fmla="val 15000"/>
              <a:gd name="adj2" fmla="val 103333"/>
              <a:gd name="adj3" fmla="val 15000"/>
              <a:gd name="adj4" fmla="val 108403"/>
              <a:gd name="adj5" fmla="val -96250"/>
              <a:gd name="adj6" fmla="val 108403"/>
              <a:gd name="adj7" fmla="val -207500"/>
              <a:gd name="adj8" fmla="val 604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single-link favours merging A and B because of closeness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8643998" cy="668319"/>
          </a:xfrm>
        </p:spPr>
        <p:txBody>
          <a:bodyPr>
            <a:normAutofit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1071546"/>
            <a:ext cx="8382000" cy="48768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400" b="1" dirty="0"/>
              <a:t>Prototype-based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Partition-based,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</a:t>
            </a:r>
            <a:r>
              <a:rPr lang="en-GB" altLang="zh-CN" sz="2000" dirty="0">
                <a:ea typeface="SimSun" pitchFamily="2" charset="-122"/>
              </a:rPr>
              <a:t>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the K-means</a:t>
            </a:r>
            <a:endParaRPr lang="en-GB" sz="2000" dirty="0">
              <a:solidFill>
                <a:srgbClr val="0033CC"/>
              </a:solidFill>
            </a:endParaRP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Fuzzy clustering,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Fuzzy C-means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Relationship clustering,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self-organising map</a:t>
            </a: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Density-based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Centre-based density,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DBSCAN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Region-based density,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Clique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Transformation-based,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</a:t>
            </a:r>
            <a:r>
              <a:rPr lang="en-GB" altLang="zh-CN" sz="2000" dirty="0" err="1">
                <a:solidFill>
                  <a:srgbClr val="0033CC"/>
                </a:solidFill>
                <a:ea typeface="SimSun" pitchFamily="2" charset="-122"/>
              </a:rPr>
              <a:t>WaveCluster</a:t>
            </a:r>
            <a:endParaRPr lang="en-GB" altLang="zh-CN" sz="2000" dirty="0">
              <a:solidFill>
                <a:srgbClr val="0033CC"/>
              </a:solidFill>
              <a:ea typeface="SimSun" pitchFamily="2" charset="-122"/>
            </a:endParaRP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Graph-based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Spanning tree,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MST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Dynamic modelling,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Chameleon</a:t>
            </a: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Model-base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Expectation-maximisation,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GMM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71"/>
          <p:cNvGraphicFramePr>
            <a:graphicFrameLocks noChangeAspect="1"/>
          </p:cNvGraphicFramePr>
          <p:nvPr/>
        </p:nvGraphicFramePr>
        <p:xfrm>
          <a:off x="4643438" y="2214563"/>
          <a:ext cx="4343400" cy="2940050"/>
        </p:xfrm>
        <a:graphic>
          <a:graphicData uri="http://schemas.openxmlformats.org/presentationml/2006/ole">
            <p:oleObj spid="_x0000_s2050" name="Photo Editor Photo" r:id="rId4" imgW="4210638" imgH="2952381" progId="">
              <p:embed/>
            </p:oleObj>
          </a:graphicData>
        </a:graphic>
      </p:graphicFrame>
      <p:sp>
        <p:nvSpPr>
          <p:cNvPr id="2052" name="Title 1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8715404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2053" name="Content Placeholder 2"/>
          <p:cNvSpPr>
            <a:spLocks noGrp="1"/>
          </p:cNvSpPr>
          <p:nvPr>
            <p:ph idx="4294967295"/>
          </p:nvPr>
        </p:nvSpPr>
        <p:spPr>
          <a:xfrm>
            <a:off x="571472" y="1071546"/>
            <a:ext cx="79248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(Partition and Density based)</a:t>
            </a:r>
          </a:p>
        </p:txBody>
      </p:sp>
      <p:grpSp>
        <p:nvGrpSpPr>
          <p:cNvPr id="2054" name="Group 222"/>
          <p:cNvGrpSpPr>
            <a:grpSpLocks/>
          </p:cNvGrpSpPr>
          <p:nvPr/>
        </p:nvGrpSpPr>
        <p:grpSpPr bwMode="auto">
          <a:xfrm>
            <a:off x="214313" y="2214563"/>
            <a:ext cx="4267200" cy="3003550"/>
            <a:chOff x="192" y="1104"/>
            <a:chExt cx="2832" cy="1986"/>
          </a:xfrm>
        </p:grpSpPr>
        <p:graphicFrame>
          <p:nvGraphicFramePr>
            <p:cNvPr id="2051" name="Object 66"/>
            <p:cNvGraphicFramePr>
              <a:graphicFrameLocks noChangeAspect="1"/>
            </p:cNvGraphicFramePr>
            <p:nvPr/>
          </p:nvGraphicFramePr>
          <p:xfrm>
            <a:off x="192" y="1104"/>
            <a:ext cx="2832" cy="1986"/>
          </p:xfrm>
          <a:graphic>
            <a:graphicData uri="http://schemas.openxmlformats.org/presentationml/2006/ole">
              <p:oleObj spid="_x0000_s2051" name="Photo Editor Photo" r:id="rId5" imgW="4210638" imgH="2952381" progId="">
                <p:embed/>
              </p:oleObj>
            </a:graphicData>
          </a:graphic>
        </p:graphicFrame>
        <p:sp>
          <p:nvSpPr>
            <p:cNvPr id="2136" name="Line 67"/>
            <p:cNvSpPr>
              <a:spLocks noChangeShapeType="1"/>
            </p:cNvSpPr>
            <p:nvPr/>
          </p:nvSpPr>
          <p:spPr bwMode="auto">
            <a:xfrm>
              <a:off x="1248" y="1152"/>
              <a:ext cx="1152" cy="12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7" name="Line 68"/>
            <p:cNvSpPr>
              <a:spLocks noChangeShapeType="1"/>
            </p:cNvSpPr>
            <p:nvPr/>
          </p:nvSpPr>
          <p:spPr bwMode="auto">
            <a:xfrm flipH="1">
              <a:off x="1872" y="2352"/>
              <a:ext cx="528" cy="43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8" name="Line 69"/>
            <p:cNvSpPr>
              <a:spLocks noChangeShapeType="1"/>
            </p:cNvSpPr>
            <p:nvPr/>
          </p:nvSpPr>
          <p:spPr bwMode="auto">
            <a:xfrm flipV="1">
              <a:off x="2400" y="2304"/>
              <a:ext cx="576" cy="4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55" name="Text Box 70"/>
          <p:cNvSpPr txBox="1">
            <a:spLocks noChangeArrowheads="1"/>
          </p:cNvSpPr>
          <p:nvPr/>
        </p:nvSpPr>
        <p:spPr bwMode="auto">
          <a:xfrm>
            <a:off x="1571625" y="5357813"/>
            <a:ext cx="13938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Partition-based</a:t>
            </a:r>
          </a:p>
        </p:txBody>
      </p:sp>
      <p:sp>
        <p:nvSpPr>
          <p:cNvPr id="2056" name="Text Box 72"/>
          <p:cNvSpPr txBox="1">
            <a:spLocks noChangeArrowheads="1"/>
          </p:cNvSpPr>
          <p:nvPr/>
        </p:nvSpPr>
        <p:spPr bwMode="auto">
          <a:xfrm>
            <a:off x="6357938" y="5286375"/>
            <a:ext cx="13192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Density-based</a:t>
            </a:r>
          </a:p>
        </p:txBody>
      </p:sp>
      <p:sp>
        <p:nvSpPr>
          <p:cNvPr id="2057" name="Rectangle 136"/>
          <p:cNvSpPr>
            <a:spLocks noChangeArrowheads="1"/>
          </p:cNvSpPr>
          <p:nvPr/>
        </p:nvSpPr>
        <p:spPr bwMode="auto">
          <a:xfrm>
            <a:off x="5172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Rectangle 137"/>
          <p:cNvSpPr>
            <a:spLocks noChangeArrowheads="1"/>
          </p:cNvSpPr>
          <p:nvPr/>
        </p:nvSpPr>
        <p:spPr bwMode="auto">
          <a:xfrm>
            <a:off x="54768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Rectangle 138"/>
          <p:cNvSpPr>
            <a:spLocks noChangeArrowheads="1"/>
          </p:cNvSpPr>
          <p:nvPr/>
        </p:nvSpPr>
        <p:spPr bwMode="auto">
          <a:xfrm>
            <a:off x="57816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Rectangle 139"/>
          <p:cNvSpPr>
            <a:spLocks noChangeArrowheads="1"/>
          </p:cNvSpPr>
          <p:nvPr/>
        </p:nvSpPr>
        <p:spPr bwMode="auto">
          <a:xfrm>
            <a:off x="60864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Rectangle 140"/>
          <p:cNvSpPr>
            <a:spLocks noChangeArrowheads="1"/>
          </p:cNvSpPr>
          <p:nvPr/>
        </p:nvSpPr>
        <p:spPr bwMode="auto">
          <a:xfrm>
            <a:off x="63912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2" name="Rectangle 141"/>
          <p:cNvSpPr>
            <a:spLocks noChangeArrowheads="1"/>
          </p:cNvSpPr>
          <p:nvPr/>
        </p:nvSpPr>
        <p:spPr bwMode="auto">
          <a:xfrm>
            <a:off x="6696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3" name="Rectangle 142"/>
          <p:cNvSpPr>
            <a:spLocks noChangeArrowheads="1"/>
          </p:cNvSpPr>
          <p:nvPr/>
        </p:nvSpPr>
        <p:spPr bwMode="auto">
          <a:xfrm>
            <a:off x="70008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4" name="Rectangle 143"/>
          <p:cNvSpPr>
            <a:spLocks noChangeArrowheads="1"/>
          </p:cNvSpPr>
          <p:nvPr/>
        </p:nvSpPr>
        <p:spPr bwMode="auto">
          <a:xfrm>
            <a:off x="73056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5" name="Rectangle 144"/>
          <p:cNvSpPr>
            <a:spLocks noChangeArrowheads="1"/>
          </p:cNvSpPr>
          <p:nvPr/>
        </p:nvSpPr>
        <p:spPr bwMode="auto">
          <a:xfrm>
            <a:off x="76104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6" name="Rectangle 145"/>
          <p:cNvSpPr>
            <a:spLocks noChangeArrowheads="1"/>
          </p:cNvSpPr>
          <p:nvPr/>
        </p:nvSpPr>
        <p:spPr bwMode="auto">
          <a:xfrm>
            <a:off x="7915275" y="4381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7" name="Rectangle 147"/>
          <p:cNvSpPr>
            <a:spLocks noChangeArrowheads="1"/>
          </p:cNvSpPr>
          <p:nvPr/>
        </p:nvSpPr>
        <p:spPr bwMode="auto">
          <a:xfrm>
            <a:off x="5172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8" name="Rectangle 148"/>
          <p:cNvSpPr>
            <a:spLocks noChangeArrowheads="1"/>
          </p:cNvSpPr>
          <p:nvPr/>
        </p:nvSpPr>
        <p:spPr bwMode="auto">
          <a:xfrm>
            <a:off x="54768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9" name="Rectangle 149"/>
          <p:cNvSpPr>
            <a:spLocks noChangeArrowheads="1"/>
          </p:cNvSpPr>
          <p:nvPr/>
        </p:nvSpPr>
        <p:spPr bwMode="auto">
          <a:xfrm>
            <a:off x="57816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0" name="Rectangle 150"/>
          <p:cNvSpPr>
            <a:spLocks noChangeArrowheads="1"/>
          </p:cNvSpPr>
          <p:nvPr/>
        </p:nvSpPr>
        <p:spPr bwMode="auto">
          <a:xfrm>
            <a:off x="60864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1" name="Rectangle 151"/>
          <p:cNvSpPr>
            <a:spLocks noChangeArrowheads="1"/>
          </p:cNvSpPr>
          <p:nvPr/>
        </p:nvSpPr>
        <p:spPr bwMode="auto">
          <a:xfrm>
            <a:off x="63912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Rectangle 152"/>
          <p:cNvSpPr>
            <a:spLocks noChangeArrowheads="1"/>
          </p:cNvSpPr>
          <p:nvPr/>
        </p:nvSpPr>
        <p:spPr bwMode="auto">
          <a:xfrm>
            <a:off x="6696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Rectangle 153"/>
          <p:cNvSpPr>
            <a:spLocks noChangeArrowheads="1"/>
          </p:cNvSpPr>
          <p:nvPr/>
        </p:nvSpPr>
        <p:spPr bwMode="auto">
          <a:xfrm>
            <a:off x="70008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Rectangle 154"/>
          <p:cNvSpPr>
            <a:spLocks noChangeArrowheads="1"/>
          </p:cNvSpPr>
          <p:nvPr/>
        </p:nvSpPr>
        <p:spPr bwMode="auto">
          <a:xfrm>
            <a:off x="73056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155"/>
          <p:cNvSpPr>
            <a:spLocks noChangeArrowheads="1"/>
          </p:cNvSpPr>
          <p:nvPr/>
        </p:nvSpPr>
        <p:spPr bwMode="auto">
          <a:xfrm>
            <a:off x="76104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6" name="Rectangle 156"/>
          <p:cNvSpPr>
            <a:spLocks noChangeArrowheads="1"/>
          </p:cNvSpPr>
          <p:nvPr/>
        </p:nvSpPr>
        <p:spPr bwMode="auto">
          <a:xfrm>
            <a:off x="7915275" y="40767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7" name="Rectangle 157"/>
          <p:cNvSpPr>
            <a:spLocks noChangeArrowheads="1"/>
          </p:cNvSpPr>
          <p:nvPr/>
        </p:nvSpPr>
        <p:spPr bwMode="auto">
          <a:xfrm>
            <a:off x="8220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8" name="Rectangle 158"/>
          <p:cNvSpPr>
            <a:spLocks noChangeArrowheads="1"/>
          </p:cNvSpPr>
          <p:nvPr/>
        </p:nvSpPr>
        <p:spPr bwMode="auto">
          <a:xfrm>
            <a:off x="51720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9" name="Rectangle 159"/>
          <p:cNvSpPr>
            <a:spLocks noChangeArrowheads="1"/>
          </p:cNvSpPr>
          <p:nvPr/>
        </p:nvSpPr>
        <p:spPr bwMode="auto">
          <a:xfrm>
            <a:off x="54768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0" name="Rectangle 160"/>
          <p:cNvSpPr>
            <a:spLocks noChangeArrowheads="1"/>
          </p:cNvSpPr>
          <p:nvPr/>
        </p:nvSpPr>
        <p:spPr bwMode="auto">
          <a:xfrm>
            <a:off x="57816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1" name="Rectangle 161"/>
          <p:cNvSpPr>
            <a:spLocks noChangeArrowheads="1"/>
          </p:cNvSpPr>
          <p:nvPr/>
        </p:nvSpPr>
        <p:spPr bwMode="auto">
          <a:xfrm>
            <a:off x="60864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2" name="Rectangle 162"/>
          <p:cNvSpPr>
            <a:spLocks noChangeArrowheads="1"/>
          </p:cNvSpPr>
          <p:nvPr/>
        </p:nvSpPr>
        <p:spPr bwMode="auto">
          <a:xfrm>
            <a:off x="63912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3" name="Rectangle 163"/>
          <p:cNvSpPr>
            <a:spLocks noChangeArrowheads="1"/>
          </p:cNvSpPr>
          <p:nvPr/>
        </p:nvSpPr>
        <p:spPr bwMode="auto">
          <a:xfrm>
            <a:off x="6696075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4" name="Rectangle 164"/>
          <p:cNvSpPr>
            <a:spLocks noChangeArrowheads="1"/>
          </p:cNvSpPr>
          <p:nvPr/>
        </p:nvSpPr>
        <p:spPr bwMode="auto">
          <a:xfrm>
            <a:off x="70008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5" name="Rectangle 165"/>
          <p:cNvSpPr>
            <a:spLocks noChangeArrowheads="1"/>
          </p:cNvSpPr>
          <p:nvPr/>
        </p:nvSpPr>
        <p:spPr bwMode="auto">
          <a:xfrm>
            <a:off x="73056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6" name="Rectangle 166"/>
          <p:cNvSpPr>
            <a:spLocks noChangeArrowheads="1"/>
          </p:cNvSpPr>
          <p:nvPr/>
        </p:nvSpPr>
        <p:spPr bwMode="auto">
          <a:xfrm>
            <a:off x="76104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7" name="Rectangle 167"/>
          <p:cNvSpPr>
            <a:spLocks noChangeArrowheads="1"/>
          </p:cNvSpPr>
          <p:nvPr/>
        </p:nvSpPr>
        <p:spPr bwMode="auto">
          <a:xfrm>
            <a:off x="79152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8" name="Rectangle 168"/>
          <p:cNvSpPr>
            <a:spLocks noChangeArrowheads="1"/>
          </p:cNvSpPr>
          <p:nvPr/>
        </p:nvSpPr>
        <p:spPr bwMode="auto">
          <a:xfrm>
            <a:off x="82200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9" name="Rectangle 169"/>
          <p:cNvSpPr>
            <a:spLocks noChangeArrowheads="1"/>
          </p:cNvSpPr>
          <p:nvPr/>
        </p:nvSpPr>
        <p:spPr bwMode="auto">
          <a:xfrm>
            <a:off x="51720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0" name="Rectangle 170"/>
          <p:cNvSpPr>
            <a:spLocks noChangeArrowheads="1"/>
          </p:cNvSpPr>
          <p:nvPr/>
        </p:nvSpPr>
        <p:spPr bwMode="auto">
          <a:xfrm>
            <a:off x="54768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1" name="Rectangle 171"/>
          <p:cNvSpPr>
            <a:spLocks noChangeArrowheads="1"/>
          </p:cNvSpPr>
          <p:nvPr/>
        </p:nvSpPr>
        <p:spPr bwMode="auto">
          <a:xfrm>
            <a:off x="57816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2" name="Rectangle 172"/>
          <p:cNvSpPr>
            <a:spLocks noChangeArrowheads="1"/>
          </p:cNvSpPr>
          <p:nvPr/>
        </p:nvSpPr>
        <p:spPr bwMode="auto">
          <a:xfrm>
            <a:off x="60864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3" name="Rectangle 173"/>
          <p:cNvSpPr>
            <a:spLocks noChangeArrowheads="1"/>
          </p:cNvSpPr>
          <p:nvPr/>
        </p:nvSpPr>
        <p:spPr bwMode="auto">
          <a:xfrm>
            <a:off x="6391275" y="37719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4" name="Rectangle 174"/>
          <p:cNvSpPr>
            <a:spLocks noChangeArrowheads="1"/>
          </p:cNvSpPr>
          <p:nvPr/>
        </p:nvSpPr>
        <p:spPr bwMode="auto">
          <a:xfrm>
            <a:off x="6072188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5" name="Rectangle 175"/>
          <p:cNvSpPr>
            <a:spLocks noChangeArrowheads="1"/>
          </p:cNvSpPr>
          <p:nvPr/>
        </p:nvSpPr>
        <p:spPr bwMode="auto">
          <a:xfrm>
            <a:off x="70008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6" name="Rectangle 176"/>
          <p:cNvSpPr>
            <a:spLocks noChangeArrowheads="1"/>
          </p:cNvSpPr>
          <p:nvPr/>
        </p:nvSpPr>
        <p:spPr bwMode="auto">
          <a:xfrm>
            <a:off x="73056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7" name="Rectangle 177"/>
          <p:cNvSpPr>
            <a:spLocks noChangeArrowheads="1"/>
          </p:cNvSpPr>
          <p:nvPr/>
        </p:nvSpPr>
        <p:spPr bwMode="auto">
          <a:xfrm>
            <a:off x="76104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8" name="Rectangle 178"/>
          <p:cNvSpPr>
            <a:spLocks noChangeArrowheads="1"/>
          </p:cNvSpPr>
          <p:nvPr/>
        </p:nvSpPr>
        <p:spPr bwMode="auto">
          <a:xfrm>
            <a:off x="79152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9" name="Rectangle 179"/>
          <p:cNvSpPr>
            <a:spLocks noChangeArrowheads="1"/>
          </p:cNvSpPr>
          <p:nvPr/>
        </p:nvSpPr>
        <p:spPr bwMode="auto">
          <a:xfrm>
            <a:off x="82200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0" name="Rectangle 180"/>
          <p:cNvSpPr>
            <a:spLocks noChangeArrowheads="1"/>
          </p:cNvSpPr>
          <p:nvPr/>
        </p:nvSpPr>
        <p:spPr bwMode="auto">
          <a:xfrm>
            <a:off x="51720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1" name="Rectangle 181"/>
          <p:cNvSpPr>
            <a:spLocks noChangeArrowheads="1"/>
          </p:cNvSpPr>
          <p:nvPr/>
        </p:nvSpPr>
        <p:spPr bwMode="auto">
          <a:xfrm>
            <a:off x="54768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2" name="Rectangle 182"/>
          <p:cNvSpPr>
            <a:spLocks noChangeArrowheads="1"/>
          </p:cNvSpPr>
          <p:nvPr/>
        </p:nvSpPr>
        <p:spPr bwMode="auto">
          <a:xfrm>
            <a:off x="57816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3" name="Rectangle 183"/>
          <p:cNvSpPr>
            <a:spLocks noChangeArrowheads="1"/>
          </p:cNvSpPr>
          <p:nvPr/>
        </p:nvSpPr>
        <p:spPr bwMode="auto">
          <a:xfrm>
            <a:off x="6086475" y="3476625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4" name="Rectangle 184"/>
          <p:cNvSpPr>
            <a:spLocks noChangeArrowheads="1"/>
          </p:cNvSpPr>
          <p:nvPr/>
        </p:nvSpPr>
        <p:spPr bwMode="auto">
          <a:xfrm>
            <a:off x="6391275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5" name="Rectangle 185"/>
          <p:cNvSpPr>
            <a:spLocks noChangeArrowheads="1"/>
          </p:cNvSpPr>
          <p:nvPr/>
        </p:nvSpPr>
        <p:spPr bwMode="auto">
          <a:xfrm>
            <a:off x="6696075" y="3476625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6" name="Rectangle 186"/>
          <p:cNvSpPr>
            <a:spLocks noChangeArrowheads="1"/>
          </p:cNvSpPr>
          <p:nvPr/>
        </p:nvSpPr>
        <p:spPr bwMode="auto">
          <a:xfrm>
            <a:off x="70008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7" name="Rectangle 187"/>
          <p:cNvSpPr>
            <a:spLocks noChangeArrowheads="1"/>
          </p:cNvSpPr>
          <p:nvPr/>
        </p:nvSpPr>
        <p:spPr bwMode="auto">
          <a:xfrm>
            <a:off x="73056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8" name="Rectangle 188"/>
          <p:cNvSpPr>
            <a:spLocks noChangeArrowheads="1"/>
          </p:cNvSpPr>
          <p:nvPr/>
        </p:nvSpPr>
        <p:spPr bwMode="auto">
          <a:xfrm>
            <a:off x="7620000" y="2857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9" name="Rectangle 189"/>
          <p:cNvSpPr>
            <a:spLocks noChangeArrowheads="1"/>
          </p:cNvSpPr>
          <p:nvPr/>
        </p:nvSpPr>
        <p:spPr bwMode="auto">
          <a:xfrm>
            <a:off x="7915275" y="2857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0" name="Rectangle 190"/>
          <p:cNvSpPr>
            <a:spLocks noChangeArrowheads="1"/>
          </p:cNvSpPr>
          <p:nvPr/>
        </p:nvSpPr>
        <p:spPr bwMode="auto">
          <a:xfrm>
            <a:off x="82200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1" name="Rectangle 191"/>
          <p:cNvSpPr>
            <a:spLocks noChangeArrowheads="1"/>
          </p:cNvSpPr>
          <p:nvPr/>
        </p:nvSpPr>
        <p:spPr bwMode="auto">
          <a:xfrm>
            <a:off x="5172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2" name="Rectangle 192"/>
          <p:cNvSpPr>
            <a:spLocks noChangeArrowheads="1"/>
          </p:cNvSpPr>
          <p:nvPr/>
        </p:nvSpPr>
        <p:spPr bwMode="auto">
          <a:xfrm>
            <a:off x="54768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3" name="Rectangle 193"/>
          <p:cNvSpPr>
            <a:spLocks noChangeArrowheads="1"/>
          </p:cNvSpPr>
          <p:nvPr/>
        </p:nvSpPr>
        <p:spPr bwMode="auto">
          <a:xfrm>
            <a:off x="57816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4" name="Rectangle 194"/>
          <p:cNvSpPr>
            <a:spLocks noChangeArrowheads="1"/>
          </p:cNvSpPr>
          <p:nvPr/>
        </p:nvSpPr>
        <p:spPr bwMode="auto">
          <a:xfrm>
            <a:off x="60864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5" name="Rectangle 195"/>
          <p:cNvSpPr>
            <a:spLocks noChangeArrowheads="1"/>
          </p:cNvSpPr>
          <p:nvPr/>
        </p:nvSpPr>
        <p:spPr bwMode="auto">
          <a:xfrm>
            <a:off x="63912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6" name="Rectangle 196"/>
          <p:cNvSpPr>
            <a:spLocks noChangeArrowheads="1"/>
          </p:cNvSpPr>
          <p:nvPr/>
        </p:nvSpPr>
        <p:spPr bwMode="auto">
          <a:xfrm>
            <a:off x="6696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7" name="Rectangle 197"/>
          <p:cNvSpPr>
            <a:spLocks noChangeArrowheads="1"/>
          </p:cNvSpPr>
          <p:nvPr/>
        </p:nvSpPr>
        <p:spPr bwMode="auto">
          <a:xfrm>
            <a:off x="70008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8" name="Rectangle 198"/>
          <p:cNvSpPr>
            <a:spLocks noChangeArrowheads="1"/>
          </p:cNvSpPr>
          <p:nvPr/>
        </p:nvSpPr>
        <p:spPr bwMode="auto">
          <a:xfrm>
            <a:off x="73056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9" name="Rectangle 199"/>
          <p:cNvSpPr>
            <a:spLocks noChangeArrowheads="1"/>
          </p:cNvSpPr>
          <p:nvPr/>
        </p:nvSpPr>
        <p:spPr bwMode="auto">
          <a:xfrm>
            <a:off x="76104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0" name="Rectangle 200"/>
          <p:cNvSpPr>
            <a:spLocks noChangeArrowheads="1"/>
          </p:cNvSpPr>
          <p:nvPr/>
        </p:nvSpPr>
        <p:spPr bwMode="auto">
          <a:xfrm>
            <a:off x="79152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1" name="Rectangle 201"/>
          <p:cNvSpPr>
            <a:spLocks noChangeArrowheads="1"/>
          </p:cNvSpPr>
          <p:nvPr/>
        </p:nvSpPr>
        <p:spPr bwMode="auto">
          <a:xfrm>
            <a:off x="8220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2" name="Rectangle 202"/>
          <p:cNvSpPr>
            <a:spLocks noChangeArrowheads="1"/>
          </p:cNvSpPr>
          <p:nvPr/>
        </p:nvSpPr>
        <p:spPr bwMode="auto">
          <a:xfrm>
            <a:off x="5172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3" name="Rectangle 203"/>
          <p:cNvSpPr>
            <a:spLocks noChangeArrowheads="1"/>
          </p:cNvSpPr>
          <p:nvPr/>
        </p:nvSpPr>
        <p:spPr bwMode="auto">
          <a:xfrm>
            <a:off x="54768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4" name="Rectangle 204"/>
          <p:cNvSpPr>
            <a:spLocks noChangeArrowheads="1"/>
          </p:cNvSpPr>
          <p:nvPr/>
        </p:nvSpPr>
        <p:spPr bwMode="auto">
          <a:xfrm>
            <a:off x="57816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5" name="Rectangle 205"/>
          <p:cNvSpPr>
            <a:spLocks noChangeArrowheads="1"/>
          </p:cNvSpPr>
          <p:nvPr/>
        </p:nvSpPr>
        <p:spPr bwMode="auto">
          <a:xfrm>
            <a:off x="60864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6" name="Rectangle 206"/>
          <p:cNvSpPr>
            <a:spLocks noChangeArrowheads="1"/>
          </p:cNvSpPr>
          <p:nvPr/>
        </p:nvSpPr>
        <p:spPr bwMode="auto">
          <a:xfrm>
            <a:off x="63912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7" name="Rectangle 207"/>
          <p:cNvSpPr>
            <a:spLocks noChangeArrowheads="1"/>
          </p:cNvSpPr>
          <p:nvPr/>
        </p:nvSpPr>
        <p:spPr bwMode="auto">
          <a:xfrm>
            <a:off x="6696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8" name="Rectangle 208"/>
          <p:cNvSpPr>
            <a:spLocks noChangeArrowheads="1"/>
          </p:cNvSpPr>
          <p:nvPr/>
        </p:nvSpPr>
        <p:spPr bwMode="auto">
          <a:xfrm>
            <a:off x="70008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9" name="Rectangle 209"/>
          <p:cNvSpPr>
            <a:spLocks noChangeArrowheads="1"/>
          </p:cNvSpPr>
          <p:nvPr/>
        </p:nvSpPr>
        <p:spPr bwMode="auto">
          <a:xfrm>
            <a:off x="73056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0" name="Rectangle 210"/>
          <p:cNvSpPr>
            <a:spLocks noChangeArrowheads="1"/>
          </p:cNvSpPr>
          <p:nvPr/>
        </p:nvSpPr>
        <p:spPr bwMode="auto">
          <a:xfrm>
            <a:off x="76104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1" name="Rectangle 211"/>
          <p:cNvSpPr>
            <a:spLocks noChangeArrowheads="1"/>
          </p:cNvSpPr>
          <p:nvPr/>
        </p:nvSpPr>
        <p:spPr bwMode="auto">
          <a:xfrm>
            <a:off x="79152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2" name="Rectangle 212"/>
          <p:cNvSpPr>
            <a:spLocks noChangeArrowheads="1"/>
          </p:cNvSpPr>
          <p:nvPr/>
        </p:nvSpPr>
        <p:spPr bwMode="auto">
          <a:xfrm>
            <a:off x="8220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3" name="Text Box 218"/>
          <p:cNvSpPr txBox="1">
            <a:spLocks noChangeArrowheads="1"/>
          </p:cNvSpPr>
          <p:nvPr/>
        </p:nvSpPr>
        <p:spPr bwMode="auto">
          <a:xfrm>
            <a:off x="7461250" y="5715000"/>
            <a:ext cx="160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: Dense areas</a:t>
            </a:r>
          </a:p>
        </p:txBody>
      </p:sp>
      <p:sp>
        <p:nvSpPr>
          <p:cNvPr id="2134" name="Rectangle 224"/>
          <p:cNvSpPr>
            <a:spLocks noChangeArrowheads="1"/>
          </p:cNvSpPr>
          <p:nvPr/>
        </p:nvSpPr>
        <p:spPr bwMode="auto">
          <a:xfrm>
            <a:off x="7239000" y="5791200"/>
            <a:ext cx="228600" cy="228600"/>
          </a:xfrm>
          <a:prstGeom prst="rect">
            <a:avLst/>
          </a:prstGeom>
          <a:noFill/>
          <a:ln w="19050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5" name="Rectangle 157"/>
          <p:cNvSpPr>
            <a:spLocks noChangeArrowheads="1"/>
          </p:cNvSpPr>
          <p:nvPr/>
        </p:nvSpPr>
        <p:spPr bwMode="auto">
          <a:xfrm>
            <a:off x="8220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itle 1"/>
          <p:cNvSpPr>
            <a:spLocks noGrp="1"/>
          </p:cNvSpPr>
          <p:nvPr>
            <p:ph type="title" idx="4294967295"/>
          </p:nvPr>
        </p:nvSpPr>
        <p:spPr>
          <a:xfrm>
            <a:off x="214282" y="285728"/>
            <a:ext cx="8715404" cy="59846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3077" name="Content Placeholder 2"/>
          <p:cNvSpPr>
            <a:spLocks noGrp="1"/>
          </p:cNvSpPr>
          <p:nvPr>
            <p:ph idx="4294967295"/>
          </p:nvPr>
        </p:nvSpPr>
        <p:spPr>
          <a:xfrm>
            <a:off x="357158" y="1000108"/>
            <a:ext cx="54102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(model-based)</a:t>
            </a:r>
          </a:p>
        </p:txBody>
      </p:sp>
      <p:graphicFrame>
        <p:nvGraphicFramePr>
          <p:cNvPr id="3074" name="Object 91"/>
          <p:cNvGraphicFramePr>
            <a:graphicFrameLocks noChangeAspect="1"/>
          </p:cNvGraphicFramePr>
          <p:nvPr/>
        </p:nvGraphicFramePr>
        <p:xfrm>
          <a:off x="2438400" y="1676400"/>
          <a:ext cx="5184775" cy="3190875"/>
        </p:xfrm>
        <a:graphic>
          <a:graphicData uri="http://schemas.openxmlformats.org/presentationml/2006/ole">
            <p:oleObj spid="_x0000_s3074" name="Chart" r:id="rId4" imgW="5571000" imgH="3600000" progId="Excel.Sheet.8">
              <p:embed/>
            </p:oleObj>
          </a:graphicData>
        </a:graphic>
      </p:graphicFrame>
      <p:sp>
        <p:nvSpPr>
          <p:cNvPr id="62563" name="Text Box 99"/>
          <p:cNvSpPr txBox="1">
            <a:spLocks noChangeArrowheads="1"/>
          </p:cNvSpPr>
          <p:nvPr/>
        </p:nvSpPr>
        <p:spPr bwMode="auto">
          <a:xfrm>
            <a:off x="617662" y="2191147"/>
            <a:ext cx="430887" cy="247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vert270" wrap="none">
            <a:spAutoFit/>
          </a:bodyPr>
          <a:lstStyle/>
          <a:p>
            <a:pPr>
              <a:defRPr/>
            </a:pPr>
            <a:r>
              <a:rPr lang="en-GB" sz="1600" b="1" dirty="0">
                <a:latin typeface="Arial Narrow" pitchFamily="34" charset="0"/>
              </a:rPr>
              <a:t>Histogram along Y Dimension</a:t>
            </a:r>
          </a:p>
        </p:txBody>
      </p:sp>
      <p:graphicFrame>
        <p:nvGraphicFramePr>
          <p:cNvPr id="3075" name="Object 9"/>
          <p:cNvGraphicFramePr>
            <a:graphicFrameLocks noChangeAspect="1"/>
          </p:cNvGraphicFramePr>
          <p:nvPr/>
        </p:nvGraphicFramePr>
        <p:xfrm>
          <a:off x="2171700" y="4876800"/>
          <a:ext cx="6210300" cy="1295400"/>
        </p:xfrm>
        <a:graphic>
          <a:graphicData uri="http://schemas.openxmlformats.org/presentationml/2006/ole">
            <p:oleObj spid="_x0000_s3075" name="Chart" r:id="rId5" imgW="6624000" imgH="1413000" progId="Excel.Sheet.8">
              <p:embed/>
            </p:oleObj>
          </a:graphicData>
        </a:graphic>
      </p:graphicFrame>
      <p:sp>
        <p:nvSpPr>
          <p:cNvPr id="3079" name="Text Box 100"/>
          <p:cNvSpPr txBox="1">
            <a:spLocks noChangeArrowheads="1"/>
          </p:cNvSpPr>
          <p:nvPr/>
        </p:nvSpPr>
        <p:spPr bwMode="auto">
          <a:xfrm>
            <a:off x="5638800" y="5029200"/>
            <a:ext cx="25479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Histogram along X Dimension</a:t>
            </a:r>
          </a:p>
        </p:txBody>
      </p:sp>
      <p:pic>
        <p:nvPicPr>
          <p:cNvPr id="3080" name="Picture 12" descr="H:\Documents\My Pictures\book\pic4slides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43000" y="2133600"/>
            <a:ext cx="1138238" cy="2667000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6"/>
          <p:cNvGrpSpPr>
            <a:grpSpLocks/>
          </p:cNvGrpSpPr>
          <p:nvPr/>
        </p:nvGrpSpPr>
        <p:grpSpPr bwMode="auto">
          <a:xfrm>
            <a:off x="3187700" y="2784475"/>
            <a:ext cx="1946275" cy="1603375"/>
            <a:chOff x="2008" y="1754"/>
            <a:chExt cx="1226" cy="1010"/>
          </a:xfrm>
        </p:grpSpPr>
        <p:cxnSp>
          <p:nvCxnSpPr>
            <p:cNvPr id="18467" name="AutoShape 62"/>
            <p:cNvCxnSpPr>
              <a:cxnSpLocks noChangeShapeType="1"/>
            </p:cNvCxnSpPr>
            <p:nvPr/>
          </p:nvCxnSpPr>
          <p:spPr bwMode="auto">
            <a:xfrm>
              <a:off x="2935" y="2312"/>
              <a:ext cx="30" cy="10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</p:cxnSp>
        <p:cxnSp>
          <p:nvCxnSpPr>
            <p:cNvPr id="18468" name="AutoShape 68"/>
            <p:cNvCxnSpPr>
              <a:cxnSpLocks noChangeShapeType="1"/>
            </p:cNvCxnSpPr>
            <p:nvPr/>
          </p:nvCxnSpPr>
          <p:spPr bwMode="auto">
            <a:xfrm flipH="1">
              <a:off x="3154" y="2355"/>
              <a:ext cx="80" cy="7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</p:cxnSp>
        <p:grpSp>
          <p:nvGrpSpPr>
            <p:cNvPr id="18469" name="Group 85"/>
            <p:cNvGrpSpPr>
              <a:grpSpLocks/>
            </p:cNvGrpSpPr>
            <p:nvPr/>
          </p:nvGrpSpPr>
          <p:grpSpPr bwMode="auto">
            <a:xfrm>
              <a:off x="2008" y="1754"/>
              <a:ext cx="1225" cy="1010"/>
              <a:chOff x="2008" y="1754"/>
              <a:chExt cx="1225" cy="1010"/>
            </a:xfrm>
          </p:grpSpPr>
          <p:cxnSp>
            <p:nvCxnSpPr>
              <p:cNvPr id="18470" name="AutoShape 36"/>
              <p:cNvCxnSpPr>
                <a:cxnSpLocks noChangeShapeType="1"/>
              </p:cNvCxnSpPr>
              <p:nvPr/>
            </p:nvCxnSpPr>
            <p:spPr bwMode="auto">
              <a:xfrm flipH="1" flipV="1">
                <a:off x="2233" y="2510"/>
                <a:ext cx="85" cy="22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18471" name="AutoShape 50"/>
              <p:cNvCxnSpPr>
                <a:cxnSpLocks noChangeShapeType="1"/>
              </p:cNvCxnSpPr>
              <p:nvPr/>
            </p:nvCxnSpPr>
            <p:spPr bwMode="auto">
              <a:xfrm flipH="1">
                <a:off x="2571" y="1926"/>
                <a:ext cx="11" cy="13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18472" name="AutoShape 58"/>
              <p:cNvCxnSpPr>
                <a:cxnSpLocks noChangeShapeType="1"/>
              </p:cNvCxnSpPr>
              <p:nvPr/>
            </p:nvCxnSpPr>
            <p:spPr bwMode="auto">
              <a:xfrm flipH="1">
                <a:off x="2592" y="1784"/>
                <a:ext cx="47" cy="86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grpSp>
            <p:nvGrpSpPr>
              <p:cNvPr id="18473" name="Group 84"/>
              <p:cNvGrpSpPr>
                <a:grpSpLocks/>
              </p:cNvGrpSpPr>
              <p:nvPr/>
            </p:nvGrpSpPr>
            <p:grpSpPr bwMode="auto">
              <a:xfrm>
                <a:off x="2008" y="1754"/>
                <a:ext cx="1225" cy="1010"/>
                <a:chOff x="2008" y="1754"/>
                <a:chExt cx="1225" cy="1010"/>
              </a:xfrm>
            </p:grpSpPr>
            <p:cxnSp>
              <p:nvCxnSpPr>
                <p:cNvPr id="18475" name="AutoShape 46"/>
                <p:cNvCxnSpPr>
                  <a:cxnSpLocks noChangeShapeType="1"/>
                </p:cNvCxnSpPr>
                <p:nvPr/>
              </p:nvCxnSpPr>
              <p:spPr bwMode="auto">
                <a:xfrm>
                  <a:off x="2014" y="2315"/>
                  <a:ext cx="16" cy="44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6" name="AutoShape 35"/>
                <p:cNvCxnSpPr>
                  <a:cxnSpLocks noChangeShapeType="1"/>
                </p:cNvCxnSpPr>
                <p:nvPr/>
              </p:nvCxnSpPr>
              <p:spPr bwMode="auto">
                <a:xfrm>
                  <a:off x="2193" y="2352"/>
                  <a:ext cx="46" cy="12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7" name="AutoShape 37"/>
                <p:cNvCxnSpPr>
                  <a:cxnSpLocks noChangeShapeType="1"/>
                </p:cNvCxnSpPr>
                <p:nvPr/>
              </p:nvCxnSpPr>
              <p:spPr bwMode="auto">
                <a:xfrm>
                  <a:off x="2032" y="2327"/>
                  <a:ext cx="128" cy="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8" name="AutoShape 38"/>
                <p:cNvCxnSpPr>
                  <a:cxnSpLocks noChangeShapeType="1"/>
                </p:cNvCxnSpPr>
                <p:nvPr/>
              </p:nvCxnSpPr>
              <p:spPr bwMode="auto">
                <a:xfrm>
                  <a:off x="2008" y="2327"/>
                  <a:ext cx="75" cy="15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9" name="AutoShape 39"/>
                <p:cNvCxnSpPr>
                  <a:cxnSpLocks noChangeShapeType="1"/>
                </p:cNvCxnSpPr>
                <p:nvPr/>
              </p:nvCxnSpPr>
              <p:spPr bwMode="auto">
                <a:xfrm flipV="1">
                  <a:off x="2116" y="2501"/>
                  <a:ext cx="90" cy="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0" name="AutoShape 40"/>
                <p:cNvCxnSpPr>
                  <a:cxnSpLocks noChangeShapeType="1"/>
                </p:cNvCxnSpPr>
                <p:nvPr/>
              </p:nvCxnSpPr>
              <p:spPr bwMode="auto">
                <a:xfrm flipH="1">
                  <a:off x="2104" y="2350"/>
                  <a:ext cx="76" cy="14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1" name="AutoShape 41"/>
                <p:cNvCxnSpPr>
                  <a:cxnSpLocks noChangeShapeType="1"/>
                </p:cNvCxnSpPr>
                <p:nvPr/>
              </p:nvCxnSpPr>
              <p:spPr bwMode="auto">
                <a:xfrm flipH="1">
                  <a:off x="2048" y="2526"/>
                  <a:ext cx="26" cy="18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2" name="AutoShape 42"/>
                <p:cNvCxnSpPr>
                  <a:cxnSpLocks noChangeShapeType="1"/>
                </p:cNvCxnSpPr>
                <p:nvPr/>
              </p:nvCxnSpPr>
              <p:spPr bwMode="auto">
                <a:xfrm>
                  <a:off x="2107" y="2526"/>
                  <a:ext cx="95" cy="12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3" name="AutoShape 4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247" y="2556"/>
                  <a:ext cx="76" cy="9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4" name="AutoShape 44"/>
                <p:cNvCxnSpPr>
                  <a:cxnSpLocks noChangeShapeType="1"/>
                </p:cNvCxnSpPr>
                <p:nvPr/>
              </p:nvCxnSpPr>
              <p:spPr bwMode="auto">
                <a:xfrm flipH="1">
                  <a:off x="2225" y="2534"/>
                  <a:ext cx="13" cy="11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5" name="AutoShape 45"/>
                <p:cNvCxnSpPr>
                  <a:cxnSpLocks noChangeShapeType="1"/>
                </p:cNvCxnSpPr>
                <p:nvPr/>
              </p:nvCxnSpPr>
              <p:spPr bwMode="auto">
                <a:xfrm flipH="1">
                  <a:off x="2070" y="2700"/>
                  <a:ext cx="132" cy="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6" name="AutoShape 47"/>
                <p:cNvCxnSpPr>
                  <a:cxnSpLocks noChangeShapeType="1"/>
                </p:cNvCxnSpPr>
                <p:nvPr/>
              </p:nvCxnSpPr>
              <p:spPr bwMode="auto">
                <a:xfrm>
                  <a:off x="2212" y="2335"/>
                  <a:ext cx="99" cy="16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7" name="AutoShape 48"/>
                <p:cNvCxnSpPr>
                  <a:cxnSpLocks noChangeShapeType="1"/>
                </p:cNvCxnSpPr>
                <p:nvPr/>
              </p:nvCxnSpPr>
              <p:spPr bwMode="auto">
                <a:xfrm>
                  <a:off x="2432" y="2008"/>
                  <a:ext cx="97" cy="45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8" name="AutoShape 49"/>
                <p:cNvCxnSpPr>
                  <a:cxnSpLocks noChangeShapeType="1"/>
                </p:cNvCxnSpPr>
                <p:nvPr/>
              </p:nvCxnSpPr>
              <p:spPr bwMode="auto">
                <a:xfrm>
                  <a:off x="2432" y="1840"/>
                  <a:ext cx="0" cy="14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9" name="AutoShape 51"/>
                <p:cNvCxnSpPr>
                  <a:cxnSpLocks noChangeShapeType="1"/>
                </p:cNvCxnSpPr>
                <p:nvPr/>
              </p:nvCxnSpPr>
              <p:spPr bwMode="auto">
                <a:xfrm>
                  <a:off x="2594" y="1918"/>
                  <a:ext cx="78" cy="18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0" name="AutoShape 52"/>
                <p:cNvCxnSpPr>
                  <a:cxnSpLocks noChangeShapeType="1"/>
                </p:cNvCxnSpPr>
                <p:nvPr/>
              </p:nvCxnSpPr>
              <p:spPr bwMode="auto">
                <a:xfrm>
                  <a:off x="2583" y="2094"/>
                  <a:ext cx="57" cy="4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1" name="AutoShape 5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95" y="1896"/>
                  <a:ext cx="30" cy="21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2" name="AutoShape 54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99" y="1808"/>
                  <a:ext cx="116" cy="12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3" name="AutoShape 55"/>
                <p:cNvCxnSpPr>
                  <a:cxnSpLocks noChangeShapeType="1"/>
                </p:cNvCxnSpPr>
                <p:nvPr/>
              </p:nvCxnSpPr>
              <p:spPr bwMode="auto">
                <a:xfrm>
                  <a:off x="2452" y="1849"/>
                  <a:ext cx="97" cy="18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4" name="AutoShape 56"/>
                <p:cNvCxnSpPr>
                  <a:cxnSpLocks noChangeShapeType="1"/>
                </p:cNvCxnSpPr>
                <p:nvPr/>
              </p:nvCxnSpPr>
              <p:spPr bwMode="auto">
                <a:xfrm>
                  <a:off x="2443" y="1844"/>
                  <a:ext cx="161" cy="3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5" name="AutoShape 57"/>
                <p:cNvCxnSpPr>
                  <a:cxnSpLocks noChangeShapeType="1"/>
                </p:cNvCxnSpPr>
                <p:nvPr/>
              </p:nvCxnSpPr>
              <p:spPr bwMode="auto">
                <a:xfrm flipH="1">
                  <a:off x="2432" y="1754"/>
                  <a:ext cx="185" cy="8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6" name="AutoShape 59"/>
                <p:cNvCxnSpPr>
                  <a:cxnSpLocks noChangeShapeType="1"/>
                </p:cNvCxnSpPr>
                <p:nvPr/>
              </p:nvCxnSpPr>
              <p:spPr bwMode="auto">
                <a:xfrm>
                  <a:off x="2640" y="1786"/>
                  <a:ext cx="68" cy="1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7" name="AutoShape 60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63" y="1775"/>
                  <a:ext cx="114" cy="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8" name="AutoShape 61"/>
                <p:cNvCxnSpPr>
                  <a:cxnSpLocks noChangeShapeType="1"/>
                </p:cNvCxnSpPr>
                <p:nvPr/>
              </p:nvCxnSpPr>
              <p:spPr bwMode="auto">
                <a:xfrm flipH="1">
                  <a:off x="2882" y="2278"/>
                  <a:ext cx="49" cy="23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9" name="AutoShape 6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876" y="2456"/>
                  <a:ext cx="71" cy="5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0" name="AutoShape 64"/>
                <p:cNvCxnSpPr>
                  <a:cxnSpLocks noChangeShapeType="1"/>
                </p:cNvCxnSpPr>
                <p:nvPr/>
              </p:nvCxnSpPr>
              <p:spPr bwMode="auto">
                <a:xfrm>
                  <a:off x="2976" y="2454"/>
                  <a:ext cx="61" cy="1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1" name="AutoShape 65"/>
                <p:cNvCxnSpPr>
                  <a:cxnSpLocks noChangeShapeType="1"/>
                </p:cNvCxnSpPr>
                <p:nvPr/>
              </p:nvCxnSpPr>
              <p:spPr bwMode="auto">
                <a:xfrm>
                  <a:off x="2874" y="2518"/>
                  <a:ext cx="145" cy="6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2" name="AutoShape 66"/>
                <p:cNvCxnSpPr>
                  <a:cxnSpLocks noChangeShapeType="1"/>
                </p:cNvCxnSpPr>
                <p:nvPr/>
              </p:nvCxnSpPr>
              <p:spPr bwMode="auto">
                <a:xfrm flipH="1">
                  <a:off x="3050" y="2577"/>
                  <a:ext cx="157" cy="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3" name="AutoShape 67"/>
                <p:cNvCxnSpPr>
                  <a:cxnSpLocks noChangeShapeType="1"/>
                  <a:stCxn id="18456" idx="4"/>
                  <a:endCxn id="18454" idx="7"/>
                </p:cNvCxnSpPr>
                <p:nvPr/>
              </p:nvCxnSpPr>
              <p:spPr bwMode="auto">
                <a:xfrm flipH="1">
                  <a:off x="3222" y="2388"/>
                  <a:ext cx="11" cy="16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4" name="AutoShape 69"/>
                <p:cNvCxnSpPr>
                  <a:cxnSpLocks noChangeShapeType="1"/>
                </p:cNvCxnSpPr>
                <p:nvPr/>
              </p:nvCxnSpPr>
              <p:spPr bwMode="auto">
                <a:xfrm>
                  <a:off x="3156" y="2433"/>
                  <a:ext cx="48" cy="14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5" name="AutoShape 70"/>
                <p:cNvCxnSpPr>
                  <a:cxnSpLocks noChangeShapeType="1"/>
                  <a:stCxn id="18444" idx="3"/>
                  <a:endCxn id="18447" idx="7"/>
                </p:cNvCxnSpPr>
                <p:nvPr/>
              </p:nvCxnSpPr>
              <p:spPr bwMode="auto">
                <a:xfrm flipH="1">
                  <a:off x="3065" y="2456"/>
                  <a:ext cx="64" cy="11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6" name="AutoShape 71"/>
                <p:cNvCxnSpPr>
                  <a:cxnSpLocks noChangeShapeType="1"/>
                </p:cNvCxnSpPr>
                <p:nvPr/>
              </p:nvCxnSpPr>
              <p:spPr bwMode="auto">
                <a:xfrm flipV="1">
                  <a:off x="2983" y="2422"/>
                  <a:ext cx="140" cy="1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7" name="AutoShape 72"/>
                <p:cNvCxnSpPr>
                  <a:cxnSpLocks noChangeShapeType="1"/>
                </p:cNvCxnSpPr>
                <p:nvPr/>
              </p:nvCxnSpPr>
              <p:spPr bwMode="auto">
                <a:xfrm>
                  <a:off x="3149" y="2174"/>
                  <a:ext cx="4" cy="25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8" name="AutoShape 73"/>
                <p:cNvCxnSpPr>
                  <a:cxnSpLocks noChangeShapeType="1"/>
                </p:cNvCxnSpPr>
                <p:nvPr/>
              </p:nvCxnSpPr>
              <p:spPr bwMode="auto">
                <a:xfrm>
                  <a:off x="3158" y="2180"/>
                  <a:ext cx="63" cy="16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9" name="AutoShape 74"/>
                <p:cNvCxnSpPr>
                  <a:cxnSpLocks noChangeShapeType="1"/>
                  <a:stCxn id="18446" idx="3"/>
                  <a:endCxn id="18437" idx="7"/>
                </p:cNvCxnSpPr>
                <p:nvPr/>
              </p:nvCxnSpPr>
              <p:spPr bwMode="auto">
                <a:xfrm flipH="1">
                  <a:off x="2980" y="2202"/>
                  <a:ext cx="145" cy="19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0" name="AutoShape 75"/>
                <p:cNvCxnSpPr>
                  <a:cxnSpLocks noChangeShapeType="1"/>
                  <a:stCxn id="18446" idx="3"/>
                  <a:endCxn id="18451" idx="7"/>
                </p:cNvCxnSpPr>
                <p:nvPr/>
              </p:nvCxnSpPr>
              <p:spPr bwMode="auto">
                <a:xfrm flipH="1">
                  <a:off x="2959" y="2202"/>
                  <a:ext cx="166" cy="6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1" name="AutoShape 76"/>
                <p:cNvCxnSpPr>
                  <a:cxnSpLocks noChangeShapeType="1"/>
                </p:cNvCxnSpPr>
                <p:nvPr/>
              </p:nvCxnSpPr>
              <p:spPr bwMode="auto">
                <a:xfrm>
                  <a:off x="2725" y="1896"/>
                  <a:ext cx="179" cy="385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2" name="AutoShape 77"/>
                <p:cNvCxnSpPr>
                  <a:cxnSpLocks noChangeShapeType="1"/>
                </p:cNvCxnSpPr>
                <p:nvPr/>
              </p:nvCxnSpPr>
              <p:spPr bwMode="auto">
                <a:xfrm>
                  <a:off x="2688" y="2160"/>
                  <a:ext cx="209" cy="12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3" name="AutoShape 78"/>
                <p:cNvCxnSpPr>
                  <a:cxnSpLocks noChangeShapeType="1"/>
                </p:cNvCxnSpPr>
                <p:nvPr/>
              </p:nvCxnSpPr>
              <p:spPr bwMode="auto">
                <a:xfrm flipH="1">
                  <a:off x="2345" y="2170"/>
                  <a:ext cx="327" cy="33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4" name="AutoShape 79"/>
                <p:cNvCxnSpPr>
                  <a:cxnSpLocks noChangeShapeType="1"/>
                </p:cNvCxnSpPr>
                <p:nvPr/>
              </p:nvCxnSpPr>
              <p:spPr bwMode="auto">
                <a:xfrm flipV="1">
                  <a:off x="2224" y="2160"/>
                  <a:ext cx="425" cy="16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</p:grpSp>
          <p:cxnSp>
            <p:nvCxnSpPr>
              <p:cNvPr id="18474" name="AutoShape 80"/>
              <p:cNvCxnSpPr>
                <a:cxnSpLocks noChangeShapeType="1"/>
              </p:cNvCxnSpPr>
              <p:nvPr/>
            </p:nvCxnSpPr>
            <p:spPr bwMode="auto">
              <a:xfrm flipV="1">
                <a:off x="2224" y="2102"/>
                <a:ext cx="314" cy="23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</p:grpSp>
      </p:grp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8429652" cy="5968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357158" y="1071546"/>
            <a:ext cx="54102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(graph-based)</a:t>
            </a:r>
          </a:p>
        </p:txBody>
      </p:sp>
      <p:sp>
        <p:nvSpPr>
          <p:cNvPr id="18437" name="Oval 12"/>
          <p:cNvSpPr>
            <a:spLocks noChangeArrowheads="1"/>
          </p:cNvSpPr>
          <p:nvPr/>
        </p:nvSpPr>
        <p:spPr bwMode="auto">
          <a:xfrm>
            <a:off x="4645025" y="379095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Oval 13"/>
          <p:cNvSpPr>
            <a:spLocks noChangeArrowheads="1"/>
          </p:cNvSpPr>
          <p:nvPr/>
        </p:nvSpPr>
        <p:spPr bwMode="auto">
          <a:xfrm>
            <a:off x="3124200" y="3654425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Oval 14"/>
          <p:cNvSpPr>
            <a:spLocks noChangeArrowheads="1"/>
          </p:cNvSpPr>
          <p:nvPr/>
        </p:nvSpPr>
        <p:spPr bwMode="auto">
          <a:xfrm>
            <a:off x="3810000" y="28956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Oval 15"/>
          <p:cNvSpPr>
            <a:spLocks noChangeArrowheads="1"/>
          </p:cNvSpPr>
          <p:nvPr/>
        </p:nvSpPr>
        <p:spPr bwMode="auto">
          <a:xfrm>
            <a:off x="4191000" y="33528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Oval 16"/>
          <p:cNvSpPr>
            <a:spLocks noChangeArrowheads="1"/>
          </p:cNvSpPr>
          <p:nvPr/>
        </p:nvSpPr>
        <p:spPr bwMode="auto">
          <a:xfrm>
            <a:off x="4408488" y="2778125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Oval 17"/>
          <p:cNvSpPr>
            <a:spLocks noChangeArrowheads="1"/>
          </p:cNvSpPr>
          <p:nvPr/>
        </p:nvSpPr>
        <p:spPr bwMode="auto">
          <a:xfrm>
            <a:off x="4140200" y="27432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3" name="Oval 18"/>
          <p:cNvSpPr>
            <a:spLocks noChangeArrowheads="1"/>
          </p:cNvSpPr>
          <p:nvPr/>
        </p:nvSpPr>
        <p:spPr bwMode="auto">
          <a:xfrm>
            <a:off x="3429000" y="36576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4" name="Oval 19"/>
          <p:cNvSpPr>
            <a:spLocks noChangeArrowheads="1"/>
          </p:cNvSpPr>
          <p:nvPr/>
        </p:nvSpPr>
        <p:spPr bwMode="auto">
          <a:xfrm>
            <a:off x="4953000" y="38100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5" name="Oval 20"/>
          <p:cNvSpPr>
            <a:spLocks noChangeArrowheads="1"/>
          </p:cNvSpPr>
          <p:nvPr/>
        </p:nvSpPr>
        <p:spPr bwMode="auto">
          <a:xfrm>
            <a:off x="3502025" y="393065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Oval 21"/>
          <p:cNvSpPr>
            <a:spLocks noChangeArrowheads="1"/>
          </p:cNvSpPr>
          <p:nvPr/>
        </p:nvSpPr>
        <p:spPr bwMode="auto">
          <a:xfrm>
            <a:off x="4946650" y="3406775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Oval 22"/>
          <p:cNvSpPr>
            <a:spLocks noChangeArrowheads="1"/>
          </p:cNvSpPr>
          <p:nvPr/>
        </p:nvSpPr>
        <p:spPr bwMode="auto">
          <a:xfrm>
            <a:off x="4778375" y="407035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8" name="Oval 23"/>
          <p:cNvSpPr>
            <a:spLocks noChangeArrowheads="1"/>
          </p:cNvSpPr>
          <p:nvPr/>
        </p:nvSpPr>
        <p:spPr bwMode="auto">
          <a:xfrm>
            <a:off x="3259138" y="393382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9" name="Oval 24"/>
          <p:cNvSpPr>
            <a:spLocks noChangeArrowheads="1"/>
          </p:cNvSpPr>
          <p:nvPr/>
        </p:nvSpPr>
        <p:spPr bwMode="auto">
          <a:xfrm>
            <a:off x="3810000" y="31242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0" name="Oval 25"/>
          <p:cNvSpPr>
            <a:spLocks noChangeArrowheads="1"/>
          </p:cNvSpPr>
          <p:nvPr/>
        </p:nvSpPr>
        <p:spPr bwMode="auto">
          <a:xfrm>
            <a:off x="4014788" y="324802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1" name="Oval 26"/>
          <p:cNvSpPr>
            <a:spLocks noChangeArrowheads="1"/>
          </p:cNvSpPr>
          <p:nvPr/>
        </p:nvSpPr>
        <p:spPr bwMode="auto">
          <a:xfrm>
            <a:off x="4610100" y="35814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2" name="Oval 27"/>
          <p:cNvSpPr>
            <a:spLocks noChangeArrowheads="1"/>
          </p:cNvSpPr>
          <p:nvPr/>
        </p:nvSpPr>
        <p:spPr bwMode="auto">
          <a:xfrm>
            <a:off x="4275138" y="3022600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3" name="Oval 28"/>
          <p:cNvSpPr>
            <a:spLocks noChangeArrowheads="1"/>
          </p:cNvSpPr>
          <p:nvPr/>
        </p:nvSpPr>
        <p:spPr bwMode="auto">
          <a:xfrm>
            <a:off x="3636963" y="396557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4" name="Oval 29"/>
          <p:cNvSpPr>
            <a:spLocks noChangeArrowheads="1"/>
          </p:cNvSpPr>
          <p:nvPr/>
        </p:nvSpPr>
        <p:spPr bwMode="auto">
          <a:xfrm>
            <a:off x="5029200" y="40386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5" name="Oval 30"/>
          <p:cNvSpPr>
            <a:spLocks noChangeArrowheads="1"/>
          </p:cNvSpPr>
          <p:nvPr/>
        </p:nvSpPr>
        <p:spPr bwMode="auto">
          <a:xfrm>
            <a:off x="3200400" y="4314825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6" name="Oval 31"/>
          <p:cNvSpPr>
            <a:spLocks noChangeArrowheads="1"/>
          </p:cNvSpPr>
          <p:nvPr/>
        </p:nvSpPr>
        <p:spPr bwMode="auto">
          <a:xfrm>
            <a:off x="5081588" y="368617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5700" name="AutoShape 33"/>
          <p:cNvSpPr>
            <a:spLocks noChangeArrowheads="1"/>
          </p:cNvSpPr>
          <p:nvPr/>
        </p:nvSpPr>
        <p:spPr bwMode="auto">
          <a:xfrm>
            <a:off x="4073525" y="2952750"/>
            <a:ext cx="100013" cy="104775"/>
          </a:xfrm>
          <a:prstGeom prst="plus">
            <a:avLst>
              <a:gd name="adj" fmla="val 25000"/>
            </a:avLst>
          </a:prstGeom>
          <a:solidFill>
            <a:srgbClr val="4D4D4D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8" name="Oval 30"/>
          <p:cNvSpPr>
            <a:spLocks noChangeArrowheads="1"/>
          </p:cNvSpPr>
          <p:nvPr/>
        </p:nvSpPr>
        <p:spPr bwMode="auto">
          <a:xfrm>
            <a:off x="3481388" y="4210050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9" name="Oval 30"/>
          <p:cNvSpPr>
            <a:spLocks noChangeArrowheads="1"/>
          </p:cNvSpPr>
          <p:nvPr/>
        </p:nvSpPr>
        <p:spPr bwMode="auto">
          <a:xfrm>
            <a:off x="4067175" y="295275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60" name="Oval 30"/>
          <p:cNvSpPr>
            <a:spLocks noChangeArrowheads="1"/>
          </p:cNvSpPr>
          <p:nvPr/>
        </p:nvSpPr>
        <p:spPr bwMode="auto">
          <a:xfrm>
            <a:off x="4495800" y="39624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" name="Group 87"/>
          <p:cNvGrpSpPr>
            <a:grpSpLocks/>
          </p:cNvGrpSpPr>
          <p:nvPr/>
        </p:nvGrpSpPr>
        <p:grpSpPr bwMode="auto">
          <a:xfrm>
            <a:off x="2743200" y="2562225"/>
            <a:ext cx="2638425" cy="2009775"/>
            <a:chOff x="1728" y="1614"/>
            <a:chExt cx="1662" cy="1266"/>
          </a:xfrm>
        </p:grpSpPr>
        <p:sp>
          <p:nvSpPr>
            <p:cNvPr id="18464" name="Oval 81"/>
            <p:cNvSpPr>
              <a:spLocks noChangeArrowheads="1"/>
            </p:cNvSpPr>
            <p:nvPr/>
          </p:nvSpPr>
          <p:spPr bwMode="auto">
            <a:xfrm>
              <a:off x="1728" y="2160"/>
              <a:ext cx="768" cy="720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5" name="Oval 82"/>
            <p:cNvSpPr>
              <a:spLocks noChangeArrowheads="1"/>
            </p:cNvSpPr>
            <p:nvPr/>
          </p:nvSpPr>
          <p:spPr bwMode="auto">
            <a:xfrm>
              <a:off x="2766" y="2094"/>
              <a:ext cx="624" cy="624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6" name="Oval 83"/>
            <p:cNvSpPr>
              <a:spLocks noChangeArrowheads="1"/>
            </p:cNvSpPr>
            <p:nvPr/>
          </p:nvSpPr>
          <p:spPr bwMode="auto">
            <a:xfrm>
              <a:off x="2286" y="1614"/>
              <a:ext cx="672" cy="624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76" name="AutoShape 88"/>
          <p:cNvSpPr>
            <a:spLocks noChangeArrowheads="1"/>
          </p:cNvSpPr>
          <p:nvPr/>
        </p:nvSpPr>
        <p:spPr bwMode="auto">
          <a:xfrm>
            <a:off x="5943600" y="4648200"/>
            <a:ext cx="2895600" cy="685800"/>
          </a:xfrm>
          <a:prstGeom prst="wedgeRectCallout">
            <a:avLst>
              <a:gd name="adj1" fmla="val -74176"/>
              <a:gd name="adj2" fmla="val -1430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Strong connectivity and closeness with clusters</a:t>
            </a:r>
          </a:p>
        </p:txBody>
      </p:sp>
      <p:sp>
        <p:nvSpPr>
          <p:cNvPr id="63577" name="AutoShape 89"/>
          <p:cNvSpPr>
            <a:spLocks noChangeArrowheads="1"/>
          </p:cNvSpPr>
          <p:nvPr/>
        </p:nvSpPr>
        <p:spPr bwMode="auto">
          <a:xfrm>
            <a:off x="381000" y="1981200"/>
            <a:ext cx="3048000" cy="685800"/>
          </a:xfrm>
          <a:prstGeom prst="wedgeRectCallout">
            <a:avLst>
              <a:gd name="adj1" fmla="val 60157"/>
              <a:gd name="adj2" fmla="val 1680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Weak connectivity and closeness between clusters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5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0" grpId="0" animBg="1" autoUpdateAnimBg="0"/>
      <p:bldP spid="63576" grpId="0" animBg="1" autoUpdateAnimBg="0"/>
      <p:bldP spid="63577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7272338" cy="523857"/>
          </a:xfrm>
        </p:spPr>
        <p:txBody>
          <a:bodyPr/>
          <a:lstStyle/>
          <a:p>
            <a:r>
              <a:rPr lang="en-GB" sz="3600" b="1" dirty="0"/>
              <a:t>Density-based Clustering</a:t>
            </a:r>
            <a:endParaRPr lang="en-GB" sz="3600" dirty="0"/>
          </a:p>
        </p:txBody>
      </p:sp>
      <p:sp>
        <p:nvSpPr>
          <p:cNvPr id="19459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71546"/>
            <a:ext cx="6635750" cy="4495800"/>
          </a:xfrm>
        </p:spPr>
        <p:txBody>
          <a:bodyPr/>
          <a:lstStyle/>
          <a:p>
            <a:pPr marL="273050" indent="-273050"/>
            <a:r>
              <a:rPr lang="en-US" sz="2400" dirty="0"/>
              <a:t>Treating data as points in a N-dimensional space</a:t>
            </a:r>
          </a:p>
          <a:p>
            <a:pPr marL="273050" indent="-273050"/>
            <a:r>
              <a:rPr lang="en-US" sz="2400" dirty="0"/>
              <a:t>Density: centre-based or region-based</a:t>
            </a:r>
          </a:p>
          <a:p>
            <a:pPr marL="273050" indent="-273050"/>
            <a:r>
              <a:rPr lang="en-US" sz="2400" dirty="0"/>
              <a:t>Dense regions with high concentration of points are likely to be clusters</a:t>
            </a:r>
          </a:p>
          <a:p>
            <a:pPr marL="273050" indent="-273050"/>
            <a:r>
              <a:rPr lang="en-US" sz="2400" dirty="0"/>
              <a:t>DBSCAN: a density-based algorithm</a:t>
            </a:r>
          </a:p>
          <a:p>
            <a:pPr marL="628650" lvl="1" indent="-355600"/>
            <a:r>
              <a:rPr lang="en-US" sz="2200" dirty="0"/>
              <a:t>Centre-based density</a:t>
            </a:r>
          </a:p>
          <a:p>
            <a:pPr marL="628650" lvl="1" indent="-355600"/>
            <a:r>
              <a:rPr lang="en-US" sz="2200" dirty="0"/>
              <a:t>Classifying data points as core, border or noise</a:t>
            </a:r>
          </a:p>
          <a:p>
            <a:pPr marL="628650" lvl="1" indent="-355600"/>
            <a:r>
              <a:rPr lang="en-US" sz="2200" dirty="0"/>
              <a:t>Incomplete clustering (not all data are members of a cluster)</a:t>
            </a:r>
          </a:p>
        </p:txBody>
      </p:sp>
      <p:grpSp>
        <p:nvGrpSpPr>
          <p:cNvPr id="19460" name="Group 37"/>
          <p:cNvGrpSpPr>
            <a:grpSpLocks/>
          </p:cNvGrpSpPr>
          <p:nvPr/>
        </p:nvGrpSpPr>
        <p:grpSpPr bwMode="auto">
          <a:xfrm>
            <a:off x="6804025" y="1700213"/>
            <a:ext cx="2187575" cy="2449512"/>
            <a:chOff x="4656" y="1114"/>
            <a:chExt cx="1056" cy="1190"/>
          </a:xfrm>
        </p:grpSpPr>
        <p:sp>
          <p:nvSpPr>
            <p:cNvPr id="19480" name="Oval 4"/>
            <p:cNvSpPr>
              <a:spLocks noChangeArrowheads="1"/>
            </p:cNvSpPr>
            <p:nvPr/>
          </p:nvSpPr>
          <p:spPr bwMode="auto">
            <a:xfrm>
              <a:off x="5136" y="1498"/>
              <a:ext cx="48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1" name="Oval 5"/>
            <p:cNvSpPr>
              <a:spLocks noChangeArrowheads="1"/>
            </p:cNvSpPr>
            <p:nvPr/>
          </p:nvSpPr>
          <p:spPr bwMode="auto">
            <a:xfrm>
              <a:off x="4944" y="140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2" name="Oval 6"/>
            <p:cNvSpPr>
              <a:spLocks noChangeArrowheads="1"/>
            </p:cNvSpPr>
            <p:nvPr/>
          </p:nvSpPr>
          <p:spPr bwMode="auto">
            <a:xfrm>
              <a:off x="5232" y="140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3" name="Oval 7"/>
            <p:cNvSpPr>
              <a:spLocks noChangeArrowheads="1"/>
            </p:cNvSpPr>
            <p:nvPr/>
          </p:nvSpPr>
          <p:spPr bwMode="auto">
            <a:xfrm>
              <a:off x="4992" y="1498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4" name="Oval 8"/>
            <p:cNvSpPr>
              <a:spLocks noChangeArrowheads="1"/>
            </p:cNvSpPr>
            <p:nvPr/>
          </p:nvSpPr>
          <p:spPr bwMode="auto">
            <a:xfrm>
              <a:off x="5088" y="164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5" name="Oval 9"/>
            <p:cNvSpPr>
              <a:spLocks noChangeArrowheads="1"/>
            </p:cNvSpPr>
            <p:nvPr/>
          </p:nvSpPr>
          <p:spPr bwMode="auto">
            <a:xfrm>
              <a:off x="5280" y="154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6" name="Oval 10"/>
            <p:cNvSpPr>
              <a:spLocks noChangeArrowheads="1"/>
            </p:cNvSpPr>
            <p:nvPr/>
          </p:nvSpPr>
          <p:spPr bwMode="auto">
            <a:xfrm>
              <a:off x="5232" y="159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Oval 11"/>
            <p:cNvSpPr>
              <a:spLocks noChangeArrowheads="1"/>
            </p:cNvSpPr>
            <p:nvPr/>
          </p:nvSpPr>
          <p:spPr bwMode="auto">
            <a:xfrm>
              <a:off x="5424" y="164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8" name="Oval 12"/>
            <p:cNvSpPr>
              <a:spLocks noChangeArrowheads="1"/>
            </p:cNvSpPr>
            <p:nvPr/>
          </p:nvSpPr>
          <p:spPr bwMode="auto">
            <a:xfrm>
              <a:off x="4992" y="183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Oval 13"/>
            <p:cNvSpPr>
              <a:spLocks noChangeArrowheads="1"/>
            </p:cNvSpPr>
            <p:nvPr/>
          </p:nvSpPr>
          <p:spPr bwMode="auto">
            <a:xfrm>
              <a:off x="5184" y="111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0" name="Oval 14"/>
            <p:cNvSpPr>
              <a:spLocks noChangeArrowheads="1"/>
            </p:cNvSpPr>
            <p:nvPr/>
          </p:nvSpPr>
          <p:spPr bwMode="auto">
            <a:xfrm>
              <a:off x="4878" y="1228"/>
              <a:ext cx="576" cy="576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1" name="Line 15"/>
            <p:cNvSpPr>
              <a:spLocks noChangeShapeType="1"/>
            </p:cNvSpPr>
            <p:nvPr/>
          </p:nvSpPr>
          <p:spPr bwMode="auto">
            <a:xfrm>
              <a:off x="5172" y="1519"/>
              <a:ext cx="2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492" name="Text Box 34"/>
            <p:cNvSpPr txBox="1">
              <a:spLocks noChangeArrowheads="1"/>
            </p:cNvSpPr>
            <p:nvPr/>
          </p:nvSpPr>
          <p:spPr bwMode="auto">
            <a:xfrm>
              <a:off x="4656" y="1978"/>
              <a:ext cx="10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Enough neighbours within the circle?</a:t>
              </a:r>
            </a:p>
          </p:txBody>
        </p:sp>
      </p:grpSp>
      <p:grpSp>
        <p:nvGrpSpPr>
          <p:cNvPr id="19461" name="Group 38"/>
          <p:cNvGrpSpPr>
            <a:grpSpLocks/>
          </p:cNvGrpSpPr>
          <p:nvPr/>
        </p:nvGrpSpPr>
        <p:grpSpPr bwMode="auto">
          <a:xfrm>
            <a:off x="6948488" y="4267200"/>
            <a:ext cx="2195512" cy="1898650"/>
            <a:chOff x="4704" y="2832"/>
            <a:chExt cx="1056" cy="1056"/>
          </a:xfrm>
        </p:grpSpPr>
        <p:sp>
          <p:nvSpPr>
            <p:cNvPr id="19462" name="Rectangle 18"/>
            <p:cNvSpPr>
              <a:spLocks noChangeArrowheads="1"/>
            </p:cNvSpPr>
            <p:nvPr/>
          </p:nvSpPr>
          <p:spPr bwMode="auto">
            <a:xfrm>
              <a:off x="4800" y="2832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3" name="Rectangle 19"/>
            <p:cNvSpPr>
              <a:spLocks noChangeArrowheads="1"/>
            </p:cNvSpPr>
            <p:nvPr/>
          </p:nvSpPr>
          <p:spPr bwMode="auto">
            <a:xfrm>
              <a:off x="5136" y="2832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4" name="Rectangle 20"/>
            <p:cNvSpPr>
              <a:spLocks noChangeArrowheads="1"/>
            </p:cNvSpPr>
            <p:nvPr/>
          </p:nvSpPr>
          <p:spPr bwMode="auto">
            <a:xfrm>
              <a:off x="4800" y="3168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5" name="Oval 21"/>
            <p:cNvSpPr>
              <a:spLocks noChangeArrowheads="1"/>
            </p:cNvSpPr>
            <p:nvPr/>
          </p:nvSpPr>
          <p:spPr bwMode="auto">
            <a:xfrm>
              <a:off x="4848" y="288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6" name="Oval 22"/>
            <p:cNvSpPr>
              <a:spLocks noChangeArrowheads="1"/>
            </p:cNvSpPr>
            <p:nvPr/>
          </p:nvSpPr>
          <p:spPr bwMode="auto">
            <a:xfrm>
              <a:off x="4824" y="294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7" name="Oval 23"/>
            <p:cNvSpPr>
              <a:spLocks noChangeArrowheads="1"/>
            </p:cNvSpPr>
            <p:nvPr/>
          </p:nvSpPr>
          <p:spPr bwMode="auto">
            <a:xfrm>
              <a:off x="4920" y="286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8" name="Oval 24"/>
            <p:cNvSpPr>
              <a:spLocks noChangeArrowheads="1"/>
            </p:cNvSpPr>
            <p:nvPr/>
          </p:nvSpPr>
          <p:spPr bwMode="auto">
            <a:xfrm>
              <a:off x="5040" y="288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9" name="Oval 25"/>
            <p:cNvSpPr>
              <a:spLocks noChangeArrowheads="1"/>
            </p:cNvSpPr>
            <p:nvPr/>
          </p:nvSpPr>
          <p:spPr bwMode="auto">
            <a:xfrm>
              <a:off x="4896" y="293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Oval 26"/>
            <p:cNvSpPr>
              <a:spLocks noChangeArrowheads="1"/>
            </p:cNvSpPr>
            <p:nvPr/>
          </p:nvSpPr>
          <p:spPr bwMode="auto">
            <a:xfrm>
              <a:off x="4980" y="295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1" name="Oval 27"/>
            <p:cNvSpPr>
              <a:spLocks noChangeArrowheads="1"/>
            </p:cNvSpPr>
            <p:nvPr/>
          </p:nvSpPr>
          <p:spPr bwMode="auto">
            <a:xfrm>
              <a:off x="5328" y="307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2" name="Oval 28"/>
            <p:cNvSpPr>
              <a:spLocks noChangeArrowheads="1"/>
            </p:cNvSpPr>
            <p:nvPr/>
          </p:nvSpPr>
          <p:spPr bwMode="auto">
            <a:xfrm>
              <a:off x="4896" y="297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3" name="Oval 29"/>
            <p:cNvSpPr>
              <a:spLocks noChangeArrowheads="1"/>
            </p:cNvSpPr>
            <p:nvPr/>
          </p:nvSpPr>
          <p:spPr bwMode="auto">
            <a:xfrm>
              <a:off x="4944" y="300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4" name="Oval 30"/>
            <p:cNvSpPr>
              <a:spLocks noChangeArrowheads="1"/>
            </p:cNvSpPr>
            <p:nvPr/>
          </p:nvSpPr>
          <p:spPr bwMode="auto">
            <a:xfrm>
              <a:off x="4944" y="326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5" name="Oval 31"/>
            <p:cNvSpPr>
              <a:spLocks noChangeArrowheads="1"/>
            </p:cNvSpPr>
            <p:nvPr/>
          </p:nvSpPr>
          <p:spPr bwMode="auto">
            <a:xfrm>
              <a:off x="5328" y="297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6" name="Oval 32"/>
            <p:cNvSpPr>
              <a:spLocks noChangeArrowheads="1"/>
            </p:cNvSpPr>
            <p:nvPr/>
          </p:nvSpPr>
          <p:spPr bwMode="auto">
            <a:xfrm>
              <a:off x="4848" y="321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7" name="Oval 33"/>
            <p:cNvSpPr>
              <a:spLocks noChangeArrowheads="1"/>
            </p:cNvSpPr>
            <p:nvPr/>
          </p:nvSpPr>
          <p:spPr bwMode="auto">
            <a:xfrm>
              <a:off x="4896" y="331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8" name="Text Box 35"/>
            <p:cNvSpPr txBox="1">
              <a:spLocks noChangeArrowheads="1"/>
            </p:cNvSpPr>
            <p:nvPr/>
          </p:nvSpPr>
          <p:spPr bwMode="auto">
            <a:xfrm>
              <a:off x="4704" y="3562"/>
              <a:ext cx="10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Dense and sparse regions</a:t>
              </a:r>
            </a:p>
          </p:txBody>
        </p:sp>
        <p:sp>
          <p:nvSpPr>
            <p:cNvPr id="19479" name="Oval 36"/>
            <p:cNvSpPr>
              <a:spLocks noChangeArrowheads="1"/>
            </p:cNvSpPr>
            <p:nvPr/>
          </p:nvSpPr>
          <p:spPr bwMode="auto">
            <a:xfrm>
              <a:off x="4848" y="307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95295"/>
          </a:xfrm>
        </p:spPr>
        <p:txBody>
          <a:bodyPr/>
          <a:lstStyle/>
          <a:p>
            <a:r>
              <a:rPr lang="en-GB" sz="3600" b="1" dirty="0"/>
              <a:t>DBSCAN Algorithm</a:t>
            </a:r>
            <a:endParaRPr lang="en-GB" sz="3600" dirty="0"/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71546"/>
            <a:ext cx="7848600" cy="1371600"/>
          </a:xfrm>
        </p:spPr>
        <p:txBody>
          <a:bodyPr/>
          <a:lstStyle/>
          <a:p>
            <a:pPr marL="273050" indent="-273050">
              <a:lnSpc>
                <a:spcPct val="90000"/>
              </a:lnSpc>
            </a:pPr>
            <a:r>
              <a:rPr lang="en-GB" sz="2800" b="1" dirty="0"/>
              <a:t>Density Reachable</a:t>
            </a:r>
          </a:p>
          <a:p>
            <a:pPr marL="471488" lvl="1" indent="-273050">
              <a:lnSpc>
                <a:spcPct val="90000"/>
              </a:lnSpc>
            </a:pPr>
            <a:r>
              <a:rPr lang="en-GB" sz="2400" b="1" dirty="0"/>
              <a:t>Density reachable</a:t>
            </a:r>
          </a:p>
          <a:p>
            <a:pPr marL="471488" lvl="1" indent="-273050">
              <a:lnSpc>
                <a:spcPct val="90000"/>
              </a:lnSpc>
            </a:pPr>
            <a:r>
              <a:rPr lang="en-GB" sz="2400" b="1" dirty="0"/>
              <a:t>Direct density reachable</a:t>
            </a:r>
          </a:p>
        </p:txBody>
      </p:sp>
      <p:sp>
        <p:nvSpPr>
          <p:cNvPr id="21508" name="Oval 32"/>
          <p:cNvSpPr>
            <a:spLocks noChangeArrowheads="1"/>
          </p:cNvSpPr>
          <p:nvPr/>
        </p:nvSpPr>
        <p:spPr bwMode="auto">
          <a:xfrm>
            <a:off x="5608638" y="3408363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Oval 33"/>
          <p:cNvSpPr>
            <a:spLocks noChangeArrowheads="1"/>
          </p:cNvSpPr>
          <p:nvPr/>
        </p:nvSpPr>
        <p:spPr bwMode="auto">
          <a:xfrm>
            <a:off x="5237163" y="36385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Oval 34"/>
          <p:cNvSpPr>
            <a:spLocks noChangeArrowheads="1"/>
          </p:cNvSpPr>
          <p:nvPr/>
        </p:nvSpPr>
        <p:spPr bwMode="auto">
          <a:xfrm>
            <a:off x="5732463" y="3752850"/>
            <a:ext cx="123825" cy="1158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Oval 35"/>
          <p:cNvSpPr>
            <a:spLocks noChangeArrowheads="1"/>
          </p:cNvSpPr>
          <p:nvPr/>
        </p:nvSpPr>
        <p:spPr bwMode="auto">
          <a:xfrm>
            <a:off x="5113338" y="3292475"/>
            <a:ext cx="123825" cy="1158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Oval 37"/>
          <p:cNvSpPr>
            <a:spLocks noChangeArrowheads="1"/>
          </p:cNvSpPr>
          <p:nvPr/>
        </p:nvSpPr>
        <p:spPr bwMode="auto">
          <a:xfrm>
            <a:off x="4832350" y="39433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Oval 38"/>
          <p:cNvSpPr>
            <a:spLocks noChangeArrowheads="1"/>
          </p:cNvSpPr>
          <p:nvPr/>
        </p:nvSpPr>
        <p:spPr bwMode="auto">
          <a:xfrm>
            <a:off x="5484813" y="3868738"/>
            <a:ext cx="123825" cy="1158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Oval 39"/>
          <p:cNvSpPr>
            <a:spLocks noChangeArrowheads="1"/>
          </p:cNvSpPr>
          <p:nvPr/>
        </p:nvSpPr>
        <p:spPr bwMode="auto">
          <a:xfrm>
            <a:off x="3876675" y="3984625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5" name="Oval 41"/>
          <p:cNvSpPr>
            <a:spLocks noChangeArrowheads="1"/>
          </p:cNvSpPr>
          <p:nvPr/>
        </p:nvSpPr>
        <p:spPr bwMode="auto">
          <a:xfrm>
            <a:off x="4708525" y="3136900"/>
            <a:ext cx="1168400" cy="1087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6" name="Oval 42"/>
          <p:cNvSpPr>
            <a:spLocks noChangeArrowheads="1"/>
          </p:cNvSpPr>
          <p:nvPr/>
        </p:nvSpPr>
        <p:spPr bwMode="auto">
          <a:xfrm>
            <a:off x="4278313" y="3471863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7" name="Oval 44"/>
          <p:cNvSpPr>
            <a:spLocks noChangeArrowheads="1"/>
          </p:cNvSpPr>
          <p:nvPr/>
        </p:nvSpPr>
        <p:spPr bwMode="auto">
          <a:xfrm>
            <a:off x="3348038" y="3494088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8" name="Oval 45"/>
          <p:cNvSpPr>
            <a:spLocks noChangeArrowheads="1"/>
          </p:cNvSpPr>
          <p:nvPr/>
        </p:nvSpPr>
        <p:spPr bwMode="auto">
          <a:xfrm>
            <a:off x="4124325" y="36385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9" name="Oval 46"/>
          <p:cNvSpPr>
            <a:spLocks noChangeArrowheads="1"/>
          </p:cNvSpPr>
          <p:nvPr/>
        </p:nvSpPr>
        <p:spPr bwMode="auto">
          <a:xfrm>
            <a:off x="5608638" y="3062288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0" name="Oval 47"/>
          <p:cNvSpPr>
            <a:spLocks noChangeArrowheads="1"/>
          </p:cNvSpPr>
          <p:nvPr/>
        </p:nvSpPr>
        <p:spPr bwMode="auto">
          <a:xfrm>
            <a:off x="5980113" y="3522663"/>
            <a:ext cx="123825" cy="1158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1" name="Oval 48"/>
          <p:cNvSpPr>
            <a:spLocks noChangeArrowheads="1"/>
          </p:cNvSpPr>
          <p:nvPr/>
        </p:nvSpPr>
        <p:spPr bwMode="auto">
          <a:xfrm>
            <a:off x="5980113" y="3062288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2" name="Oval 49"/>
          <p:cNvSpPr>
            <a:spLocks noChangeArrowheads="1"/>
          </p:cNvSpPr>
          <p:nvPr/>
        </p:nvSpPr>
        <p:spPr bwMode="auto">
          <a:xfrm>
            <a:off x="5080000" y="2906713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3" name="Text Box 50"/>
          <p:cNvSpPr txBox="1">
            <a:spLocks noChangeArrowheads="1"/>
          </p:cNvSpPr>
          <p:nvPr/>
        </p:nvSpPr>
        <p:spPr bwMode="auto">
          <a:xfrm>
            <a:off x="4638675" y="3933825"/>
            <a:ext cx="2651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a</a:t>
            </a:r>
          </a:p>
        </p:txBody>
      </p:sp>
      <p:sp>
        <p:nvSpPr>
          <p:cNvPr id="21524" name="Text Box 51"/>
          <p:cNvSpPr txBox="1">
            <a:spLocks noChangeArrowheads="1"/>
          </p:cNvSpPr>
          <p:nvPr/>
        </p:nvSpPr>
        <p:spPr bwMode="auto">
          <a:xfrm>
            <a:off x="4886325" y="347186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b</a:t>
            </a:r>
          </a:p>
        </p:txBody>
      </p:sp>
      <p:sp>
        <p:nvSpPr>
          <p:cNvPr id="21525" name="Text Box 52"/>
          <p:cNvSpPr txBox="1">
            <a:spLocks noChangeArrowheads="1"/>
          </p:cNvSpPr>
          <p:nvPr/>
        </p:nvSpPr>
        <p:spPr bwMode="auto">
          <a:xfrm>
            <a:off x="5381625" y="3357563"/>
            <a:ext cx="2651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c</a:t>
            </a:r>
          </a:p>
        </p:txBody>
      </p:sp>
      <p:sp>
        <p:nvSpPr>
          <p:cNvPr id="21526" name="Text Box 53"/>
          <p:cNvSpPr txBox="1">
            <a:spLocks noChangeArrowheads="1"/>
          </p:cNvSpPr>
          <p:nvPr/>
        </p:nvSpPr>
        <p:spPr bwMode="auto">
          <a:xfrm>
            <a:off x="6000750" y="2781300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d</a:t>
            </a:r>
          </a:p>
        </p:txBody>
      </p:sp>
      <p:sp>
        <p:nvSpPr>
          <p:cNvPr id="21527" name="Text Box 54"/>
          <p:cNvSpPr txBox="1">
            <a:spLocks noChangeArrowheads="1"/>
          </p:cNvSpPr>
          <p:nvPr/>
        </p:nvSpPr>
        <p:spPr bwMode="auto">
          <a:xfrm>
            <a:off x="3641725" y="3933825"/>
            <a:ext cx="2333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f</a:t>
            </a:r>
          </a:p>
        </p:txBody>
      </p:sp>
      <p:sp>
        <p:nvSpPr>
          <p:cNvPr id="21528" name="Text Box 55"/>
          <p:cNvSpPr txBox="1">
            <a:spLocks noChangeArrowheads="1"/>
          </p:cNvSpPr>
          <p:nvPr/>
        </p:nvSpPr>
        <p:spPr bwMode="auto">
          <a:xfrm>
            <a:off x="900113" y="5013325"/>
            <a:ext cx="76327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ct val="40000"/>
              </a:spcAft>
            </a:pPr>
            <a:r>
              <a:rPr lang="en-GB" sz="2000"/>
              <a:t>Points </a:t>
            </a:r>
            <a:r>
              <a:rPr lang="en-GB" sz="2000" b="1"/>
              <a:t>a</a:t>
            </a:r>
            <a:r>
              <a:rPr lang="en-GB" sz="2000"/>
              <a:t> and </a:t>
            </a:r>
            <a:r>
              <a:rPr lang="en-GB" sz="2000" b="1"/>
              <a:t>d</a:t>
            </a:r>
            <a:r>
              <a:rPr lang="en-GB" sz="2000"/>
              <a:t> are density reachable while points </a:t>
            </a:r>
            <a:r>
              <a:rPr lang="en-GB" sz="2000" b="1"/>
              <a:t>a</a:t>
            </a:r>
            <a:r>
              <a:rPr lang="en-GB" sz="2000"/>
              <a:t> and </a:t>
            </a:r>
            <a:r>
              <a:rPr lang="en-GB" sz="2000" b="1"/>
              <a:t>f</a:t>
            </a:r>
            <a:r>
              <a:rPr lang="en-GB" sz="2000"/>
              <a:t> are not.</a:t>
            </a:r>
          </a:p>
          <a:p>
            <a:r>
              <a:rPr lang="en-GB" sz="2000"/>
              <a:t>Point </a:t>
            </a:r>
            <a:r>
              <a:rPr lang="en-GB" sz="2000" b="1"/>
              <a:t>a</a:t>
            </a:r>
            <a:r>
              <a:rPr lang="en-GB" sz="2000"/>
              <a:t> is direct density reachable by point </a:t>
            </a:r>
            <a:r>
              <a:rPr lang="en-GB" sz="2000" b="1"/>
              <a:t>b</a:t>
            </a:r>
            <a:r>
              <a:rPr lang="en-GB" sz="2000"/>
              <a:t>, but not by point </a:t>
            </a:r>
            <a:r>
              <a:rPr lang="en-GB" sz="2000" b="1"/>
              <a:t>c</a:t>
            </a:r>
            <a:r>
              <a:rPr lang="en-GB" sz="2000"/>
              <a:t>.</a:t>
            </a:r>
          </a:p>
        </p:txBody>
      </p:sp>
      <p:cxnSp>
        <p:nvCxnSpPr>
          <p:cNvPr id="21529" name="AutoShape 28"/>
          <p:cNvCxnSpPr>
            <a:cxnSpLocks noChangeShapeType="1"/>
          </p:cNvCxnSpPr>
          <p:nvPr/>
        </p:nvCxnSpPr>
        <p:spPr bwMode="auto">
          <a:xfrm flipV="1">
            <a:off x="4948238" y="3711575"/>
            <a:ext cx="347662" cy="250825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</p:cxnSp>
      <p:cxnSp>
        <p:nvCxnSpPr>
          <p:cNvPr id="21530" name="AutoShape 29"/>
          <p:cNvCxnSpPr>
            <a:cxnSpLocks noChangeShapeType="1"/>
            <a:endCxn id="21525" idx="3"/>
          </p:cNvCxnSpPr>
          <p:nvPr/>
        </p:nvCxnSpPr>
        <p:spPr bwMode="auto">
          <a:xfrm flipV="1">
            <a:off x="5308600" y="3509963"/>
            <a:ext cx="338138" cy="185737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</p:cxnSp>
      <p:sp>
        <p:nvSpPr>
          <p:cNvPr id="21531" name="Line 30"/>
          <p:cNvSpPr>
            <a:spLocks noChangeShapeType="1"/>
          </p:cNvSpPr>
          <p:nvPr/>
        </p:nvSpPr>
        <p:spPr bwMode="auto">
          <a:xfrm flipV="1">
            <a:off x="5715000" y="3124200"/>
            <a:ext cx="30480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85728"/>
            <a:ext cx="7272338" cy="596882"/>
          </a:xfrm>
        </p:spPr>
        <p:txBody>
          <a:bodyPr/>
          <a:lstStyle/>
          <a:p>
            <a:r>
              <a:rPr lang="en-GB" sz="3600" b="1" dirty="0"/>
              <a:t>DBSCAN Algorithm</a:t>
            </a:r>
            <a:endParaRPr lang="en-GB" sz="3600" dirty="0"/>
          </a:p>
        </p:txBody>
      </p:sp>
      <p:sp>
        <p:nvSpPr>
          <p:cNvPr id="410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71546"/>
            <a:ext cx="8382000" cy="11430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Illustration </a:t>
            </a:r>
            <a:r>
              <a:rPr lang="en-GB" sz="2800" b="1" dirty="0"/>
              <a:t>(DBSCAN in </a:t>
            </a:r>
            <a:r>
              <a:rPr lang="en-GB" sz="2800" b="1" dirty="0" err="1"/>
              <a:t>Weka</a:t>
            </a:r>
            <a:r>
              <a:rPr lang="en-GB" sz="2800" b="1" dirty="0"/>
              <a:t>)</a:t>
            </a: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4267200" y="3886200"/>
            <a:ext cx="533400" cy="152400"/>
          </a:xfrm>
          <a:prstGeom prst="rightArrow">
            <a:avLst>
              <a:gd name="adj1" fmla="val 50000"/>
              <a:gd name="adj2" fmla="val 87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3" name="Text Box 14"/>
          <p:cNvSpPr txBox="1">
            <a:spLocks noChangeArrowheads="1"/>
          </p:cNvSpPr>
          <p:nvPr/>
        </p:nvSpPr>
        <p:spPr bwMode="auto">
          <a:xfrm>
            <a:off x="5638800" y="5486400"/>
            <a:ext cx="2622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Eps=0.0225, MinPts=15</a:t>
            </a:r>
          </a:p>
        </p:txBody>
      </p:sp>
      <p:grpSp>
        <p:nvGrpSpPr>
          <p:cNvPr id="4104" name="Group 19"/>
          <p:cNvGrpSpPr>
            <a:grpSpLocks/>
          </p:cNvGrpSpPr>
          <p:nvPr/>
        </p:nvGrpSpPr>
        <p:grpSpPr bwMode="auto">
          <a:xfrm>
            <a:off x="762000" y="2482850"/>
            <a:ext cx="3429000" cy="3003550"/>
            <a:chOff x="480" y="1536"/>
            <a:chExt cx="2160" cy="1892"/>
          </a:xfrm>
        </p:grpSpPr>
        <p:graphicFrame>
          <p:nvGraphicFramePr>
            <p:cNvPr id="4099" name="Object 17"/>
            <p:cNvGraphicFramePr>
              <a:graphicFrameLocks noChangeAspect="1"/>
            </p:cNvGraphicFramePr>
            <p:nvPr/>
          </p:nvGraphicFramePr>
          <p:xfrm>
            <a:off x="480" y="1536"/>
            <a:ext cx="2160" cy="1673"/>
          </p:xfrm>
          <a:graphic>
            <a:graphicData uri="http://schemas.openxmlformats.org/presentationml/2006/ole">
              <p:oleObj spid="_x0000_s4099" name="Photo Editor Photo" r:id="rId4" imgW="3971429" imgH="3076190" progId="">
                <p:embed/>
              </p:oleObj>
            </a:graphicData>
          </a:graphic>
        </p:graphicFrame>
        <p:sp>
          <p:nvSpPr>
            <p:cNvPr id="4107" name="Text Box 18"/>
            <p:cNvSpPr txBox="1">
              <a:spLocks noChangeArrowheads="1"/>
            </p:cNvSpPr>
            <p:nvPr/>
          </p:nvSpPr>
          <p:spPr bwMode="auto">
            <a:xfrm>
              <a:off x="1104" y="3216"/>
              <a:ext cx="76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Original Data</a:t>
              </a:r>
            </a:p>
          </p:txBody>
        </p:sp>
      </p:grpSp>
      <p:grpSp>
        <p:nvGrpSpPr>
          <p:cNvPr id="4105" name="Group 21"/>
          <p:cNvGrpSpPr>
            <a:grpSpLocks/>
          </p:cNvGrpSpPr>
          <p:nvPr/>
        </p:nvGrpSpPr>
        <p:grpSpPr bwMode="auto">
          <a:xfrm>
            <a:off x="4876800" y="2590800"/>
            <a:ext cx="3657600" cy="2819400"/>
            <a:chOff x="3072" y="1632"/>
            <a:chExt cx="2304" cy="1776"/>
          </a:xfrm>
        </p:grpSpPr>
        <p:graphicFrame>
          <p:nvGraphicFramePr>
            <p:cNvPr id="4098" name="Object 15"/>
            <p:cNvGraphicFramePr>
              <a:graphicFrameLocks noChangeAspect="1"/>
            </p:cNvGraphicFramePr>
            <p:nvPr/>
          </p:nvGraphicFramePr>
          <p:xfrm>
            <a:off x="3072" y="1632"/>
            <a:ext cx="2304" cy="1575"/>
          </p:xfrm>
          <a:graphic>
            <a:graphicData uri="http://schemas.openxmlformats.org/presentationml/2006/ole">
              <p:oleObj spid="_x0000_s4098" name="Photo Editor Photo" r:id="rId5" imgW="3943901" imgH="2695951" progId="">
                <p:embed/>
              </p:oleObj>
            </a:graphicData>
          </a:graphic>
        </p:graphicFrame>
        <p:sp>
          <p:nvSpPr>
            <p:cNvPr id="4106" name="Text Box 20"/>
            <p:cNvSpPr txBox="1">
              <a:spLocks noChangeArrowheads="1"/>
            </p:cNvSpPr>
            <p:nvPr/>
          </p:nvSpPr>
          <p:spPr bwMode="auto">
            <a:xfrm>
              <a:off x="3878" y="3196"/>
              <a:ext cx="88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Result Clusters</a:t>
              </a:r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5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95295"/>
          </a:xfrm>
        </p:spPr>
        <p:txBody>
          <a:bodyPr/>
          <a:lstStyle/>
          <a:p>
            <a:r>
              <a:rPr lang="en-GB" sz="3600" b="1" dirty="0"/>
              <a:t>CHAMELEON Algorithm</a:t>
            </a:r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382000" cy="3048000"/>
          </a:xfrm>
        </p:spPr>
        <p:txBody>
          <a:bodyPr/>
          <a:lstStyle/>
          <a:p>
            <a:pPr marL="190500" indent="-190500">
              <a:lnSpc>
                <a:spcPct val="90000"/>
              </a:lnSpc>
              <a:tabLst>
                <a:tab pos="666750" algn="l"/>
              </a:tabLst>
            </a:pPr>
            <a:r>
              <a:rPr lang="en-GB" sz="2800" b="1" dirty="0"/>
              <a:t>Algorithm Outline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Build a k-nearest neighbour sparse graph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Partition the graph into smaller size atomic clusters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Repeat</a:t>
            </a:r>
          </a:p>
          <a:p>
            <a:pPr marL="857250" lvl="2" indent="0">
              <a:lnSpc>
                <a:spcPct val="90000"/>
              </a:lnSpc>
              <a:spcBef>
                <a:spcPct val="10000"/>
              </a:spcBef>
              <a:buFont typeface="Wingdings" pitchFamily="2" charset="2"/>
              <a:buNone/>
              <a:tabLst>
                <a:tab pos="666750" algn="l"/>
              </a:tabLst>
            </a:pPr>
            <a:r>
              <a:rPr lang="en-GB" dirty="0">
                <a:solidFill>
                  <a:schemeClr val="tx2"/>
                </a:solidFill>
                <a:latin typeface="Helvetica" charset="0"/>
              </a:rPr>
              <a:t>Merge the smaller clusters to bigger clusters that preserve the cluster self-similarity through relative interconnectivity and relative closeness</a:t>
            </a:r>
          </a:p>
          <a:p>
            <a:pPr marL="666750" lvl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  <a:tabLst>
                <a:tab pos="666750" algn="l"/>
              </a:tabLst>
            </a:pPr>
            <a:r>
              <a:rPr lang="en-GB" dirty="0">
                <a:solidFill>
                  <a:schemeClr val="tx2"/>
                </a:solidFill>
                <a:latin typeface="Helvetica" charset="0"/>
              </a:rPr>
              <a:t>	</a:t>
            </a: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until no more clusters can be merged</a:t>
            </a:r>
            <a:endParaRPr lang="en-US" sz="2400" dirty="0">
              <a:solidFill>
                <a:schemeClr val="tx2"/>
              </a:solidFill>
              <a:latin typeface="Helvetica" charset="0"/>
            </a:endParaRPr>
          </a:p>
        </p:txBody>
      </p:sp>
      <p:grpSp>
        <p:nvGrpSpPr>
          <p:cNvPr id="24580" name="Group 556"/>
          <p:cNvGrpSpPr>
            <a:grpSpLocks/>
          </p:cNvGrpSpPr>
          <p:nvPr/>
        </p:nvGrpSpPr>
        <p:grpSpPr bwMode="auto">
          <a:xfrm>
            <a:off x="533400" y="4495800"/>
            <a:ext cx="8229600" cy="1600200"/>
            <a:chOff x="336" y="2784"/>
            <a:chExt cx="5184" cy="1008"/>
          </a:xfrm>
        </p:grpSpPr>
        <p:grpSp>
          <p:nvGrpSpPr>
            <p:cNvPr id="24581" name="Group 89"/>
            <p:cNvGrpSpPr>
              <a:grpSpLocks/>
            </p:cNvGrpSpPr>
            <p:nvPr/>
          </p:nvGrpSpPr>
          <p:grpSpPr bwMode="auto">
            <a:xfrm>
              <a:off x="3312" y="2784"/>
              <a:ext cx="720" cy="816"/>
              <a:chOff x="2208" y="1104"/>
              <a:chExt cx="2256" cy="2256"/>
            </a:xfrm>
          </p:grpSpPr>
          <p:sp>
            <p:nvSpPr>
              <p:cNvPr id="24781" name="Line 90"/>
              <p:cNvSpPr>
                <a:spLocks noChangeShapeType="1"/>
              </p:cNvSpPr>
              <p:nvPr/>
            </p:nvSpPr>
            <p:spPr bwMode="auto">
              <a:xfrm flipH="1">
                <a:off x="3648" y="2208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2" name="Line 91"/>
              <p:cNvSpPr>
                <a:spLocks noChangeShapeType="1"/>
              </p:cNvSpPr>
              <p:nvPr/>
            </p:nvSpPr>
            <p:spPr bwMode="auto">
              <a:xfrm>
                <a:off x="4224" y="2448"/>
                <a:ext cx="192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3" name="Line 92"/>
              <p:cNvSpPr>
                <a:spLocks noChangeShapeType="1"/>
              </p:cNvSpPr>
              <p:nvPr/>
            </p:nvSpPr>
            <p:spPr bwMode="auto">
              <a:xfrm>
                <a:off x="4416" y="2304"/>
                <a:ext cx="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4" name="Line 93"/>
              <p:cNvSpPr>
                <a:spLocks noChangeShapeType="1"/>
              </p:cNvSpPr>
              <p:nvPr/>
            </p:nvSpPr>
            <p:spPr bwMode="auto">
              <a:xfrm flipH="1">
                <a:off x="4176" y="2352"/>
                <a:ext cx="192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5" name="Line 94"/>
              <p:cNvSpPr>
                <a:spLocks noChangeShapeType="1"/>
              </p:cNvSpPr>
              <p:nvPr/>
            </p:nvSpPr>
            <p:spPr bwMode="auto">
              <a:xfrm>
                <a:off x="3936" y="1872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6" name="Line 95"/>
              <p:cNvSpPr>
                <a:spLocks noChangeShapeType="1"/>
              </p:cNvSpPr>
              <p:nvPr/>
            </p:nvSpPr>
            <p:spPr bwMode="auto">
              <a:xfrm>
                <a:off x="4032" y="1776"/>
                <a:ext cx="96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7" name="Line 96"/>
              <p:cNvSpPr>
                <a:spLocks noChangeShapeType="1"/>
              </p:cNvSpPr>
              <p:nvPr/>
            </p:nvSpPr>
            <p:spPr bwMode="auto">
              <a:xfrm flipH="1">
                <a:off x="3936" y="1776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8" name="Line 97"/>
              <p:cNvSpPr>
                <a:spLocks noChangeShapeType="1"/>
              </p:cNvSpPr>
              <p:nvPr/>
            </p:nvSpPr>
            <p:spPr bwMode="auto">
              <a:xfrm>
                <a:off x="3744" y="2352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9" name="Line 98"/>
              <p:cNvSpPr>
                <a:spLocks noChangeShapeType="1"/>
              </p:cNvSpPr>
              <p:nvPr/>
            </p:nvSpPr>
            <p:spPr bwMode="auto">
              <a:xfrm>
                <a:off x="3600" y="2160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0" name="Line 99"/>
              <p:cNvSpPr>
                <a:spLocks noChangeShapeType="1"/>
              </p:cNvSpPr>
              <p:nvPr/>
            </p:nvSpPr>
            <p:spPr bwMode="auto">
              <a:xfrm>
                <a:off x="3024" y="3168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1" name="Line 100"/>
              <p:cNvSpPr>
                <a:spLocks noChangeShapeType="1"/>
              </p:cNvSpPr>
              <p:nvPr/>
            </p:nvSpPr>
            <p:spPr bwMode="auto">
              <a:xfrm>
                <a:off x="2976" y="312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2" name="Line 101"/>
              <p:cNvSpPr>
                <a:spLocks noChangeShapeType="1"/>
              </p:cNvSpPr>
              <p:nvPr/>
            </p:nvSpPr>
            <p:spPr bwMode="auto">
              <a:xfrm flipV="1">
                <a:off x="3072" y="3264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3" name="Line 102"/>
              <p:cNvSpPr>
                <a:spLocks noChangeShapeType="1"/>
              </p:cNvSpPr>
              <p:nvPr/>
            </p:nvSpPr>
            <p:spPr bwMode="auto">
              <a:xfrm>
                <a:off x="3264" y="2880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4" name="Line 103"/>
              <p:cNvSpPr>
                <a:spLocks noChangeShapeType="1"/>
              </p:cNvSpPr>
              <p:nvPr/>
            </p:nvSpPr>
            <p:spPr bwMode="auto">
              <a:xfrm>
                <a:off x="3408" y="2784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5" name="Line 104"/>
              <p:cNvSpPr>
                <a:spLocks noChangeShapeType="1"/>
              </p:cNvSpPr>
              <p:nvPr/>
            </p:nvSpPr>
            <p:spPr bwMode="auto">
              <a:xfrm flipV="1">
                <a:off x="3264" y="2736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6" name="Line 105"/>
              <p:cNvSpPr>
                <a:spLocks noChangeShapeType="1"/>
              </p:cNvSpPr>
              <p:nvPr/>
            </p:nvSpPr>
            <p:spPr bwMode="auto">
              <a:xfrm>
                <a:off x="2784" y="1968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7" name="Line 106"/>
              <p:cNvSpPr>
                <a:spLocks noChangeShapeType="1"/>
              </p:cNvSpPr>
              <p:nvPr/>
            </p:nvSpPr>
            <p:spPr bwMode="auto">
              <a:xfrm flipH="1">
                <a:off x="2880" y="2016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8" name="Line 107"/>
              <p:cNvSpPr>
                <a:spLocks noChangeShapeType="1"/>
              </p:cNvSpPr>
              <p:nvPr/>
            </p:nvSpPr>
            <p:spPr bwMode="auto">
              <a:xfrm>
                <a:off x="2640" y="2112"/>
                <a:ext cx="19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9" name="Line 108"/>
              <p:cNvSpPr>
                <a:spLocks noChangeShapeType="1"/>
              </p:cNvSpPr>
              <p:nvPr/>
            </p:nvSpPr>
            <p:spPr bwMode="auto">
              <a:xfrm flipH="1">
                <a:off x="2784" y="2208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0" name="Line 109"/>
              <p:cNvSpPr>
                <a:spLocks noChangeShapeType="1"/>
              </p:cNvSpPr>
              <p:nvPr/>
            </p:nvSpPr>
            <p:spPr bwMode="auto">
              <a:xfrm flipH="1">
                <a:off x="3024" y="1440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1" name="Line 110"/>
              <p:cNvSpPr>
                <a:spLocks noChangeShapeType="1"/>
              </p:cNvSpPr>
              <p:nvPr/>
            </p:nvSpPr>
            <p:spPr bwMode="auto">
              <a:xfrm flipV="1">
                <a:off x="2880" y="1200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2" name="Line 111"/>
              <p:cNvSpPr>
                <a:spLocks noChangeShapeType="1"/>
              </p:cNvSpPr>
              <p:nvPr/>
            </p:nvSpPr>
            <p:spPr bwMode="auto">
              <a:xfrm>
                <a:off x="2880" y="1392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3" name="Line 112"/>
              <p:cNvSpPr>
                <a:spLocks noChangeShapeType="1"/>
              </p:cNvSpPr>
              <p:nvPr/>
            </p:nvSpPr>
            <p:spPr bwMode="auto">
              <a:xfrm>
                <a:off x="3072" y="1200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4" name="Line 113"/>
              <p:cNvSpPr>
                <a:spLocks noChangeShapeType="1"/>
              </p:cNvSpPr>
              <p:nvPr/>
            </p:nvSpPr>
            <p:spPr bwMode="auto">
              <a:xfrm flipH="1">
                <a:off x="2304" y="1632"/>
                <a:ext cx="96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5" name="Oval 114"/>
              <p:cNvSpPr>
                <a:spLocks noChangeArrowheads="1"/>
              </p:cNvSpPr>
              <p:nvPr/>
            </p:nvSpPr>
            <p:spPr bwMode="auto">
              <a:xfrm>
                <a:off x="2208" y="16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6" name="Oval 115"/>
              <p:cNvSpPr>
                <a:spLocks noChangeArrowheads="1"/>
              </p:cNvSpPr>
              <p:nvPr/>
            </p:nvSpPr>
            <p:spPr bwMode="auto">
              <a:xfrm>
                <a:off x="2400" y="153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7" name="Oval 116"/>
              <p:cNvSpPr>
                <a:spLocks noChangeArrowheads="1"/>
              </p:cNvSpPr>
              <p:nvPr/>
            </p:nvSpPr>
            <p:spPr bwMode="auto">
              <a:xfrm>
                <a:off x="2400" y="17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8" name="Oval 117"/>
              <p:cNvSpPr>
                <a:spLocks noChangeArrowheads="1"/>
              </p:cNvSpPr>
              <p:nvPr/>
            </p:nvSpPr>
            <p:spPr bwMode="auto">
              <a:xfrm>
                <a:off x="2784" y="129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9" name="Oval 118"/>
              <p:cNvSpPr>
                <a:spLocks noChangeArrowheads="1"/>
              </p:cNvSpPr>
              <p:nvPr/>
            </p:nvSpPr>
            <p:spPr bwMode="auto">
              <a:xfrm>
                <a:off x="2976" y="110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0" name="Oval 119"/>
              <p:cNvSpPr>
                <a:spLocks noChangeArrowheads="1"/>
              </p:cNvSpPr>
              <p:nvPr/>
            </p:nvSpPr>
            <p:spPr bwMode="auto">
              <a:xfrm>
                <a:off x="3072" y="129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1" name="Oval 120"/>
              <p:cNvSpPr>
                <a:spLocks noChangeArrowheads="1"/>
              </p:cNvSpPr>
              <p:nvPr/>
            </p:nvSpPr>
            <p:spPr bwMode="auto">
              <a:xfrm>
                <a:off x="2928" y="144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2" name="Oval 121"/>
              <p:cNvSpPr>
                <a:spLocks noChangeArrowheads="1"/>
              </p:cNvSpPr>
              <p:nvPr/>
            </p:nvSpPr>
            <p:spPr bwMode="auto">
              <a:xfrm>
                <a:off x="2688" y="187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3" name="Oval 122"/>
              <p:cNvSpPr>
                <a:spLocks noChangeArrowheads="1"/>
              </p:cNvSpPr>
              <p:nvPr/>
            </p:nvSpPr>
            <p:spPr bwMode="auto">
              <a:xfrm>
                <a:off x="2544" y="201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4" name="Oval 123"/>
              <p:cNvSpPr>
                <a:spLocks noChangeArrowheads="1"/>
              </p:cNvSpPr>
              <p:nvPr/>
            </p:nvSpPr>
            <p:spPr bwMode="auto">
              <a:xfrm>
                <a:off x="2784" y="206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5" name="Oval 124"/>
              <p:cNvSpPr>
                <a:spLocks noChangeArrowheads="1"/>
              </p:cNvSpPr>
              <p:nvPr/>
            </p:nvSpPr>
            <p:spPr bwMode="auto">
              <a:xfrm>
                <a:off x="2976" y="192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6" name="Oval 125"/>
              <p:cNvSpPr>
                <a:spLocks noChangeArrowheads="1"/>
              </p:cNvSpPr>
              <p:nvPr/>
            </p:nvSpPr>
            <p:spPr bwMode="auto">
              <a:xfrm>
                <a:off x="2688" y="220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7" name="Oval 126"/>
              <p:cNvSpPr>
                <a:spLocks noChangeArrowheads="1"/>
              </p:cNvSpPr>
              <p:nvPr/>
            </p:nvSpPr>
            <p:spPr bwMode="auto">
              <a:xfrm>
                <a:off x="3168" y="273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8" name="Oval 127"/>
              <p:cNvSpPr>
                <a:spLocks noChangeArrowheads="1"/>
              </p:cNvSpPr>
              <p:nvPr/>
            </p:nvSpPr>
            <p:spPr bwMode="auto">
              <a:xfrm>
                <a:off x="3360" y="264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9" name="Oval 128"/>
              <p:cNvSpPr>
                <a:spLocks noChangeArrowheads="1"/>
              </p:cNvSpPr>
              <p:nvPr/>
            </p:nvSpPr>
            <p:spPr bwMode="auto">
              <a:xfrm>
                <a:off x="3360" y="28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0" name="Oval 129"/>
              <p:cNvSpPr>
                <a:spLocks noChangeArrowheads="1"/>
              </p:cNvSpPr>
              <p:nvPr/>
            </p:nvSpPr>
            <p:spPr bwMode="auto">
              <a:xfrm>
                <a:off x="3120" y="29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1" name="Oval 130"/>
              <p:cNvSpPr>
                <a:spLocks noChangeArrowheads="1"/>
              </p:cNvSpPr>
              <p:nvPr/>
            </p:nvSpPr>
            <p:spPr bwMode="auto">
              <a:xfrm>
                <a:off x="2928" y="302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2" name="Oval 131"/>
              <p:cNvSpPr>
                <a:spLocks noChangeArrowheads="1"/>
              </p:cNvSpPr>
              <p:nvPr/>
            </p:nvSpPr>
            <p:spPr bwMode="auto">
              <a:xfrm>
                <a:off x="3120" y="316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3" name="Oval 132"/>
              <p:cNvSpPr>
                <a:spLocks noChangeArrowheads="1"/>
              </p:cNvSpPr>
              <p:nvPr/>
            </p:nvSpPr>
            <p:spPr bwMode="auto">
              <a:xfrm>
                <a:off x="2928" y="321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4" name="Oval 133"/>
              <p:cNvSpPr>
                <a:spLocks noChangeArrowheads="1"/>
              </p:cNvSpPr>
              <p:nvPr/>
            </p:nvSpPr>
            <p:spPr bwMode="auto">
              <a:xfrm>
                <a:off x="3552" y="206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5" name="Oval 134"/>
              <p:cNvSpPr>
                <a:spLocks noChangeArrowheads="1"/>
              </p:cNvSpPr>
              <p:nvPr/>
            </p:nvSpPr>
            <p:spPr bwMode="auto">
              <a:xfrm>
                <a:off x="3600" y="225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6" name="Oval 135"/>
              <p:cNvSpPr>
                <a:spLocks noChangeArrowheads="1"/>
              </p:cNvSpPr>
              <p:nvPr/>
            </p:nvSpPr>
            <p:spPr bwMode="auto">
              <a:xfrm>
                <a:off x="3792" y="211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7" name="Oval 136"/>
              <p:cNvSpPr>
                <a:spLocks noChangeArrowheads="1"/>
              </p:cNvSpPr>
              <p:nvPr/>
            </p:nvSpPr>
            <p:spPr bwMode="auto">
              <a:xfrm>
                <a:off x="3792" y="230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8" name="Oval 137"/>
              <p:cNvSpPr>
                <a:spLocks noChangeArrowheads="1"/>
              </p:cNvSpPr>
              <p:nvPr/>
            </p:nvSpPr>
            <p:spPr bwMode="auto">
              <a:xfrm>
                <a:off x="4128" y="235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9" name="Oval 138"/>
              <p:cNvSpPr>
                <a:spLocks noChangeArrowheads="1"/>
              </p:cNvSpPr>
              <p:nvPr/>
            </p:nvSpPr>
            <p:spPr bwMode="auto">
              <a:xfrm>
                <a:off x="4320" y="225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0" name="Oval 139"/>
              <p:cNvSpPr>
                <a:spLocks noChangeArrowheads="1"/>
              </p:cNvSpPr>
              <p:nvPr/>
            </p:nvSpPr>
            <p:spPr bwMode="auto">
              <a:xfrm>
                <a:off x="4320" y="244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1" name="Oval 140"/>
              <p:cNvSpPr>
                <a:spLocks noChangeArrowheads="1"/>
              </p:cNvSpPr>
              <p:nvPr/>
            </p:nvSpPr>
            <p:spPr bwMode="auto">
              <a:xfrm>
                <a:off x="3840" y="17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2" name="Oval 141"/>
              <p:cNvSpPr>
                <a:spLocks noChangeArrowheads="1"/>
              </p:cNvSpPr>
              <p:nvPr/>
            </p:nvSpPr>
            <p:spPr bwMode="auto">
              <a:xfrm>
                <a:off x="3984" y="16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3" name="Oval 142"/>
              <p:cNvSpPr>
                <a:spLocks noChangeArrowheads="1"/>
              </p:cNvSpPr>
              <p:nvPr/>
            </p:nvSpPr>
            <p:spPr bwMode="auto">
              <a:xfrm>
                <a:off x="4032" y="187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4" name="Line 143"/>
              <p:cNvSpPr>
                <a:spLocks noChangeShapeType="1"/>
              </p:cNvSpPr>
              <p:nvPr/>
            </p:nvSpPr>
            <p:spPr bwMode="auto">
              <a:xfrm>
                <a:off x="2448" y="168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5" name="Line 144"/>
              <p:cNvSpPr>
                <a:spLocks noChangeShapeType="1"/>
              </p:cNvSpPr>
              <p:nvPr/>
            </p:nvSpPr>
            <p:spPr bwMode="auto">
              <a:xfrm>
                <a:off x="2352" y="1776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6" name="Line 145"/>
              <p:cNvSpPr>
                <a:spLocks noChangeShapeType="1"/>
              </p:cNvSpPr>
              <p:nvPr/>
            </p:nvSpPr>
            <p:spPr bwMode="auto">
              <a:xfrm flipV="1">
                <a:off x="2640" y="1968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7" name="Line 146"/>
              <p:cNvSpPr>
                <a:spLocks noChangeShapeType="1"/>
              </p:cNvSpPr>
              <p:nvPr/>
            </p:nvSpPr>
            <p:spPr bwMode="auto">
              <a:xfrm>
                <a:off x="2832" y="1920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8" name="Line 147"/>
              <p:cNvSpPr>
                <a:spLocks noChangeShapeType="1"/>
              </p:cNvSpPr>
              <p:nvPr/>
            </p:nvSpPr>
            <p:spPr bwMode="auto">
              <a:xfrm>
                <a:off x="2640" y="2160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9" name="Line 148"/>
              <p:cNvSpPr>
                <a:spLocks noChangeShapeType="1"/>
              </p:cNvSpPr>
              <p:nvPr/>
            </p:nvSpPr>
            <p:spPr bwMode="auto">
              <a:xfrm flipH="1">
                <a:off x="3072" y="3072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0" name="Line 149"/>
              <p:cNvSpPr>
                <a:spLocks noChangeShapeType="1"/>
              </p:cNvSpPr>
              <p:nvPr/>
            </p:nvSpPr>
            <p:spPr bwMode="auto">
              <a:xfrm>
                <a:off x="3168" y="3120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1" name="Line 150"/>
              <p:cNvSpPr>
                <a:spLocks noChangeShapeType="1"/>
              </p:cNvSpPr>
              <p:nvPr/>
            </p:nvSpPr>
            <p:spPr bwMode="auto">
              <a:xfrm>
                <a:off x="3696" y="2160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2" name="Line 151"/>
              <p:cNvSpPr>
                <a:spLocks noChangeShapeType="1"/>
              </p:cNvSpPr>
              <p:nvPr/>
            </p:nvSpPr>
            <p:spPr bwMode="auto">
              <a:xfrm>
                <a:off x="3840" y="2256"/>
                <a:ext cx="0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2" name="Text Box 152"/>
            <p:cNvSpPr txBox="1">
              <a:spLocks noChangeArrowheads="1"/>
            </p:cNvSpPr>
            <p:nvPr/>
          </p:nvSpPr>
          <p:spPr bwMode="auto">
            <a:xfrm>
              <a:off x="3168" y="3580"/>
              <a:ext cx="100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600" b="1">
                  <a:latin typeface="Arial Narrow" pitchFamily="34" charset="0"/>
                </a:rPr>
                <a:t>Partitioned Graph</a:t>
              </a:r>
            </a:p>
          </p:txBody>
        </p:sp>
        <p:sp>
          <p:nvSpPr>
            <p:cNvPr id="24583" name="Text Box 153"/>
            <p:cNvSpPr txBox="1">
              <a:spLocks noChangeArrowheads="1"/>
            </p:cNvSpPr>
            <p:nvPr/>
          </p:nvSpPr>
          <p:spPr bwMode="auto">
            <a:xfrm>
              <a:off x="4704" y="3580"/>
              <a:ext cx="80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600" b="1">
                  <a:latin typeface="Arial Narrow" pitchFamily="34" charset="0"/>
                </a:rPr>
                <a:t>Final Clusters</a:t>
              </a:r>
            </a:p>
          </p:txBody>
        </p:sp>
        <p:grpSp>
          <p:nvGrpSpPr>
            <p:cNvPr id="24584" name="Group 154"/>
            <p:cNvGrpSpPr>
              <a:grpSpLocks/>
            </p:cNvGrpSpPr>
            <p:nvPr/>
          </p:nvGrpSpPr>
          <p:grpSpPr bwMode="auto">
            <a:xfrm>
              <a:off x="4704" y="2820"/>
              <a:ext cx="816" cy="768"/>
              <a:chOff x="4416" y="2928"/>
              <a:chExt cx="816" cy="768"/>
            </a:xfrm>
          </p:grpSpPr>
          <p:sp>
            <p:nvSpPr>
              <p:cNvPr id="24705" name="Line 155"/>
              <p:cNvSpPr>
                <a:spLocks noChangeShapeType="1"/>
              </p:cNvSpPr>
              <p:nvPr/>
            </p:nvSpPr>
            <p:spPr bwMode="auto">
              <a:xfrm flipH="1">
                <a:off x="4937" y="3304"/>
                <a:ext cx="52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6" name="Line 156"/>
              <p:cNvSpPr>
                <a:spLocks noChangeShapeType="1"/>
              </p:cNvSpPr>
              <p:nvPr/>
            </p:nvSpPr>
            <p:spPr bwMode="auto">
              <a:xfrm>
                <a:off x="5024" y="3369"/>
                <a:ext cx="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7" name="Line 157"/>
              <p:cNvSpPr>
                <a:spLocks noChangeShapeType="1"/>
              </p:cNvSpPr>
              <p:nvPr/>
            </p:nvSpPr>
            <p:spPr bwMode="auto">
              <a:xfrm>
                <a:off x="5145" y="3386"/>
                <a:ext cx="70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8" name="Line 158"/>
              <p:cNvSpPr>
                <a:spLocks noChangeShapeType="1"/>
              </p:cNvSpPr>
              <p:nvPr/>
            </p:nvSpPr>
            <p:spPr bwMode="auto">
              <a:xfrm>
                <a:off x="5215" y="3337"/>
                <a:ext cx="0" cy="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9" name="Line 159"/>
              <p:cNvSpPr>
                <a:spLocks noChangeShapeType="1"/>
              </p:cNvSpPr>
              <p:nvPr/>
            </p:nvSpPr>
            <p:spPr bwMode="auto">
              <a:xfrm flipH="1">
                <a:off x="5128" y="3353"/>
                <a:ext cx="69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0" name="Line 160"/>
              <p:cNvSpPr>
                <a:spLocks noChangeShapeType="1"/>
              </p:cNvSpPr>
              <p:nvPr/>
            </p:nvSpPr>
            <p:spPr bwMode="auto">
              <a:xfrm>
                <a:off x="5110" y="3222"/>
                <a:ext cx="87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1" name="Line 161"/>
              <p:cNvSpPr>
                <a:spLocks noChangeShapeType="1"/>
              </p:cNvSpPr>
              <p:nvPr/>
            </p:nvSpPr>
            <p:spPr bwMode="auto">
              <a:xfrm>
                <a:off x="5041" y="3287"/>
                <a:ext cx="156" cy="5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2" name="Line 162"/>
              <p:cNvSpPr>
                <a:spLocks noChangeShapeType="1"/>
              </p:cNvSpPr>
              <p:nvPr/>
            </p:nvSpPr>
            <p:spPr bwMode="auto">
              <a:xfrm>
                <a:off x="5041" y="3189"/>
                <a:ext cx="52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3" name="Line 163"/>
              <p:cNvSpPr>
                <a:spLocks noChangeShapeType="1"/>
              </p:cNvSpPr>
              <p:nvPr/>
            </p:nvSpPr>
            <p:spPr bwMode="auto">
              <a:xfrm>
                <a:off x="5076" y="3157"/>
                <a:ext cx="34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4" name="Line 164"/>
              <p:cNvSpPr>
                <a:spLocks noChangeShapeType="1"/>
              </p:cNvSpPr>
              <p:nvPr/>
            </p:nvSpPr>
            <p:spPr bwMode="auto">
              <a:xfrm flipH="1">
                <a:off x="5041" y="3157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5" name="Line 165"/>
              <p:cNvSpPr>
                <a:spLocks noChangeShapeType="1"/>
              </p:cNvSpPr>
              <p:nvPr/>
            </p:nvSpPr>
            <p:spPr bwMode="auto">
              <a:xfrm>
                <a:off x="4972" y="3353"/>
                <a:ext cx="3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6" name="Line 166"/>
              <p:cNvSpPr>
                <a:spLocks noChangeShapeType="1"/>
              </p:cNvSpPr>
              <p:nvPr/>
            </p:nvSpPr>
            <p:spPr bwMode="auto">
              <a:xfrm>
                <a:off x="4919" y="3287"/>
                <a:ext cx="18" cy="5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7" name="Line 167"/>
              <p:cNvSpPr>
                <a:spLocks noChangeShapeType="1"/>
              </p:cNvSpPr>
              <p:nvPr/>
            </p:nvSpPr>
            <p:spPr bwMode="auto">
              <a:xfrm>
                <a:off x="4711" y="3631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8" name="Line 168"/>
              <p:cNvSpPr>
                <a:spLocks noChangeShapeType="1"/>
              </p:cNvSpPr>
              <p:nvPr/>
            </p:nvSpPr>
            <p:spPr bwMode="auto">
              <a:xfrm>
                <a:off x="4694" y="3614"/>
                <a:ext cx="0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9" name="Line 169"/>
              <p:cNvSpPr>
                <a:spLocks noChangeShapeType="1"/>
              </p:cNvSpPr>
              <p:nvPr/>
            </p:nvSpPr>
            <p:spPr bwMode="auto">
              <a:xfrm flipV="1">
                <a:off x="4729" y="3663"/>
                <a:ext cx="17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0" name="Line 170"/>
              <p:cNvSpPr>
                <a:spLocks noChangeShapeType="1"/>
              </p:cNvSpPr>
              <p:nvPr/>
            </p:nvSpPr>
            <p:spPr bwMode="auto">
              <a:xfrm>
                <a:off x="4798" y="3533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1" name="Line 171"/>
              <p:cNvSpPr>
                <a:spLocks noChangeShapeType="1"/>
              </p:cNvSpPr>
              <p:nvPr/>
            </p:nvSpPr>
            <p:spPr bwMode="auto">
              <a:xfrm>
                <a:off x="4850" y="3500"/>
                <a:ext cx="17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2" name="Line 172"/>
              <p:cNvSpPr>
                <a:spLocks noChangeShapeType="1"/>
              </p:cNvSpPr>
              <p:nvPr/>
            </p:nvSpPr>
            <p:spPr bwMode="auto">
              <a:xfrm>
                <a:off x="4763" y="3516"/>
                <a:ext cx="18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3" name="Line 173"/>
              <p:cNvSpPr>
                <a:spLocks noChangeShapeType="1"/>
              </p:cNvSpPr>
              <p:nvPr/>
            </p:nvSpPr>
            <p:spPr bwMode="auto">
              <a:xfrm flipH="1">
                <a:off x="4711" y="3516"/>
                <a:ext cx="52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4" name="Line 174"/>
              <p:cNvSpPr>
                <a:spLocks noChangeShapeType="1"/>
              </p:cNvSpPr>
              <p:nvPr/>
            </p:nvSpPr>
            <p:spPr bwMode="auto">
              <a:xfrm flipH="1">
                <a:off x="4781" y="3565"/>
                <a:ext cx="69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5" name="Line 175"/>
              <p:cNvSpPr>
                <a:spLocks noChangeShapeType="1"/>
              </p:cNvSpPr>
              <p:nvPr/>
            </p:nvSpPr>
            <p:spPr bwMode="auto">
              <a:xfrm flipV="1">
                <a:off x="4798" y="3484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6" name="Line 176"/>
              <p:cNvSpPr>
                <a:spLocks noChangeShapeType="1"/>
              </p:cNvSpPr>
              <p:nvPr/>
            </p:nvSpPr>
            <p:spPr bwMode="auto">
              <a:xfrm>
                <a:off x="4624" y="3222"/>
                <a:ext cx="18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7" name="Line 177"/>
              <p:cNvSpPr>
                <a:spLocks noChangeShapeType="1"/>
              </p:cNvSpPr>
              <p:nvPr/>
            </p:nvSpPr>
            <p:spPr bwMode="auto">
              <a:xfrm flipH="1">
                <a:off x="4659" y="3238"/>
                <a:ext cx="52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8" name="Line 178"/>
              <p:cNvSpPr>
                <a:spLocks noChangeShapeType="1"/>
              </p:cNvSpPr>
              <p:nvPr/>
            </p:nvSpPr>
            <p:spPr bwMode="auto">
              <a:xfrm>
                <a:off x="4572" y="3271"/>
                <a:ext cx="7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9" name="Line 179"/>
              <p:cNvSpPr>
                <a:spLocks noChangeShapeType="1"/>
              </p:cNvSpPr>
              <p:nvPr/>
            </p:nvSpPr>
            <p:spPr bwMode="auto">
              <a:xfrm flipH="1">
                <a:off x="4624" y="3304"/>
                <a:ext cx="18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0" name="Line 180"/>
              <p:cNvSpPr>
                <a:spLocks noChangeShapeType="1"/>
              </p:cNvSpPr>
              <p:nvPr/>
            </p:nvSpPr>
            <p:spPr bwMode="auto">
              <a:xfrm flipH="1">
                <a:off x="4520" y="3075"/>
                <a:ext cx="156" cy="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1" name="Line 181"/>
              <p:cNvSpPr>
                <a:spLocks noChangeShapeType="1"/>
              </p:cNvSpPr>
              <p:nvPr/>
            </p:nvSpPr>
            <p:spPr bwMode="auto">
              <a:xfrm flipH="1">
                <a:off x="4711" y="3042"/>
                <a:ext cx="18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2" name="Line 182"/>
              <p:cNvSpPr>
                <a:spLocks noChangeShapeType="1"/>
              </p:cNvSpPr>
              <p:nvPr/>
            </p:nvSpPr>
            <p:spPr bwMode="auto">
              <a:xfrm flipV="1">
                <a:off x="4659" y="2961"/>
                <a:ext cx="52" cy="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3" name="Line 183"/>
              <p:cNvSpPr>
                <a:spLocks noChangeShapeType="1"/>
              </p:cNvSpPr>
              <p:nvPr/>
            </p:nvSpPr>
            <p:spPr bwMode="auto">
              <a:xfrm>
                <a:off x="4659" y="3026"/>
                <a:ext cx="17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4" name="Line 184"/>
              <p:cNvSpPr>
                <a:spLocks noChangeShapeType="1"/>
              </p:cNvSpPr>
              <p:nvPr/>
            </p:nvSpPr>
            <p:spPr bwMode="auto">
              <a:xfrm>
                <a:off x="4729" y="2961"/>
                <a:ext cx="17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5" name="Line 185"/>
              <p:cNvSpPr>
                <a:spLocks noChangeShapeType="1"/>
              </p:cNvSpPr>
              <p:nvPr/>
            </p:nvSpPr>
            <p:spPr bwMode="auto">
              <a:xfrm flipV="1">
                <a:off x="4538" y="3026"/>
                <a:ext cx="104" cy="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6" name="Line 186"/>
              <p:cNvSpPr>
                <a:spLocks noChangeShapeType="1"/>
              </p:cNvSpPr>
              <p:nvPr/>
            </p:nvSpPr>
            <p:spPr bwMode="auto">
              <a:xfrm flipH="1">
                <a:off x="4451" y="3108"/>
                <a:ext cx="34" cy="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7" name="Oval 187"/>
              <p:cNvSpPr>
                <a:spLocks noChangeArrowheads="1"/>
              </p:cNvSpPr>
              <p:nvPr/>
            </p:nvSpPr>
            <p:spPr bwMode="auto">
              <a:xfrm>
                <a:off x="4416" y="312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8" name="Oval 188"/>
              <p:cNvSpPr>
                <a:spLocks noChangeArrowheads="1"/>
              </p:cNvSpPr>
              <p:nvPr/>
            </p:nvSpPr>
            <p:spPr bwMode="auto">
              <a:xfrm>
                <a:off x="4485" y="3075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9" name="Oval 189"/>
              <p:cNvSpPr>
                <a:spLocks noChangeArrowheads="1"/>
              </p:cNvSpPr>
              <p:nvPr/>
            </p:nvSpPr>
            <p:spPr bwMode="auto">
              <a:xfrm>
                <a:off x="4485" y="3157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0" name="Oval 190"/>
              <p:cNvSpPr>
                <a:spLocks noChangeArrowheads="1"/>
              </p:cNvSpPr>
              <p:nvPr/>
            </p:nvSpPr>
            <p:spPr bwMode="auto">
              <a:xfrm>
                <a:off x="4624" y="29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1" name="Oval 191"/>
              <p:cNvSpPr>
                <a:spLocks noChangeArrowheads="1"/>
              </p:cNvSpPr>
              <p:nvPr/>
            </p:nvSpPr>
            <p:spPr bwMode="auto">
              <a:xfrm>
                <a:off x="4694" y="2928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2" name="Oval 192"/>
              <p:cNvSpPr>
                <a:spLocks noChangeArrowheads="1"/>
              </p:cNvSpPr>
              <p:nvPr/>
            </p:nvSpPr>
            <p:spPr bwMode="auto">
              <a:xfrm>
                <a:off x="4729" y="29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3" name="Oval 193"/>
              <p:cNvSpPr>
                <a:spLocks noChangeArrowheads="1"/>
              </p:cNvSpPr>
              <p:nvPr/>
            </p:nvSpPr>
            <p:spPr bwMode="auto">
              <a:xfrm>
                <a:off x="4676" y="3042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4" name="Oval 194"/>
              <p:cNvSpPr>
                <a:spLocks noChangeArrowheads="1"/>
              </p:cNvSpPr>
              <p:nvPr/>
            </p:nvSpPr>
            <p:spPr bwMode="auto">
              <a:xfrm>
                <a:off x="4590" y="31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5" name="Oval 195"/>
              <p:cNvSpPr>
                <a:spLocks noChangeArrowheads="1"/>
              </p:cNvSpPr>
              <p:nvPr/>
            </p:nvSpPr>
            <p:spPr bwMode="auto">
              <a:xfrm>
                <a:off x="4538" y="3238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6" name="Oval 196"/>
              <p:cNvSpPr>
                <a:spLocks noChangeArrowheads="1"/>
              </p:cNvSpPr>
              <p:nvPr/>
            </p:nvSpPr>
            <p:spPr bwMode="auto">
              <a:xfrm>
                <a:off x="4624" y="325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7" name="Oval 197"/>
              <p:cNvSpPr>
                <a:spLocks noChangeArrowheads="1"/>
              </p:cNvSpPr>
              <p:nvPr/>
            </p:nvSpPr>
            <p:spPr bwMode="auto">
              <a:xfrm>
                <a:off x="4694" y="320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8" name="Oval 198"/>
              <p:cNvSpPr>
                <a:spLocks noChangeArrowheads="1"/>
              </p:cNvSpPr>
              <p:nvPr/>
            </p:nvSpPr>
            <p:spPr bwMode="auto">
              <a:xfrm>
                <a:off x="4590" y="330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9" name="Oval 199"/>
              <p:cNvSpPr>
                <a:spLocks noChangeArrowheads="1"/>
              </p:cNvSpPr>
              <p:nvPr/>
            </p:nvSpPr>
            <p:spPr bwMode="auto">
              <a:xfrm>
                <a:off x="4763" y="348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0" name="Oval 200"/>
              <p:cNvSpPr>
                <a:spLocks noChangeArrowheads="1"/>
              </p:cNvSpPr>
              <p:nvPr/>
            </p:nvSpPr>
            <p:spPr bwMode="auto">
              <a:xfrm>
                <a:off x="4833" y="345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1" name="Oval 201"/>
              <p:cNvSpPr>
                <a:spLocks noChangeArrowheads="1"/>
              </p:cNvSpPr>
              <p:nvPr/>
            </p:nvSpPr>
            <p:spPr bwMode="auto">
              <a:xfrm>
                <a:off x="4833" y="353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2" name="Oval 202"/>
              <p:cNvSpPr>
                <a:spLocks noChangeArrowheads="1"/>
              </p:cNvSpPr>
              <p:nvPr/>
            </p:nvSpPr>
            <p:spPr bwMode="auto">
              <a:xfrm>
                <a:off x="4746" y="356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3" name="Oval 203"/>
              <p:cNvSpPr>
                <a:spLocks noChangeArrowheads="1"/>
              </p:cNvSpPr>
              <p:nvPr/>
            </p:nvSpPr>
            <p:spPr bwMode="auto">
              <a:xfrm>
                <a:off x="4676" y="3582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4" name="Oval 204"/>
              <p:cNvSpPr>
                <a:spLocks noChangeArrowheads="1"/>
              </p:cNvSpPr>
              <p:nvPr/>
            </p:nvSpPr>
            <p:spPr bwMode="auto">
              <a:xfrm>
                <a:off x="4746" y="363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5" name="Oval 205"/>
              <p:cNvSpPr>
                <a:spLocks noChangeArrowheads="1"/>
              </p:cNvSpPr>
              <p:nvPr/>
            </p:nvSpPr>
            <p:spPr bwMode="auto">
              <a:xfrm>
                <a:off x="4676" y="3647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6" name="Oval 206"/>
              <p:cNvSpPr>
                <a:spLocks noChangeArrowheads="1"/>
              </p:cNvSpPr>
              <p:nvPr/>
            </p:nvSpPr>
            <p:spPr bwMode="auto">
              <a:xfrm>
                <a:off x="4902" y="325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7" name="Oval 207"/>
              <p:cNvSpPr>
                <a:spLocks noChangeArrowheads="1"/>
              </p:cNvSpPr>
              <p:nvPr/>
            </p:nvSpPr>
            <p:spPr bwMode="auto">
              <a:xfrm>
                <a:off x="4919" y="3320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8" name="Oval 208"/>
              <p:cNvSpPr>
                <a:spLocks noChangeArrowheads="1"/>
              </p:cNvSpPr>
              <p:nvPr/>
            </p:nvSpPr>
            <p:spPr bwMode="auto">
              <a:xfrm>
                <a:off x="4989" y="327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9" name="Oval 209"/>
              <p:cNvSpPr>
                <a:spLocks noChangeArrowheads="1"/>
              </p:cNvSpPr>
              <p:nvPr/>
            </p:nvSpPr>
            <p:spPr bwMode="auto">
              <a:xfrm>
                <a:off x="4989" y="333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0" name="Oval 210"/>
              <p:cNvSpPr>
                <a:spLocks noChangeArrowheads="1"/>
              </p:cNvSpPr>
              <p:nvPr/>
            </p:nvSpPr>
            <p:spPr bwMode="auto">
              <a:xfrm>
                <a:off x="5110" y="335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1" name="Oval 211"/>
              <p:cNvSpPr>
                <a:spLocks noChangeArrowheads="1"/>
              </p:cNvSpPr>
              <p:nvPr/>
            </p:nvSpPr>
            <p:spPr bwMode="auto">
              <a:xfrm>
                <a:off x="5180" y="332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2" name="Oval 212"/>
              <p:cNvSpPr>
                <a:spLocks noChangeArrowheads="1"/>
              </p:cNvSpPr>
              <p:nvPr/>
            </p:nvSpPr>
            <p:spPr bwMode="auto">
              <a:xfrm>
                <a:off x="5180" y="338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3" name="Oval 213"/>
              <p:cNvSpPr>
                <a:spLocks noChangeArrowheads="1"/>
              </p:cNvSpPr>
              <p:nvPr/>
            </p:nvSpPr>
            <p:spPr bwMode="auto">
              <a:xfrm>
                <a:off x="5006" y="315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4" name="Oval 214"/>
              <p:cNvSpPr>
                <a:spLocks noChangeArrowheads="1"/>
              </p:cNvSpPr>
              <p:nvPr/>
            </p:nvSpPr>
            <p:spPr bwMode="auto">
              <a:xfrm>
                <a:off x="5058" y="312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5" name="Oval 215"/>
              <p:cNvSpPr>
                <a:spLocks noChangeArrowheads="1"/>
              </p:cNvSpPr>
              <p:nvPr/>
            </p:nvSpPr>
            <p:spPr bwMode="auto">
              <a:xfrm>
                <a:off x="5076" y="31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6" name="Line 216"/>
              <p:cNvSpPr>
                <a:spLocks noChangeShapeType="1"/>
              </p:cNvSpPr>
              <p:nvPr/>
            </p:nvSpPr>
            <p:spPr bwMode="auto">
              <a:xfrm>
                <a:off x="4503" y="3124"/>
                <a:ext cx="0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7" name="Line 217"/>
              <p:cNvSpPr>
                <a:spLocks noChangeShapeType="1"/>
              </p:cNvSpPr>
              <p:nvPr/>
            </p:nvSpPr>
            <p:spPr bwMode="auto">
              <a:xfrm>
                <a:off x="4468" y="3157"/>
                <a:ext cx="17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8" name="Line 218"/>
              <p:cNvSpPr>
                <a:spLocks noChangeShapeType="1"/>
              </p:cNvSpPr>
              <p:nvPr/>
            </p:nvSpPr>
            <p:spPr bwMode="auto">
              <a:xfrm>
                <a:off x="4694" y="3091"/>
                <a:ext cx="17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9" name="Line 219"/>
              <p:cNvSpPr>
                <a:spLocks noChangeShapeType="1"/>
              </p:cNvSpPr>
              <p:nvPr/>
            </p:nvSpPr>
            <p:spPr bwMode="auto">
              <a:xfrm flipH="1">
                <a:off x="4729" y="3042"/>
                <a:ext cx="34" cy="16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0" name="Line 220"/>
              <p:cNvSpPr>
                <a:spLocks noChangeShapeType="1"/>
              </p:cNvSpPr>
              <p:nvPr/>
            </p:nvSpPr>
            <p:spPr bwMode="auto">
              <a:xfrm>
                <a:off x="4503" y="3206"/>
                <a:ext cx="35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1" name="Line 221"/>
              <p:cNvSpPr>
                <a:spLocks noChangeShapeType="1"/>
              </p:cNvSpPr>
              <p:nvPr/>
            </p:nvSpPr>
            <p:spPr bwMode="auto">
              <a:xfrm flipV="1">
                <a:off x="4572" y="3222"/>
                <a:ext cx="18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2" name="Line 222"/>
              <p:cNvSpPr>
                <a:spLocks noChangeShapeType="1"/>
              </p:cNvSpPr>
              <p:nvPr/>
            </p:nvSpPr>
            <p:spPr bwMode="auto">
              <a:xfrm flipV="1">
                <a:off x="4624" y="3091"/>
                <a:ext cx="70" cy="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3" name="Line 223"/>
              <p:cNvSpPr>
                <a:spLocks noChangeShapeType="1"/>
              </p:cNvSpPr>
              <p:nvPr/>
            </p:nvSpPr>
            <p:spPr bwMode="auto">
              <a:xfrm>
                <a:off x="4642" y="3206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4" name="Line 224"/>
              <p:cNvSpPr>
                <a:spLocks noChangeShapeType="1"/>
              </p:cNvSpPr>
              <p:nvPr/>
            </p:nvSpPr>
            <p:spPr bwMode="auto">
              <a:xfrm>
                <a:off x="4572" y="3287"/>
                <a:ext cx="18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5" name="Line 225"/>
              <p:cNvSpPr>
                <a:spLocks noChangeShapeType="1"/>
              </p:cNvSpPr>
              <p:nvPr/>
            </p:nvSpPr>
            <p:spPr bwMode="auto">
              <a:xfrm flipH="1">
                <a:off x="4729" y="3598"/>
                <a:ext cx="17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6" name="Line 226"/>
              <p:cNvSpPr>
                <a:spLocks noChangeShapeType="1"/>
              </p:cNvSpPr>
              <p:nvPr/>
            </p:nvSpPr>
            <p:spPr bwMode="auto">
              <a:xfrm>
                <a:off x="4763" y="3614"/>
                <a:ext cx="18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7" name="Line 227"/>
              <p:cNvSpPr>
                <a:spLocks noChangeShapeType="1"/>
              </p:cNvSpPr>
              <p:nvPr/>
            </p:nvSpPr>
            <p:spPr bwMode="auto">
              <a:xfrm>
                <a:off x="4954" y="3287"/>
                <a:ext cx="3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8" name="Line 228"/>
              <p:cNvSpPr>
                <a:spLocks noChangeShapeType="1"/>
              </p:cNvSpPr>
              <p:nvPr/>
            </p:nvSpPr>
            <p:spPr bwMode="auto">
              <a:xfrm>
                <a:off x="5006" y="3320"/>
                <a:ext cx="0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9" name="Line 229"/>
              <p:cNvSpPr>
                <a:spLocks noChangeShapeType="1"/>
              </p:cNvSpPr>
              <p:nvPr/>
            </p:nvSpPr>
            <p:spPr bwMode="auto">
              <a:xfrm flipH="1">
                <a:off x="4937" y="3189"/>
                <a:ext cx="69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0" name="Line 230"/>
              <p:cNvSpPr>
                <a:spLocks noChangeShapeType="1"/>
              </p:cNvSpPr>
              <p:nvPr/>
            </p:nvSpPr>
            <p:spPr bwMode="auto">
              <a:xfrm flipV="1">
                <a:off x="5006" y="3222"/>
                <a:ext cx="70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5" name="AutoShape 231"/>
            <p:cNvSpPr>
              <a:spLocks noChangeArrowheads="1"/>
            </p:cNvSpPr>
            <p:nvPr/>
          </p:nvSpPr>
          <p:spPr bwMode="auto">
            <a:xfrm>
              <a:off x="1344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4586" name="Group 551"/>
            <p:cNvGrpSpPr>
              <a:grpSpLocks/>
            </p:cNvGrpSpPr>
            <p:nvPr/>
          </p:nvGrpSpPr>
          <p:grpSpPr bwMode="auto">
            <a:xfrm>
              <a:off x="1759" y="2784"/>
              <a:ext cx="995" cy="993"/>
              <a:chOff x="1759" y="2784"/>
              <a:chExt cx="995" cy="993"/>
            </a:xfrm>
          </p:grpSpPr>
          <p:sp>
            <p:nvSpPr>
              <p:cNvPr id="24623" name="Text Box 88"/>
              <p:cNvSpPr txBox="1">
                <a:spLocks noChangeArrowheads="1"/>
              </p:cNvSpPr>
              <p:nvPr/>
            </p:nvSpPr>
            <p:spPr bwMode="auto">
              <a:xfrm>
                <a:off x="1759" y="3565"/>
                <a:ext cx="995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600" b="1">
                    <a:latin typeface="Arial Narrow" pitchFamily="34" charset="0"/>
                  </a:rPr>
                  <a:t>Connected Graph</a:t>
                </a:r>
              </a:p>
            </p:txBody>
          </p:sp>
          <p:grpSp>
            <p:nvGrpSpPr>
              <p:cNvPr id="24624" name="Group 240"/>
              <p:cNvGrpSpPr>
                <a:grpSpLocks/>
              </p:cNvGrpSpPr>
              <p:nvPr/>
            </p:nvGrpSpPr>
            <p:grpSpPr bwMode="auto">
              <a:xfrm>
                <a:off x="1872" y="2784"/>
                <a:ext cx="816" cy="816"/>
                <a:chOff x="1344" y="816"/>
                <a:chExt cx="2256" cy="2256"/>
              </a:xfrm>
            </p:grpSpPr>
            <p:sp>
              <p:nvSpPr>
                <p:cNvPr id="24625" name="Line 241"/>
                <p:cNvSpPr>
                  <a:spLocks noChangeShapeType="1"/>
                </p:cNvSpPr>
                <p:nvPr/>
              </p:nvSpPr>
              <p:spPr bwMode="auto">
                <a:xfrm flipH="1">
                  <a:off x="2784" y="1920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6" name="Line 242"/>
                <p:cNvSpPr>
                  <a:spLocks noChangeShapeType="1"/>
                </p:cNvSpPr>
                <p:nvPr/>
              </p:nvSpPr>
              <p:spPr bwMode="auto">
                <a:xfrm>
                  <a:off x="3024" y="2112"/>
                  <a:ext cx="28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7" name="Line 243"/>
                <p:cNvSpPr>
                  <a:spLocks noChangeShapeType="1"/>
                </p:cNvSpPr>
                <p:nvPr/>
              </p:nvSpPr>
              <p:spPr bwMode="auto">
                <a:xfrm>
                  <a:off x="3360" y="2160"/>
                  <a:ext cx="192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8" name="Line 244"/>
                <p:cNvSpPr>
                  <a:spLocks noChangeShapeType="1"/>
                </p:cNvSpPr>
                <p:nvPr/>
              </p:nvSpPr>
              <p:spPr bwMode="auto">
                <a:xfrm>
                  <a:off x="3552" y="2016"/>
                  <a:ext cx="0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9" name="Line 245"/>
                <p:cNvSpPr>
                  <a:spLocks noChangeShapeType="1"/>
                </p:cNvSpPr>
                <p:nvPr/>
              </p:nvSpPr>
              <p:spPr bwMode="auto">
                <a:xfrm flipH="1">
                  <a:off x="3312" y="2064"/>
                  <a:ext cx="192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0" name="Line 246"/>
                <p:cNvSpPr>
                  <a:spLocks noChangeShapeType="1"/>
                </p:cNvSpPr>
                <p:nvPr/>
              </p:nvSpPr>
              <p:spPr bwMode="auto">
                <a:xfrm>
                  <a:off x="3264" y="1680"/>
                  <a:ext cx="240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1" name="Line 247"/>
                <p:cNvSpPr>
                  <a:spLocks noChangeShapeType="1"/>
                </p:cNvSpPr>
                <p:nvPr/>
              </p:nvSpPr>
              <p:spPr bwMode="auto">
                <a:xfrm>
                  <a:off x="3072" y="1872"/>
                  <a:ext cx="432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2" name="Line 248"/>
                <p:cNvSpPr>
                  <a:spLocks noChangeShapeType="1"/>
                </p:cNvSpPr>
                <p:nvPr/>
              </p:nvSpPr>
              <p:spPr bwMode="auto">
                <a:xfrm>
                  <a:off x="3072" y="1584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3" name="Line 249"/>
                <p:cNvSpPr>
                  <a:spLocks noChangeShapeType="1"/>
                </p:cNvSpPr>
                <p:nvPr/>
              </p:nvSpPr>
              <p:spPr bwMode="auto">
                <a:xfrm>
                  <a:off x="3168" y="1488"/>
                  <a:ext cx="96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4" name="Line 250"/>
                <p:cNvSpPr>
                  <a:spLocks noChangeShapeType="1"/>
                </p:cNvSpPr>
                <p:nvPr/>
              </p:nvSpPr>
              <p:spPr bwMode="auto">
                <a:xfrm flipH="1">
                  <a:off x="3072" y="1488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5" name="Line 251"/>
                <p:cNvSpPr>
                  <a:spLocks noChangeShapeType="1"/>
                </p:cNvSpPr>
                <p:nvPr/>
              </p:nvSpPr>
              <p:spPr bwMode="auto">
                <a:xfrm>
                  <a:off x="2880" y="2064"/>
                  <a:ext cx="9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6" name="Line 252"/>
                <p:cNvSpPr>
                  <a:spLocks noChangeShapeType="1"/>
                </p:cNvSpPr>
                <p:nvPr/>
              </p:nvSpPr>
              <p:spPr bwMode="auto">
                <a:xfrm>
                  <a:off x="2256" y="1728"/>
                  <a:ext cx="48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7" name="Line 253"/>
                <p:cNvSpPr>
                  <a:spLocks noChangeShapeType="1"/>
                </p:cNvSpPr>
                <p:nvPr/>
              </p:nvSpPr>
              <p:spPr bwMode="auto">
                <a:xfrm>
                  <a:off x="2256" y="1728"/>
                  <a:ext cx="528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8" name="Line 254"/>
                <p:cNvSpPr>
                  <a:spLocks noChangeShapeType="1"/>
                </p:cNvSpPr>
                <p:nvPr/>
              </p:nvSpPr>
              <p:spPr bwMode="auto">
                <a:xfrm>
                  <a:off x="2736" y="1872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9" name="Line 255"/>
                <p:cNvSpPr>
                  <a:spLocks noChangeShapeType="1"/>
                </p:cNvSpPr>
                <p:nvPr/>
              </p:nvSpPr>
              <p:spPr bwMode="auto">
                <a:xfrm>
                  <a:off x="2160" y="2880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0" name="Line 256"/>
                <p:cNvSpPr>
                  <a:spLocks noChangeShapeType="1"/>
                </p:cNvSpPr>
                <p:nvPr/>
              </p:nvSpPr>
              <p:spPr bwMode="auto">
                <a:xfrm>
                  <a:off x="2112" y="2832"/>
                  <a:ext cx="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1" name="Line 257"/>
                <p:cNvSpPr>
                  <a:spLocks noChangeShapeType="1"/>
                </p:cNvSpPr>
                <p:nvPr/>
              </p:nvSpPr>
              <p:spPr bwMode="auto">
                <a:xfrm flipV="1">
                  <a:off x="2208" y="2976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2" name="Line 258"/>
                <p:cNvSpPr>
                  <a:spLocks noChangeShapeType="1"/>
                </p:cNvSpPr>
                <p:nvPr/>
              </p:nvSpPr>
              <p:spPr bwMode="auto">
                <a:xfrm>
                  <a:off x="2400" y="2592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3" name="Line 259"/>
                <p:cNvSpPr>
                  <a:spLocks noChangeShapeType="1"/>
                </p:cNvSpPr>
                <p:nvPr/>
              </p:nvSpPr>
              <p:spPr bwMode="auto">
                <a:xfrm>
                  <a:off x="2544" y="2496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4" name="Line 260"/>
                <p:cNvSpPr>
                  <a:spLocks noChangeShapeType="1"/>
                </p:cNvSpPr>
                <p:nvPr/>
              </p:nvSpPr>
              <p:spPr bwMode="auto">
                <a:xfrm>
                  <a:off x="2304" y="2544"/>
                  <a:ext cx="48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5" name="Line 261"/>
                <p:cNvSpPr>
                  <a:spLocks noChangeShapeType="1"/>
                </p:cNvSpPr>
                <p:nvPr/>
              </p:nvSpPr>
              <p:spPr bwMode="auto">
                <a:xfrm flipH="1">
                  <a:off x="2160" y="2544"/>
                  <a:ext cx="144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6" name="Line 262"/>
                <p:cNvSpPr>
                  <a:spLocks noChangeShapeType="1"/>
                </p:cNvSpPr>
                <p:nvPr/>
              </p:nvSpPr>
              <p:spPr bwMode="auto">
                <a:xfrm flipH="1">
                  <a:off x="2352" y="2688"/>
                  <a:ext cx="192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7" name="Line 263"/>
                <p:cNvSpPr>
                  <a:spLocks noChangeShapeType="1"/>
                </p:cNvSpPr>
                <p:nvPr/>
              </p:nvSpPr>
              <p:spPr bwMode="auto">
                <a:xfrm flipV="1">
                  <a:off x="2400" y="2448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8" name="Line 264"/>
                <p:cNvSpPr>
                  <a:spLocks noChangeShapeType="1"/>
                </p:cNvSpPr>
                <p:nvPr/>
              </p:nvSpPr>
              <p:spPr bwMode="auto">
                <a:xfrm>
                  <a:off x="1920" y="2064"/>
                  <a:ext cx="432" cy="43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9" name="Line 265"/>
                <p:cNvSpPr>
                  <a:spLocks noChangeShapeType="1"/>
                </p:cNvSpPr>
                <p:nvPr/>
              </p:nvSpPr>
              <p:spPr bwMode="auto">
                <a:xfrm>
                  <a:off x="1920" y="1680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0" name="Line 266"/>
                <p:cNvSpPr>
                  <a:spLocks noChangeShapeType="1"/>
                </p:cNvSpPr>
                <p:nvPr/>
              </p:nvSpPr>
              <p:spPr bwMode="auto">
                <a:xfrm flipH="1">
                  <a:off x="2016" y="1728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1" name="Line 267"/>
                <p:cNvSpPr>
                  <a:spLocks noChangeShapeType="1"/>
                </p:cNvSpPr>
                <p:nvPr/>
              </p:nvSpPr>
              <p:spPr bwMode="auto">
                <a:xfrm>
                  <a:off x="1776" y="1824"/>
                  <a:ext cx="19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2" name="Line 268"/>
                <p:cNvSpPr>
                  <a:spLocks noChangeShapeType="1"/>
                </p:cNvSpPr>
                <p:nvPr/>
              </p:nvSpPr>
              <p:spPr bwMode="auto">
                <a:xfrm flipH="1">
                  <a:off x="1920" y="1920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3" name="Line 269"/>
                <p:cNvSpPr>
                  <a:spLocks noChangeShapeType="1"/>
                </p:cNvSpPr>
                <p:nvPr/>
              </p:nvSpPr>
              <p:spPr bwMode="auto">
                <a:xfrm flipH="1">
                  <a:off x="1632" y="1248"/>
                  <a:ext cx="432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4" name="Line 270"/>
                <p:cNvSpPr>
                  <a:spLocks noChangeShapeType="1"/>
                </p:cNvSpPr>
                <p:nvPr/>
              </p:nvSpPr>
              <p:spPr bwMode="auto">
                <a:xfrm flipH="1">
                  <a:off x="2160" y="1152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5" name="Line 271"/>
                <p:cNvSpPr>
                  <a:spLocks noChangeShapeType="1"/>
                </p:cNvSpPr>
                <p:nvPr/>
              </p:nvSpPr>
              <p:spPr bwMode="auto">
                <a:xfrm flipV="1">
                  <a:off x="2016" y="912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6" name="Line 272"/>
                <p:cNvSpPr>
                  <a:spLocks noChangeShapeType="1"/>
                </p:cNvSpPr>
                <p:nvPr/>
              </p:nvSpPr>
              <p:spPr bwMode="auto">
                <a:xfrm>
                  <a:off x="2016" y="1104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7" name="Line 273"/>
                <p:cNvSpPr>
                  <a:spLocks noChangeShapeType="1"/>
                </p:cNvSpPr>
                <p:nvPr/>
              </p:nvSpPr>
              <p:spPr bwMode="auto">
                <a:xfrm>
                  <a:off x="2208" y="912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8" name="Line 274"/>
                <p:cNvSpPr>
                  <a:spLocks noChangeShapeType="1"/>
                </p:cNvSpPr>
                <p:nvPr/>
              </p:nvSpPr>
              <p:spPr bwMode="auto">
                <a:xfrm flipV="1">
                  <a:off x="1680" y="1104"/>
                  <a:ext cx="288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9" name="Line 275"/>
                <p:cNvSpPr>
                  <a:spLocks noChangeShapeType="1"/>
                </p:cNvSpPr>
                <p:nvPr/>
              </p:nvSpPr>
              <p:spPr bwMode="auto">
                <a:xfrm flipH="1">
                  <a:off x="1440" y="134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0" name="Oval 276"/>
                <p:cNvSpPr>
                  <a:spLocks noChangeArrowheads="1"/>
                </p:cNvSpPr>
                <p:nvPr/>
              </p:nvSpPr>
              <p:spPr bwMode="auto">
                <a:xfrm>
                  <a:off x="1344" y="13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1" name="Oval 277"/>
                <p:cNvSpPr>
                  <a:spLocks noChangeArrowheads="1"/>
                </p:cNvSpPr>
                <p:nvPr/>
              </p:nvSpPr>
              <p:spPr bwMode="auto">
                <a:xfrm>
                  <a:off x="1536" y="124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2" name="Oval 278"/>
                <p:cNvSpPr>
                  <a:spLocks noChangeArrowheads="1"/>
                </p:cNvSpPr>
                <p:nvPr/>
              </p:nvSpPr>
              <p:spPr bwMode="auto">
                <a:xfrm>
                  <a:off x="1536" y="14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3" name="Oval 279"/>
                <p:cNvSpPr>
                  <a:spLocks noChangeArrowheads="1"/>
                </p:cNvSpPr>
                <p:nvPr/>
              </p:nvSpPr>
              <p:spPr bwMode="auto">
                <a:xfrm>
                  <a:off x="1920" y="100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4" name="Oval 280"/>
                <p:cNvSpPr>
                  <a:spLocks noChangeArrowheads="1"/>
                </p:cNvSpPr>
                <p:nvPr/>
              </p:nvSpPr>
              <p:spPr bwMode="auto">
                <a:xfrm>
                  <a:off x="2112" y="81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5" name="Oval 281"/>
                <p:cNvSpPr>
                  <a:spLocks noChangeArrowheads="1"/>
                </p:cNvSpPr>
                <p:nvPr/>
              </p:nvSpPr>
              <p:spPr bwMode="auto">
                <a:xfrm>
                  <a:off x="2208" y="100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6" name="Oval 282"/>
                <p:cNvSpPr>
                  <a:spLocks noChangeArrowheads="1"/>
                </p:cNvSpPr>
                <p:nvPr/>
              </p:nvSpPr>
              <p:spPr bwMode="auto">
                <a:xfrm>
                  <a:off x="2064" y="115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7" name="Oval 283"/>
                <p:cNvSpPr>
                  <a:spLocks noChangeArrowheads="1"/>
                </p:cNvSpPr>
                <p:nvPr/>
              </p:nvSpPr>
              <p:spPr bwMode="auto">
                <a:xfrm>
                  <a:off x="1824" y="158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8" name="Oval 284"/>
                <p:cNvSpPr>
                  <a:spLocks noChangeArrowheads="1"/>
                </p:cNvSpPr>
                <p:nvPr/>
              </p:nvSpPr>
              <p:spPr bwMode="auto">
                <a:xfrm>
                  <a:off x="1680" y="172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9" name="Oval 285"/>
                <p:cNvSpPr>
                  <a:spLocks noChangeArrowheads="1"/>
                </p:cNvSpPr>
                <p:nvPr/>
              </p:nvSpPr>
              <p:spPr bwMode="auto">
                <a:xfrm>
                  <a:off x="1920" y="177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0" name="Oval 286"/>
                <p:cNvSpPr>
                  <a:spLocks noChangeArrowheads="1"/>
                </p:cNvSpPr>
                <p:nvPr/>
              </p:nvSpPr>
              <p:spPr bwMode="auto">
                <a:xfrm>
                  <a:off x="2112" y="163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1" name="Oval 287"/>
                <p:cNvSpPr>
                  <a:spLocks noChangeArrowheads="1"/>
                </p:cNvSpPr>
                <p:nvPr/>
              </p:nvSpPr>
              <p:spPr bwMode="auto">
                <a:xfrm>
                  <a:off x="1824" y="192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2" name="Oval 288"/>
                <p:cNvSpPr>
                  <a:spLocks noChangeArrowheads="1"/>
                </p:cNvSpPr>
                <p:nvPr/>
              </p:nvSpPr>
              <p:spPr bwMode="auto">
                <a:xfrm>
                  <a:off x="2304" y="244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3" name="Oval 289"/>
                <p:cNvSpPr>
                  <a:spLocks noChangeArrowheads="1"/>
                </p:cNvSpPr>
                <p:nvPr/>
              </p:nvSpPr>
              <p:spPr bwMode="auto">
                <a:xfrm>
                  <a:off x="2496" y="235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4" name="Oval 290"/>
                <p:cNvSpPr>
                  <a:spLocks noChangeArrowheads="1"/>
                </p:cNvSpPr>
                <p:nvPr/>
              </p:nvSpPr>
              <p:spPr bwMode="auto">
                <a:xfrm>
                  <a:off x="2496" y="25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5" name="Oval 291"/>
                <p:cNvSpPr>
                  <a:spLocks noChangeArrowheads="1"/>
                </p:cNvSpPr>
                <p:nvPr/>
              </p:nvSpPr>
              <p:spPr bwMode="auto">
                <a:xfrm>
                  <a:off x="2256" y="26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6" name="Oval 292"/>
                <p:cNvSpPr>
                  <a:spLocks noChangeArrowheads="1"/>
                </p:cNvSpPr>
                <p:nvPr/>
              </p:nvSpPr>
              <p:spPr bwMode="auto">
                <a:xfrm>
                  <a:off x="2064" y="273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7" name="Oval 293"/>
                <p:cNvSpPr>
                  <a:spLocks noChangeArrowheads="1"/>
                </p:cNvSpPr>
                <p:nvPr/>
              </p:nvSpPr>
              <p:spPr bwMode="auto">
                <a:xfrm>
                  <a:off x="2256" y="288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8" name="Oval 294"/>
                <p:cNvSpPr>
                  <a:spLocks noChangeArrowheads="1"/>
                </p:cNvSpPr>
                <p:nvPr/>
              </p:nvSpPr>
              <p:spPr bwMode="auto">
                <a:xfrm>
                  <a:off x="2064" y="292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9" name="Oval 295"/>
                <p:cNvSpPr>
                  <a:spLocks noChangeArrowheads="1"/>
                </p:cNvSpPr>
                <p:nvPr/>
              </p:nvSpPr>
              <p:spPr bwMode="auto">
                <a:xfrm>
                  <a:off x="2688" y="177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0" name="Oval 296"/>
                <p:cNvSpPr>
                  <a:spLocks noChangeArrowheads="1"/>
                </p:cNvSpPr>
                <p:nvPr/>
              </p:nvSpPr>
              <p:spPr bwMode="auto">
                <a:xfrm>
                  <a:off x="2736" y="196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1" name="Oval 297"/>
                <p:cNvSpPr>
                  <a:spLocks noChangeArrowheads="1"/>
                </p:cNvSpPr>
                <p:nvPr/>
              </p:nvSpPr>
              <p:spPr bwMode="auto">
                <a:xfrm>
                  <a:off x="2928" y="182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2" name="Oval 298"/>
                <p:cNvSpPr>
                  <a:spLocks noChangeArrowheads="1"/>
                </p:cNvSpPr>
                <p:nvPr/>
              </p:nvSpPr>
              <p:spPr bwMode="auto">
                <a:xfrm>
                  <a:off x="2928" y="201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3" name="Oval 299"/>
                <p:cNvSpPr>
                  <a:spLocks noChangeArrowheads="1"/>
                </p:cNvSpPr>
                <p:nvPr/>
              </p:nvSpPr>
              <p:spPr bwMode="auto">
                <a:xfrm>
                  <a:off x="3264" y="206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4" name="Oval 300"/>
                <p:cNvSpPr>
                  <a:spLocks noChangeArrowheads="1"/>
                </p:cNvSpPr>
                <p:nvPr/>
              </p:nvSpPr>
              <p:spPr bwMode="auto">
                <a:xfrm>
                  <a:off x="3456" y="196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5" name="Oval 301"/>
                <p:cNvSpPr>
                  <a:spLocks noChangeArrowheads="1"/>
                </p:cNvSpPr>
                <p:nvPr/>
              </p:nvSpPr>
              <p:spPr bwMode="auto">
                <a:xfrm>
                  <a:off x="3456" y="216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6" name="Oval 302"/>
                <p:cNvSpPr>
                  <a:spLocks noChangeArrowheads="1"/>
                </p:cNvSpPr>
                <p:nvPr/>
              </p:nvSpPr>
              <p:spPr bwMode="auto">
                <a:xfrm>
                  <a:off x="2976" y="14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7" name="Oval 303"/>
                <p:cNvSpPr>
                  <a:spLocks noChangeArrowheads="1"/>
                </p:cNvSpPr>
                <p:nvPr/>
              </p:nvSpPr>
              <p:spPr bwMode="auto">
                <a:xfrm>
                  <a:off x="3120" y="13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8" name="Oval 304"/>
                <p:cNvSpPr>
                  <a:spLocks noChangeArrowheads="1"/>
                </p:cNvSpPr>
                <p:nvPr/>
              </p:nvSpPr>
              <p:spPr bwMode="auto">
                <a:xfrm>
                  <a:off x="3168" y="158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9" name="Line 305"/>
                <p:cNvSpPr>
                  <a:spLocks noChangeShapeType="1"/>
                </p:cNvSpPr>
                <p:nvPr/>
              </p:nvSpPr>
              <p:spPr bwMode="auto">
                <a:xfrm>
                  <a:off x="1584" y="1392"/>
                  <a:ext cx="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0" name="Line 306"/>
                <p:cNvSpPr>
                  <a:spLocks noChangeShapeType="1"/>
                </p:cNvSpPr>
                <p:nvPr/>
              </p:nvSpPr>
              <p:spPr bwMode="auto">
                <a:xfrm>
                  <a:off x="1488" y="1488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1" name="Line 307"/>
                <p:cNvSpPr>
                  <a:spLocks noChangeShapeType="1"/>
                </p:cNvSpPr>
                <p:nvPr/>
              </p:nvSpPr>
              <p:spPr bwMode="auto">
                <a:xfrm>
                  <a:off x="2112" y="1296"/>
                  <a:ext cx="48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2" name="Line 308"/>
                <p:cNvSpPr>
                  <a:spLocks noChangeShapeType="1"/>
                </p:cNvSpPr>
                <p:nvPr/>
              </p:nvSpPr>
              <p:spPr bwMode="auto">
                <a:xfrm flipH="1">
                  <a:off x="2208" y="1152"/>
                  <a:ext cx="96" cy="48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3" name="Line 309"/>
                <p:cNvSpPr>
                  <a:spLocks noChangeShapeType="1"/>
                </p:cNvSpPr>
                <p:nvPr/>
              </p:nvSpPr>
              <p:spPr bwMode="auto">
                <a:xfrm>
                  <a:off x="1584" y="1632"/>
                  <a:ext cx="96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4" name="Line 310"/>
                <p:cNvSpPr>
                  <a:spLocks noChangeShapeType="1"/>
                </p:cNvSpPr>
                <p:nvPr/>
              </p:nvSpPr>
              <p:spPr bwMode="auto">
                <a:xfrm flipV="1">
                  <a:off x="1776" y="1680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5" name="Line 311"/>
                <p:cNvSpPr>
                  <a:spLocks noChangeShapeType="1"/>
                </p:cNvSpPr>
                <p:nvPr/>
              </p:nvSpPr>
              <p:spPr bwMode="auto">
                <a:xfrm flipV="1">
                  <a:off x="1920" y="1296"/>
                  <a:ext cx="192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6" name="Line 312"/>
                <p:cNvSpPr>
                  <a:spLocks noChangeShapeType="1"/>
                </p:cNvSpPr>
                <p:nvPr/>
              </p:nvSpPr>
              <p:spPr bwMode="auto">
                <a:xfrm>
                  <a:off x="1968" y="1632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7" name="Line 313"/>
                <p:cNvSpPr>
                  <a:spLocks noChangeShapeType="1"/>
                </p:cNvSpPr>
                <p:nvPr/>
              </p:nvSpPr>
              <p:spPr bwMode="auto">
                <a:xfrm>
                  <a:off x="1776" y="1872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8" name="Line 314"/>
                <p:cNvSpPr>
                  <a:spLocks noChangeShapeType="1"/>
                </p:cNvSpPr>
                <p:nvPr/>
              </p:nvSpPr>
              <p:spPr bwMode="auto">
                <a:xfrm flipH="1">
                  <a:off x="2208" y="2784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9" name="Line 315"/>
                <p:cNvSpPr>
                  <a:spLocks noChangeShapeType="1"/>
                </p:cNvSpPr>
                <p:nvPr/>
              </p:nvSpPr>
              <p:spPr bwMode="auto">
                <a:xfrm>
                  <a:off x="2304" y="2832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0" name="Line 316"/>
                <p:cNvSpPr>
                  <a:spLocks noChangeShapeType="1"/>
                </p:cNvSpPr>
                <p:nvPr/>
              </p:nvSpPr>
              <p:spPr bwMode="auto">
                <a:xfrm flipH="1">
                  <a:off x="2592" y="2112"/>
                  <a:ext cx="192" cy="24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1" name="Line 317"/>
                <p:cNvSpPr>
                  <a:spLocks noChangeShapeType="1"/>
                </p:cNvSpPr>
                <p:nvPr/>
              </p:nvSpPr>
              <p:spPr bwMode="auto">
                <a:xfrm>
                  <a:off x="2832" y="1872"/>
                  <a:ext cx="9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2" name="Line 318"/>
                <p:cNvSpPr>
                  <a:spLocks noChangeShapeType="1"/>
                </p:cNvSpPr>
                <p:nvPr/>
              </p:nvSpPr>
              <p:spPr bwMode="auto">
                <a:xfrm>
                  <a:off x="2976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3" name="Line 319"/>
                <p:cNvSpPr>
                  <a:spLocks noChangeShapeType="1"/>
                </p:cNvSpPr>
                <p:nvPr/>
              </p:nvSpPr>
              <p:spPr bwMode="auto">
                <a:xfrm flipH="1">
                  <a:off x="2784" y="1584"/>
                  <a:ext cx="192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4" name="Line 320"/>
                <p:cNvSpPr>
                  <a:spLocks noChangeShapeType="1"/>
                </p:cNvSpPr>
                <p:nvPr/>
              </p:nvSpPr>
              <p:spPr bwMode="auto">
                <a:xfrm flipV="1">
                  <a:off x="2976" y="1680"/>
                  <a:ext cx="192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24587" name="Group 553"/>
            <p:cNvGrpSpPr>
              <a:grpSpLocks/>
            </p:cNvGrpSpPr>
            <p:nvPr/>
          </p:nvGrpSpPr>
          <p:grpSpPr bwMode="auto">
            <a:xfrm>
              <a:off x="336" y="2784"/>
              <a:ext cx="816" cy="980"/>
              <a:chOff x="336" y="2784"/>
              <a:chExt cx="816" cy="980"/>
            </a:xfrm>
          </p:grpSpPr>
          <p:sp>
            <p:nvSpPr>
              <p:cNvPr id="24593" name="Text Box 235"/>
              <p:cNvSpPr txBox="1">
                <a:spLocks noChangeArrowheads="1"/>
              </p:cNvSpPr>
              <p:nvPr/>
            </p:nvSpPr>
            <p:spPr bwMode="auto">
              <a:xfrm>
                <a:off x="384" y="3552"/>
                <a:ext cx="535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600" b="1">
                    <a:latin typeface="Arial Narrow" pitchFamily="34" charset="0"/>
                  </a:rPr>
                  <a:t>Data Set</a:t>
                </a:r>
              </a:p>
            </p:txBody>
          </p:sp>
          <p:sp>
            <p:nvSpPr>
              <p:cNvPr id="24594" name="Oval 503"/>
              <p:cNvSpPr>
                <a:spLocks noChangeArrowheads="1"/>
              </p:cNvSpPr>
              <p:nvPr/>
            </p:nvSpPr>
            <p:spPr bwMode="auto">
              <a:xfrm>
                <a:off x="336" y="298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5" name="Oval 504"/>
              <p:cNvSpPr>
                <a:spLocks noChangeArrowheads="1"/>
              </p:cNvSpPr>
              <p:nvPr/>
            </p:nvSpPr>
            <p:spPr bwMode="auto">
              <a:xfrm>
                <a:off x="405" y="2931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6" name="Oval 505"/>
              <p:cNvSpPr>
                <a:spLocks noChangeArrowheads="1"/>
              </p:cNvSpPr>
              <p:nvPr/>
            </p:nvSpPr>
            <p:spPr bwMode="auto">
              <a:xfrm>
                <a:off x="405" y="301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7" name="Oval 506"/>
              <p:cNvSpPr>
                <a:spLocks noChangeArrowheads="1"/>
              </p:cNvSpPr>
              <p:nvPr/>
            </p:nvSpPr>
            <p:spPr bwMode="auto">
              <a:xfrm>
                <a:off x="544" y="284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8" name="Oval 507"/>
              <p:cNvSpPr>
                <a:spLocks noChangeArrowheads="1"/>
              </p:cNvSpPr>
              <p:nvPr/>
            </p:nvSpPr>
            <p:spPr bwMode="auto">
              <a:xfrm>
                <a:off x="614" y="278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9" name="Oval 508"/>
              <p:cNvSpPr>
                <a:spLocks noChangeArrowheads="1"/>
              </p:cNvSpPr>
              <p:nvPr/>
            </p:nvSpPr>
            <p:spPr bwMode="auto">
              <a:xfrm>
                <a:off x="649" y="284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0" name="Oval 509"/>
              <p:cNvSpPr>
                <a:spLocks noChangeArrowheads="1"/>
              </p:cNvSpPr>
              <p:nvPr/>
            </p:nvSpPr>
            <p:spPr bwMode="auto">
              <a:xfrm>
                <a:off x="596" y="2898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1" name="Oval 510"/>
              <p:cNvSpPr>
                <a:spLocks noChangeArrowheads="1"/>
              </p:cNvSpPr>
              <p:nvPr/>
            </p:nvSpPr>
            <p:spPr bwMode="auto">
              <a:xfrm>
                <a:off x="510" y="304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2" name="Oval 511"/>
              <p:cNvSpPr>
                <a:spLocks noChangeArrowheads="1"/>
              </p:cNvSpPr>
              <p:nvPr/>
            </p:nvSpPr>
            <p:spPr bwMode="auto">
              <a:xfrm>
                <a:off x="458" y="309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3" name="Oval 512"/>
              <p:cNvSpPr>
                <a:spLocks noChangeArrowheads="1"/>
              </p:cNvSpPr>
              <p:nvPr/>
            </p:nvSpPr>
            <p:spPr bwMode="auto">
              <a:xfrm>
                <a:off x="544" y="311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4" name="Oval 513"/>
              <p:cNvSpPr>
                <a:spLocks noChangeArrowheads="1"/>
              </p:cNvSpPr>
              <p:nvPr/>
            </p:nvSpPr>
            <p:spPr bwMode="auto">
              <a:xfrm>
                <a:off x="614" y="3062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5" name="Oval 514"/>
              <p:cNvSpPr>
                <a:spLocks noChangeArrowheads="1"/>
              </p:cNvSpPr>
              <p:nvPr/>
            </p:nvSpPr>
            <p:spPr bwMode="auto">
              <a:xfrm>
                <a:off x="494" y="316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6" name="Oval 515"/>
              <p:cNvSpPr>
                <a:spLocks noChangeArrowheads="1"/>
              </p:cNvSpPr>
              <p:nvPr/>
            </p:nvSpPr>
            <p:spPr bwMode="auto">
              <a:xfrm>
                <a:off x="683" y="334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7" name="Oval 516"/>
              <p:cNvSpPr>
                <a:spLocks noChangeArrowheads="1"/>
              </p:cNvSpPr>
              <p:nvPr/>
            </p:nvSpPr>
            <p:spPr bwMode="auto">
              <a:xfrm>
                <a:off x="753" y="330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8" name="Oval 517"/>
              <p:cNvSpPr>
                <a:spLocks noChangeArrowheads="1"/>
              </p:cNvSpPr>
              <p:nvPr/>
            </p:nvSpPr>
            <p:spPr bwMode="auto">
              <a:xfrm>
                <a:off x="753" y="33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9" name="Oval 518"/>
              <p:cNvSpPr>
                <a:spLocks noChangeArrowheads="1"/>
              </p:cNvSpPr>
              <p:nvPr/>
            </p:nvSpPr>
            <p:spPr bwMode="auto">
              <a:xfrm>
                <a:off x="666" y="342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0" name="Oval 519"/>
              <p:cNvSpPr>
                <a:spLocks noChangeArrowheads="1"/>
              </p:cNvSpPr>
              <p:nvPr/>
            </p:nvSpPr>
            <p:spPr bwMode="auto">
              <a:xfrm>
                <a:off x="596" y="3438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1" name="Oval 520"/>
              <p:cNvSpPr>
                <a:spLocks noChangeArrowheads="1"/>
              </p:cNvSpPr>
              <p:nvPr/>
            </p:nvSpPr>
            <p:spPr bwMode="auto">
              <a:xfrm>
                <a:off x="666" y="348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2" name="Oval 521"/>
              <p:cNvSpPr>
                <a:spLocks noChangeArrowheads="1"/>
              </p:cNvSpPr>
              <p:nvPr/>
            </p:nvSpPr>
            <p:spPr bwMode="auto">
              <a:xfrm>
                <a:off x="596" y="350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3" name="Oval 522"/>
              <p:cNvSpPr>
                <a:spLocks noChangeArrowheads="1"/>
              </p:cNvSpPr>
              <p:nvPr/>
            </p:nvSpPr>
            <p:spPr bwMode="auto">
              <a:xfrm>
                <a:off x="822" y="311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4" name="Oval 523"/>
              <p:cNvSpPr>
                <a:spLocks noChangeArrowheads="1"/>
              </p:cNvSpPr>
              <p:nvPr/>
            </p:nvSpPr>
            <p:spPr bwMode="auto">
              <a:xfrm>
                <a:off x="839" y="3176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5" name="Oval 524"/>
              <p:cNvSpPr>
                <a:spLocks noChangeArrowheads="1"/>
              </p:cNvSpPr>
              <p:nvPr/>
            </p:nvSpPr>
            <p:spPr bwMode="auto">
              <a:xfrm>
                <a:off x="909" y="312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6" name="Oval 525"/>
              <p:cNvSpPr>
                <a:spLocks noChangeArrowheads="1"/>
              </p:cNvSpPr>
              <p:nvPr/>
            </p:nvSpPr>
            <p:spPr bwMode="auto">
              <a:xfrm>
                <a:off x="909" y="31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7" name="Oval 526"/>
              <p:cNvSpPr>
                <a:spLocks noChangeArrowheads="1"/>
              </p:cNvSpPr>
              <p:nvPr/>
            </p:nvSpPr>
            <p:spPr bwMode="auto">
              <a:xfrm>
                <a:off x="1030" y="3209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8" name="Oval 527"/>
              <p:cNvSpPr>
                <a:spLocks noChangeArrowheads="1"/>
              </p:cNvSpPr>
              <p:nvPr/>
            </p:nvSpPr>
            <p:spPr bwMode="auto">
              <a:xfrm>
                <a:off x="1100" y="317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9" name="Oval 528"/>
              <p:cNvSpPr>
                <a:spLocks noChangeArrowheads="1"/>
              </p:cNvSpPr>
              <p:nvPr/>
            </p:nvSpPr>
            <p:spPr bwMode="auto">
              <a:xfrm>
                <a:off x="1100" y="3242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0" name="Oval 529"/>
              <p:cNvSpPr>
                <a:spLocks noChangeArrowheads="1"/>
              </p:cNvSpPr>
              <p:nvPr/>
            </p:nvSpPr>
            <p:spPr bwMode="auto">
              <a:xfrm>
                <a:off x="926" y="301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1" name="Oval 530"/>
              <p:cNvSpPr>
                <a:spLocks noChangeArrowheads="1"/>
              </p:cNvSpPr>
              <p:nvPr/>
            </p:nvSpPr>
            <p:spPr bwMode="auto">
              <a:xfrm>
                <a:off x="987" y="298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2" name="Oval 531"/>
              <p:cNvSpPr>
                <a:spLocks noChangeArrowheads="1"/>
              </p:cNvSpPr>
              <p:nvPr/>
            </p:nvSpPr>
            <p:spPr bwMode="auto">
              <a:xfrm>
                <a:off x="996" y="304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8" name="Text Box 549"/>
            <p:cNvSpPr txBox="1">
              <a:spLocks noChangeArrowheads="1"/>
            </p:cNvSpPr>
            <p:nvPr/>
          </p:nvSpPr>
          <p:spPr bwMode="auto">
            <a:xfrm>
              <a:off x="1400" y="2923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</a:t>
              </a:r>
              <a:endParaRPr lang="en-GB" sz="2400"/>
            </a:p>
          </p:txBody>
        </p:sp>
        <p:sp>
          <p:nvSpPr>
            <p:cNvPr id="24589" name="AutoShape 550"/>
            <p:cNvSpPr>
              <a:spLocks noChangeArrowheads="1"/>
            </p:cNvSpPr>
            <p:nvPr/>
          </p:nvSpPr>
          <p:spPr bwMode="auto">
            <a:xfrm>
              <a:off x="2784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AutoShape 552"/>
            <p:cNvSpPr>
              <a:spLocks noChangeArrowheads="1"/>
            </p:cNvSpPr>
            <p:nvPr/>
          </p:nvSpPr>
          <p:spPr bwMode="auto">
            <a:xfrm>
              <a:off x="4128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Text Box 554"/>
            <p:cNvSpPr txBox="1">
              <a:spLocks noChangeArrowheads="1"/>
            </p:cNvSpPr>
            <p:nvPr/>
          </p:nvSpPr>
          <p:spPr bwMode="auto">
            <a:xfrm>
              <a:off x="2832" y="2928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</a:t>
              </a:r>
              <a:endParaRPr lang="en-GB" sz="2400"/>
            </a:p>
          </p:txBody>
        </p:sp>
        <p:sp>
          <p:nvSpPr>
            <p:cNvPr id="24592" name="Text Box 555"/>
            <p:cNvSpPr txBox="1">
              <a:spLocks noChangeArrowheads="1"/>
            </p:cNvSpPr>
            <p:nvPr/>
          </p:nvSpPr>
          <p:spPr bwMode="auto">
            <a:xfrm>
              <a:off x="4176" y="2928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</a:t>
              </a:r>
              <a:endParaRPr lang="en-GB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95295"/>
          </a:xfrm>
        </p:spPr>
        <p:txBody>
          <a:bodyPr/>
          <a:lstStyle/>
          <a:p>
            <a:r>
              <a:rPr lang="en-GB" sz="3600" b="1" dirty="0"/>
              <a:t>CHAMELEON Algorithm</a:t>
            </a:r>
          </a:p>
        </p:txBody>
      </p:sp>
      <p:sp>
        <p:nvSpPr>
          <p:cNvPr id="71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458200" cy="533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The Chameleon Method (Comparison)</a:t>
            </a:r>
          </a:p>
        </p:txBody>
      </p:sp>
      <p:graphicFrame>
        <p:nvGraphicFramePr>
          <p:cNvPr id="7170" name="Object 18"/>
          <p:cNvGraphicFramePr>
            <a:graphicFrameLocks noChangeAspect="1"/>
          </p:cNvGraphicFramePr>
          <p:nvPr/>
        </p:nvGraphicFramePr>
        <p:xfrm>
          <a:off x="3433763" y="4114800"/>
          <a:ext cx="2362200" cy="1600200"/>
        </p:xfrm>
        <a:graphic>
          <a:graphicData uri="http://schemas.openxmlformats.org/presentationml/2006/ole">
            <p:oleObj spid="_x0000_s7170" name="Bitmap Image" r:id="rId4" imgW="2561905" imgH="1733333" progId="PBrush">
              <p:embed/>
            </p:oleObj>
          </a:graphicData>
        </a:graphic>
      </p:graphicFrame>
      <p:graphicFrame>
        <p:nvGraphicFramePr>
          <p:cNvPr id="7171" name="Object 19"/>
          <p:cNvGraphicFramePr>
            <a:graphicFrameLocks noChangeAspect="1"/>
          </p:cNvGraphicFramePr>
          <p:nvPr/>
        </p:nvGraphicFramePr>
        <p:xfrm>
          <a:off x="6248400" y="4114800"/>
          <a:ext cx="2133600" cy="1600200"/>
        </p:xfrm>
        <a:graphic>
          <a:graphicData uri="http://schemas.openxmlformats.org/presentationml/2006/ole">
            <p:oleObj spid="_x0000_s7171" name="Bitmap Image" r:id="rId5" imgW="2933333" imgH="2161905" progId="PBrush">
              <p:embed/>
            </p:oleObj>
          </a:graphicData>
        </a:graphic>
      </p:graphicFrame>
      <p:sp>
        <p:nvSpPr>
          <p:cNvPr id="7176" name="Text Box 20"/>
          <p:cNvSpPr txBox="1">
            <a:spLocks noChangeArrowheads="1"/>
          </p:cNvSpPr>
          <p:nvPr/>
        </p:nvSpPr>
        <p:spPr bwMode="auto">
          <a:xfrm>
            <a:off x="6705600" y="5715000"/>
            <a:ext cx="12112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600" b="1">
                <a:latin typeface="Arial Narrow" pitchFamily="34" charset="0"/>
              </a:rPr>
              <a:t>CURE Result</a:t>
            </a:r>
          </a:p>
        </p:txBody>
      </p:sp>
      <p:grpSp>
        <p:nvGrpSpPr>
          <p:cNvPr id="7177" name="Group 25"/>
          <p:cNvGrpSpPr>
            <a:grpSpLocks/>
          </p:cNvGrpSpPr>
          <p:nvPr/>
        </p:nvGrpSpPr>
        <p:grpSpPr bwMode="auto">
          <a:xfrm>
            <a:off x="762000" y="1905000"/>
            <a:ext cx="7620000" cy="1936750"/>
            <a:chOff x="432" y="1296"/>
            <a:chExt cx="4800" cy="1220"/>
          </a:xfrm>
        </p:grpSpPr>
        <p:graphicFrame>
          <p:nvGraphicFramePr>
            <p:cNvPr id="7172" name="Object 15"/>
            <p:cNvGraphicFramePr>
              <a:graphicFrameLocks noChangeAspect="1"/>
            </p:cNvGraphicFramePr>
            <p:nvPr/>
          </p:nvGraphicFramePr>
          <p:xfrm>
            <a:off x="3875" y="1296"/>
            <a:ext cx="1357" cy="997"/>
          </p:xfrm>
          <a:graphic>
            <a:graphicData uri="http://schemas.openxmlformats.org/presentationml/2006/ole">
              <p:oleObj spid="_x0000_s7172" name="Bitmap Image" r:id="rId6" imgW="2133898" imgH="1542857" progId="PBrush">
                <p:embed/>
              </p:oleObj>
            </a:graphicData>
          </a:graphic>
        </p:graphicFrame>
        <p:grpSp>
          <p:nvGrpSpPr>
            <p:cNvPr id="7182" name="Group 24"/>
            <p:cNvGrpSpPr>
              <a:grpSpLocks/>
            </p:cNvGrpSpPr>
            <p:nvPr/>
          </p:nvGrpSpPr>
          <p:grpSpPr bwMode="auto">
            <a:xfrm>
              <a:off x="2120" y="1296"/>
              <a:ext cx="1480" cy="1200"/>
              <a:chOff x="2016" y="1296"/>
              <a:chExt cx="1480" cy="1200"/>
            </a:xfrm>
          </p:grpSpPr>
          <p:graphicFrame>
            <p:nvGraphicFramePr>
              <p:cNvPr id="7173" name="Object 14"/>
              <p:cNvGraphicFramePr>
                <a:graphicFrameLocks noChangeAspect="1"/>
              </p:cNvGraphicFramePr>
              <p:nvPr/>
            </p:nvGraphicFramePr>
            <p:xfrm>
              <a:off x="2016" y="1296"/>
              <a:ext cx="1480" cy="1012"/>
            </p:xfrm>
            <a:graphic>
              <a:graphicData uri="http://schemas.openxmlformats.org/presentationml/2006/ole">
                <p:oleObj spid="_x0000_s7173" name="Bitmap Image" r:id="rId7" imgW="2476190" imgH="1666667" progId="PBrush">
                  <p:embed/>
                </p:oleObj>
              </a:graphicData>
            </a:graphic>
          </p:graphicFrame>
          <p:sp>
            <p:nvSpPr>
              <p:cNvPr id="7187" name="Text Box 16"/>
              <p:cNvSpPr txBox="1">
                <a:spLocks noChangeArrowheads="1"/>
              </p:cNvSpPr>
              <p:nvPr/>
            </p:nvSpPr>
            <p:spPr bwMode="auto">
              <a:xfrm>
                <a:off x="2256" y="2284"/>
                <a:ext cx="1029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US" sz="1600" b="1">
                    <a:latin typeface="Arial Narrow" pitchFamily="34" charset="0"/>
                  </a:rPr>
                  <a:t>Chameleon Result</a:t>
                </a:r>
              </a:p>
            </p:txBody>
          </p:sp>
        </p:grpSp>
        <p:sp>
          <p:nvSpPr>
            <p:cNvPr id="7183" name="Text Box 17"/>
            <p:cNvSpPr txBox="1">
              <a:spLocks noChangeArrowheads="1"/>
            </p:cNvSpPr>
            <p:nvPr/>
          </p:nvSpPr>
          <p:spPr bwMode="auto">
            <a:xfrm>
              <a:off x="4176" y="2284"/>
              <a:ext cx="86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 b="1">
                  <a:latin typeface="Arial Narrow" pitchFamily="34" charset="0"/>
                </a:rPr>
                <a:t>DBScan Result</a:t>
              </a:r>
            </a:p>
          </p:txBody>
        </p:sp>
        <p:grpSp>
          <p:nvGrpSpPr>
            <p:cNvPr id="7184" name="Group 23"/>
            <p:cNvGrpSpPr>
              <a:grpSpLocks/>
            </p:cNvGrpSpPr>
            <p:nvPr/>
          </p:nvGrpSpPr>
          <p:grpSpPr bwMode="auto">
            <a:xfrm>
              <a:off x="432" y="1296"/>
              <a:ext cx="1392" cy="1220"/>
              <a:chOff x="432" y="1296"/>
              <a:chExt cx="1392" cy="1220"/>
            </a:xfrm>
          </p:grpSpPr>
          <p:pic>
            <p:nvPicPr>
              <p:cNvPr id="7185" name="Picture 21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432" y="1296"/>
                <a:ext cx="1392" cy="100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pic>
          <p:sp>
            <p:nvSpPr>
              <p:cNvPr id="7186" name="Text Box 16"/>
              <p:cNvSpPr txBox="1">
                <a:spLocks noChangeArrowheads="1"/>
              </p:cNvSpPr>
              <p:nvPr/>
            </p:nvSpPr>
            <p:spPr bwMode="auto">
              <a:xfrm>
                <a:off x="720" y="2304"/>
                <a:ext cx="816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en-US" sz="1600" b="1">
                    <a:latin typeface="Arial Narrow" pitchFamily="34" charset="0"/>
                  </a:rPr>
                  <a:t>Original Data</a:t>
                </a:r>
              </a:p>
            </p:txBody>
          </p:sp>
        </p:grpSp>
      </p:grpSp>
      <p:pic>
        <p:nvPicPr>
          <p:cNvPr id="7178" name="Picture 2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73113" y="4114800"/>
            <a:ext cx="2286000" cy="155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179" name="Text Box 27"/>
          <p:cNvSpPr txBox="1">
            <a:spLocks noChangeArrowheads="1"/>
          </p:cNvSpPr>
          <p:nvPr/>
        </p:nvSpPr>
        <p:spPr bwMode="auto">
          <a:xfrm>
            <a:off x="1143000" y="5715000"/>
            <a:ext cx="1219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600" b="1">
                <a:latin typeface="Arial Narrow" pitchFamily="34" charset="0"/>
              </a:rPr>
              <a:t>Original Data</a:t>
            </a:r>
            <a:endParaRPr lang="en-GB"/>
          </a:p>
        </p:txBody>
      </p:sp>
      <p:sp>
        <p:nvSpPr>
          <p:cNvPr id="7180" name="Text Box 28"/>
          <p:cNvSpPr txBox="1">
            <a:spLocks noChangeArrowheads="1"/>
          </p:cNvSpPr>
          <p:nvPr/>
        </p:nvSpPr>
        <p:spPr bwMode="auto">
          <a:xfrm>
            <a:off x="3776663" y="5715000"/>
            <a:ext cx="16335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600" b="1">
                <a:latin typeface="Arial Narrow" pitchFamily="34" charset="0"/>
              </a:rPr>
              <a:t>Chameleon Result</a:t>
            </a:r>
          </a:p>
        </p:txBody>
      </p:sp>
      <p:sp>
        <p:nvSpPr>
          <p:cNvPr id="7181" name="Text Box 29"/>
          <p:cNvSpPr txBox="1">
            <a:spLocks noChangeArrowheads="1"/>
          </p:cNvSpPr>
          <p:nvPr/>
        </p:nvSpPr>
        <p:spPr bwMode="auto">
          <a:xfrm rot="-5400000">
            <a:off x="7791450" y="4705350"/>
            <a:ext cx="218757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000"/>
              <a:t>(Karypis et al 1999 with permission)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819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928670"/>
            <a:ext cx="8229600" cy="3200400"/>
          </a:xfrm>
        </p:spPr>
        <p:txBody>
          <a:bodyPr/>
          <a:lstStyle/>
          <a:p>
            <a:pPr marL="285750" indent="-285750"/>
            <a:r>
              <a:rPr lang="en-GB" sz="2800" b="1" dirty="0"/>
              <a:t>Background of Model-based Clustering</a:t>
            </a:r>
          </a:p>
          <a:p>
            <a:pPr marL="762000" lvl="1"/>
            <a:r>
              <a:rPr lang="en-GB" sz="2400" dirty="0"/>
              <a:t>Data set as the result of a statistical process. Clustering is to find the best-fit statistical model</a:t>
            </a:r>
          </a:p>
          <a:p>
            <a:pPr marL="762000" lvl="1"/>
            <a:r>
              <a:rPr lang="en-GB" sz="2400" dirty="0"/>
              <a:t>Mixture Model Approach represents the model in terms of a collection of multivariate distributions</a:t>
            </a:r>
          </a:p>
          <a:p>
            <a:pPr marL="762000" lvl="1"/>
            <a:r>
              <a:rPr lang="en-GB" sz="2400" dirty="0"/>
              <a:t>Each distribution (represented by mean and covariance) describes a cluster of ellipsoidal shape.</a:t>
            </a:r>
          </a:p>
        </p:txBody>
      </p:sp>
      <p:graphicFrame>
        <p:nvGraphicFramePr>
          <p:cNvPr id="8194" name="Object 11"/>
          <p:cNvGraphicFramePr>
            <a:graphicFrameLocks noChangeAspect="1"/>
          </p:cNvGraphicFramePr>
          <p:nvPr/>
        </p:nvGraphicFramePr>
        <p:xfrm>
          <a:off x="1143000" y="4191000"/>
          <a:ext cx="2819400" cy="1976438"/>
        </p:xfrm>
        <a:graphic>
          <a:graphicData uri="http://schemas.openxmlformats.org/presentationml/2006/ole">
            <p:oleObj spid="_x0000_s53250" name="Photo Editor Photo" r:id="rId4" imgW="4210638" imgH="2952381" progId="">
              <p:embed/>
            </p:oleObj>
          </a:graphicData>
        </a:graphic>
      </p:graphicFrame>
      <p:graphicFrame>
        <p:nvGraphicFramePr>
          <p:cNvPr id="8195" name="Object 12"/>
          <p:cNvGraphicFramePr>
            <a:graphicFrameLocks noChangeAspect="1"/>
          </p:cNvGraphicFramePr>
          <p:nvPr/>
        </p:nvGraphicFramePr>
        <p:xfrm>
          <a:off x="5029200" y="4191000"/>
          <a:ext cx="2819400" cy="1976438"/>
        </p:xfrm>
        <a:graphic>
          <a:graphicData uri="http://schemas.openxmlformats.org/presentationml/2006/ole">
            <p:oleObj spid="_x0000_s53251" name="Photo Editor Photo" r:id="rId5" imgW="4210638" imgH="2952381" progId="">
              <p:embed/>
            </p:oleObj>
          </a:graphicData>
        </a:graphic>
      </p:graphicFrame>
      <p:sp>
        <p:nvSpPr>
          <p:cNvPr id="8200" name="Oval 13"/>
          <p:cNvSpPr>
            <a:spLocks noChangeArrowheads="1"/>
          </p:cNvSpPr>
          <p:nvPr/>
        </p:nvSpPr>
        <p:spPr bwMode="auto">
          <a:xfrm rot="-530901">
            <a:off x="5791200" y="4876800"/>
            <a:ext cx="838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Oval 14"/>
          <p:cNvSpPr>
            <a:spLocks noChangeArrowheads="1"/>
          </p:cNvSpPr>
          <p:nvPr/>
        </p:nvSpPr>
        <p:spPr bwMode="auto">
          <a:xfrm>
            <a:off x="6934200" y="4724400"/>
            <a:ext cx="381000" cy="381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Oval 15"/>
          <p:cNvSpPr>
            <a:spLocks noChangeArrowheads="1"/>
          </p:cNvSpPr>
          <p:nvPr/>
        </p:nvSpPr>
        <p:spPr bwMode="auto">
          <a:xfrm rot="1190442">
            <a:off x="7096125" y="5581650"/>
            <a:ext cx="228600" cy="1524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AutoShape 16"/>
          <p:cNvSpPr>
            <a:spLocks noChangeArrowheads="1"/>
          </p:cNvSpPr>
          <p:nvPr/>
        </p:nvSpPr>
        <p:spPr bwMode="auto">
          <a:xfrm>
            <a:off x="4343400" y="51054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8786842" cy="595295"/>
          </a:xfrm>
        </p:spPr>
        <p:txBody>
          <a:bodyPr/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27653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14282" y="928670"/>
            <a:ext cx="8534400" cy="533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Algorithm Illustration:</a:t>
            </a:r>
          </a:p>
        </p:txBody>
      </p:sp>
      <p:sp>
        <p:nvSpPr>
          <p:cNvPr id="27651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2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3824288" y="31670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3400425" y="3190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2765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8413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73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611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68413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0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973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1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611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2" name="Text Box 18"/>
          <p:cNvSpPr txBox="1">
            <a:spLocks noChangeArrowheads="1"/>
          </p:cNvSpPr>
          <p:nvPr/>
        </p:nvSpPr>
        <p:spPr bwMode="auto">
          <a:xfrm>
            <a:off x="642910" y="6357958"/>
            <a:ext cx="8001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000" b="1" dirty="0"/>
              <a:t>Adapted from Source: http://www.slideshare.net/butest/lecture-18-gaussian-mixture-models-and-expectation-maximization</a:t>
            </a:r>
          </a:p>
        </p:txBody>
      </p:sp>
      <p:sp>
        <p:nvSpPr>
          <p:cNvPr id="27664" name="Text Box 20"/>
          <p:cNvSpPr txBox="1">
            <a:spLocks noChangeArrowheads="1"/>
          </p:cNvSpPr>
          <p:nvPr/>
        </p:nvSpPr>
        <p:spPr bwMode="auto">
          <a:xfrm>
            <a:off x="1676400" y="340676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>
                <a:latin typeface="Arial Narrow" pitchFamily="34" charset="0"/>
              </a:rPr>
              <a:t>Initialisation</a:t>
            </a:r>
          </a:p>
        </p:txBody>
      </p:sp>
      <p:sp>
        <p:nvSpPr>
          <p:cNvPr id="27665" name="Text Box 21"/>
          <p:cNvSpPr txBox="1">
            <a:spLocks noChangeArrowheads="1"/>
          </p:cNvSpPr>
          <p:nvPr/>
        </p:nvSpPr>
        <p:spPr bwMode="auto">
          <a:xfrm>
            <a:off x="4214810" y="338612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6" name="Text Box 22"/>
          <p:cNvSpPr txBox="1">
            <a:spLocks noChangeArrowheads="1"/>
          </p:cNvSpPr>
          <p:nvPr/>
        </p:nvSpPr>
        <p:spPr bwMode="auto">
          <a:xfrm>
            <a:off x="6629400" y="3406766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7" name="Text Box 23"/>
          <p:cNvSpPr txBox="1">
            <a:spLocks noChangeArrowheads="1"/>
          </p:cNvSpPr>
          <p:nvPr/>
        </p:nvSpPr>
        <p:spPr bwMode="auto">
          <a:xfrm>
            <a:off x="16764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8" name="Text Box 24"/>
          <p:cNvSpPr txBox="1">
            <a:spLocks noChangeArrowheads="1"/>
          </p:cNvSpPr>
          <p:nvPr/>
        </p:nvSpPr>
        <p:spPr bwMode="auto">
          <a:xfrm>
            <a:off x="41148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9" name="Text Box 25"/>
          <p:cNvSpPr txBox="1">
            <a:spLocks noChangeArrowheads="1"/>
          </p:cNvSpPr>
          <p:nvPr/>
        </p:nvSpPr>
        <p:spPr bwMode="auto">
          <a:xfrm>
            <a:off x="6781800" y="5878532"/>
            <a:ext cx="990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Converge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1270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534400" cy="2438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Background of Subspace Clustering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Clusters may exist in a subspace of a high dimensional space even though no clusters exist in the original space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Either feature selection or dimension reduction methods work well.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1266" name="Object 13"/>
          <p:cNvGraphicFramePr>
            <a:graphicFrameLocks noChangeAspect="1"/>
          </p:cNvGraphicFramePr>
          <p:nvPr/>
        </p:nvGraphicFramePr>
        <p:xfrm>
          <a:off x="2133600" y="3581400"/>
          <a:ext cx="5153025" cy="2200275"/>
        </p:xfrm>
        <a:graphic>
          <a:graphicData uri="http://schemas.openxmlformats.org/presentationml/2006/ole">
            <p:oleObj spid="_x0000_s54274" name="Photo Editor Photo" r:id="rId4" imgW="5152381" imgH="2200582" progId="">
              <p:embed/>
            </p:oleObj>
          </a:graphicData>
        </a:graphic>
      </p:graphicFrame>
      <p:sp>
        <p:nvSpPr>
          <p:cNvPr id="11271" name="AutoShape 14"/>
          <p:cNvSpPr>
            <a:spLocks noChangeArrowheads="1"/>
          </p:cNvSpPr>
          <p:nvPr/>
        </p:nvSpPr>
        <p:spPr bwMode="auto">
          <a:xfrm>
            <a:off x="4724400" y="3914775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AutoShape 15"/>
          <p:cNvSpPr>
            <a:spLocks noChangeArrowheads="1"/>
          </p:cNvSpPr>
          <p:nvPr/>
        </p:nvSpPr>
        <p:spPr bwMode="auto">
          <a:xfrm>
            <a:off x="4724400" y="44958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16"/>
          <p:cNvSpPr>
            <a:spLocks noChangeArrowheads="1"/>
          </p:cNvSpPr>
          <p:nvPr/>
        </p:nvSpPr>
        <p:spPr bwMode="auto">
          <a:xfrm>
            <a:off x="4724400" y="50292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AutoShape 17"/>
          <p:cNvSpPr>
            <a:spLocks noChangeArrowheads="1"/>
          </p:cNvSpPr>
          <p:nvPr/>
        </p:nvSpPr>
        <p:spPr bwMode="auto">
          <a:xfrm>
            <a:off x="4724400" y="54864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AutoShape 18"/>
          <p:cNvSpPr>
            <a:spLocks noChangeArrowheads="1"/>
          </p:cNvSpPr>
          <p:nvPr/>
        </p:nvSpPr>
        <p:spPr bwMode="auto">
          <a:xfrm>
            <a:off x="54102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AutoShape 19"/>
          <p:cNvSpPr>
            <a:spLocks noChangeArrowheads="1"/>
          </p:cNvSpPr>
          <p:nvPr/>
        </p:nvSpPr>
        <p:spPr bwMode="auto">
          <a:xfrm>
            <a:off x="60960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AutoShape 20"/>
          <p:cNvSpPr>
            <a:spLocks noChangeArrowheads="1"/>
          </p:cNvSpPr>
          <p:nvPr/>
        </p:nvSpPr>
        <p:spPr bwMode="auto">
          <a:xfrm>
            <a:off x="67818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229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19200"/>
            <a:ext cx="8686800" cy="609600"/>
          </a:xfrm>
        </p:spPr>
        <p:txBody>
          <a:bodyPr/>
          <a:lstStyle/>
          <a:p>
            <a:pPr marL="285750" indent="-285750"/>
            <a:r>
              <a:rPr lang="en-GB" sz="2800" b="1"/>
              <a:t>Problem of Subspace Clustering (illustrated)</a:t>
            </a:r>
            <a:endParaRPr lang="en-GB" sz="2800"/>
          </a:p>
        </p:txBody>
      </p:sp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9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2290" name="Object 6"/>
          <p:cNvGraphicFramePr>
            <a:graphicFrameLocks noChangeAspect="1"/>
          </p:cNvGraphicFramePr>
          <p:nvPr/>
        </p:nvGraphicFramePr>
        <p:xfrm>
          <a:off x="990600" y="2057400"/>
          <a:ext cx="3009900" cy="2828925"/>
        </p:xfrm>
        <a:graphic>
          <a:graphicData uri="http://schemas.openxmlformats.org/presentationml/2006/ole">
            <p:oleObj spid="_x0000_s55298" name="Photo Editor Photo" r:id="rId4" imgW="3010320" imgH="2828571" progId="">
              <p:embed/>
            </p:oleObj>
          </a:graphicData>
        </a:graphic>
      </p:graphicFrame>
      <p:sp>
        <p:nvSpPr>
          <p:cNvPr id="12296" name="AutoShape 7"/>
          <p:cNvSpPr>
            <a:spLocks noChangeArrowheads="1"/>
          </p:cNvSpPr>
          <p:nvPr/>
        </p:nvSpPr>
        <p:spPr bwMode="auto">
          <a:xfrm>
            <a:off x="228600" y="5257800"/>
            <a:ext cx="1447800" cy="457200"/>
          </a:xfrm>
          <a:prstGeom prst="wedgeRectCallout">
            <a:avLst>
              <a:gd name="adj1" fmla="val 67764"/>
              <a:gd name="adj2" fmla="val -2979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w: ([a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), [b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))</a:t>
            </a:r>
          </a:p>
        </p:txBody>
      </p:sp>
      <p:sp>
        <p:nvSpPr>
          <p:cNvPr id="12297" name="AutoShape 9"/>
          <p:cNvSpPr>
            <a:spLocks noChangeArrowheads="1"/>
          </p:cNvSpPr>
          <p:nvPr/>
        </p:nvSpPr>
        <p:spPr bwMode="auto">
          <a:xfrm>
            <a:off x="2438400" y="5181600"/>
            <a:ext cx="1371600" cy="533400"/>
          </a:xfrm>
          <a:prstGeom prst="wedgeRectCallout">
            <a:avLst>
              <a:gd name="adj1" fmla="val -70833"/>
              <a:gd name="adj2" fmla="val -23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Connected Units M, W, Z </a:t>
            </a:r>
          </a:p>
        </p:txBody>
      </p:sp>
      <p:sp>
        <p:nvSpPr>
          <p:cNvPr id="12298" name="AutoShape 10"/>
          <p:cNvSpPr>
            <a:spLocks noChangeArrowheads="1"/>
          </p:cNvSpPr>
          <p:nvPr/>
        </p:nvSpPr>
        <p:spPr bwMode="auto">
          <a:xfrm>
            <a:off x="3200400" y="1981200"/>
            <a:ext cx="1371600" cy="762000"/>
          </a:xfrm>
          <a:prstGeom prst="wedgeRectCallout">
            <a:avLst>
              <a:gd name="adj1" fmla="val -73611"/>
              <a:gd name="adj2" fmla="val 5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Maximal regions C and D form a cluster</a:t>
            </a:r>
          </a:p>
        </p:txBody>
      </p:sp>
      <p:graphicFrame>
        <p:nvGraphicFramePr>
          <p:cNvPr id="12291" name="Object 11"/>
          <p:cNvGraphicFramePr>
            <a:graphicFrameLocks noChangeAspect="1"/>
          </p:cNvGraphicFramePr>
          <p:nvPr/>
        </p:nvGraphicFramePr>
        <p:xfrm>
          <a:off x="5076825" y="2962275"/>
          <a:ext cx="3686175" cy="2828925"/>
        </p:xfrm>
        <a:graphic>
          <a:graphicData uri="http://schemas.openxmlformats.org/presentationml/2006/ole">
            <p:oleObj spid="_x0000_s55299" name="Photo Editor Photo" r:id="rId5" imgW="3685714" imgH="2828571" progId="">
              <p:embed/>
            </p:oleObj>
          </a:graphicData>
        </a:graphic>
      </p:graphicFrame>
      <p:sp>
        <p:nvSpPr>
          <p:cNvPr id="12299" name="Oval 12"/>
          <p:cNvSpPr>
            <a:spLocks noChangeArrowheads="1"/>
          </p:cNvSpPr>
          <p:nvPr/>
        </p:nvSpPr>
        <p:spPr bwMode="auto">
          <a:xfrm>
            <a:off x="8210550" y="3495675"/>
            <a:ext cx="304800" cy="762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Oval 13"/>
          <p:cNvSpPr>
            <a:spLocks noChangeArrowheads="1"/>
          </p:cNvSpPr>
          <p:nvPr/>
        </p:nvSpPr>
        <p:spPr bwMode="auto">
          <a:xfrm>
            <a:off x="8248650" y="4505325"/>
            <a:ext cx="228600" cy="381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Text Box 15"/>
          <p:cNvSpPr txBox="1">
            <a:spLocks noChangeArrowheads="1"/>
          </p:cNvSpPr>
          <p:nvPr/>
        </p:nvSpPr>
        <p:spPr bwMode="auto">
          <a:xfrm>
            <a:off x="6400800" y="2590800"/>
            <a:ext cx="1355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 </a:t>
            </a:r>
            <a:r>
              <a:rPr lang="en-GB"/>
              <a:t>= 9, </a:t>
            </a:r>
            <a:r>
              <a:rPr lang="en-GB">
                <a:sym typeface="Symbol" pitchFamily="18" charset="2"/>
              </a:rPr>
              <a:t> </a:t>
            </a:r>
            <a:r>
              <a:rPr lang="en-GB"/>
              <a:t>= 3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379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138613"/>
          </a:xfrm>
        </p:spPr>
        <p:txBody>
          <a:bodyPr/>
          <a:lstStyle/>
          <a:p>
            <a:pPr marL="285750" indent="-285750"/>
            <a:r>
              <a:rPr lang="en-GB" sz="2800" b="1" dirty="0"/>
              <a:t>Problems of </a:t>
            </a:r>
            <a:r>
              <a:rPr lang="en-GB" sz="2800" b="1" dirty="0" err="1"/>
              <a:t>Pairwise</a:t>
            </a:r>
            <a:r>
              <a:rPr lang="en-GB" sz="2800" b="1" dirty="0"/>
              <a:t> Proximity Measures </a:t>
            </a:r>
          </a:p>
          <a:p>
            <a:pPr marL="628650" lvl="1" indent="-266700">
              <a:spcAft>
                <a:spcPts val="600"/>
              </a:spcAft>
            </a:pPr>
            <a:r>
              <a:rPr lang="en-GB" sz="2400" dirty="0"/>
              <a:t>Measurement may not be effective in</a:t>
            </a:r>
          </a:p>
          <a:p>
            <a:pPr marL="895350" lvl="2" indent="-180975"/>
            <a:r>
              <a:rPr lang="en-GB" sz="2000" dirty="0"/>
              <a:t>Data are more scattered in high dimensionality spaces</a:t>
            </a:r>
          </a:p>
          <a:p>
            <a:pPr marL="895350" lvl="2" indent="-180975"/>
            <a:r>
              <a:rPr lang="en-GB" sz="2000" dirty="0"/>
              <a:t>Data densities may be of different degrees</a:t>
            </a:r>
          </a:p>
          <a:p>
            <a:pPr marL="895350" lvl="2" indent="-180975"/>
            <a:r>
              <a:rPr lang="en-GB" sz="2000" dirty="0"/>
              <a:t>Certain types of data such as time-series </a:t>
            </a:r>
          </a:p>
        </p:txBody>
      </p:sp>
      <p:sp>
        <p:nvSpPr>
          <p:cNvPr id="3379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379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pSp>
        <p:nvGrpSpPr>
          <p:cNvPr id="2" name="Group 97"/>
          <p:cNvGrpSpPr>
            <a:grpSpLocks/>
          </p:cNvGrpSpPr>
          <p:nvPr/>
        </p:nvGrpSpPr>
        <p:grpSpPr bwMode="auto">
          <a:xfrm>
            <a:off x="285750" y="3662363"/>
            <a:ext cx="1785938" cy="2065337"/>
            <a:chOff x="357158" y="3804826"/>
            <a:chExt cx="1785950" cy="2066337"/>
          </a:xfrm>
        </p:grpSpPr>
        <p:grpSp>
          <p:nvGrpSpPr>
            <p:cNvPr id="3" name="Group 94"/>
            <p:cNvGrpSpPr>
              <a:grpSpLocks/>
            </p:cNvGrpSpPr>
            <p:nvPr/>
          </p:nvGrpSpPr>
          <p:grpSpPr bwMode="auto">
            <a:xfrm>
              <a:off x="500034" y="3804826"/>
              <a:ext cx="1428760" cy="1285884"/>
              <a:chOff x="928662" y="3714752"/>
              <a:chExt cx="1647828" cy="1500198"/>
            </a:xfrm>
          </p:grpSpPr>
          <p:sp>
            <p:nvSpPr>
              <p:cNvPr id="6" name="Oval 5"/>
              <p:cNvSpPr/>
              <p:nvPr/>
            </p:nvSpPr>
            <p:spPr>
              <a:xfrm>
                <a:off x="1071474" y="4142790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1437658" y="3714752"/>
                <a:ext cx="71406" cy="7226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1285692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571315" y="4142790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714127" y="4572681"/>
                <a:ext cx="71405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928344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2201152" y="4357735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928662" y="4572681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2505085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2499591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2071156" y="4930307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1499909" y="5143399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cxnSp>
            <p:nvCxnSpPr>
              <p:cNvPr id="19" name="Straight Arrow Connector 18"/>
              <p:cNvCxnSpPr>
                <a:stCxn id="9" idx="7"/>
                <a:endCxn id="11" idx="3"/>
              </p:cNvCxnSpPr>
              <p:nvPr/>
            </p:nvCxnSpPr>
            <p:spPr>
              <a:xfrm rot="5400000" flipH="1" flipV="1">
                <a:off x="1704001" y="3918579"/>
                <a:ext cx="163062" cy="307595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 rot="16200000" flipH="1">
                <a:off x="1482086" y="4322463"/>
                <a:ext cx="379860" cy="142812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887" name="TextBox 24"/>
              <p:cNvSpPr txBox="1">
                <a:spLocks noChangeArrowheads="1"/>
              </p:cNvSpPr>
              <p:nvPr/>
            </p:nvSpPr>
            <p:spPr bwMode="auto">
              <a:xfrm>
                <a:off x="1928794" y="3723505"/>
                <a:ext cx="27924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88" name="TextBox 25"/>
              <p:cNvSpPr txBox="1">
                <a:spLocks noChangeArrowheads="1"/>
              </p:cNvSpPr>
              <p:nvPr/>
            </p:nvSpPr>
            <p:spPr bwMode="auto">
              <a:xfrm>
                <a:off x="1285852" y="4009257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33889" name="TextBox 26"/>
              <p:cNvSpPr txBox="1">
                <a:spLocks noChangeArrowheads="1"/>
              </p:cNvSpPr>
              <p:nvPr/>
            </p:nvSpPr>
            <p:spPr bwMode="auto">
              <a:xfrm>
                <a:off x="1704958" y="4580761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c</a:t>
                </a:r>
              </a:p>
            </p:txBody>
          </p:sp>
        </p:grpSp>
        <p:sp>
          <p:nvSpPr>
            <p:cNvPr id="33872" name="TextBox 27"/>
            <p:cNvSpPr txBox="1">
              <a:spLocks noChangeArrowheads="1"/>
            </p:cNvSpPr>
            <p:nvPr/>
          </p:nvSpPr>
          <p:spPr bwMode="auto">
            <a:xfrm>
              <a:off x="357158" y="5286388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Is b really that closer to a than c?</a:t>
              </a:r>
            </a:p>
          </p:txBody>
        </p:sp>
      </p:grpSp>
      <p:grpSp>
        <p:nvGrpSpPr>
          <p:cNvPr id="4" name="Group 98"/>
          <p:cNvGrpSpPr>
            <a:grpSpLocks/>
          </p:cNvGrpSpPr>
          <p:nvPr/>
        </p:nvGrpSpPr>
        <p:grpSpPr bwMode="auto">
          <a:xfrm>
            <a:off x="2286000" y="3643313"/>
            <a:ext cx="1928813" cy="2122487"/>
            <a:chOff x="2357422" y="3819365"/>
            <a:chExt cx="1928826" cy="2123236"/>
          </a:xfrm>
        </p:grpSpPr>
        <p:sp>
          <p:nvSpPr>
            <p:cNvPr id="33847" name="TextBox 45"/>
            <p:cNvSpPr txBox="1">
              <a:spLocks noChangeArrowheads="1"/>
            </p:cNvSpPr>
            <p:nvPr/>
          </p:nvSpPr>
          <p:spPr bwMode="auto">
            <a:xfrm>
              <a:off x="2357422" y="5357826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b belong to cluster A or B?</a:t>
              </a:r>
            </a:p>
          </p:txBody>
        </p:sp>
        <p:grpSp>
          <p:nvGrpSpPr>
            <p:cNvPr id="5" name="Group 95"/>
            <p:cNvGrpSpPr>
              <a:grpSpLocks/>
            </p:cNvGrpSpPr>
            <p:nvPr/>
          </p:nvGrpSpPr>
          <p:grpSpPr bwMode="auto">
            <a:xfrm>
              <a:off x="2357422" y="3819365"/>
              <a:ext cx="1928826" cy="1252709"/>
              <a:chOff x="3571868" y="3747927"/>
              <a:chExt cx="2189530" cy="142876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152138" y="4390917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4746825" y="3885581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>
                <a:off x="4418846" y="4124665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>
                <a:off x="4644107" y="4463366"/>
                <a:ext cx="70281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4644107" y="4820181"/>
                <a:ext cx="70281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4928836" y="4247829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5" name="Oval 34"/>
              <p:cNvSpPr/>
              <p:nvPr/>
            </p:nvSpPr>
            <p:spPr>
              <a:xfrm>
                <a:off x="4928836" y="4668037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>
                <a:off x="4071045" y="482018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7" name="Oval 36"/>
              <p:cNvSpPr/>
              <p:nvPr/>
            </p:nvSpPr>
            <p:spPr>
              <a:xfrm>
                <a:off x="5258617" y="4796635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8" name="Oval 37"/>
              <p:cNvSpPr/>
              <p:nvPr/>
            </p:nvSpPr>
            <p:spPr>
              <a:xfrm>
                <a:off x="5114450" y="4724185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>
                <a:off x="5044169" y="4867274"/>
                <a:ext cx="70281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5166711" y="484916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61" name="TextBox 42"/>
              <p:cNvSpPr txBox="1">
                <a:spLocks noChangeArrowheads="1"/>
              </p:cNvSpPr>
              <p:nvPr/>
            </p:nvSpPr>
            <p:spPr bwMode="auto">
              <a:xfrm>
                <a:off x="4848227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62" name="TextBox 43"/>
              <p:cNvSpPr txBox="1">
                <a:spLocks noChangeArrowheads="1"/>
              </p:cNvSpPr>
              <p:nvPr/>
            </p:nvSpPr>
            <p:spPr bwMode="auto">
              <a:xfrm>
                <a:off x="3571868" y="3819365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A</a:t>
                </a:r>
              </a:p>
            </p:txBody>
          </p:sp>
          <p:sp>
            <p:nvSpPr>
              <p:cNvPr id="33863" name="TextBox 44"/>
              <p:cNvSpPr txBox="1">
                <a:spLocks noChangeArrowheads="1"/>
              </p:cNvSpPr>
              <p:nvPr/>
            </p:nvSpPr>
            <p:spPr bwMode="auto">
              <a:xfrm>
                <a:off x="5429256" y="4676621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B</a:t>
                </a:r>
              </a:p>
            </p:txBody>
          </p:sp>
          <p:sp>
            <p:nvSpPr>
              <p:cNvPr id="47" name="Oval 46"/>
              <p:cNvSpPr/>
              <p:nvPr/>
            </p:nvSpPr>
            <p:spPr>
              <a:xfrm>
                <a:off x="5215367" y="4677093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8" name="Oval 47"/>
              <p:cNvSpPr/>
              <p:nvPr/>
            </p:nvSpPr>
            <p:spPr>
              <a:xfrm>
                <a:off x="5125263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258617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3786316" y="3747927"/>
                <a:ext cx="1284884" cy="135843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1" name="Oval 50"/>
              <p:cNvSpPr/>
              <p:nvPr/>
            </p:nvSpPr>
            <p:spPr>
              <a:xfrm>
                <a:off x="4071045" y="4034103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2" name="Oval 51"/>
              <p:cNvSpPr/>
              <p:nvPr/>
            </p:nvSpPr>
            <p:spPr>
              <a:xfrm rot="737658">
                <a:off x="5018940" y="4534005"/>
                <a:ext cx="428895" cy="64299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6" name="Oval 55"/>
              <p:cNvSpPr/>
              <p:nvPr/>
            </p:nvSpPr>
            <p:spPr>
              <a:xfrm>
                <a:off x="4357576" y="4677093"/>
                <a:ext cx="72083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</p:grpSp>
      <p:grpSp>
        <p:nvGrpSpPr>
          <p:cNvPr id="18" name="Group 99"/>
          <p:cNvGrpSpPr>
            <a:grpSpLocks/>
          </p:cNvGrpSpPr>
          <p:nvPr/>
        </p:nvGrpSpPr>
        <p:grpSpPr bwMode="auto">
          <a:xfrm>
            <a:off x="4429125" y="3748088"/>
            <a:ext cx="2286000" cy="2051050"/>
            <a:chOff x="4500562" y="3890803"/>
            <a:chExt cx="2286016" cy="2051798"/>
          </a:xfrm>
        </p:grpSpPr>
        <p:grpSp>
          <p:nvGrpSpPr>
            <p:cNvPr id="20" name="Group 96"/>
            <p:cNvGrpSpPr>
              <a:grpSpLocks/>
            </p:cNvGrpSpPr>
            <p:nvPr/>
          </p:nvGrpSpPr>
          <p:grpSpPr bwMode="auto">
            <a:xfrm>
              <a:off x="4500562" y="3890803"/>
              <a:ext cx="2143140" cy="1109833"/>
              <a:chOff x="6143636" y="3747927"/>
              <a:chExt cx="2714644" cy="1395585"/>
            </a:xfrm>
          </p:grpSpPr>
          <p:sp>
            <p:nvSpPr>
              <p:cNvPr id="57" name="Oval 56"/>
              <p:cNvSpPr/>
              <p:nvPr/>
            </p:nvSpPr>
            <p:spPr>
              <a:xfrm>
                <a:off x="6509610" y="4390950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8" name="Oval 57"/>
              <p:cNvSpPr/>
              <p:nvPr/>
            </p:nvSpPr>
            <p:spPr>
              <a:xfrm>
                <a:off x="7072648" y="4001541"/>
                <a:ext cx="70380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9" name="Oval 58"/>
              <p:cNvSpPr/>
              <p:nvPr/>
            </p:nvSpPr>
            <p:spPr>
              <a:xfrm>
                <a:off x="6777054" y="412335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0" name="Oval 59"/>
              <p:cNvSpPr/>
              <p:nvPr/>
            </p:nvSpPr>
            <p:spPr>
              <a:xfrm>
                <a:off x="7000257" y="4462841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1" name="Oval 60"/>
              <p:cNvSpPr/>
              <p:nvPr/>
            </p:nvSpPr>
            <p:spPr>
              <a:xfrm>
                <a:off x="7000257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2" name="Oval 61"/>
              <p:cNvSpPr/>
              <p:nvPr/>
            </p:nvSpPr>
            <p:spPr>
              <a:xfrm>
                <a:off x="7285797" y="4247169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3" name="Oval 62"/>
              <p:cNvSpPr/>
              <p:nvPr/>
            </p:nvSpPr>
            <p:spPr>
              <a:xfrm>
                <a:off x="7285797" y="4666532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4" name="Oval 63"/>
              <p:cNvSpPr/>
              <p:nvPr/>
            </p:nvSpPr>
            <p:spPr>
              <a:xfrm>
                <a:off x="6429176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29" name="TextBox 68"/>
              <p:cNvSpPr txBox="1">
                <a:spLocks noChangeArrowheads="1"/>
              </p:cNvSpPr>
              <p:nvPr/>
            </p:nvSpPr>
            <p:spPr bwMode="auto">
              <a:xfrm>
                <a:off x="7205681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75" name="Oval 74"/>
              <p:cNvSpPr/>
              <p:nvPr/>
            </p:nvSpPr>
            <p:spPr>
              <a:xfrm>
                <a:off x="6143636" y="3747927"/>
                <a:ext cx="1284932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6" name="Oval 75"/>
              <p:cNvSpPr/>
              <p:nvPr/>
            </p:nvSpPr>
            <p:spPr>
              <a:xfrm>
                <a:off x="6429176" y="4033493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8" name="Oval 77"/>
              <p:cNvSpPr/>
              <p:nvPr/>
            </p:nvSpPr>
            <p:spPr>
              <a:xfrm>
                <a:off x="6714717" y="4676516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9" name="Oval 78"/>
              <p:cNvSpPr/>
              <p:nvPr/>
            </p:nvSpPr>
            <p:spPr>
              <a:xfrm>
                <a:off x="6216027" y="4572674"/>
                <a:ext cx="70380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0" name="Oval 79"/>
              <p:cNvSpPr/>
              <p:nvPr/>
            </p:nvSpPr>
            <p:spPr>
              <a:xfrm>
                <a:off x="7939323" y="4428892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1" name="Oval 80"/>
              <p:cNvSpPr/>
              <p:nvPr/>
            </p:nvSpPr>
            <p:spPr>
              <a:xfrm>
                <a:off x="8500349" y="4039484"/>
                <a:ext cx="72391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2" name="Oval 81"/>
              <p:cNvSpPr/>
              <p:nvPr/>
            </p:nvSpPr>
            <p:spPr>
              <a:xfrm>
                <a:off x="8206765" y="4163296"/>
                <a:ext cx="70380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3" name="Oval 82"/>
              <p:cNvSpPr/>
              <p:nvPr/>
            </p:nvSpPr>
            <p:spPr>
              <a:xfrm>
                <a:off x="8429970" y="4500783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4" name="Oval 83"/>
              <p:cNvSpPr/>
              <p:nvPr/>
            </p:nvSpPr>
            <p:spPr>
              <a:xfrm>
                <a:off x="8429970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5" name="Oval 84"/>
              <p:cNvSpPr/>
              <p:nvPr/>
            </p:nvSpPr>
            <p:spPr>
              <a:xfrm>
                <a:off x="8715510" y="4287108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6" name="Oval 85"/>
              <p:cNvSpPr/>
              <p:nvPr/>
            </p:nvSpPr>
            <p:spPr>
              <a:xfrm>
                <a:off x="8715510" y="4706471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7" name="Oval 86"/>
              <p:cNvSpPr/>
              <p:nvPr/>
            </p:nvSpPr>
            <p:spPr>
              <a:xfrm>
                <a:off x="7858889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42" name="TextBox 87"/>
              <p:cNvSpPr txBox="1">
                <a:spLocks noChangeArrowheads="1"/>
              </p:cNvSpPr>
              <p:nvPr/>
            </p:nvSpPr>
            <p:spPr bwMode="auto">
              <a:xfrm>
                <a:off x="7572396" y="4357694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90" name="Oval 89"/>
              <p:cNvSpPr/>
              <p:nvPr/>
            </p:nvSpPr>
            <p:spPr>
              <a:xfrm>
                <a:off x="7573349" y="3785869"/>
                <a:ext cx="1284931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1" name="Oval 90"/>
              <p:cNvSpPr/>
              <p:nvPr/>
            </p:nvSpPr>
            <p:spPr>
              <a:xfrm>
                <a:off x="7858889" y="4071436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2" name="Oval 91"/>
              <p:cNvSpPr/>
              <p:nvPr/>
            </p:nvSpPr>
            <p:spPr>
              <a:xfrm>
                <a:off x="8144430" y="4714459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3" name="Oval 92"/>
              <p:cNvSpPr/>
              <p:nvPr/>
            </p:nvSpPr>
            <p:spPr>
              <a:xfrm>
                <a:off x="7643728" y="461061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  <p:sp>
          <p:nvSpPr>
            <p:cNvPr id="33820" name="TextBox 93"/>
            <p:cNvSpPr txBox="1">
              <a:spLocks noChangeArrowheads="1"/>
            </p:cNvSpPr>
            <p:nvPr/>
          </p:nvSpPr>
          <p:spPr bwMode="auto">
            <a:xfrm>
              <a:off x="4572000" y="5357826"/>
              <a:ext cx="2214578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a and b belong to the same cluster?</a:t>
              </a:r>
            </a:p>
          </p:txBody>
        </p:sp>
      </p:grpSp>
      <p:grpSp>
        <p:nvGrpSpPr>
          <p:cNvPr id="21" name="Group 127"/>
          <p:cNvGrpSpPr>
            <a:grpSpLocks/>
          </p:cNvGrpSpPr>
          <p:nvPr/>
        </p:nvGrpSpPr>
        <p:grpSpPr bwMode="auto">
          <a:xfrm>
            <a:off x="7143750" y="4071938"/>
            <a:ext cx="1785938" cy="1727200"/>
            <a:chOff x="7143736" y="4071942"/>
            <a:chExt cx="1785982" cy="1727783"/>
          </a:xfrm>
        </p:grpSpPr>
        <p:grpSp>
          <p:nvGrpSpPr>
            <p:cNvPr id="22" name="Group 115"/>
            <p:cNvGrpSpPr>
              <a:grpSpLocks/>
            </p:cNvGrpSpPr>
            <p:nvPr/>
          </p:nvGrpSpPr>
          <p:grpSpPr bwMode="auto">
            <a:xfrm>
              <a:off x="7358082" y="4071942"/>
              <a:ext cx="1428760" cy="285752"/>
              <a:chOff x="7215206" y="4214818"/>
              <a:chExt cx="1428760" cy="285752"/>
            </a:xfrm>
          </p:grpSpPr>
          <p:cxnSp>
            <p:nvCxnSpPr>
              <p:cNvPr id="102" name="Straight Connector 101"/>
              <p:cNvCxnSpPr/>
              <p:nvPr/>
            </p:nvCxnSpPr>
            <p:spPr>
              <a:xfrm rot="5400000" flipH="1" flipV="1">
                <a:off x="7179414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/>
            </p:nvCxnSpPr>
            <p:spPr>
              <a:xfrm rot="16200000" flipH="1">
                <a:off x="7393732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/>
            </p:nvCxnSpPr>
            <p:spPr>
              <a:xfrm rot="5400000" flipH="1" flipV="1">
                <a:off x="7643769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 rot="16200000" flipH="1">
                <a:off x="7893806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 rot="5400000" flipH="1" flipV="1">
                <a:off x="8108124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 rot="16200000" flipH="1">
                <a:off x="8358161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125"/>
            <p:cNvGrpSpPr>
              <a:grpSpLocks/>
            </p:cNvGrpSpPr>
            <p:nvPr/>
          </p:nvGrpSpPr>
          <p:grpSpPr bwMode="auto">
            <a:xfrm>
              <a:off x="7143768" y="4572008"/>
              <a:ext cx="1643074" cy="285752"/>
              <a:chOff x="7000892" y="4786322"/>
              <a:chExt cx="1643074" cy="285752"/>
            </a:xfrm>
          </p:grpSpPr>
          <p:grpSp>
            <p:nvGrpSpPr>
              <p:cNvPr id="25" name="Group 116"/>
              <p:cNvGrpSpPr>
                <a:grpSpLocks/>
              </p:cNvGrpSpPr>
              <p:nvPr/>
            </p:nvGrpSpPr>
            <p:grpSpPr bwMode="auto">
              <a:xfrm>
                <a:off x="7000892" y="4786322"/>
                <a:ext cx="1428760" cy="285752"/>
                <a:chOff x="7215206" y="4214818"/>
                <a:chExt cx="1428760" cy="285752"/>
              </a:xfrm>
            </p:grpSpPr>
            <p:cxnSp>
              <p:nvCxnSpPr>
                <p:cNvPr id="118" name="Straight Connector 117"/>
                <p:cNvCxnSpPr/>
                <p:nvPr/>
              </p:nvCxnSpPr>
              <p:spPr>
                <a:xfrm rot="5400000" flipH="1" flipV="1">
                  <a:off x="7179411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Straight Connector 118"/>
                <p:cNvCxnSpPr/>
                <p:nvPr/>
              </p:nvCxnSpPr>
              <p:spPr>
                <a:xfrm rot="16200000" flipH="1">
                  <a:off x="7393728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Straight Connector 119"/>
                <p:cNvCxnSpPr/>
                <p:nvPr/>
              </p:nvCxnSpPr>
              <p:spPr>
                <a:xfrm rot="5400000" flipH="1" flipV="1">
                  <a:off x="7643765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Straight Connector 120"/>
                <p:cNvCxnSpPr/>
                <p:nvPr/>
              </p:nvCxnSpPr>
              <p:spPr>
                <a:xfrm rot="16200000" flipH="1">
                  <a:off x="7893803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Straight Connector 121"/>
                <p:cNvCxnSpPr/>
                <p:nvPr/>
              </p:nvCxnSpPr>
              <p:spPr>
                <a:xfrm rot="5400000" flipH="1" flipV="1">
                  <a:off x="8108120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/>
                <p:cNvCxnSpPr/>
                <p:nvPr/>
              </p:nvCxnSpPr>
              <p:spPr>
                <a:xfrm rot="16200000" flipH="1">
                  <a:off x="8358157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5" name="Straight Connector 124"/>
              <p:cNvCxnSpPr/>
              <p:nvPr/>
            </p:nvCxnSpPr>
            <p:spPr>
              <a:xfrm rot="5400000" flipH="1" flipV="1">
                <a:off x="8393881" y="4822250"/>
                <a:ext cx="285846" cy="214318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804" name="TextBox 126"/>
            <p:cNvSpPr txBox="1">
              <a:spLocks noChangeArrowheads="1"/>
            </p:cNvSpPr>
            <p:nvPr/>
          </p:nvSpPr>
          <p:spPr bwMode="auto">
            <a:xfrm>
              <a:off x="7143736" y="5214950"/>
              <a:ext cx="178598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Are the two waves really that different?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2844" y="214290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482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Shared Nearest Neighbours (SNN) 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Similar data objects share common nearest neighbours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The more common nearest neighbours there are, the more similar the two data objects are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Points A and B have 4 common nearest neighbours (out of 7)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482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429000" y="4335463"/>
            <a:ext cx="106363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3749675" y="3873500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500563" y="36433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3963988" y="4335463"/>
            <a:ext cx="107950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4500563" y="50276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4500563" y="4105275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037138" y="4335463"/>
            <a:ext cx="106362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4500563" y="4567238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5465763" y="4335463"/>
            <a:ext cx="106362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357813" y="398938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5357813" y="468153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749675" y="4797425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4834" name="TextBox 24"/>
          <p:cNvSpPr txBox="1">
            <a:spLocks noChangeArrowheads="1"/>
          </p:cNvSpPr>
          <p:nvPr/>
        </p:nvSpPr>
        <p:spPr bwMode="auto">
          <a:xfrm>
            <a:off x="4938713" y="4049713"/>
            <a:ext cx="419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 i="1"/>
              <a:t>B</a:t>
            </a:r>
          </a:p>
        </p:txBody>
      </p:sp>
      <p:sp>
        <p:nvSpPr>
          <p:cNvPr id="34835" name="TextBox 25"/>
          <p:cNvSpPr txBox="1">
            <a:spLocks noChangeArrowheads="1"/>
          </p:cNvSpPr>
          <p:nvPr/>
        </p:nvSpPr>
        <p:spPr bwMode="auto">
          <a:xfrm>
            <a:off x="3857625" y="4049713"/>
            <a:ext cx="314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 i="1"/>
              <a:t>A</a:t>
            </a:r>
          </a:p>
        </p:txBody>
      </p:sp>
      <p:cxnSp>
        <p:nvCxnSpPr>
          <p:cNvPr id="77" name="Straight Connector 76"/>
          <p:cNvCxnSpPr/>
          <p:nvPr/>
        </p:nvCxnSpPr>
        <p:spPr>
          <a:xfrm rot="16200000" flipH="1">
            <a:off x="4553744" y="3906044"/>
            <a:ext cx="0" cy="995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7" name="TextBox 94"/>
          <p:cNvSpPr txBox="1">
            <a:spLocks noChangeArrowheads="1"/>
          </p:cNvSpPr>
          <p:nvPr/>
        </p:nvSpPr>
        <p:spPr bwMode="auto">
          <a:xfrm>
            <a:off x="642938" y="5357813"/>
            <a:ext cx="5643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66700" indent="-266700">
              <a:buFont typeface="Arial" charset="0"/>
              <a:buChar char="–"/>
            </a:pPr>
            <a:r>
              <a:rPr lang="en-GB" sz="2400"/>
              <a:t>Adopting SNN in clustering algorithms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584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28625" y="1000108"/>
            <a:ext cx="8715375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Time-Series and Sequential Data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A time-series or sequential data record consists of measurements at a sequence of time points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Direct comparison of the measurements of two time-series records at the time points fail to show true similarity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Time-series A and B similar peaks, valley and plateau.</a:t>
            </a:r>
          </a:p>
        </p:txBody>
      </p:sp>
      <p:sp>
        <p:nvSpPr>
          <p:cNvPr id="3584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6" name="Freeform 18"/>
          <p:cNvSpPr>
            <a:spLocks/>
          </p:cNvSpPr>
          <p:nvPr/>
        </p:nvSpPr>
        <p:spPr bwMode="auto">
          <a:xfrm>
            <a:off x="1482725" y="4035425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7" name="Freeform 19"/>
          <p:cNvSpPr>
            <a:spLocks/>
          </p:cNvSpPr>
          <p:nvPr/>
        </p:nvSpPr>
        <p:spPr bwMode="auto">
          <a:xfrm>
            <a:off x="1482725" y="4432300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8" name="Line 20"/>
          <p:cNvSpPr>
            <a:spLocks noChangeShapeType="1"/>
          </p:cNvSpPr>
          <p:nvPr/>
        </p:nvSpPr>
        <p:spPr bwMode="auto">
          <a:xfrm>
            <a:off x="1482725" y="5381625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5849" name="Line 21"/>
          <p:cNvSpPr>
            <a:spLocks noChangeShapeType="1"/>
          </p:cNvSpPr>
          <p:nvPr/>
        </p:nvSpPr>
        <p:spPr bwMode="auto">
          <a:xfrm>
            <a:off x="1692275" y="40798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0" name="Line 22"/>
          <p:cNvSpPr>
            <a:spLocks noChangeShapeType="1"/>
          </p:cNvSpPr>
          <p:nvPr/>
        </p:nvSpPr>
        <p:spPr bwMode="auto">
          <a:xfrm>
            <a:off x="1939925" y="426402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1" name="Line 23"/>
          <p:cNvSpPr>
            <a:spLocks noChangeShapeType="1"/>
          </p:cNvSpPr>
          <p:nvPr/>
        </p:nvSpPr>
        <p:spPr bwMode="auto">
          <a:xfrm>
            <a:off x="2320925" y="418782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2" name="Line 24"/>
          <p:cNvSpPr>
            <a:spLocks noChangeShapeType="1"/>
          </p:cNvSpPr>
          <p:nvPr/>
        </p:nvSpPr>
        <p:spPr bwMode="auto">
          <a:xfrm>
            <a:off x="2625725" y="416877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3" name="Line 25"/>
          <p:cNvSpPr>
            <a:spLocks noChangeShapeType="1"/>
          </p:cNvSpPr>
          <p:nvPr/>
        </p:nvSpPr>
        <p:spPr bwMode="auto">
          <a:xfrm>
            <a:off x="2930525" y="4067175"/>
            <a:ext cx="0" cy="65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4" name="Line 26"/>
          <p:cNvSpPr>
            <a:spLocks noChangeShapeType="1"/>
          </p:cNvSpPr>
          <p:nvPr/>
        </p:nvSpPr>
        <p:spPr bwMode="auto">
          <a:xfrm>
            <a:off x="3311525" y="4264025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5" name="Freeform 27"/>
          <p:cNvSpPr>
            <a:spLocks/>
          </p:cNvSpPr>
          <p:nvPr/>
        </p:nvSpPr>
        <p:spPr bwMode="auto">
          <a:xfrm>
            <a:off x="5427663" y="4002088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6" name="Freeform 28"/>
          <p:cNvSpPr>
            <a:spLocks/>
          </p:cNvSpPr>
          <p:nvPr/>
        </p:nvSpPr>
        <p:spPr bwMode="auto">
          <a:xfrm>
            <a:off x="5427663" y="4398963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7" name="Line 29"/>
          <p:cNvSpPr>
            <a:spLocks noChangeShapeType="1"/>
          </p:cNvSpPr>
          <p:nvPr/>
        </p:nvSpPr>
        <p:spPr bwMode="auto">
          <a:xfrm>
            <a:off x="5427663" y="5348288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5858" name="AutoShape 30"/>
          <p:cNvCxnSpPr>
            <a:cxnSpLocks noChangeShapeType="1"/>
            <a:stCxn id="35855" idx="1"/>
            <a:endCxn id="35856" idx="1"/>
          </p:cNvCxnSpPr>
          <p:nvPr/>
        </p:nvCxnSpPr>
        <p:spPr bwMode="auto">
          <a:xfrm>
            <a:off x="5662613" y="4048125"/>
            <a:ext cx="39687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59" name="AutoShape 31"/>
          <p:cNvCxnSpPr>
            <a:cxnSpLocks noChangeShapeType="1"/>
            <a:stCxn id="35855" idx="2"/>
            <a:endCxn id="35856" idx="2"/>
          </p:cNvCxnSpPr>
          <p:nvPr/>
        </p:nvCxnSpPr>
        <p:spPr bwMode="auto">
          <a:xfrm>
            <a:off x="5905500" y="4233863"/>
            <a:ext cx="87313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0" name="AutoShape 32"/>
          <p:cNvCxnSpPr>
            <a:cxnSpLocks noChangeShapeType="1"/>
            <a:stCxn id="35855" idx="3"/>
            <a:endCxn id="35856" idx="3"/>
          </p:cNvCxnSpPr>
          <p:nvPr/>
        </p:nvCxnSpPr>
        <p:spPr bwMode="auto">
          <a:xfrm>
            <a:off x="6281738" y="4132263"/>
            <a:ext cx="158750" cy="5318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1" name="AutoShape 33"/>
          <p:cNvCxnSpPr>
            <a:cxnSpLocks noChangeShapeType="1"/>
            <a:stCxn id="35855" idx="4"/>
            <a:endCxn id="35856" idx="4"/>
          </p:cNvCxnSpPr>
          <p:nvPr/>
        </p:nvCxnSpPr>
        <p:spPr bwMode="auto">
          <a:xfrm>
            <a:off x="6778625" y="4141788"/>
            <a:ext cx="255588" cy="536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2" name="AutoShape 34"/>
          <p:cNvCxnSpPr>
            <a:cxnSpLocks noChangeShapeType="1"/>
            <a:stCxn id="35855" idx="5"/>
            <a:endCxn id="35856" idx="5"/>
          </p:cNvCxnSpPr>
          <p:nvPr/>
        </p:nvCxnSpPr>
        <p:spPr bwMode="auto">
          <a:xfrm>
            <a:off x="6900863" y="4048125"/>
            <a:ext cx="277812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3" name="AutoShape 35"/>
          <p:cNvCxnSpPr>
            <a:cxnSpLocks noChangeShapeType="1"/>
          </p:cNvCxnSpPr>
          <p:nvPr/>
        </p:nvCxnSpPr>
        <p:spPr bwMode="auto">
          <a:xfrm>
            <a:off x="7253288" y="4233863"/>
            <a:ext cx="347662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4" name="AutoShape 36"/>
          <p:cNvCxnSpPr>
            <a:cxnSpLocks noChangeShapeType="1"/>
            <a:stCxn id="35855" idx="6"/>
            <a:endCxn id="35856" idx="6"/>
          </p:cNvCxnSpPr>
          <p:nvPr/>
        </p:nvCxnSpPr>
        <p:spPr bwMode="auto">
          <a:xfrm>
            <a:off x="7021513" y="4419600"/>
            <a:ext cx="303212" cy="8159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sp>
        <p:nvSpPr>
          <p:cNvPr id="35865" name="Text Box 37"/>
          <p:cNvSpPr txBox="1">
            <a:spLocks noChangeArrowheads="1"/>
          </p:cNvSpPr>
          <p:nvPr/>
        </p:nvSpPr>
        <p:spPr bwMode="auto">
          <a:xfrm>
            <a:off x="3829050" y="5164138"/>
            <a:ext cx="573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6" name="Text Box 38"/>
          <p:cNvSpPr txBox="1">
            <a:spLocks noChangeArrowheads="1"/>
          </p:cNvSpPr>
          <p:nvPr/>
        </p:nvSpPr>
        <p:spPr bwMode="auto">
          <a:xfrm>
            <a:off x="7713663" y="5164138"/>
            <a:ext cx="5730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7" name="TextBox 49"/>
          <p:cNvSpPr txBox="1">
            <a:spLocks noChangeArrowheads="1"/>
          </p:cNvSpPr>
          <p:nvPr/>
        </p:nvSpPr>
        <p:spPr bwMode="auto">
          <a:xfrm>
            <a:off x="1089025" y="40005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68" name="TextBox 50"/>
          <p:cNvSpPr txBox="1">
            <a:spLocks noChangeArrowheads="1"/>
          </p:cNvSpPr>
          <p:nvPr/>
        </p:nvSpPr>
        <p:spPr bwMode="auto">
          <a:xfrm>
            <a:off x="1089025" y="45720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69" name="TextBox 51"/>
          <p:cNvSpPr txBox="1">
            <a:spLocks noChangeArrowheads="1"/>
          </p:cNvSpPr>
          <p:nvPr/>
        </p:nvSpPr>
        <p:spPr bwMode="auto">
          <a:xfrm>
            <a:off x="5089525" y="39290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70" name="TextBox 52"/>
          <p:cNvSpPr txBox="1">
            <a:spLocks noChangeArrowheads="1"/>
          </p:cNvSpPr>
          <p:nvPr/>
        </p:nvSpPr>
        <p:spPr bwMode="auto">
          <a:xfrm>
            <a:off x="5089525" y="45005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71" name="TextBox 27"/>
          <p:cNvSpPr txBox="1">
            <a:spLocks noChangeArrowheads="1"/>
          </p:cNvSpPr>
          <p:nvPr/>
        </p:nvSpPr>
        <p:spPr bwMode="auto">
          <a:xfrm>
            <a:off x="1071563" y="5500688"/>
            <a:ext cx="3429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on fixed time points, A and B are quite different.</a:t>
            </a:r>
          </a:p>
        </p:txBody>
      </p:sp>
      <p:sp>
        <p:nvSpPr>
          <p:cNvPr id="35872" name="TextBox 27"/>
          <p:cNvSpPr txBox="1">
            <a:spLocks noChangeArrowheads="1"/>
          </p:cNvSpPr>
          <p:nvPr/>
        </p:nvSpPr>
        <p:spPr bwMode="auto">
          <a:xfrm>
            <a:off x="4929188" y="5500688"/>
            <a:ext cx="3714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but aligning peaks and valleys, A and B are very similar.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452419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608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Process of a Clustering Project</a:t>
            </a:r>
          </a:p>
          <a:p>
            <a:pPr marL="857250" lvl="1" indent="-381000">
              <a:buFontTx/>
              <a:buAutoNum type="arabicPeriod"/>
            </a:pPr>
            <a:r>
              <a:rPr lang="en-GB" sz="2400" dirty="0"/>
              <a:t>Data </a:t>
            </a:r>
            <a:r>
              <a:rPr lang="en-GB" sz="2400" dirty="0" err="1"/>
              <a:t>Prepration</a:t>
            </a:r>
            <a:r>
              <a:rPr lang="en-GB" sz="2400" dirty="0"/>
              <a:t>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sensible proximity function;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suitable clustering solution;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clustering attributes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Conducting clustering with specific settings of parameters;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Evaluating cluster quality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Attempting to interpret the meaning of the clusters</a:t>
            </a:r>
          </a:p>
        </p:txBody>
      </p:sp>
      <p:sp>
        <p:nvSpPr>
          <p:cNvPr id="4608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608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710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Factors Influencing Solution Selection</a:t>
            </a:r>
          </a:p>
          <a:p>
            <a:pPr marL="809625" lvl="1" indent="-333375">
              <a:spcBef>
                <a:spcPts val="300"/>
              </a:spcBef>
            </a:pPr>
            <a:r>
              <a:rPr lang="en-GB" sz="2400" dirty="0"/>
              <a:t>Completeness of clustering results (all data records, all possible clusters, all attributes involved?)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characteristics (shapes, sizes, densities, etc)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descriptors and description constraints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Data characteristics (types, presence of outliers, etc.)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Considerations given to algorithms (e.g. capability of determining the number of clusters, capability of determining relevance of attributes to clusters, algorithm performances, etc.)</a:t>
            </a:r>
          </a:p>
        </p:txBody>
      </p:sp>
      <p:sp>
        <p:nvSpPr>
          <p:cNvPr id="4710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710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1"/>
            <a:ext cx="7272338" cy="500066"/>
          </a:xfrm>
        </p:spPr>
        <p:txBody>
          <a:bodyPr/>
          <a:lstStyle/>
          <a:p>
            <a:r>
              <a:rPr lang="en-GB" sz="3600" b="1" dirty="0" smtClean="0"/>
              <a:t>Summary</a:t>
            </a:r>
            <a:endParaRPr lang="en-GB" sz="3600" b="1" dirty="0"/>
          </a:p>
        </p:txBody>
      </p:sp>
      <p:sp>
        <p:nvSpPr>
          <p:cNvPr id="48131" name="Content Placeholder 8"/>
          <p:cNvSpPr>
            <a:spLocks noGrp="1"/>
          </p:cNvSpPr>
          <p:nvPr>
            <p:ph idx="4294967295"/>
          </p:nvPr>
        </p:nvSpPr>
        <p:spPr>
          <a:xfrm>
            <a:off x="357158" y="928670"/>
            <a:ext cx="8543925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Basic clustering methods have their limitations</a:t>
            </a:r>
          </a:p>
          <a:p>
            <a:pPr marL="284163" indent="-284163"/>
            <a:r>
              <a:rPr lang="en-GB" sz="2200" dirty="0"/>
              <a:t>Density-based algorithms treat clusters as regions where there is a greater concentration of data points</a:t>
            </a:r>
          </a:p>
          <a:p>
            <a:pPr marL="284163" indent="-284163"/>
            <a:r>
              <a:rPr lang="en-GB" sz="2200" dirty="0"/>
              <a:t>Graph-based algorithms consider clusters as </a:t>
            </a:r>
            <a:r>
              <a:rPr lang="en-GB" sz="2200" dirty="0" err="1"/>
              <a:t>subgraphs</a:t>
            </a:r>
            <a:r>
              <a:rPr lang="en-GB" sz="2200" dirty="0"/>
              <a:t> where data points are connected more closely than elsewhere</a:t>
            </a:r>
          </a:p>
          <a:p>
            <a:pPr marL="284163" indent="-284163"/>
            <a:r>
              <a:rPr lang="en-GB" sz="2200" dirty="0"/>
              <a:t>Model-based algorithms consider clusters as distributions that can be described in terms of mean point and variations</a:t>
            </a:r>
          </a:p>
          <a:p>
            <a:pPr marL="284163" indent="-284163"/>
            <a:r>
              <a:rPr lang="en-GB" sz="2200" dirty="0"/>
              <a:t>Subspace clustering algorithms find clusters in subspaces of a multi-dimensional space</a:t>
            </a:r>
          </a:p>
          <a:p>
            <a:pPr marL="284163" indent="-284163"/>
            <a:r>
              <a:rPr lang="en-GB" sz="2200" dirty="0"/>
              <a:t>Proximity should be measured differently in situations such as high dimensionality and special types of data (e.g. time-series)</a:t>
            </a:r>
          </a:p>
          <a:p>
            <a:pPr marL="284163" indent="-284163"/>
            <a:r>
              <a:rPr lang="en-GB" sz="2200" dirty="0"/>
              <a:t>EM and DBSCAN are available in </a:t>
            </a:r>
            <a:r>
              <a:rPr lang="en-GB" sz="2200" dirty="0" err="1"/>
              <a:t>Weka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Useful Further References</a:t>
            </a:r>
          </a:p>
        </p:txBody>
      </p:sp>
      <p:sp>
        <p:nvSpPr>
          <p:cNvPr id="49155" name="Content Placeholder 8"/>
          <p:cNvSpPr>
            <a:spLocks noGrp="1"/>
          </p:cNvSpPr>
          <p:nvPr>
            <p:ph idx="4294967295"/>
          </p:nvPr>
        </p:nvSpPr>
        <p:spPr>
          <a:xfrm>
            <a:off x="214282" y="928670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 smtClean="0"/>
              <a:t>Coming Next Week</a:t>
            </a:r>
            <a:r>
              <a:rPr lang="en-GB" sz="2400" smtClean="0"/>
              <a:t>: Classification</a:t>
            </a:r>
          </a:p>
          <a:p>
            <a:pPr marL="284163" indent="-284163"/>
            <a:endParaRPr lang="en-GB" sz="2400" dirty="0" smtClean="0"/>
          </a:p>
          <a:p>
            <a:pPr marL="284163" indent="-284163"/>
            <a:r>
              <a:rPr lang="en-GB" sz="2400" dirty="0" smtClean="0"/>
              <a:t>Chapter </a:t>
            </a:r>
            <a:r>
              <a:rPr lang="en-GB" sz="2400" dirty="0"/>
              <a:t>5 of </a:t>
            </a:r>
            <a:r>
              <a:rPr lang="en-GB" sz="2400" dirty="0" smtClean="0"/>
              <a:t>the main text </a:t>
            </a:r>
            <a:r>
              <a:rPr lang="en-GB" sz="2400" dirty="0"/>
              <a:t>book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Addison-Wesley, Chapters 8 and 9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 ed. Morgan Kaufmann, Chapter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9245</TotalTime>
  <Words>1130</Words>
  <Application>Microsoft Office PowerPoint</Application>
  <PresentationFormat>On-screen Show (4:3)</PresentationFormat>
  <Paragraphs>209</Paragraphs>
  <Slides>24</Slides>
  <Notes>23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Apex</vt:lpstr>
      <vt:lpstr>Photo Editor Photo</vt:lpstr>
      <vt:lpstr>Chart</vt:lpstr>
      <vt:lpstr>Bitmap Image</vt:lpstr>
      <vt:lpstr>Data Warehousing for Business Intelligence</vt:lpstr>
      <vt:lpstr>Introduction</vt:lpstr>
      <vt:lpstr>Limitations of Basic Solutions</vt:lpstr>
      <vt:lpstr>Limitations of Basic Solutions</vt:lpstr>
      <vt:lpstr>Categories of Clustering Solutions</vt:lpstr>
      <vt:lpstr>Categories of Clustering Solutions</vt:lpstr>
      <vt:lpstr>Categories of Clustering Solutions</vt:lpstr>
      <vt:lpstr>Categories of Clustering Solutions</vt:lpstr>
      <vt:lpstr>Density-based Clustering</vt:lpstr>
      <vt:lpstr>DBSCAN Algorithm</vt:lpstr>
      <vt:lpstr>DBSCAN Algorithm</vt:lpstr>
      <vt:lpstr>CHAMELEON Algorithm</vt:lpstr>
      <vt:lpstr>CHAMELEON Algorithm</vt:lpstr>
      <vt:lpstr>Expectation Maximisation/GMM</vt:lpstr>
      <vt:lpstr>Expectation Maximisation/GMM</vt:lpstr>
      <vt:lpstr>CLIQUE Algorithm</vt:lpstr>
      <vt:lpstr>CLIQUE Algorithm</vt:lpstr>
      <vt:lpstr>Proximity Measures Revisited</vt:lpstr>
      <vt:lpstr>Proximity Measures Revisited</vt:lpstr>
      <vt:lpstr>Proximity Measures Revisited</vt:lpstr>
      <vt:lpstr>Clustering in Practice</vt:lpstr>
      <vt:lpstr>Clustering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525</cp:revision>
  <dcterms:created xsi:type="dcterms:W3CDTF">2008-03-04T16:40:50Z</dcterms:created>
  <dcterms:modified xsi:type="dcterms:W3CDTF">2013-03-14T12:48:24Z</dcterms:modified>
</cp:coreProperties>
</file>