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73" r:id="rId14"/>
    <p:sldId id="267" r:id="rId15"/>
    <p:sldId id="266" r:id="rId16"/>
    <p:sldId id="268" r:id="rId17"/>
    <p:sldId id="269" r:id="rId18"/>
    <p:sldId id="270" r:id="rId19"/>
    <p:sldId id="271" r:id="rId20"/>
    <p:sldId id="272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1CFAAD3-C770-4E25-B171-3F2634FE1327}" v="2" dt="2024-04-28T23:45:00.07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FF2EA-C1BD-8053-27A5-26A08E4D3A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BDB118-7EC2-43A1-F5C4-91418FE80A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202DD2-6271-0A4B-1F59-F996337F28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7FC05-2F7E-4876-8965-061492648709}" type="datetimeFigureOut">
              <a:rPr lang="fr-FR" smtClean="0"/>
              <a:t>29/04/2024</a:t>
            </a:fld>
            <a:endParaRPr lang="fr-FR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0DFB45-165B-906D-CE68-DA11B99903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FC5924-268B-90D2-72ED-8029311BB6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80705-A63E-4623-9CB5-1EA028D91A04}" type="slidenum">
              <a:rPr lang="fr-FR" smtClean="0"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16497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3C7D4-EAD2-2352-2EB4-D40D25175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87849E-40FD-D34F-6828-EF70410BA0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26B712-DD7D-0319-E4BC-4E0697A2CA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7FC05-2F7E-4876-8965-061492648709}" type="datetimeFigureOut">
              <a:rPr lang="fr-FR" smtClean="0"/>
              <a:t>29/04/2024</a:t>
            </a:fld>
            <a:endParaRPr lang="fr-FR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B90B55-5F85-FC4B-3372-E7826D1BBD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DAE89E-0771-4DC1-FBE6-88F7BAAE9E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80705-A63E-4623-9CB5-1EA028D91A04}" type="slidenum">
              <a:rPr lang="fr-FR" smtClean="0"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42186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41F6AE-D9B0-CAAB-8297-7CD5D1D5B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C6F4BA-E37D-9DEA-AE37-679AABDEC2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DD5BD-4F2D-2463-2CE0-C57C5DD53D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7FC05-2F7E-4876-8965-061492648709}" type="datetimeFigureOut">
              <a:rPr lang="fr-FR" smtClean="0"/>
              <a:t>29/04/2024</a:t>
            </a:fld>
            <a:endParaRPr lang="fr-FR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057C11-0ECC-4968-6A50-DF49CDA4F1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7DA92C-7A3D-D061-713C-866701B018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80705-A63E-4623-9CB5-1EA028D91A04}" type="slidenum">
              <a:rPr lang="fr-FR" smtClean="0"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89874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AC0812-D392-8C16-341F-F32EDB9C95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98FAC6-B032-5DE9-14A5-4CA6803420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5190EB-BFAF-604D-1FEE-8918CB4E27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399148-5D7D-3BFE-EEC8-D093434D98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7FC05-2F7E-4876-8965-061492648709}" type="datetimeFigureOut">
              <a:rPr lang="fr-FR" smtClean="0"/>
              <a:t>29/04/2024</a:t>
            </a:fld>
            <a:endParaRPr lang="fr-FR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A418E5-A6FA-AA1B-5B1E-BEF1C5BD89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7E80FD-FBF9-102F-D552-DB29B3767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80705-A63E-4623-9CB5-1EA028D91A04}" type="slidenum">
              <a:rPr lang="fr-FR" smtClean="0"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20337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7509B7-C746-C186-436E-326280A091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2C49E9-1AAE-D843-6FE0-9269FCF717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344970-18AA-F9BA-9160-0C7FEDFD9A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C0675A7-8BC5-40F2-3B76-8B0E33D338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C60627-C8E5-E112-5B9F-25D05B54ED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30323D-7517-FEA5-A069-C76B024D5F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7FC05-2F7E-4876-8965-061492648709}" type="datetimeFigureOut">
              <a:rPr lang="fr-FR" smtClean="0"/>
              <a:t>29/04/2024</a:t>
            </a:fld>
            <a:endParaRPr lang="fr-FR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EFB3A29-57ED-93A4-E8BA-2182F21D9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8A8857-1F30-8ABA-3188-F9D5BBB19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80705-A63E-4623-9CB5-1EA028D91A04}" type="slidenum">
              <a:rPr lang="fr-FR" smtClean="0"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394491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4D6095-7E26-13D8-4048-A37E67E6E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C6D569-0ED9-7FFC-732B-EBA31C8F9F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7FC05-2F7E-4876-8965-061492648709}" type="datetimeFigureOut">
              <a:rPr lang="fr-FR" smtClean="0"/>
              <a:t>29/04/2024</a:t>
            </a:fld>
            <a:endParaRPr lang="fr-FR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03FC54-9B50-3A14-E2AD-C0262D21F9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789758-5118-F200-A2A2-2A10ADF36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80705-A63E-4623-9CB5-1EA028D91A04}" type="slidenum">
              <a:rPr lang="fr-FR" smtClean="0"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89063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5491B4-F47E-9FD2-89BC-BA846D115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7FC05-2F7E-4876-8965-061492648709}" type="datetimeFigureOut">
              <a:rPr lang="fr-FR" smtClean="0"/>
              <a:t>29/04/2024</a:t>
            </a:fld>
            <a:endParaRPr lang="fr-FR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55BA757-AB7B-C8E2-8C03-F09C807F77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2EAC24-A40D-3235-7D9D-4DDF71963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80705-A63E-4623-9CB5-1EA028D91A04}" type="slidenum">
              <a:rPr lang="fr-FR" smtClean="0"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36588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FF9FAE-7EE6-AE07-7B2C-5844CF0513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090905-0BEF-8F4E-20BA-260F464FF0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6141CC-7B9E-B10F-6A84-9935DB74CA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D6715E-8000-0812-549E-C7696B7DB7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7FC05-2F7E-4876-8965-061492648709}" type="datetimeFigureOut">
              <a:rPr lang="fr-FR" smtClean="0"/>
              <a:t>29/04/2024</a:t>
            </a:fld>
            <a:endParaRPr lang="fr-FR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27C801-4831-7F3F-CE55-2961E21FD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7594BF-D715-A201-A07C-5E7DE181C8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80705-A63E-4623-9CB5-1EA028D91A04}" type="slidenum">
              <a:rPr lang="fr-FR" smtClean="0"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5907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AC85ED-4F7A-4785-8222-A54FF413B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4EE128C-71DF-71B9-9DF8-99499B7C8C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E05EDB-B4D5-5308-7372-3E5728D55A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8A67CC-D7E6-176F-8910-18E7E50D75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7FC05-2F7E-4876-8965-061492648709}" type="datetimeFigureOut">
              <a:rPr lang="fr-FR" smtClean="0"/>
              <a:t>29/04/2024</a:t>
            </a:fld>
            <a:endParaRPr lang="fr-FR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471739-09E8-EC71-B79B-30B8DC86C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16401C-437E-011F-D786-810505C1E1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80705-A63E-4623-9CB5-1EA028D91A04}" type="slidenum">
              <a:rPr lang="fr-FR" smtClean="0"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06359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EFA6E1-F680-BE4E-22E2-32987689FB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C68B2E7-5F7E-E68A-366A-D452BAD06C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FB314C-B349-589B-AFA4-4A13B5DFEB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7FC05-2F7E-4876-8965-061492648709}" type="datetimeFigureOut">
              <a:rPr lang="fr-FR" smtClean="0"/>
              <a:t>29/04/2024</a:t>
            </a:fld>
            <a:endParaRPr lang="fr-FR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267784-30C3-3BE5-DEC8-C84AA98ED5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A81986-0796-F75F-77FB-B0F6093B98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80705-A63E-4623-9CB5-1EA028D91A04}" type="slidenum">
              <a:rPr lang="fr-FR" smtClean="0"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35833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987A845-BD0C-8FA4-B7A1-71E6658777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D2A127-4AD3-F3F1-6887-CDF8BBA570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1C276B-01D3-9BF1-FC75-E8BCFB032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7FC05-2F7E-4876-8965-061492648709}" type="datetimeFigureOut">
              <a:rPr lang="fr-FR" smtClean="0"/>
              <a:t>29/04/2024</a:t>
            </a:fld>
            <a:endParaRPr lang="fr-FR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D3A629-5A37-CA8A-F132-3806A69AD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F991BB-8080-58B0-CCE4-0BB1F814C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80705-A63E-4623-9CB5-1EA028D91A04}" type="slidenum">
              <a:rPr lang="fr-FR" smtClean="0"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461761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4712B0A-D57B-2E31-5137-69466C7D5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03B888-AE90-A83F-80D2-FF9CC6990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543CC7-43C0-45BB-4F6A-40C72F0684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EA7FC05-2F7E-4876-8965-061492648709}" type="datetimeFigureOut">
              <a:rPr lang="fr-FR" smtClean="0"/>
              <a:t>29/04/2024</a:t>
            </a:fld>
            <a:endParaRPr lang="fr-FR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3F0E8D-4EB4-17A8-903D-1453713CF7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E79772-6DE2-28B6-6888-A0F271EFE5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D80705-A63E-4623-9CB5-1EA028D91A04}" type="slidenum">
              <a:rPr lang="fr-FR" smtClean="0"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37358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657F69E0-C4B0-4BEC-A689-4F8D877F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 descr="A magnifying glass on a computer&#10;&#10;Description automatically generated">
            <a:extLst>
              <a:ext uri="{FF2B5EF4-FFF2-40B4-BE49-F238E27FC236}">
                <a16:creationId xmlns:a16="http://schemas.microsoft.com/office/drawing/2014/main" id="{769DB0DB-8D47-29E1-64CC-69B0923B0D9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r="469"/>
          <a:stretch/>
        </p:blipFill>
        <p:spPr>
          <a:xfrm>
            <a:off x="20" y="10"/>
            <a:ext cx="12188930" cy="685799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77DBF14-F61C-469F-FDA3-A9BF13B9D978}"/>
              </a:ext>
            </a:extLst>
          </p:cNvPr>
          <p:cNvSpPr/>
          <p:nvPr/>
        </p:nvSpPr>
        <p:spPr>
          <a:xfrm>
            <a:off x="1524000" y="1122363"/>
            <a:ext cx="9144000" cy="30632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000" b="0" cap="none" spc="0" dirty="0">
                <a:ln w="0"/>
                <a:solidFill>
                  <a:srgbClr val="92D050"/>
                </a:solidFill>
                <a:effectLst>
                  <a:reflection blurRad="6350" stA="53000" endA="300" endPos="35500" dir="5400000" sy="-90000" algn="bl" rotWithShape="0"/>
                </a:effectLst>
                <a:latin typeface="+mj-lt"/>
                <a:ea typeface="+mj-ea"/>
                <a:cs typeface="+mj-cs"/>
              </a:rPr>
              <a:t>Computer Forensics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50306AD-0DC2-0DEE-9D0B-3DF5B6469F7F}"/>
              </a:ext>
            </a:extLst>
          </p:cNvPr>
          <p:cNvSpPr txBox="1"/>
          <p:nvPr/>
        </p:nvSpPr>
        <p:spPr>
          <a:xfrm>
            <a:off x="1527048" y="4599432"/>
            <a:ext cx="9144000" cy="1536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srgbClr val="FFFF00"/>
                </a:solidFill>
              </a:rPr>
              <a:t>Charbel Baaklini</a:t>
            </a:r>
          </a:p>
        </p:txBody>
      </p:sp>
      <p:sp>
        <p:nvSpPr>
          <p:cNvPr id="19" name="sketchy line">
            <a:extLst>
              <a:ext uri="{FF2B5EF4-FFF2-40B4-BE49-F238E27FC236}">
                <a16:creationId xmlns:a16="http://schemas.microsoft.com/office/drawing/2014/main" id="{9F6380B4-6A1C-481E-8408-B4E6C75B9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368623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rgbClr val="FFFFFF">
              <a:alpha val="75000"/>
            </a:srgbClr>
          </a:solidFill>
          <a:ln w="44450" cap="rnd">
            <a:solidFill>
              <a:schemeClr val="bg1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6326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A9D2268A-D939-4E78-91B6-6C7E464067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blue and purple circular icons with a lock&#10;&#10;Description automatically generated with medium confidence">
            <a:extLst>
              <a:ext uri="{FF2B5EF4-FFF2-40B4-BE49-F238E27FC236}">
                <a16:creationId xmlns:a16="http://schemas.microsoft.com/office/drawing/2014/main" id="{5CD0A852-407B-8833-AB13-CD8B113B238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b="7408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1D2BE5B-B6B0-4EEF-1476-34900DF01959}"/>
              </a:ext>
            </a:extLst>
          </p:cNvPr>
          <p:cNvSpPr/>
          <p:nvPr/>
        </p:nvSpPr>
        <p:spPr>
          <a:xfrm>
            <a:off x="640080" y="853673"/>
            <a:ext cx="4023360" cy="5004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cap="none" spc="50">
                <a:ln w="0"/>
                <a:solidFill>
                  <a:schemeClr val="bg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j-lt"/>
                <a:ea typeface="+mj-ea"/>
                <a:cs typeface="+mj-cs"/>
              </a:rPr>
              <a:t>Summary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934C0D8-4EE2-B779-D172-F05D02E92217}"/>
              </a:ext>
            </a:extLst>
          </p:cNvPr>
          <p:cNvSpPr txBox="1"/>
          <p:nvPr/>
        </p:nvSpPr>
        <p:spPr>
          <a:xfrm>
            <a:off x="5510593" y="2087676"/>
            <a:ext cx="5717846" cy="26826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bg1"/>
                </a:solidFill>
              </a:rPr>
              <a:t>Introduction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bg1"/>
                </a:solidFill>
              </a:rPr>
              <a:t>Features and capabilities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bg1"/>
                </a:solidFill>
              </a:rPr>
              <a:t>Categorization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bg1"/>
                </a:solidFill>
              </a:rPr>
              <a:t>Distinguishing Capabilities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bg1"/>
                </a:solidFill>
              </a:rPr>
              <a:t>Real World Use Cases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bg1"/>
                </a:solidFill>
              </a:rPr>
              <a:t>Advancements and Innovations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bg1"/>
                </a:solidFill>
              </a:rPr>
              <a:t>Adaptation to Evolving Technologies</a:t>
            </a:r>
          </a:p>
        </p:txBody>
      </p:sp>
      <p:sp>
        <p:nvSpPr>
          <p:cNvPr id="23" name="sketch box">
            <a:extLst>
              <a:ext uri="{FF2B5EF4-FFF2-40B4-BE49-F238E27FC236}">
                <a16:creationId xmlns:a16="http://schemas.microsoft.com/office/drawing/2014/main" id="{E0C43A58-225D-452D-8185-0D89D1EED8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18921" y="493776"/>
            <a:ext cx="6229604" cy="5722227"/>
          </a:xfrm>
          <a:custGeom>
            <a:avLst/>
            <a:gdLst>
              <a:gd name="connsiteX0" fmla="*/ 0 w 6229604"/>
              <a:gd name="connsiteY0" fmla="*/ 0 h 5722227"/>
              <a:gd name="connsiteX1" fmla="*/ 629882 w 6229604"/>
              <a:gd name="connsiteY1" fmla="*/ 0 h 5722227"/>
              <a:gd name="connsiteX2" fmla="*/ 1135172 w 6229604"/>
              <a:gd name="connsiteY2" fmla="*/ 0 h 5722227"/>
              <a:gd name="connsiteX3" fmla="*/ 1951943 w 6229604"/>
              <a:gd name="connsiteY3" fmla="*/ 0 h 5722227"/>
              <a:gd name="connsiteX4" fmla="*/ 2581825 w 6229604"/>
              <a:gd name="connsiteY4" fmla="*/ 0 h 5722227"/>
              <a:gd name="connsiteX5" fmla="*/ 3211707 w 6229604"/>
              <a:gd name="connsiteY5" fmla="*/ 0 h 5722227"/>
              <a:gd name="connsiteX6" fmla="*/ 4028477 w 6229604"/>
              <a:gd name="connsiteY6" fmla="*/ 0 h 5722227"/>
              <a:gd name="connsiteX7" fmla="*/ 4596063 w 6229604"/>
              <a:gd name="connsiteY7" fmla="*/ 0 h 5722227"/>
              <a:gd name="connsiteX8" fmla="*/ 5412834 w 6229604"/>
              <a:gd name="connsiteY8" fmla="*/ 0 h 5722227"/>
              <a:gd name="connsiteX9" fmla="*/ 6229604 w 6229604"/>
              <a:gd name="connsiteY9" fmla="*/ 0 h 5722227"/>
              <a:gd name="connsiteX10" fmla="*/ 6229604 w 6229604"/>
              <a:gd name="connsiteY10" fmla="*/ 635803 h 5722227"/>
              <a:gd name="connsiteX11" fmla="*/ 6229604 w 6229604"/>
              <a:gd name="connsiteY11" fmla="*/ 1271606 h 5722227"/>
              <a:gd name="connsiteX12" fmla="*/ 6229604 w 6229604"/>
              <a:gd name="connsiteY12" fmla="*/ 1964631 h 5722227"/>
              <a:gd name="connsiteX13" fmla="*/ 6229604 w 6229604"/>
              <a:gd name="connsiteY13" fmla="*/ 2428767 h 5722227"/>
              <a:gd name="connsiteX14" fmla="*/ 6229604 w 6229604"/>
              <a:gd name="connsiteY14" fmla="*/ 3064570 h 5722227"/>
              <a:gd name="connsiteX15" fmla="*/ 6229604 w 6229604"/>
              <a:gd name="connsiteY15" fmla="*/ 3700373 h 5722227"/>
              <a:gd name="connsiteX16" fmla="*/ 6229604 w 6229604"/>
              <a:gd name="connsiteY16" fmla="*/ 4336176 h 5722227"/>
              <a:gd name="connsiteX17" fmla="*/ 6229604 w 6229604"/>
              <a:gd name="connsiteY17" fmla="*/ 5029202 h 5722227"/>
              <a:gd name="connsiteX18" fmla="*/ 6229604 w 6229604"/>
              <a:gd name="connsiteY18" fmla="*/ 5722227 h 5722227"/>
              <a:gd name="connsiteX19" fmla="*/ 5475130 w 6229604"/>
              <a:gd name="connsiteY19" fmla="*/ 5722227 h 5722227"/>
              <a:gd name="connsiteX20" fmla="*/ 4907544 w 6229604"/>
              <a:gd name="connsiteY20" fmla="*/ 5722227 h 5722227"/>
              <a:gd name="connsiteX21" fmla="*/ 4090773 w 6229604"/>
              <a:gd name="connsiteY21" fmla="*/ 5722227 h 5722227"/>
              <a:gd name="connsiteX22" fmla="*/ 3398595 w 6229604"/>
              <a:gd name="connsiteY22" fmla="*/ 5722227 h 5722227"/>
              <a:gd name="connsiteX23" fmla="*/ 2831009 w 6229604"/>
              <a:gd name="connsiteY23" fmla="*/ 5722227 h 5722227"/>
              <a:gd name="connsiteX24" fmla="*/ 2138831 w 6229604"/>
              <a:gd name="connsiteY24" fmla="*/ 5722227 h 5722227"/>
              <a:gd name="connsiteX25" fmla="*/ 1633541 w 6229604"/>
              <a:gd name="connsiteY25" fmla="*/ 5722227 h 5722227"/>
              <a:gd name="connsiteX26" fmla="*/ 1128251 w 6229604"/>
              <a:gd name="connsiteY26" fmla="*/ 5722227 h 5722227"/>
              <a:gd name="connsiteX27" fmla="*/ 0 w 6229604"/>
              <a:gd name="connsiteY27" fmla="*/ 5722227 h 5722227"/>
              <a:gd name="connsiteX28" fmla="*/ 0 w 6229604"/>
              <a:gd name="connsiteY28" fmla="*/ 5200869 h 5722227"/>
              <a:gd name="connsiteX29" fmla="*/ 0 w 6229604"/>
              <a:gd name="connsiteY29" fmla="*/ 4450621 h 5722227"/>
              <a:gd name="connsiteX30" fmla="*/ 0 w 6229604"/>
              <a:gd name="connsiteY30" fmla="*/ 3872040 h 5722227"/>
              <a:gd name="connsiteX31" fmla="*/ 0 w 6229604"/>
              <a:gd name="connsiteY31" fmla="*/ 3407904 h 5722227"/>
              <a:gd name="connsiteX32" fmla="*/ 0 w 6229604"/>
              <a:gd name="connsiteY32" fmla="*/ 2714879 h 5722227"/>
              <a:gd name="connsiteX33" fmla="*/ 0 w 6229604"/>
              <a:gd name="connsiteY33" fmla="*/ 2193520 h 5722227"/>
              <a:gd name="connsiteX34" fmla="*/ 0 w 6229604"/>
              <a:gd name="connsiteY34" fmla="*/ 1500495 h 5722227"/>
              <a:gd name="connsiteX35" fmla="*/ 0 w 6229604"/>
              <a:gd name="connsiteY35" fmla="*/ 750248 h 5722227"/>
              <a:gd name="connsiteX36" fmla="*/ 0 w 6229604"/>
              <a:gd name="connsiteY36" fmla="*/ 0 h 5722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6229604" h="5722227" extrusionOk="0">
                <a:moveTo>
                  <a:pt x="0" y="0"/>
                </a:moveTo>
                <a:cubicBezTo>
                  <a:pt x="134765" y="733"/>
                  <a:pt x="359555" y="-15387"/>
                  <a:pt x="629882" y="0"/>
                </a:cubicBezTo>
                <a:cubicBezTo>
                  <a:pt x="900209" y="15387"/>
                  <a:pt x="965450" y="15937"/>
                  <a:pt x="1135172" y="0"/>
                </a:cubicBezTo>
                <a:cubicBezTo>
                  <a:pt x="1304894" y="-15937"/>
                  <a:pt x="1787212" y="10921"/>
                  <a:pt x="1951943" y="0"/>
                </a:cubicBezTo>
                <a:cubicBezTo>
                  <a:pt x="2116674" y="-10921"/>
                  <a:pt x="2378222" y="13313"/>
                  <a:pt x="2581825" y="0"/>
                </a:cubicBezTo>
                <a:cubicBezTo>
                  <a:pt x="2785428" y="-13313"/>
                  <a:pt x="2915218" y="19972"/>
                  <a:pt x="3211707" y="0"/>
                </a:cubicBezTo>
                <a:cubicBezTo>
                  <a:pt x="3508196" y="-19972"/>
                  <a:pt x="3832828" y="-34359"/>
                  <a:pt x="4028477" y="0"/>
                </a:cubicBezTo>
                <a:cubicBezTo>
                  <a:pt x="4224126" y="34359"/>
                  <a:pt x="4361257" y="4467"/>
                  <a:pt x="4596063" y="0"/>
                </a:cubicBezTo>
                <a:cubicBezTo>
                  <a:pt x="4830869" y="-4467"/>
                  <a:pt x="5091403" y="-7365"/>
                  <a:pt x="5412834" y="0"/>
                </a:cubicBezTo>
                <a:cubicBezTo>
                  <a:pt x="5734265" y="7365"/>
                  <a:pt x="6034988" y="-26786"/>
                  <a:pt x="6229604" y="0"/>
                </a:cubicBezTo>
                <a:cubicBezTo>
                  <a:pt x="6208296" y="256153"/>
                  <a:pt x="6219810" y="335049"/>
                  <a:pt x="6229604" y="635803"/>
                </a:cubicBezTo>
                <a:cubicBezTo>
                  <a:pt x="6239398" y="936557"/>
                  <a:pt x="6230184" y="1092448"/>
                  <a:pt x="6229604" y="1271606"/>
                </a:cubicBezTo>
                <a:cubicBezTo>
                  <a:pt x="6229024" y="1450764"/>
                  <a:pt x="6217841" y="1797531"/>
                  <a:pt x="6229604" y="1964631"/>
                </a:cubicBezTo>
                <a:cubicBezTo>
                  <a:pt x="6241367" y="2131731"/>
                  <a:pt x="6220367" y="2235822"/>
                  <a:pt x="6229604" y="2428767"/>
                </a:cubicBezTo>
                <a:cubicBezTo>
                  <a:pt x="6238841" y="2621712"/>
                  <a:pt x="6220929" y="2925917"/>
                  <a:pt x="6229604" y="3064570"/>
                </a:cubicBezTo>
                <a:cubicBezTo>
                  <a:pt x="6238279" y="3203223"/>
                  <a:pt x="6256755" y="3501958"/>
                  <a:pt x="6229604" y="3700373"/>
                </a:cubicBezTo>
                <a:cubicBezTo>
                  <a:pt x="6202453" y="3898788"/>
                  <a:pt x="6201714" y="4046823"/>
                  <a:pt x="6229604" y="4336176"/>
                </a:cubicBezTo>
                <a:cubicBezTo>
                  <a:pt x="6257494" y="4625529"/>
                  <a:pt x="6258821" y="4774033"/>
                  <a:pt x="6229604" y="5029202"/>
                </a:cubicBezTo>
                <a:cubicBezTo>
                  <a:pt x="6200387" y="5284371"/>
                  <a:pt x="6233334" y="5383875"/>
                  <a:pt x="6229604" y="5722227"/>
                </a:cubicBezTo>
                <a:cubicBezTo>
                  <a:pt x="6016393" y="5707881"/>
                  <a:pt x="5684528" y="5751176"/>
                  <a:pt x="5475130" y="5722227"/>
                </a:cubicBezTo>
                <a:cubicBezTo>
                  <a:pt x="5265732" y="5693278"/>
                  <a:pt x="5082862" y="5732690"/>
                  <a:pt x="4907544" y="5722227"/>
                </a:cubicBezTo>
                <a:cubicBezTo>
                  <a:pt x="4732226" y="5711764"/>
                  <a:pt x="4474837" y="5716289"/>
                  <a:pt x="4090773" y="5722227"/>
                </a:cubicBezTo>
                <a:cubicBezTo>
                  <a:pt x="3706709" y="5728165"/>
                  <a:pt x="3645902" y="5723973"/>
                  <a:pt x="3398595" y="5722227"/>
                </a:cubicBezTo>
                <a:cubicBezTo>
                  <a:pt x="3151288" y="5720481"/>
                  <a:pt x="3001606" y="5732695"/>
                  <a:pt x="2831009" y="5722227"/>
                </a:cubicBezTo>
                <a:cubicBezTo>
                  <a:pt x="2660412" y="5711759"/>
                  <a:pt x="2424161" y="5689878"/>
                  <a:pt x="2138831" y="5722227"/>
                </a:cubicBezTo>
                <a:cubicBezTo>
                  <a:pt x="1853501" y="5754576"/>
                  <a:pt x="1788223" y="5720540"/>
                  <a:pt x="1633541" y="5722227"/>
                </a:cubicBezTo>
                <a:cubicBezTo>
                  <a:pt x="1478859" y="5723915"/>
                  <a:pt x="1324151" y="5739059"/>
                  <a:pt x="1128251" y="5722227"/>
                </a:cubicBezTo>
                <a:cubicBezTo>
                  <a:pt x="932351" y="5705396"/>
                  <a:pt x="522340" y="5691488"/>
                  <a:pt x="0" y="5722227"/>
                </a:cubicBezTo>
                <a:cubicBezTo>
                  <a:pt x="-8445" y="5596771"/>
                  <a:pt x="-11215" y="5344833"/>
                  <a:pt x="0" y="5200869"/>
                </a:cubicBezTo>
                <a:cubicBezTo>
                  <a:pt x="11215" y="5056905"/>
                  <a:pt x="20310" y="4693766"/>
                  <a:pt x="0" y="4450621"/>
                </a:cubicBezTo>
                <a:cubicBezTo>
                  <a:pt x="-20310" y="4207476"/>
                  <a:pt x="817" y="4075053"/>
                  <a:pt x="0" y="3872040"/>
                </a:cubicBezTo>
                <a:cubicBezTo>
                  <a:pt x="-817" y="3669027"/>
                  <a:pt x="-21729" y="3595882"/>
                  <a:pt x="0" y="3407904"/>
                </a:cubicBezTo>
                <a:cubicBezTo>
                  <a:pt x="21729" y="3219926"/>
                  <a:pt x="-30605" y="3052469"/>
                  <a:pt x="0" y="2714879"/>
                </a:cubicBezTo>
                <a:cubicBezTo>
                  <a:pt x="30605" y="2377289"/>
                  <a:pt x="-16081" y="2430808"/>
                  <a:pt x="0" y="2193520"/>
                </a:cubicBezTo>
                <a:cubicBezTo>
                  <a:pt x="16081" y="1956232"/>
                  <a:pt x="18120" y="1817979"/>
                  <a:pt x="0" y="1500495"/>
                </a:cubicBezTo>
                <a:cubicBezTo>
                  <a:pt x="-18120" y="1183011"/>
                  <a:pt x="23969" y="972269"/>
                  <a:pt x="0" y="750248"/>
                </a:cubicBezTo>
                <a:cubicBezTo>
                  <a:pt x="-23969" y="528227"/>
                  <a:pt x="-3769" y="358360"/>
                  <a:pt x="0" y="0"/>
                </a:cubicBezTo>
                <a:close/>
              </a:path>
            </a:pathLst>
          </a:custGeom>
          <a:noFill/>
          <a:ln w="47625">
            <a:solidFill>
              <a:schemeClr val="bg1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3041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7157297-CBED-7E43-4CF4-BE1EC064F6B8}"/>
              </a:ext>
            </a:extLst>
          </p:cNvPr>
          <p:cNvSpPr/>
          <p:nvPr/>
        </p:nvSpPr>
        <p:spPr>
          <a:xfrm>
            <a:off x="640080" y="325369"/>
            <a:ext cx="4368602" cy="195684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cap="none" spc="0">
                <a:ln w="12700" cmpd="sng">
                  <a:solidFill>
                    <a:schemeClr val="accent4"/>
                  </a:solidFill>
                  <a:prstDash val="solid"/>
                </a:ln>
                <a:effectLst/>
                <a:latin typeface="+mj-lt"/>
                <a:ea typeface="+mj-ea"/>
                <a:cs typeface="+mj-cs"/>
              </a:rPr>
              <a:t>Introduction</a:t>
            </a:r>
          </a:p>
        </p:txBody>
      </p:sp>
      <p:sp>
        <p:nvSpPr>
          <p:cNvPr id="23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D58A28-9787-E59E-754B-1E3DCE6E6E55}"/>
              </a:ext>
            </a:extLst>
          </p:cNvPr>
          <p:cNvSpPr txBox="1"/>
          <p:nvPr/>
        </p:nvSpPr>
        <p:spPr>
          <a:xfrm>
            <a:off x="640080" y="2872899"/>
            <a:ext cx="4243589" cy="33206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Investigate devices / system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Collecting </a:t>
            </a:r>
            <a:r>
              <a:rPr lang="en-US" sz="2400" dirty="0">
                <a:sym typeface="Wingdings" panose="05000000000000000000" pitchFamily="2" charset="2"/>
              </a:rPr>
              <a:t> Preserving  Analyzing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ym typeface="Wingdings" panose="05000000000000000000" pitchFamily="2" charset="2"/>
              </a:rPr>
              <a:t> Computers, smartphones…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ym typeface="Wingdings" panose="05000000000000000000" pitchFamily="2" charset="2"/>
              </a:rPr>
              <a:t>Special tools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ym typeface="Wingdings" panose="05000000000000000000" pitchFamily="2" charset="2"/>
              </a:rPr>
              <a:t>Uncover the crime and who was involved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ym typeface="Wingdings" panose="05000000000000000000" pitchFamily="2" charset="2"/>
              </a:rPr>
              <a:t>Prevent similar incidents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pic>
        <p:nvPicPr>
          <p:cNvPr id="8" name="Picture 7" descr="A person holding a magnifying glass over a computer&#10;&#10;Description automatically generated">
            <a:extLst>
              <a:ext uri="{FF2B5EF4-FFF2-40B4-BE49-F238E27FC236}">
                <a16:creationId xmlns:a16="http://schemas.microsoft.com/office/drawing/2014/main" id="{8E5EEAAB-01BD-186A-CB4B-C0BF6178594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167" r="7879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6122507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E75341D-97E9-5317-6EC4-D69A6CFC1B9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428" r="11851" b="1"/>
          <a:stretch/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FF4EDD3-16ED-14FA-EBFD-773C7DC5CBA3}"/>
              </a:ext>
            </a:extLst>
          </p:cNvPr>
          <p:cNvSpPr/>
          <p:nvPr/>
        </p:nvSpPr>
        <p:spPr>
          <a:xfrm>
            <a:off x="8986684" y="518089"/>
            <a:ext cx="2802192" cy="18999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cap="none" spc="0" dirty="0">
                <a:ln w="13462">
                  <a:solidFill>
                    <a:schemeClr val="bg1"/>
                  </a:solidFill>
                  <a:prstDash val="solid"/>
                </a:ln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  <a:ea typeface="+mj-ea"/>
                <a:cs typeface="+mj-cs"/>
              </a:rPr>
              <a:t>Features / Capabilities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872A20F-0A3C-A1D0-D31C-DEBAE5FB8EA3}"/>
              </a:ext>
            </a:extLst>
          </p:cNvPr>
          <p:cNvSpPr txBox="1"/>
          <p:nvPr/>
        </p:nvSpPr>
        <p:spPr>
          <a:xfrm>
            <a:off x="8658508" y="2936089"/>
            <a:ext cx="3822189" cy="29952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114300" indent="-342900">
              <a:lnSpc>
                <a:spcPct val="9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dirty="0"/>
              <a:t>Disk Imaging</a:t>
            </a:r>
          </a:p>
          <a:p>
            <a:pPr marL="114300" indent="-342900">
              <a:lnSpc>
                <a:spcPct val="9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dirty="0"/>
              <a:t>File Carving</a:t>
            </a:r>
          </a:p>
          <a:p>
            <a:pPr marL="114300" indent="-342900">
              <a:lnSpc>
                <a:spcPct val="9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dirty="0"/>
              <a:t>Keyword Searching</a:t>
            </a:r>
          </a:p>
          <a:p>
            <a:pPr marL="114300" indent="-342900">
              <a:lnSpc>
                <a:spcPct val="9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dirty="0"/>
              <a:t>Metadata Analysis</a:t>
            </a:r>
          </a:p>
          <a:p>
            <a:pPr marL="114300" indent="-342900">
              <a:lnSpc>
                <a:spcPct val="9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dirty="0"/>
              <a:t>Hashing</a:t>
            </a:r>
          </a:p>
          <a:p>
            <a:pPr marL="114300" indent="-342900">
              <a:lnSpc>
                <a:spcPct val="9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dirty="0"/>
              <a:t>Reporting</a:t>
            </a:r>
          </a:p>
        </p:txBody>
      </p:sp>
    </p:spTree>
    <p:extLst>
      <p:ext uri="{BB962C8B-B14F-4D97-AF65-F5344CB8AC3E}">
        <p14:creationId xmlns:p14="http://schemas.microsoft.com/office/powerpoint/2010/main" val="10465385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AF88AD8-E503-3033-E202-CA475662420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236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840A83C-BF82-7A73-C1BB-02E3301AEE5F}"/>
              </a:ext>
            </a:extLst>
          </p:cNvPr>
          <p:cNvSpPr/>
          <p:nvPr/>
        </p:nvSpPr>
        <p:spPr>
          <a:xfrm>
            <a:off x="393428" y="483107"/>
            <a:ext cx="3822189" cy="18999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j-lt"/>
                <a:ea typeface="+mj-ea"/>
                <a:cs typeface="+mj-cs"/>
              </a:rPr>
              <a:t>Categorization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B96337-7E44-976B-1D83-E9BF03166D2E}"/>
              </a:ext>
            </a:extLst>
          </p:cNvPr>
          <p:cNvSpPr txBox="1"/>
          <p:nvPr/>
        </p:nvSpPr>
        <p:spPr>
          <a:xfrm>
            <a:off x="393428" y="2866126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Disk Forensics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Memory Forensics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Network Forensics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Mobile Forensics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Multimedia Forensics</a:t>
            </a:r>
          </a:p>
        </p:txBody>
      </p:sp>
    </p:spTree>
    <p:extLst>
      <p:ext uri="{BB962C8B-B14F-4D97-AF65-F5344CB8AC3E}">
        <p14:creationId xmlns:p14="http://schemas.microsoft.com/office/powerpoint/2010/main" val="2990316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A440FBB-0160-6CC8-8C24-5A84ACCC23F8}"/>
              </a:ext>
            </a:extLst>
          </p:cNvPr>
          <p:cNvSpPr/>
          <p:nvPr/>
        </p:nvSpPr>
        <p:spPr>
          <a:xfrm>
            <a:off x="6657715" y="467271"/>
            <a:ext cx="4195674" cy="205252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j-lt"/>
                <a:ea typeface="+mj-ea"/>
                <a:cs typeface="+mj-cs"/>
              </a:rPr>
              <a:t>Distinguishing Capabilities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2965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magnifying glass on a computer keyboard&#10;&#10;Description automatically generated">
            <a:extLst>
              <a:ext uri="{FF2B5EF4-FFF2-40B4-BE49-F238E27FC236}">
                <a16:creationId xmlns:a16="http://schemas.microsoft.com/office/drawing/2014/main" id="{675E42EE-B0E5-3D17-4FC7-1520EEBDEBE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471" r="15029"/>
          <a:stretch/>
        </p:blipFill>
        <p:spPr>
          <a:xfrm>
            <a:off x="505418" y="554151"/>
            <a:ext cx="5742189" cy="5742189"/>
          </a:xfrm>
          <a:custGeom>
            <a:avLst/>
            <a:gdLst/>
            <a:ahLst/>
            <a:cxnLst/>
            <a:rect l="l" t="t" r="r" b="b"/>
            <a:pathLst>
              <a:path w="1838528" h="1838528">
                <a:moveTo>
                  <a:pt x="919264" y="0"/>
                </a:moveTo>
                <a:cubicBezTo>
                  <a:pt x="1426959" y="0"/>
                  <a:pt x="1838528" y="411569"/>
                  <a:pt x="1838528" y="919264"/>
                </a:cubicBezTo>
                <a:cubicBezTo>
                  <a:pt x="1838528" y="1426959"/>
                  <a:pt x="1426959" y="1838528"/>
                  <a:pt x="919264" y="1838528"/>
                </a:cubicBezTo>
                <a:cubicBezTo>
                  <a:pt x="411569" y="1838528"/>
                  <a:pt x="0" y="1426959"/>
                  <a:pt x="0" y="919264"/>
                </a:cubicBezTo>
                <a:cubicBezTo>
                  <a:pt x="0" y="411569"/>
                  <a:pt x="411569" y="0"/>
                  <a:pt x="919264" y="0"/>
                </a:cubicBezTo>
                <a:close/>
              </a:path>
            </a:pathLst>
          </a:custGeom>
        </p:spPr>
      </p:pic>
      <p:sp>
        <p:nvSpPr>
          <p:cNvPr id="14" name="!!plus graphic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4956" y="703679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1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6" name="!!circle graphic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2753" y="1562696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1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7B1B1A6-D7DC-E10D-A91F-5E55DD31AD87}"/>
              </a:ext>
            </a:extLst>
          </p:cNvPr>
          <p:cNvSpPr txBox="1"/>
          <p:nvPr/>
        </p:nvSpPr>
        <p:spPr>
          <a:xfrm>
            <a:off x="6657715" y="2990818"/>
            <a:ext cx="4195673" cy="291387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tx1">
                    <a:alpha val="80000"/>
                  </a:schemeClr>
                </a:solidFill>
              </a:rPr>
              <a:t>Disk Forensics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tx1">
                    <a:alpha val="80000"/>
                  </a:schemeClr>
                </a:solidFill>
              </a:rPr>
              <a:t>Memory Forensics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tx1">
                    <a:alpha val="80000"/>
                  </a:schemeClr>
                </a:solidFill>
              </a:rPr>
              <a:t>Network Forensics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tx1">
                    <a:alpha val="80000"/>
                  </a:schemeClr>
                </a:solidFill>
              </a:rPr>
              <a:t>Mobile Forensics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tx1">
                    <a:alpha val="80000"/>
                  </a:schemeClr>
                </a:solidFill>
              </a:rPr>
              <a:t>Multimedia Forensics</a:t>
            </a:r>
          </a:p>
        </p:txBody>
      </p:sp>
      <p:sp>
        <p:nvSpPr>
          <p:cNvPr id="18" name="!!dot graphic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54149" y="5775082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1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20" name="!!Straight Connector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9272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28894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1595A09-E336-4D1B-9B3A-06A2287A54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B41FD07-AB63-E51A-14A4-4981EC57D403}"/>
              </a:ext>
            </a:extLst>
          </p:cNvPr>
          <p:cNvSpPr/>
          <p:nvPr/>
        </p:nvSpPr>
        <p:spPr>
          <a:xfrm>
            <a:off x="640080" y="4777739"/>
            <a:ext cx="3418990" cy="14121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b="1" spc="50" dirty="0">
                <a:ln w="9525" cmpd="sng">
                  <a:solidFill>
                    <a:schemeClr val="accent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+mj-lt"/>
                <a:ea typeface="+mj-ea"/>
                <a:cs typeface="+mj-cs"/>
              </a:rPr>
              <a:t>Real World </a:t>
            </a:r>
            <a:endParaRPr lang="en-US" sz="4800" b="1" cap="none" spc="50" dirty="0">
              <a:ln w="9525" cmpd="sng">
                <a:solidFill>
                  <a:schemeClr val="accent1"/>
                </a:solidFill>
                <a:prstDash val="solid"/>
              </a:ln>
              <a:effectLst>
                <a:glow rad="38100">
                  <a:schemeClr val="accent1">
                    <a:alpha val="40000"/>
                  </a:schemeClr>
                </a:glo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2405F48-C51F-A554-424A-1E4E60844DF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780" b="3134"/>
          <a:stretch/>
        </p:blipFill>
        <p:spPr>
          <a:xfrm>
            <a:off x="20" y="10"/>
            <a:ext cx="12191980" cy="4558420"/>
          </a:xfrm>
          <a:custGeom>
            <a:avLst/>
            <a:gdLst/>
            <a:ahLst/>
            <a:cxnLst/>
            <a:rect l="l" t="t" r="r" b="b"/>
            <a:pathLst>
              <a:path w="12188952" h="4558430">
                <a:moveTo>
                  <a:pt x="6789701" y="4490221"/>
                </a:moveTo>
                <a:lnTo>
                  <a:pt x="6788702" y="4490299"/>
                </a:lnTo>
                <a:lnTo>
                  <a:pt x="6788476" y="4490833"/>
                </a:lnTo>
                <a:close/>
                <a:moveTo>
                  <a:pt x="0" y="0"/>
                </a:moveTo>
                <a:lnTo>
                  <a:pt x="12188952" y="0"/>
                </a:lnTo>
                <a:lnTo>
                  <a:pt x="12188952" y="3596895"/>
                </a:lnTo>
                <a:lnTo>
                  <a:pt x="12061096" y="3635026"/>
                </a:lnTo>
                <a:cubicBezTo>
                  <a:pt x="11933500" y="3671240"/>
                  <a:pt x="11805390" y="3705769"/>
                  <a:pt x="11676800" y="3738601"/>
                </a:cubicBezTo>
                <a:cubicBezTo>
                  <a:pt x="11262789" y="3846108"/>
                  <a:pt x="10845343" y="3939710"/>
                  <a:pt x="10425355" y="4022140"/>
                </a:cubicBezTo>
                <a:cubicBezTo>
                  <a:pt x="10092810" y="4087351"/>
                  <a:pt x="9759033" y="4145748"/>
                  <a:pt x="9424022" y="4197302"/>
                </a:cubicBezTo>
                <a:cubicBezTo>
                  <a:pt x="9102997" y="4246959"/>
                  <a:pt x="8781133" y="4291526"/>
                  <a:pt x="8458419" y="4331003"/>
                </a:cubicBezTo>
                <a:cubicBezTo>
                  <a:pt x="8211360" y="4361169"/>
                  <a:pt x="7963792" y="4386742"/>
                  <a:pt x="7715970" y="4410950"/>
                </a:cubicBezTo>
                <a:lnTo>
                  <a:pt x="6951716" y="4476730"/>
                </a:lnTo>
                <a:lnTo>
                  <a:pt x="6936303" y="4478801"/>
                </a:lnTo>
                <a:lnTo>
                  <a:pt x="6790448" y="4490162"/>
                </a:lnTo>
                <a:lnTo>
                  <a:pt x="6799941" y="4491982"/>
                </a:lnTo>
                <a:cubicBezTo>
                  <a:pt x="6811623" y="4492448"/>
                  <a:pt x="6823734" y="4490275"/>
                  <a:pt x="6835432" y="4490275"/>
                </a:cubicBezTo>
                <a:cubicBezTo>
                  <a:pt x="6851580" y="4490275"/>
                  <a:pt x="6867729" y="4487668"/>
                  <a:pt x="6884003" y="4487297"/>
                </a:cubicBezTo>
                <a:cubicBezTo>
                  <a:pt x="7115805" y="4481835"/>
                  <a:pt x="7347351" y="4469668"/>
                  <a:pt x="7578771" y="4454770"/>
                </a:cubicBezTo>
                <a:cubicBezTo>
                  <a:pt x="7927552" y="4432302"/>
                  <a:pt x="8276080" y="4404123"/>
                  <a:pt x="8623845" y="4367873"/>
                </a:cubicBezTo>
                <a:cubicBezTo>
                  <a:pt x="8909939" y="4338575"/>
                  <a:pt x="9195310" y="4303940"/>
                  <a:pt x="9479970" y="4263967"/>
                </a:cubicBezTo>
                <a:cubicBezTo>
                  <a:pt x="9864901" y="4209593"/>
                  <a:pt x="10248014" y="4144879"/>
                  <a:pt x="10629308" y="4069810"/>
                </a:cubicBezTo>
                <a:cubicBezTo>
                  <a:pt x="11090114" y="3978690"/>
                  <a:pt x="11546975" y="3871184"/>
                  <a:pt x="11998498" y="3743816"/>
                </a:cubicBezTo>
                <a:lnTo>
                  <a:pt x="12188952" y="3687715"/>
                </a:lnTo>
                <a:lnTo>
                  <a:pt x="12188952" y="3742439"/>
                </a:lnTo>
                <a:lnTo>
                  <a:pt x="11829257" y="3846853"/>
                </a:lnTo>
                <a:cubicBezTo>
                  <a:pt x="11534769" y="3926550"/>
                  <a:pt x="11238120" y="3997436"/>
                  <a:pt x="10939183" y="4061368"/>
                </a:cubicBezTo>
                <a:cubicBezTo>
                  <a:pt x="10622824" y="4129150"/>
                  <a:pt x="10304941" y="4189147"/>
                  <a:pt x="9985530" y="4241373"/>
                </a:cubicBezTo>
                <a:cubicBezTo>
                  <a:pt x="9720036" y="4284822"/>
                  <a:pt x="9453814" y="4323467"/>
                  <a:pt x="9186882" y="4357320"/>
                </a:cubicBezTo>
                <a:cubicBezTo>
                  <a:pt x="8984197" y="4382894"/>
                  <a:pt x="8781514" y="4406977"/>
                  <a:pt x="8578198" y="4426839"/>
                </a:cubicBezTo>
                <a:cubicBezTo>
                  <a:pt x="8340547" y="4449559"/>
                  <a:pt x="8102644" y="4471034"/>
                  <a:pt x="7864358" y="4488290"/>
                </a:cubicBezTo>
                <a:cubicBezTo>
                  <a:pt x="7554994" y="4510634"/>
                  <a:pt x="7245502" y="4528512"/>
                  <a:pt x="6935502" y="4539684"/>
                </a:cubicBezTo>
                <a:cubicBezTo>
                  <a:pt x="6782917" y="4545147"/>
                  <a:pt x="6630334" y="4548995"/>
                  <a:pt x="6477750" y="4553587"/>
                </a:cubicBezTo>
                <a:cubicBezTo>
                  <a:pt x="6439195" y="4551503"/>
                  <a:pt x="6400529" y="4553128"/>
                  <a:pt x="6362294" y="4558430"/>
                </a:cubicBezTo>
                <a:lnTo>
                  <a:pt x="6057129" y="4558430"/>
                </a:lnTo>
                <a:lnTo>
                  <a:pt x="5977784" y="4553836"/>
                </a:lnTo>
                <a:cubicBezTo>
                  <a:pt x="5740261" y="4541423"/>
                  <a:pt x="5502739" y="4527644"/>
                  <a:pt x="5265087" y="4517587"/>
                </a:cubicBezTo>
                <a:cubicBezTo>
                  <a:pt x="4958267" y="4505171"/>
                  <a:pt x="4651826" y="4484691"/>
                  <a:pt x="4346277" y="4455517"/>
                </a:cubicBezTo>
                <a:cubicBezTo>
                  <a:pt x="4021654" y="4424605"/>
                  <a:pt x="3697795" y="4389970"/>
                  <a:pt x="3373045" y="4356948"/>
                </a:cubicBezTo>
                <a:cubicBezTo>
                  <a:pt x="3035412" y="4322686"/>
                  <a:pt x="2698456" y="4283047"/>
                  <a:pt x="2362173" y="4238021"/>
                </a:cubicBezTo>
                <a:cubicBezTo>
                  <a:pt x="1984692" y="4187868"/>
                  <a:pt x="1608364" y="4130142"/>
                  <a:pt x="1233177" y="4064845"/>
                </a:cubicBezTo>
                <a:cubicBezTo>
                  <a:pt x="842181" y="3996132"/>
                  <a:pt x="453758" y="3917644"/>
                  <a:pt x="68500" y="3825138"/>
                </a:cubicBezTo>
                <a:lnTo>
                  <a:pt x="0" y="3807783"/>
                </a:lnTo>
                <a:lnTo>
                  <a:pt x="0" y="3751294"/>
                </a:lnTo>
                <a:lnTo>
                  <a:pt x="72441" y="3770071"/>
                </a:lnTo>
                <a:cubicBezTo>
                  <a:pt x="247961" y="3812249"/>
                  <a:pt x="424164" y="3851509"/>
                  <a:pt x="600716" y="3888441"/>
                </a:cubicBezTo>
                <a:cubicBezTo>
                  <a:pt x="988279" y="3969255"/>
                  <a:pt x="1378133" y="4038153"/>
                  <a:pt x="1769512" y="4098609"/>
                </a:cubicBezTo>
                <a:cubicBezTo>
                  <a:pt x="2052426" y="4142185"/>
                  <a:pt x="2335725" y="4182282"/>
                  <a:pt x="2613554" y="4215551"/>
                </a:cubicBezTo>
                <a:cubicBezTo>
                  <a:pt x="2605544" y="4218158"/>
                  <a:pt x="2594611" y="4208102"/>
                  <a:pt x="2581134" y="4205620"/>
                </a:cubicBezTo>
                <a:cubicBezTo>
                  <a:pt x="2087178" y="4113668"/>
                  <a:pt x="1597684" y="4002775"/>
                  <a:pt x="1112635" y="3872923"/>
                </a:cubicBezTo>
                <a:cubicBezTo>
                  <a:pt x="880453" y="3810852"/>
                  <a:pt x="649713" y="3744374"/>
                  <a:pt x="420412" y="3673490"/>
                </a:cubicBezTo>
                <a:lnTo>
                  <a:pt x="0" y="3534573"/>
                </a:lnTo>
                <a:close/>
              </a:path>
            </a:pathLst>
          </a:custGeom>
        </p:spPr>
      </p:pic>
      <p:sp>
        <p:nvSpPr>
          <p:cNvPr id="12" name="sketch line">
            <a:extLst>
              <a:ext uri="{FF2B5EF4-FFF2-40B4-BE49-F238E27FC236}">
                <a16:creationId xmlns:a16="http://schemas.microsoft.com/office/drawing/2014/main" id="{3540989C-C7B8-473B-BF87-6F2DA6A900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661305" y="5468206"/>
            <a:ext cx="1371600" cy="18288"/>
          </a:xfrm>
          <a:custGeom>
            <a:avLst/>
            <a:gdLst>
              <a:gd name="connsiteX0" fmla="*/ 0 w 1371600"/>
              <a:gd name="connsiteY0" fmla="*/ 0 h 18288"/>
              <a:gd name="connsiteX1" fmla="*/ 685800 w 1371600"/>
              <a:gd name="connsiteY1" fmla="*/ 0 h 18288"/>
              <a:gd name="connsiteX2" fmla="*/ 1371600 w 1371600"/>
              <a:gd name="connsiteY2" fmla="*/ 0 h 18288"/>
              <a:gd name="connsiteX3" fmla="*/ 1371600 w 1371600"/>
              <a:gd name="connsiteY3" fmla="*/ 18288 h 18288"/>
              <a:gd name="connsiteX4" fmla="*/ 713232 w 1371600"/>
              <a:gd name="connsiteY4" fmla="*/ 18288 h 18288"/>
              <a:gd name="connsiteX5" fmla="*/ 0 w 1371600"/>
              <a:gd name="connsiteY5" fmla="*/ 18288 h 18288"/>
              <a:gd name="connsiteX6" fmla="*/ 0 w 1371600"/>
              <a:gd name="connsiteY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71600" h="18288" fill="none" extrusionOk="0">
                <a:moveTo>
                  <a:pt x="0" y="0"/>
                </a:moveTo>
                <a:cubicBezTo>
                  <a:pt x="247303" y="31625"/>
                  <a:pt x="422310" y="-25629"/>
                  <a:pt x="685800" y="0"/>
                </a:cubicBezTo>
                <a:cubicBezTo>
                  <a:pt x="949290" y="25629"/>
                  <a:pt x="1192357" y="6696"/>
                  <a:pt x="1371600" y="0"/>
                </a:cubicBezTo>
                <a:cubicBezTo>
                  <a:pt x="1371355" y="6649"/>
                  <a:pt x="1371915" y="11310"/>
                  <a:pt x="1371600" y="18288"/>
                </a:cubicBezTo>
                <a:cubicBezTo>
                  <a:pt x="1107995" y="26464"/>
                  <a:pt x="1033361" y="32942"/>
                  <a:pt x="713232" y="18288"/>
                </a:cubicBezTo>
                <a:cubicBezTo>
                  <a:pt x="393103" y="3634"/>
                  <a:pt x="289343" y="43221"/>
                  <a:pt x="0" y="18288"/>
                </a:cubicBezTo>
                <a:cubicBezTo>
                  <a:pt x="-459" y="11562"/>
                  <a:pt x="-31" y="5093"/>
                  <a:pt x="0" y="0"/>
                </a:cubicBezTo>
                <a:close/>
              </a:path>
              <a:path w="1371600" h="18288" stroke="0" extrusionOk="0">
                <a:moveTo>
                  <a:pt x="0" y="0"/>
                </a:moveTo>
                <a:cubicBezTo>
                  <a:pt x="170249" y="-24099"/>
                  <a:pt x="504634" y="14338"/>
                  <a:pt x="644652" y="0"/>
                </a:cubicBezTo>
                <a:cubicBezTo>
                  <a:pt x="784670" y="-14338"/>
                  <a:pt x="1087773" y="8679"/>
                  <a:pt x="1371600" y="0"/>
                </a:cubicBezTo>
                <a:cubicBezTo>
                  <a:pt x="1372456" y="3662"/>
                  <a:pt x="1371030" y="13946"/>
                  <a:pt x="1371600" y="18288"/>
                </a:cubicBezTo>
                <a:cubicBezTo>
                  <a:pt x="1176823" y="-1409"/>
                  <a:pt x="900830" y="9989"/>
                  <a:pt x="713232" y="18288"/>
                </a:cubicBezTo>
                <a:cubicBezTo>
                  <a:pt x="525634" y="26587"/>
                  <a:pt x="282837" y="5724"/>
                  <a:pt x="0" y="18288"/>
                </a:cubicBezTo>
                <a:cubicBezTo>
                  <a:pt x="367" y="13143"/>
                  <a:pt x="-823" y="5844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615697673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AB63BB-2E79-1768-C75B-B58FA91ABCFA}"/>
              </a:ext>
            </a:extLst>
          </p:cNvPr>
          <p:cNvSpPr txBox="1"/>
          <p:nvPr/>
        </p:nvSpPr>
        <p:spPr>
          <a:xfrm>
            <a:off x="4635140" y="4558430"/>
            <a:ext cx="3181459" cy="19376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Disk Forensics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Memory Forensics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Network Forensics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Mobile Forensics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Multimedia Forensics</a:t>
            </a:r>
          </a:p>
        </p:txBody>
      </p:sp>
    </p:spTree>
    <p:extLst>
      <p:ext uri="{BB962C8B-B14F-4D97-AF65-F5344CB8AC3E}">
        <p14:creationId xmlns:p14="http://schemas.microsoft.com/office/powerpoint/2010/main" val="19131865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66FDE66-F868-5F46-C4D4-F00443A6FBBB}"/>
              </a:ext>
            </a:extLst>
          </p:cNvPr>
          <p:cNvSpPr/>
          <p:nvPr/>
        </p:nvSpPr>
        <p:spPr>
          <a:xfrm>
            <a:off x="91406" y="218662"/>
            <a:ext cx="7272956" cy="18073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cap="none" spc="0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  <a:ea typeface="+mj-ea"/>
                <a:cs typeface="+mj-cs"/>
              </a:rPr>
              <a:t>Advancements and Innovations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283197-2CBA-24EB-B343-96A2E45D4B97}"/>
              </a:ext>
            </a:extLst>
          </p:cNvPr>
          <p:cNvSpPr txBox="1"/>
          <p:nvPr/>
        </p:nvSpPr>
        <p:spPr>
          <a:xfrm>
            <a:off x="216309" y="1900189"/>
            <a:ext cx="6331974" cy="473914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Integration of Artificial Intelligence and Machine Learning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4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Cloud-Based Forensic Solutions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Support for Emerging Technologies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4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Enhanced Scalability and Performance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Data Visualization and Interactive Analysis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4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Mobile and Remote Forensics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4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Open-Source and Community Collaboration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16D5254-3379-0214-9D57-2F0538EE37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214" r="23444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076597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541DB91-0B10-46D9-B34B-7BFF96026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9CF7FE1C-8BC5-4B0C-A2BC-93AB72C90F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9460C67-242E-4CFD-0490-B865972CC378}"/>
              </a:ext>
            </a:extLst>
          </p:cNvPr>
          <p:cNvSpPr/>
          <p:nvPr/>
        </p:nvSpPr>
        <p:spPr>
          <a:xfrm>
            <a:off x="5526156" y="365125"/>
            <a:ext cx="5827643" cy="143343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 dirty="0">
                <a:ln w="1270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+mj-lt"/>
                <a:ea typeface="+mj-ea"/>
                <a:cs typeface="+mj-cs"/>
              </a:rPr>
              <a:t>Adaptation to Evolving Technologies</a:t>
            </a:r>
            <a:endParaRPr lang="en-US" sz="4400" b="1" kern="1200" cap="none" spc="0" dirty="0">
              <a:ln w="1270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/>
              <a:latin typeface="+mj-lt"/>
              <a:ea typeface="+mj-ea"/>
              <a:cs typeface="+mj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2494696-2A9E-FF6B-9FFF-B828B2F0A2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6" y="3069164"/>
            <a:ext cx="4309533" cy="287661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EE1E6B5-816D-C243-1F55-F24C383C2751}"/>
              </a:ext>
            </a:extLst>
          </p:cNvPr>
          <p:cNvSpPr txBox="1"/>
          <p:nvPr/>
        </p:nvSpPr>
        <p:spPr>
          <a:xfrm>
            <a:off x="5526156" y="2263409"/>
            <a:ext cx="6400373" cy="422946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b="1" u="sng" dirty="0">
                <a:effectLst/>
              </a:rPr>
              <a:t>Cloud Computing:</a:t>
            </a:r>
            <a:r>
              <a:rPr lang="en-US" sz="2400" dirty="0">
                <a:effectLst/>
              </a:rPr>
              <a:t> Tools now support the acquisition and analysis of data stored in cloud services like AWS, Azure, and Google Cloud.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endParaRPr lang="en-US" sz="2400" dirty="0">
              <a:effectLst/>
            </a:endParaRPr>
          </a:p>
          <a:p>
            <a:pPr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b="1" u="sng" dirty="0">
                <a:effectLst/>
              </a:rPr>
              <a:t>IoT Devices:</a:t>
            </a:r>
            <a:r>
              <a:rPr lang="en-US" sz="2400" dirty="0">
                <a:effectLst/>
              </a:rPr>
              <a:t> Forensic tools have been developed to extract and </a:t>
            </a:r>
            <a:r>
              <a:rPr lang="en-US" sz="2400" dirty="0" err="1">
                <a:effectLst/>
              </a:rPr>
              <a:t>analyse</a:t>
            </a:r>
            <a:r>
              <a:rPr lang="en-US" sz="2400" dirty="0">
                <a:effectLst/>
              </a:rPr>
              <a:t> data from IoT devices such as smart home appliances, wearables, and connected vehicles.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endParaRPr lang="en-US" sz="2400" dirty="0">
              <a:effectLst/>
            </a:endParaRPr>
          </a:p>
          <a:p>
            <a:pPr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b="1" u="sng" dirty="0">
                <a:effectLst/>
              </a:rPr>
              <a:t>Encrypted Communications:</a:t>
            </a:r>
            <a:r>
              <a:rPr lang="en-US" sz="2400" dirty="0">
                <a:effectLst/>
              </a:rPr>
              <a:t> Tools are incorporating techniques to decrypt and </a:t>
            </a:r>
            <a:r>
              <a:rPr lang="en-US" sz="2400" dirty="0" err="1">
                <a:effectLst/>
              </a:rPr>
              <a:t>analyse</a:t>
            </a:r>
            <a:r>
              <a:rPr lang="en-US" sz="2400" dirty="0">
                <a:effectLst/>
              </a:rPr>
              <a:t> encrypted communications, such as messaging apps and email services, to uncover evidence in criminal investigations.</a:t>
            </a:r>
          </a:p>
        </p:txBody>
      </p:sp>
    </p:spTree>
    <p:extLst>
      <p:ext uri="{BB962C8B-B14F-4D97-AF65-F5344CB8AC3E}">
        <p14:creationId xmlns:p14="http://schemas.microsoft.com/office/powerpoint/2010/main" val="16129268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0B489E-2582-9338-6B02-C509686F45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334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253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9C6EE5-BA38-62FD-794B-1EAD3E1BA2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81"/>
            <a:ext cx="12192000" cy="6852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9452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Picture 1" descr="A screenshot of a computer&#10;&#10;Description automatically generated">
            <a:extLst>
              <a:ext uri="{FF2B5EF4-FFF2-40B4-BE49-F238E27FC236}">
                <a16:creationId xmlns:a16="http://schemas.microsoft.com/office/drawing/2014/main" id="{F9E30640-E60B-F83B-7CF2-98EB3FBF1E6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0970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Picture 1" descr="A screenshot of a video call&#10;&#10;Description automatically generated">
            <a:extLst>
              <a:ext uri="{FF2B5EF4-FFF2-40B4-BE49-F238E27FC236}">
                <a16:creationId xmlns:a16="http://schemas.microsoft.com/office/drawing/2014/main" id="{F9D289E8-0809-362D-B43F-DB6DA703F4C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6892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Picture 1" descr="A screenshot of a computer&#10;&#10;Description automatically generated">
            <a:extLst>
              <a:ext uri="{FF2B5EF4-FFF2-40B4-BE49-F238E27FC236}">
                <a16:creationId xmlns:a16="http://schemas.microsoft.com/office/drawing/2014/main" id="{C150DB6F-F65C-0724-0381-33427649D30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6053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Picture 1" descr="A screenshot of a computer&#10;&#10;Description automatically generated">
            <a:extLst>
              <a:ext uri="{FF2B5EF4-FFF2-40B4-BE49-F238E27FC236}">
                <a16:creationId xmlns:a16="http://schemas.microsoft.com/office/drawing/2014/main" id="{4833509F-E0A6-DAD1-C9AC-98ED26E69C5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1717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Picture 1" descr="A screenshot of a computer&#10;&#10;Description automatically generated">
            <a:extLst>
              <a:ext uri="{FF2B5EF4-FFF2-40B4-BE49-F238E27FC236}">
                <a16:creationId xmlns:a16="http://schemas.microsoft.com/office/drawing/2014/main" id="{F0BCA281-8F0B-A03A-E7B5-0C561144EF0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5233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A4FA61E-7589-3EA3-D2DB-9F197E64DA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111673"/>
            <a:ext cx="10905066" cy="4634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4609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685D9A3F19FAA42827BE103508D067E" ma:contentTypeVersion="5" ma:contentTypeDescription="Create a new document." ma:contentTypeScope="" ma:versionID="beb36b868f745f41380411256d0683a6">
  <xsd:schema xmlns:xsd="http://www.w3.org/2001/XMLSchema" xmlns:xs="http://www.w3.org/2001/XMLSchema" xmlns:p="http://schemas.microsoft.com/office/2006/metadata/properties" xmlns:ns3="b6c735d2-3114-479d-9f38-f4e14bc16876" targetNamespace="http://schemas.microsoft.com/office/2006/metadata/properties" ma:root="true" ma:fieldsID="36f0d0dbcb170724c6f622727dcb333d" ns3:_="">
    <xsd:import namespace="b6c735d2-3114-479d-9f38-f4e14bc1687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6c735d2-3114-479d-9f38-f4e14bc1687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8D8FC1E-20E2-409A-AE9D-3C36D42379C2}">
  <ds:schemaRefs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http://purl.org/dc/terms/"/>
    <ds:schemaRef ds:uri="http://purl.org/dc/dcmitype/"/>
    <ds:schemaRef ds:uri="http://schemas.microsoft.com/office/2006/metadata/properties"/>
    <ds:schemaRef ds:uri="http://www.w3.org/XML/1998/namespace"/>
    <ds:schemaRef ds:uri="http://schemas.microsoft.com/office/infopath/2007/PartnerControls"/>
    <ds:schemaRef ds:uri="b6c735d2-3114-479d-9f38-f4e14bc16876"/>
  </ds:schemaRefs>
</ds:datastoreItem>
</file>

<file path=customXml/itemProps2.xml><?xml version="1.0" encoding="utf-8"?>
<ds:datastoreItem xmlns:ds="http://schemas.openxmlformats.org/officeDocument/2006/customXml" ds:itemID="{F303EE5C-4078-49FD-BC38-C3D38976AEA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6c735d2-3114-479d-9f38-f4e14bc1687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FCC61C9-806B-4419-B7F0-70E6E10103B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218</Words>
  <Application>Microsoft Office PowerPoint</Application>
  <PresentationFormat>Widescreen</PresentationFormat>
  <Paragraphs>62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Aptos</vt:lpstr>
      <vt:lpstr>Aptos Display</vt:lpstr>
      <vt:lpstr>Arial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Charbel Baaklini (2325534)</dc:creator>
  <cp:lastModifiedBy>Charbel Baaklini (2325534)</cp:lastModifiedBy>
  <cp:revision>2</cp:revision>
  <dcterms:created xsi:type="dcterms:W3CDTF">2024-04-28T21:46:40Z</dcterms:created>
  <dcterms:modified xsi:type="dcterms:W3CDTF">2024-04-28T23:49:45Z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0x0101006685D9A3F19FAA42827BE103508D067E</vt:lpwstr>
  </property>
</Properties>
</file>