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77" autoAdjust="0"/>
    <p:restoredTop sz="83871" autoAdjust="0"/>
  </p:normalViewPr>
  <p:slideViewPr>
    <p:cSldViewPr>
      <p:cViewPr varScale="1">
        <p:scale>
          <a:sx n="111" d="100"/>
          <a:sy n="111" d="100"/>
        </p:scale>
        <p:origin x="1614" y="96"/>
      </p:cViewPr>
      <p:guideLst>
        <p:guide orient="horz" pos="2160"/>
        <p:guide pos="2880"/>
      </p:guideLst>
    </p:cSldViewPr>
  </p:slideViewPr>
  <p:outlineViewPr>
    <p:cViewPr>
      <p:scale>
        <a:sx n="33" d="100"/>
        <a:sy n="33" d="100"/>
      </p:scale>
      <p:origin x="0" y="35574"/>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59C391B-6880-4436-B916-8FB539F03973}" type="datetimeFigureOut">
              <a:rPr lang="en-US" smtClean="0"/>
              <a:pPr/>
              <a:t>1/1/2023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DCB0B83-5B42-4AAB-ABD4-868AA0933374}"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Furthermore, great decision making skills will also help them to make certain effective decisions about hiring employees and promoting quality and a diverse culture in the organisation. According to the study of De </a:t>
            </a:r>
            <a:r>
              <a:rPr lang="en-GB" sz="1200" i="1" kern="1200" dirty="0">
                <a:solidFill>
                  <a:schemeClr val="tx1"/>
                </a:solidFill>
                <a:latin typeface="+mn-lt"/>
                <a:ea typeface="+mn-ea"/>
                <a:cs typeface="+mn-cs"/>
              </a:rPr>
              <a:t>et al. </a:t>
            </a:r>
            <a:r>
              <a:rPr lang="en-GB" sz="1200" kern="1200" dirty="0">
                <a:solidFill>
                  <a:schemeClr val="tx1"/>
                </a:solidFill>
                <a:latin typeface="+mn-lt"/>
                <a:ea typeface="+mn-ea"/>
                <a:cs typeface="+mn-cs"/>
              </a:rPr>
              <a:t>(2018), effective HR managers require </a:t>
            </a:r>
            <a:r>
              <a:rPr lang="en-GB" sz="1200" b="1" i="1" kern="1200" dirty="0">
                <a:solidFill>
                  <a:schemeClr val="tx1"/>
                </a:solidFill>
                <a:latin typeface="+mn-lt"/>
                <a:ea typeface="+mn-ea"/>
                <a:cs typeface="+mn-cs"/>
              </a:rPr>
              <a:t>data driven analytical knowledge</a:t>
            </a:r>
            <a:r>
              <a:rPr lang="en-GB" sz="1200" kern="1200" dirty="0">
                <a:solidFill>
                  <a:schemeClr val="tx1"/>
                </a:solidFill>
                <a:latin typeface="+mn-lt"/>
                <a:ea typeface="+mn-ea"/>
                <a:cs typeface="+mn-cs"/>
              </a:rPr>
              <a:t> and staff </a:t>
            </a:r>
            <a:r>
              <a:rPr lang="en-GB" sz="1200" b="1" i="1" kern="1200" dirty="0">
                <a:solidFill>
                  <a:schemeClr val="tx1"/>
                </a:solidFill>
                <a:latin typeface="+mn-lt"/>
                <a:ea typeface="+mn-ea"/>
                <a:cs typeface="+mn-cs"/>
              </a:rPr>
              <a:t>rules and regulation policies</a:t>
            </a:r>
            <a:r>
              <a:rPr lang="en-GB" sz="1200" kern="1200" dirty="0">
                <a:solidFill>
                  <a:schemeClr val="tx1"/>
                </a:solidFill>
                <a:latin typeface="+mn-lt"/>
                <a:ea typeface="+mn-ea"/>
                <a:cs typeface="+mn-cs"/>
              </a:rPr>
              <a:t>. Thus, it will help them to determine the policies for their staff and knowledge on </a:t>
            </a:r>
            <a:r>
              <a:rPr lang="en-GB" sz="1200" b="1" i="1" kern="1200" dirty="0">
                <a:solidFill>
                  <a:schemeClr val="tx1"/>
                </a:solidFill>
                <a:latin typeface="+mn-lt"/>
                <a:ea typeface="+mn-ea"/>
                <a:cs typeface="+mn-cs"/>
              </a:rPr>
              <a:t>advanced excel</a:t>
            </a:r>
            <a:r>
              <a:rPr lang="en-GB" sz="1200" kern="1200" dirty="0">
                <a:solidFill>
                  <a:schemeClr val="tx1"/>
                </a:solidFill>
                <a:latin typeface="+mn-lt"/>
                <a:ea typeface="+mn-ea"/>
                <a:cs typeface="+mn-cs"/>
              </a:rPr>
              <a:t> also helps them to simplify their work in an effective way. HR professionals with high interpersonal skills and intuitively good communicators are also considered to be the ones who can thrive in this field.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1DCB0B83-5B42-4AAB-ABD4-868AA0933374}"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latin typeface="+mn-lt"/>
                <a:ea typeface="+mn-ea"/>
                <a:cs typeface="+mn-cs"/>
              </a:rPr>
              <a:t>As per the view of Meyers </a:t>
            </a:r>
            <a:r>
              <a:rPr lang="en-GB" sz="1200" i="1" kern="1200" dirty="0">
                <a:solidFill>
                  <a:schemeClr val="tx1"/>
                </a:solidFill>
                <a:latin typeface="+mn-lt"/>
                <a:ea typeface="+mn-ea"/>
                <a:cs typeface="+mn-cs"/>
              </a:rPr>
              <a:t>et al. </a:t>
            </a:r>
            <a:r>
              <a:rPr lang="en-GB" sz="1200" kern="1200" dirty="0">
                <a:solidFill>
                  <a:schemeClr val="tx1"/>
                </a:solidFill>
                <a:latin typeface="+mn-lt"/>
                <a:ea typeface="+mn-ea"/>
                <a:cs typeface="+mn-cs"/>
              </a:rPr>
              <a:t>(2020), HR professionals require strong traits which will help them be future oriented, solutions driven and courageous. Thus, it will help them become an enquiring thinker, being more collaborative. Hence, these abilities are a must for a HR professional to become an effective manager who will be able to negotiate with great integrity and implement disciplinary procedures and understand the needs of the employees.</a:t>
            </a:r>
            <a:endParaRPr lang="en-US" dirty="0"/>
          </a:p>
        </p:txBody>
      </p:sp>
      <p:sp>
        <p:nvSpPr>
          <p:cNvPr id="4" name="Slide Number Placeholder 3"/>
          <p:cNvSpPr>
            <a:spLocks noGrp="1"/>
          </p:cNvSpPr>
          <p:nvPr>
            <p:ph type="sldNum" sz="quarter" idx="10"/>
          </p:nvPr>
        </p:nvSpPr>
        <p:spPr/>
        <p:txBody>
          <a:bodyPr/>
          <a:lstStyle/>
          <a:p>
            <a:fld id="{1DCB0B83-5B42-4AAB-ABD4-868AA0933374}" type="slidenum">
              <a:rPr lang="en-US" smtClean="0"/>
              <a:pPr/>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The theory further justifies that creating strong relationships with the employee are an important factor which helps in formulating a better communication process. Furthermore, as per the theory HR professionals can increase their personal skills of being an active listener and more aware of the surroundings by concentrating in each and every employee will help understanding the needs of them. Thus, it will help them be satisfied with their work. </a:t>
            </a:r>
          </a:p>
          <a:p>
            <a:endParaRPr lang="en-GB" dirty="0"/>
          </a:p>
        </p:txBody>
      </p:sp>
      <p:sp>
        <p:nvSpPr>
          <p:cNvPr id="4" name="Slide Number Placeholder 3"/>
          <p:cNvSpPr>
            <a:spLocks noGrp="1"/>
          </p:cNvSpPr>
          <p:nvPr>
            <p:ph type="sldNum" sz="quarter" idx="10"/>
          </p:nvPr>
        </p:nvSpPr>
        <p:spPr/>
        <p:txBody>
          <a:bodyPr/>
          <a:lstStyle/>
          <a:p>
            <a:fld id="{1DCB0B83-5B42-4AAB-ABD4-868AA0933374}" type="slidenum">
              <a:rPr lang="en-US" smtClean="0"/>
              <a:pPr/>
              <a:t>5</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Based on the study of Lemon (2019), being an active listener also helps employees to feel heard and will enhance their productivity by motivating them more towards accomplishing their tasks. Hence, being an active listener for the employees helps to maintain the health and safety needs of them. Additionally, greater accountability skills also help in making the contract drafting process easier.</a:t>
            </a:r>
            <a:endParaRPr lang="en-US" dirty="0"/>
          </a:p>
        </p:txBody>
      </p:sp>
      <p:sp>
        <p:nvSpPr>
          <p:cNvPr id="4" name="Slide Number Placeholder 3"/>
          <p:cNvSpPr>
            <a:spLocks noGrp="1"/>
          </p:cNvSpPr>
          <p:nvPr>
            <p:ph type="sldNum" sz="quarter" idx="10"/>
          </p:nvPr>
        </p:nvSpPr>
        <p:spPr/>
        <p:txBody>
          <a:bodyPr/>
          <a:lstStyle/>
          <a:p>
            <a:fld id="{1DCB0B83-5B42-4AAB-ABD4-868AA0933374}" type="slidenum">
              <a:rPr lang="en-US" smtClean="0"/>
              <a:pPr/>
              <a:t>6</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However, great managerial skills help in providing opportunities of greater productivity.</a:t>
            </a:r>
            <a:endParaRPr lang="en-US" dirty="0"/>
          </a:p>
        </p:txBody>
      </p:sp>
      <p:sp>
        <p:nvSpPr>
          <p:cNvPr id="4" name="Slide Number Placeholder 3"/>
          <p:cNvSpPr>
            <a:spLocks noGrp="1"/>
          </p:cNvSpPr>
          <p:nvPr>
            <p:ph type="sldNum" sz="quarter" idx="10"/>
          </p:nvPr>
        </p:nvSpPr>
        <p:spPr/>
        <p:txBody>
          <a:bodyPr/>
          <a:lstStyle/>
          <a:p>
            <a:fld id="{1DCB0B83-5B42-4AAB-ABD4-868AA0933374}" type="slidenum">
              <a:rPr lang="en-US" smtClean="0"/>
              <a:pPr/>
              <a:t>7</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However, in order to gain the required knowledge, skills and behaviour that is appropriate for accomplishing the role and responsibilities of a HR are; exclusive training on personal skill development, time management skills and seminars which will help increase technological skills. </a:t>
            </a:r>
            <a:endParaRPr lang="en-US" dirty="0"/>
          </a:p>
        </p:txBody>
      </p:sp>
      <p:sp>
        <p:nvSpPr>
          <p:cNvPr id="4" name="Slide Number Placeholder 3"/>
          <p:cNvSpPr>
            <a:spLocks noGrp="1"/>
          </p:cNvSpPr>
          <p:nvPr>
            <p:ph type="sldNum" sz="quarter" idx="10"/>
          </p:nvPr>
        </p:nvSpPr>
        <p:spPr/>
        <p:txBody>
          <a:bodyPr/>
          <a:lstStyle/>
          <a:p>
            <a:fld id="{1DCB0B83-5B42-4AAB-ABD4-868AA0933374}" type="slidenum">
              <a:rPr lang="en-US" smtClean="0"/>
              <a:pPr/>
              <a:t>8</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As per the view of Antony (2018), efficient employees tend to perform better which helps companies to achieve greater goals. It can be determined that cognitive skills of an individual help in becoming emotionally intelligent. Additionally, an emotionally intelligent employee can perform better and will be effective in leading the organisation towards success. Therefore, the role of an effective HR is a crucial factor in the development of an organisation.</a:t>
            </a:r>
            <a:endParaRPr lang="en-US"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Moreover, it can also be analysed that intuitive skills and cognitive skills, greater knowledge of technological skills helps in enhancing the abilities of an individual and helps with making greater problem solving solutions. Therefore, it benefits the organisation in time management and in preventing risks effectively.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1DCB0B83-5B42-4AAB-ABD4-868AA0933374}" type="slidenum">
              <a:rPr lang="en-US" smtClean="0"/>
              <a:pPr/>
              <a:t>9</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FEBC39F-EC70-4BF1-8538-DB669CF3A375}" type="datetimeFigureOut">
              <a:rPr lang="en-US" smtClean="0"/>
              <a:pPr/>
              <a:t>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044BE1-0B07-44C3-A557-F9CBAF8F5079}"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FEBC39F-EC70-4BF1-8538-DB669CF3A375}" type="datetimeFigureOut">
              <a:rPr lang="en-US" smtClean="0"/>
              <a:pPr/>
              <a:t>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044BE1-0B07-44C3-A557-F9CBAF8F507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FEBC39F-EC70-4BF1-8538-DB669CF3A375}" type="datetimeFigureOut">
              <a:rPr lang="en-US" smtClean="0"/>
              <a:pPr/>
              <a:t>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044BE1-0B07-44C3-A557-F9CBAF8F5079}"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FEBC39F-EC70-4BF1-8538-DB669CF3A375}" type="datetimeFigureOut">
              <a:rPr lang="en-US" smtClean="0"/>
              <a:pPr/>
              <a:t>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9044BE1-0B07-44C3-A557-F9CBAF8F507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FEBC39F-EC70-4BF1-8538-DB669CF3A375}" type="datetimeFigureOut">
              <a:rPr lang="en-US" smtClean="0"/>
              <a:pPr/>
              <a:t>1/1/2023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9044BE1-0B07-44C3-A557-F9CBAF8F5079}"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FEBC39F-EC70-4BF1-8538-DB669CF3A375}" type="datetimeFigureOut">
              <a:rPr lang="en-US" smtClean="0"/>
              <a:pPr/>
              <a:t>1/1/2023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9044BE1-0B07-44C3-A557-F9CBAF8F507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EBC39F-EC70-4BF1-8538-DB669CF3A375}" type="datetimeFigureOut">
              <a:rPr lang="en-US" smtClean="0"/>
              <a:pPr/>
              <a:t>1/1/2023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9044BE1-0B07-44C3-A557-F9CBAF8F507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FEBC39F-EC70-4BF1-8538-DB669CF3A375}" type="datetimeFigureOut">
              <a:rPr lang="en-US" smtClean="0"/>
              <a:pPr/>
              <a:t>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9044BE1-0B07-44C3-A557-F9CBAF8F5079}"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FEBC39F-EC70-4BF1-8538-DB669CF3A375}" type="datetimeFigureOut">
              <a:rPr lang="en-US" smtClean="0"/>
              <a:pPr/>
              <a:t>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9044BE1-0B07-44C3-A557-F9CBAF8F5079}"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FEBC39F-EC70-4BF1-8538-DB669CF3A375}" type="datetimeFigureOut">
              <a:rPr lang="en-US" smtClean="0"/>
              <a:pPr/>
              <a:t>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044BE1-0B07-44C3-A557-F9CBAF8F507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FEBC39F-EC70-4BF1-8538-DB669CF3A375}" type="datetimeFigureOut">
              <a:rPr lang="en-US" smtClean="0"/>
              <a:pPr/>
              <a:t>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044BE1-0B07-44C3-A557-F9CBAF8F507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EBC39F-EC70-4BF1-8538-DB669CF3A375}" type="datetimeFigureOut">
              <a:rPr lang="en-US" smtClean="0"/>
              <a:pPr/>
              <a:t>1/1/2023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044BE1-0B07-44C3-A557-F9CBAF8F5079}"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524000"/>
            <a:ext cx="7772400" cy="2895600"/>
          </a:xfrm>
        </p:spPr>
        <p:txBody>
          <a:bodyPr>
            <a:noAutofit/>
          </a:bodyPr>
          <a:lstStyle/>
          <a:p>
            <a:br>
              <a:rPr lang="en-GB" sz="3200" b="1" i="0" dirty="0">
                <a:latin typeface="Times New Roman" pitchFamily="18" charset="0"/>
                <a:cs typeface="Times New Roman" pitchFamily="18" charset="0"/>
              </a:rPr>
            </a:br>
            <a:r>
              <a:rPr lang="en-US" sz="3200" b="1" dirty="0">
                <a:latin typeface="Times New Roman" pitchFamily="18" charset="0"/>
                <a:cs typeface="Times New Roman" pitchFamily="18" charset="0"/>
              </a:rPr>
              <a:t> Developing Relationships and Workplace </a:t>
            </a:r>
            <a:r>
              <a:rPr lang="en-US" sz="3200" b="1">
                <a:latin typeface="Times New Roman" pitchFamily="18" charset="0"/>
                <a:cs typeface="Times New Roman" pitchFamily="18" charset="0"/>
              </a:rPr>
              <a:t>Achievements </a:t>
            </a:r>
            <a:br>
              <a:rPr lang="en-US" sz="3200" b="1">
                <a:latin typeface="Times New Roman" pitchFamily="18" charset="0"/>
                <a:cs typeface="Times New Roman" pitchFamily="18" charset="0"/>
              </a:rPr>
            </a:br>
            <a:r>
              <a:rPr lang="en-US" sz="3200" b="1">
                <a:latin typeface="Times New Roman" pitchFamily="18" charset="0"/>
                <a:cs typeface="Times New Roman" pitchFamily="18" charset="0"/>
              </a:rPr>
              <a:t>BMSW-5102</a:t>
            </a:r>
            <a:br>
              <a:rPr lang="en-US" sz="3200" b="1" dirty="0">
                <a:latin typeface="Times New Roman" pitchFamily="18" charset="0"/>
                <a:cs typeface="Times New Roman" pitchFamily="18" charset="0"/>
              </a:rPr>
            </a:br>
            <a:br>
              <a:rPr lang="en-GB" sz="3200" b="1" dirty="0">
                <a:latin typeface="Times New Roman" pitchFamily="18" charset="0"/>
                <a:cs typeface="Times New Roman" pitchFamily="18" charset="0"/>
              </a:rPr>
            </a:br>
            <a:r>
              <a:rPr lang="en-GB" sz="3200" b="1" i="0" dirty="0">
                <a:latin typeface="Times New Roman" pitchFamily="18" charset="0"/>
                <a:cs typeface="Times New Roman" pitchFamily="18" charset="0"/>
              </a:rPr>
              <a:t>TRAINING AND DEVELOPMENT NEEDS FOR A HR OFFICER</a:t>
            </a:r>
            <a:br>
              <a:rPr lang="en-GB" sz="3200" b="1" i="0" dirty="0">
                <a:latin typeface="Times New Roman" pitchFamily="18" charset="0"/>
                <a:cs typeface="Times New Roman" pitchFamily="18" charset="0"/>
              </a:rPr>
            </a:br>
            <a:r>
              <a:rPr lang="en-GB" sz="3200" b="1" i="0" dirty="0">
                <a:latin typeface="Times New Roman" pitchFamily="18" charset="0"/>
                <a:cs typeface="Times New Roman" pitchFamily="18" charset="0"/>
              </a:rPr>
              <a:t>Shamima </a:t>
            </a:r>
            <a:r>
              <a:rPr lang="en-GB" sz="3200" b="1" i="0" dirty="0" err="1">
                <a:latin typeface="Times New Roman" pitchFamily="18" charset="0"/>
                <a:cs typeface="Times New Roman" pitchFamily="18" charset="0"/>
              </a:rPr>
              <a:t>Akther</a:t>
            </a:r>
            <a:r>
              <a:rPr lang="en-GB" sz="3200" b="1" i="0" dirty="0">
                <a:latin typeface="Times New Roman" pitchFamily="18" charset="0"/>
                <a:cs typeface="Times New Roman" pitchFamily="18" charset="0"/>
              </a:rPr>
              <a:t> Supa</a:t>
            </a:r>
            <a:br>
              <a:rPr lang="en-GB" sz="3200" b="1" i="0" dirty="0">
                <a:latin typeface="Times New Roman" pitchFamily="18" charset="0"/>
                <a:cs typeface="Times New Roman" pitchFamily="18" charset="0"/>
              </a:rPr>
            </a:br>
            <a:r>
              <a:rPr lang="en-GB" sz="3200" b="1" i="0" dirty="0">
                <a:latin typeface="Times New Roman" pitchFamily="18" charset="0"/>
                <a:cs typeface="Times New Roman" pitchFamily="18" charset="0"/>
              </a:rPr>
              <a:t>1916787</a:t>
            </a:r>
            <a:endParaRPr lang="en-US" sz="3200" i="0"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143000"/>
          </a:xfrm>
        </p:spPr>
        <p:txBody>
          <a:bodyPr>
            <a:normAutofit fontScale="90000"/>
          </a:bodyPr>
          <a:lstStyle/>
          <a:p>
            <a:pPr>
              <a:lnSpc>
                <a:spcPct val="150000"/>
              </a:lnSpc>
            </a:pPr>
            <a:r>
              <a:rPr lang="en-GB" sz="3600" b="1" i="0" dirty="0">
                <a:latin typeface="Times New Roman" pitchFamily="18" charset="0"/>
                <a:cs typeface="Times New Roman" pitchFamily="18" charset="0"/>
              </a:rPr>
              <a:t>Introduction</a:t>
            </a:r>
            <a:br>
              <a:rPr lang="en-US" b="1" i="0" dirty="0">
                <a:latin typeface="Times New Roman" pitchFamily="18" charset="0"/>
                <a:cs typeface="Times New Roman" pitchFamily="18" charset="0"/>
              </a:rPr>
            </a:br>
            <a:endParaRPr lang="en-US" i="0" dirty="0">
              <a:latin typeface="Times New Roman" pitchFamily="18" charset="0"/>
              <a:cs typeface="Times New Roman" pitchFamily="18" charset="0"/>
            </a:endParaRPr>
          </a:p>
        </p:txBody>
      </p:sp>
      <p:sp>
        <p:nvSpPr>
          <p:cNvPr id="3" name="Content Placeholder 2"/>
          <p:cNvSpPr>
            <a:spLocks noGrp="1"/>
          </p:cNvSpPr>
          <p:nvPr>
            <p:ph idx="1"/>
          </p:nvPr>
        </p:nvSpPr>
        <p:spPr>
          <a:xfrm>
            <a:off x="533400" y="1295400"/>
            <a:ext cx="6934200" cy="4525963"/>
          </a:xfrm>
        </p:spPr>
        <p:txBody>
          <a:bodyPr>
            <a:normAutofit/>
          </a:bodyPr>
          <a:lstStyle/>
          <a:p>
            <a:pPr algn="just">
              <a:lnSpc>
                <a:spcPct val="170000"/>
              </a:lnSpc>
              <a:buNone/>
            </a:pPr>
            <a:r>
              <a:rPr lang="en-GB" sz="1600" i="0" dirty="0">
                <a:latin typeface="Times New Roman" pitchFamily="18" charset="0"/>
                <a:cs typeface="Times New Roman" pitchFamily="18" charset="0"/>
              </a:rPr>
              <a:t>Training and development are the two different elements in human resource management which work simultaneously in the betterment of an employee and the organisations. Based on the study of </a:t>
            </a:r>
            <a:r>
              <a:rPr lang="en-GB" sz="1600" i="0" dirty="0" err="1">
                <a:latin typeface="Times New Roman" pitchFamily="18" charset="0"/>
                <a:cs typeface="Times New Roman" pitchFamily="18" charset="0"/>
              </a:rPr>
              <a:t>Younas</a:t>
            </a:r>
            <a:r>
              <a:rPr lang="en-GB" sz="1600" i="0" dirty="0">
                <a:latin typeface="Times New Roman" pitchFamily="18" charset="0"/>
                <a:cs typeface="Times New Roman" pitchFamily="18" charset="0"/>
              </a:rPr>
              <a:t> et al. (2018), Human resource officers require proper training for developing their organisational behaviour, knowledge and skills to become an effective HR professional. Analysis of the key knowledge, skills and behavioural needs for a HR to understand their roles and responsibilities are presented in the study. Personal skill audit analysis and the appropriate training and developmental needs are justified along with the potential benefits of it to the organisation Sainsbury is given.  </a:t>
            </a:r>
            <a:endParaRPr lang="en-US" sz="1600" i="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89038"/>
          </a:xfrm>
        </p:spPr>
        <p:txBody>
          <a:bodyPr>
            <a:noAutofit/>
          </a:bodyPr>
          <a:lstStyle/>
          <a:p>
            <a:r>
              <a:rPr lang="en-GB" sz="3200" b="1" i="0" dirty="0">
                <a:latin typeface="Times New Roman" pitchFamily="18" charset="0"/>
                <a:cs typeface="Times New Roman" pitchFamily="18" charset="0"/>
              </a:rPr>
              <a:t>Determining appropriate Knowledge, skills and behaviours (KBS)</a:t>
            </a:r>
            <a:endParaRPr lang="en-US" sz="3200" b="1" i="0" dirty="0">
              <a:latin typeface="Times New Roman" pitchFamily="18" charset="0"/>
              <a:cs typeface="Times New Roman" pitchFamily="18" charset="0"/>
            </a:endParaRPr>
          </a:p>
        </p:txBody>
      </p:sp>
      <p:sp>
        <p:nvSpPr>
          <p:cNvPr id="3" name="Content Placeholder 2"/>
          <p:cNvSpPr>
            <a:spLocks noGrp="1"/>
          </p:cNvSpPr>
          <p:nvPr>
            <p:ph idx="1"/>
          </p:nvPr>
        </p:nvSpPr>
        <p:spPr>
          <a:xfrm>
            <a:off x="304800" y="1295400"/>
            <a:ext cx="8077200" cy="2438400"/>
          </a:xfrm>
        </p:spPr>
        <p:txBody>
          <a:bodyPr>
            <a:noAutofit/>
          </a:bodyPr>
          <a:lstStyle/>
          <a:p>
            <a:pPr algn="just">
              <a:lnSpc>
                <a:spcPct val="170000"/>
              </a:lnSpc>
            </a:pPr>
            <a:r>
              <a:rPr lang="en-GB" sz="1500" i="0" dirty="0">
                <a:latin typeface="Times New Roman" pitchFamily="18" charset="0"/>
                <a:cs typeface="Times New Roman" pitchFamily="18" charset="0"/>
              </a:rPr>
              <a:t>Human resource managers require several skills, knowledge and certain behavioural activities which will help them in cooperating with the roles and responsibilities. </a:t>
            </a:r>
          </a:p>
          <a:p>
            <a:pPr algn="just">
              <a:lnSpc>
                <a:spcPct val="170000"/>
              </a:lnSpc>
            </a:pPr>
            <a:r>
              <a:rPr lang="en-GB" sz="1500" i="0" dirty="0">
                <a:latin typeface="Times New Roman" pitchFamily="18" charset="0"/>
                <a:cs typeface="Times New Roman" pitchFamily="18" charset="0"/>
              </a:rPr>
              <a:t>According to the study of </a:t>
            </a:r>
            <a:r>
              <a:rPr lang="en-GB" sz="1500" i="0" dirty="0" err="1">
                <a:latin typeface="Times New Roman" pitchFamily="18" charset="0"/>
                <a:cs typeface="Times New Roman" pitchFamily="18" charset="0"/>
              </a:rPr>
              <a:t>Kryscynski</a:t>
            </a:r>
            <a:r>
              <a:rPr lang="en-GB" sz="1500" i="0" dirty="0">
                <a:latin typeface="Times New Roman" pitchFamily="18" charset="0"/>
                <a:cs typeface="Times New Roman" pitchFamily="18" charset="0"/>
              </a:rPr>
              <a:t> et al. (2018), HR professionals require many skills including </a:t>
            </a:r>
            <a:r>
              <a:rPr lang="en-GB" sz="1500" b="1" i="0" dirty="0">
                <a:latin typeface="Times New Roman" pitchFamily="18" charset="0"/>
                <a:cs typeface="Times New Roman" pitchFamily="18" charset="0"/>
              </a:rPr>
              <a:t>active listening, social awareness, accountability, verbal-nonverbal communication skills, problems solving skills, great decision making skills </a:t>
            </a:r>
            <a:r>
              <a:rPr lang="en-GB" sz="1500" i="0" dirty="0">
                <a:latin typeface="Times New Roman" pitchFamily="18" charset="0"/>
                <a:cs typeface="Times New Roman" pitchFamily="18" charset="0"/>
              </a:rPr>
              <a:t>and</a:t>
            </a:r>
            <a:r>
              <a:rPr lang="en-GB" sz="1500" b="1" i="0" dirty="0">
                <a:latin typeface="Times New Roman" pitchFamily="18" charset="0"/>
                <a:cs typeface="Times New Roman" pitchFamily="18" charset="0"/>
              </a:rPr>
              <a:t> self management skills</a:t>
            </a:r>
            <a:r>
              <a:rPr lang="en-GB" sz="1500" i="0" dirty="0">
                <a:latin typeface="Times New Roman" pitchFamily="18" charset="0"/>
                <a:cs typeface="Times New Roman" pitchFamily="18" charset="0"/>
              </a:rPr>
              <a:t>.</a:t>
            </a:r>
          </a:p>
          <a:p>
            <a:pPr algn="just">
              <a:lnSpc>
                <a:spcPct val="170000"/>
              </a:lnSpc>
            </a:pPr>
            <a:r>
              <a:rPr lang="en-GB" sz="1500" i="0" dirty="0">
                <a:latin typeface="Times New Roman" pitchFamily="18" charset="0"/>
                <a:cs typeface="Times New Roman" pitchFamily="18" charset="0"/>
              </a:rPr>
              <a:t>Hence, these skills will help the professionals to become an effective HR manager in order to comply with their roles of understanding the health and safety needs of their employees. </a:t>
            </a:r>
            <a:endParaRPr lang="en-US" sz="1500" i="0" dirty="0">
              <a:latin typeface="Times New Roman" pitchFamily="18" charset="0"/>
              <a:cs typeface="Times New Roman" pitchFamily="18" charset="0"/>
            </a:endParaRPr>
          </a:p>
        </p:txBody>
      </p:sp>
      <p:pic>
        <p:nvPicPr>
          <p:cNvPr id="18433" name="Picture 1"/>
          <p:cNvPicPr>
            <a:picLocks noChangeAspect="1" noChangeArrowheads="1"/>
          </p:cNvPicPr>
          <p:nvPr/>
        </p:nvPicPr>
        <p:blipFill>
          <a:blip r:embed="rId3"/>
          <a:srcRect/>
          <a:stretch>
            <a:fillRect/>
          </a:stretch>
        </p:blipFill>
        <p:spPr bwMode="auto">
          <a:xfrm>
            <a:off x="2057400" y="4267200"/>
            <a:ext cx="4800599" cy="2362200"/>
          </a:xfrm>
          <a:prstGeom prst="rect">
            <a:avLst/>
          </a:prstGeom>
          <a:noFill/>
          <a:ln w="9525">
            <a:noFill/>
            <a:miter lim="800000"/>
            <a:headEnd/>
            <a:tailEnd/>
          </a:ln>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Autofit/>
          </a:bodyPr>
          <a:lstStyle/>
          <a:p>
            <a:r>
              <a:rPr lang="en-GB" sz="3200" b="1" i="0" dirty="0">
                <a:latin typeface="Times New Roman" pitchFamily="18" charset="0"/>
                <a:cs typeface="Times New Roman" pitchFamily="18" charset="0"/>
              </a:rPr>
              <a:t>Determining appropriate Knowledge, skills and behaviours (KBS)</a:t>
            </a:r>
            <a:endParaRPr lang="en-US" sz="3200" b="1" i="0" dirty="0">
              <a:latin typeface="Times New Roman" pitchFamily="18" charset="0"/>
              <a:cs typeface="Times New Roman" pitchFamily="18" charset="0"/>
            </a:endParaRPr>
          </a:p>
        </p:txBody>
      </p:sp>
      <p:sp>
        <p:nvSpPr>
          <p:cNvPr id="3" name="Content Placeholder 2"/>
          <p:cNvSpPr>
            <a:spLocks noGrp="1"/>
          </p:cNvSpPr>
          <p:nvPr>
            <p:ph idx="1"/>
          </p:nvPr>
        </p:nvSpPr>
        <p:spPr>
          <a:xfrm>
            <a:off x="3962400" y="1295400"/>
            <a:ext cx="4724400" cy="4525963"/>
          </a:xfrm>
        </p:spPr>
        <p:txBody>
          <a:bodyPr>
            <a:noAutofit/>
          </a:bodyPr>
          <a:lstStyle/>
          <a:p>
            <a:pPr algn="just">
              <a:lnSpc>
                <a:spcPct val="170000"/>
              </a:lnSpc>
            </a:pPr>
            <a:r>
              <a:rPr lang="en-GB" sz="1500" i="0" dirty="0">
                <a:latin typeface="Times New Roman" pitchFamily="18" charset="0"/>
                <a:cs typeface="Times New Roman" pitchFamily="18" charset="0"/>
              </a:rPr>
              <a:t>The current global environment is rapidly changing and evolving which needs continuous innovation to support the changes and the requirements of the new normal world. </a:t>
            </a:r>
          </a:p>
          <a:p>
            <a:pPr algn="just">
              <a:lnSpc>
                <a:spcPct val="170000"/>
              </a:lnSpc>
            </a:pPr>
            <a:r>
              <a:rPr lang="en-GB" sz="1500" i="0" dirty="0">
                <a:latin typeface="Times New Roman" pitchFamily="18" charset="0"/>
                <a:cs typeface="Times New Roman" pitchFamily="18" charset="0"/>
              </a:rPr>
              <a:t>Hence, to comply with the developed roles and responsibilities of the organisation Sainsbury’s, a HR professional needs greater knowledge on digital transformational technologies like; big data analytics, cloud computing, AI and many more. </a:t>
            </a:r>
          </a:p>
          <a:p>
            <a:pPr algn="just">
              <a:lnSpc>
                <a:spcPct val="170000"/>
              </a:lnSpc>
            </a:pPr>
            <a:r>
              <a:rPr lang="en-GB" sz="1500" i="0" dirty="0">
                <a:latin typeface="Times New Roman" pitchFamily="18" charset="0"/>
                <a:cs typeface="Times New Roman" pitchFamily="18" charset="0"/>
              </a:rPr>
              <a:t>Furthermore, it will help them in evaluating information about the individuals while recruiting staff and will help them in measuring the quality of the performances. </a:t>
            </a:r>
            <a:endParaRPr lang="en-US" sz="1500" i="0" dirty="0">
              <a:latin typeface="Times New Roman" pitchFamily="18" charset="0"/>
              <a:cs typeface="Times New Roman" pitchFamily="18" charset="0"/>
            </a:endParaRPr>
          </a:p>
        </p:txBody>
      </p:sp>
      <p:pic>
        <p:nvPicPr>
          <p:cNvPr id="15361" name="Picture 1"/>
          <p:cNvPicPr>
            <a:picLocks noChangeAspect="1" noChangeArrowheads="1"/>
          </p:cNvPicPr>
          <p:nvPr/>
        </p:nvPicPr>
        <p:blipFill>
          <a:blip r:embed="rId3"/>
          <a:srcRect l="7391" r="2064"/>
          <a:stretch>
            <a:fillRect/>
          </a:stretch>
        </p:blipFill>
        <p:spPr bwMode="auto">
          <a:xfrm>
            <a:off x="228600" y="1600200"/>
            <a:ext cx="3733800" cy="4419600"/>
          </a:xfrm>
          <a:prstGeom prst="rect">
            <a:avLst/>
          </a:prstGeom>
          <a:noFill/>
          <a:ln w="9525">
            <a:noFill/>
            <a:miter lim="800000"/>
            <a:headEnd/>
            <a:tailEnd/>
          </a:ln>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b="1" i="0" dirty="0">
                <a:latin typeface="Times New Roman" pitchFamily="18" charset="0"/>
                <a:cs typeface="Times New Roman" pitchFamily="18" charset="0"/>
              </a:rPr>
              <a:t>Determining appropriate Knowledge, skills and behaviours (KBS)</a:t>
            </a:r>
            <a:endParaRPr lang="en-US" sz="3200" b="1" i="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600200"/>
            <a:ext cx="4495800" cy="4525963"/>
          </a:xfrm>
        </p:spPr>
        <p:txBody>
          <a:bodyPr>
            <a:noAutofit/>
          </a:bodyPr>
          <a:lstStyle/>
          <a:p>
            <a:pPr algn="just">
              <a:lnSpc>
                <a:spcPct val="160000"/>
              </a:lnSpc>
            </a:pPr>
            <a:r>
              <a:rPr lang="en-GB" sz="1500" i="0" dirty="0">
                <a:latin typeface="Times New Roman" pitchFamily="18" charset="0"/>
                <a:cs typeface="Times New Roman" pitchFamily="18" charset="0"/>
              </a:rPr>
              <a:t>Additionally, understanding the required training and developmental activities for the employees is also another responsibility of a HR which can be achieved by having great generic and influential knowledge. </a:t>
            </a:r>
          </a:p>
          <a:p>
            <a:pPr algn="just">
              <a:lnSpc>
                <a:spcPct val="160000"/>
              </a:lnSpc>
            </a:pPr>
            <a:r>
              <a:rPr lang="en-GB" sz="1500" i="0" dirty="0">
                <a:latin typeface="Times New Roman" pitchFamily="18" charset="0"/>
                <a:cs typeface="Times New Roman" pitchFamily="18" charset="0"/>
              </a:rPr>
              <a:t>Application of </a:t>
            </a:r>
            <a:r>
              <a:rPr lang="en-GB" sz="1500" b="1" i="0" dirty="0">
                <a:latin typeface="Times New Roman" pitchFamily="18" charset="0"/>
                <a:cs typeface="Times New Roman" pitchFamily="18" charset="0"/>
              </a:rPr>
              <a:t>Human relations theory</a:t>
            </a:r>
            <a:r>
              <a:rPr lang="en-GB" sz="1500" i="0" dirty="0">
                <a:latin typeface="Times New Roman" pitchFamily="18" charset="0"/>
                <a:cs typeface="Times New Roman" pitchFamily="18" charset="0"/>
              </a:rPr>
              <a:t> will also help in determining the means of influencing greater employee productivity and employee satisfaction needs (</a:t>
            </a:r>
            <a:r>
              <a:rPr lang="en-GB" sz="1500" i="0" dirty="0" err="1">
                <a:latin typeface="Times New Roman" pitchFamily="18" charset="0"/>
                <a:cs typeface="Times New Roman" pitchFamily="18" charset="0"/>
              </a:rPr>
              <a:t>Paais</a:t>
            </a:r>
            <a:r>
              <a:rPr lang="en-GB" sz="1500" i="0" dirty="0">
                <a:latin typeface="Times New Roman" pitchFamily="18" charset="0"/>
                <a:cs typeface="Times New Roman" pitchFamily="18" charset="0"/>
              </a:rPr>
              <a:t> and </a:t>
            </a:r>
            <a:r>
              <a:rPr lang="en-GB" sz="1500" i="0" dirty="0" err="1">
                <a:latin typeface="Times New Roman" pitchFamily="18" charset="0"/>
                <a:cs typeface="Times New Roman" pitchFamily="18" charset="0"/>
              </a:rPr>
              <a:t>Pattiruhu</a:t>
            </a:r>
            <a:r>
              <a:rPr lang="en-GB" sz="1500" i="0" dirty="0">
                <a:latin typeface="Times New Roman" pitchFamily="18" charset="0"/>
                <a:cs typeface="Times New Roman" pitchFamily="18" charset="0"/>
              </a:rPr>
              <a:t>, 2020). </a:t>
            </a:r>
          </a:p>
          <a:p>
            <a:pPr algn="just">
              <a:lnSpc>
                <a:spcPct val="160000"/>
              </a:lnSpc>
            </a:pPr>
            <a:r>
              <a:rPr lang="en-GB" sz="1500" i="0" dirty="0">
                <a:latin typeface="Times New Roman" pitchFamily="18" charset="0"/>
                <a:cs typeface="Times New Roman" pitchFamily="18" charset="0"/>
              </a:rPr>
              <a:t>Thus, it tends to contribute majorly in the great understanding of the employee's health and safety needs. </a:t>
            </a:r>
            <a:endParaRPr lang="en-US" sz="1500" i="0" dirty="0">
              <a:latin typeface="Times New Roman" pitchFamily="18" charset="0"/>
              <a:cs typeface="Times New Roman" pitchFamily="18" charset="0"/>
            </a:endParaRPr>
          </a:p>
        </p:txBody>
      </p:sp>
      <p:pic>
        <p:nvPicPr>
          <p:cNvPr id="13313" name="Picture 1"/>
          <p:cNvPicPr>
            <a:picLocks noChangeAspect="1" noChangeArrowheads="1"/>
          </p:cNvPicPr>
          <p:nvPr/>
        </p:nvPicPr>
        <p:blipFill>
          <a:blip r:embed="rId3"/>
          <a:srcRect/>
          <a:stretch>
            <a:fillRect/>
          </a:stretch>
        </p:blipFill>
        <p:spPr bwMode="auto">
          <a:xfrm>
            <a:off x="5181600" y="1905000"/>
            <a:ext cx="3725628" cy="3733800"/>
          </a:xfrm>
          <a:prstGeom prst="rect">
            <a:avLst/>
          </a:prstGeom>
          <a:noFill/>
          <a:ln w="9525">
            <a:noFill/>
            <a:miter lim="800000"/>
            <a:headEnd/>
            <a:tailEnd/>
          </a:ln>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pPr>
              <a:lnSpc>
                <a:spcPct val="150000"/>
              </a:lnSpc>
            </a:pPr>
            <a:r>
              <a:rPr lang="en-GB" sz="3200" b="1" i="0" dirty="0">
                <a:latin typeface="Times New Roman" pitchFamily="18" charset="0"/>
                <a:cs typeface="Times New Roman" pitchFamily="18" charset="0"/>
              </a:rPr>
              <a:t>Personal skills audit analysis</a:t>
            </a:r>
            <a:endParaRPr lang="en-US" sz="3200" b="1" i="0" dirty="0">
              <a:latin typeface="Times New Roman" pitchFamily="18" charset="0"/>
              <a:cs typeface="Times New Roman" pitchFamily="18" charset="0"/>
            </a:endParaRPr>
          </a:p>
        </p:txBody>
      </p:sp>
      <p:sp>
        <p:nvSpPr>
          <p:cNvPr id="3" name="Content Placeholder 2"/>
          <p:cNvSpPr>
            <a:spLocks noGrp="1"/>
          </p:cNvSpPr>
          <p:nvPr>
            <p:ph idx="1"/>
          </p:nvPr>
        </p:nvSpPr>
        <p:spPr>
          <a:xfrm>
            <a:off x="4267200" y="1371600"/>
            <a:ext cx="4267200" cy="4525963"/>
          </a:xfrm>
        </p:spPr>
        <p:txBody>
          <a:bodyPr>
            <a:noAutofit/>
          </a:bodyPr>
          <a:lstStyle/>
          <a:p>
            <a:pPr algn="just">
              <a:lnSpc>
                <a:spcPct val="170000"/>
              </a:lnSpc>
            </a:pPr>
            <a:r>
              <a:rPr lang="en-GB" sz="1500" i="0" dirty="0">
                <a:latin typeface="Times New Roman" pitchFamily="18" charset="0"/>
                <a:cs typeface="Times New Roman" pitchFamily="18" charset="0"/>
              </a:rPr>
              <a:t>Personal skills and audit analysis (</a:t>
            </a:r>
            <a:r>
              <a:rPr lang="en-GB" sz="1500" b="1" i="1" dirty="0">
                <a:latin typeface="Times New Roman" pitchFamily="18" charset="0"/>
                <a:cs typeface="Times New Roman" pitchFamily="18" charset="0"/>
              </a:rPr>
              <a:t>referred to Appendix C</a:t>
            </a:r>
            <a:r>
              <a:rPr lang="en-GB" sz="1500" i="0" dirty="0">
                <a:latin typeface="Times New Roman" pitchFamily="18" charset="0"/>
                <a:cs typeface="Times New Roman" pitchFamily="18" charset="0"/>
              </a:rPr>
              <a:t>) helps to evaluate core abilities and weak points. </a:t>
            </a:r>
          </a:p>
          <a:p>
            <a:pPr algn="just">
              <a:lnSpc>
                <a:spcPct val="170000"/>
              </a:lnSpc>
            </a:pPr>
            <a:r>
              <a:rPr lang="en-GB" sz="1500" i="0" dirty="0">
                <a:latin typeface="Times New Roman" pitchFamily="18" charset="0"/>
                <a:cs typeface="Times New Roman" pitchFamily="18" charset="0"/>
              </a:rPr>
              <a:t>Thus, it can be identified that great Microsoft skills help in managing documents and making creative </a:t>
            </a:r>
            <a:r>
              <a:rPr lang="en-US" sz="1500" dirty="0">
                <a:latin typeface="Times New Roman" pitchFamily="18" charset="0"/>
                <a:cs typeface="Times New Roman" pitchFamily="18" charset="0"/>
              </a:rPr>
              <a:t>PowerPoint Presentations</a:t>
            </a:r>
            <a:r>
              <a:rPr lang="en-GB" sz="1500" i="0" dirty="0">
                <a:latin typeface="Times New Roman" pitchFamily="18" charset="0"/>
                <a:cs typeface="Times New Roman" pitchFamily="18" charset="0"/>
              </a:rPr>
              <a:t> that will help in presentations and will attract the attention of the employees. </a:t>
            </a:r>
          </a:p>
          <a:p>
            <a:pPr algn="just">
              <a:lnSpc>
                <a:spcPct val="170000"/>
              </a:lnSpc>
            </a:pPr>
            <a:r>
              <a:rPr lang="en-GB" sz="1500" i="0" dirty="0">
                <a:latin typeface="Times New Roman" pitchFamily="18" charset="0"/>
                <a:cs typeface="Times New Roman" pitchFamily="18" charset="0"/>
              </a:rPr>
              <a:t>Furthermore, great problem solving skills and use of emails efficiently help with making effective communication with the employees and the associates in the organisation. </a:t>
            </a:r>
            <a:endParaRPr lang="en-US" sz="1500" i="0" dirty="0">
              <a:latin typeface="Times New Roman" pitchFamily="18" charset="0"/>
              <a:cs typeface="Times New Roman" pitchFamily="18" charset="0"/>
            </a:endParaRPr>
          </a:p>
        </p:txBody>
      </p:sp>
      <p:pic>
        <p:nvPicPr>
          <p:cNvPr id="11266" name="Picture 2"/>
          <p:cNvPicPr>
            <a:picLocks noChangeAspect="1" noChangeArrowheads="1"/>
          </p:cNvPicPr>
          <p:nvPr/>
        </p:nvPicPr>
        <p:blipFill>
          <a:blip r:embed="rId3"/>
          <a:srcRect/>
          <a:stretch>
            <a:fillRect/>
          </a:stretch>
        </p:blipFill>
        <p:spPr bwMode="auto">
          <a:xfrm>
            <a:off x="304800" y="1295400"/>
            <a:ext cx="3962400" cy="4572000"/>
          </a:xfrm>
          <a:prstGeom prst="rect">
            <a:avLst/>
          </a:prstGeom>
          <a:noFill/>
          <a:ln w="9525">
            <a:noFill/>
            <a:miter lim="800000"/>
            <a:headEnd/>
            <a:tailEnd/>
          </a:ln>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0"/>
            <a:ext cx="8229600" cy="1143000"/>
          </a:xfrm>
        </p:spPr>
        <p:txBody>
          <a:bodyPr>
            <a:normAutofit/>
          </a:bodyPr>
          <a:lstStyle/>
          <a:p>
            <a:pPr>
              <a:lnSpc>
                <a:spcPct val="150000"/>
              </a:lnSpc>
            </a:pPr>
            <a:r>
              <a:rPr lang="en-GB" sz="3200" b="1" i="0" dirty="0">
                <a:latin typeface="Times New Roman" pitchFamily="18" charset="0"/>
                <a:cs typeface="Times New Roman" pitchFamily="18" charset="0"/>
              </a:rPr>
              <a:t>SWOT analysis</a:t>
            </a:r>
            <a:endParaRPr lang="en-US" sz="3200" b="1" i="0" dirty="0">
              <a:latin typeface="Times New Roman" pitchFamily="18" charset="0"/>
              <a:cs typeface="Times New Roman" pitchFamily="18" charset="0"/>
            </a:endParaRPr>
          </a:p>
        </p:txBody>
      </p:sp>
      <p:sp>
        <p:nvSpPr>
          <p:cNvPr id="3" name="Content Placeholder 2"/>
          <p:cNvSpPr>
            <a:spLocks noGrp="1"/>
          </p:cNvSpPr>
          <p:nvPr>
            <p:ph idx="1"/>
          </p:nvPr>
        </p:nvSpPr>
        <p:spPr>
          <a:xfrm>
            <a:off x="304800" y="914400"/>
            <a:ext cx="7696200" cy="2362199"/>
          </a:xfrm>
        </p:spPr>
        <p:txBody>
          <a:bodyPr>
            <a:noAutofit/>
          </a:bodyPr>
          <a:lstStyle/>
          <a:p>
            <a:pPr algn="just">
              <a:lnSpc>
                <a:spcPct val="170000"/>
              </a:lnSpc>
            </a:pPr>
            <a:r>
              <a:rPr lang="en-GB" sz="1500" i="0" dirty="0">
                <a:latin typeface="Times New Roman" pitchFamily="18" charset="0"/>
                <a:cs typeface="Times New Roman" pitchFamily="18" charset="0"/>
              </a:rPr>
              <a:t>Strengths in being great at conflict resolution, verbal and non-verbal communication, discretion, goal setting, excellent use of Microsoft office and complex data managing skills helps me to become great at managing staff and understanding their needs. </a:t>
            </a:r>
          </a:p>
          <a:p>
            <a:pPr algn="just">
              <a:lnSpc>
                <a:spcPct val="170000"/>
              </a:lnSpc>
            </a:pPr>
            <a:r>
              <a:rPr lang="en-GB" sz="1500" i="0" dirty="0">
                <a:latin typeface="Times New Roman" pitchFamily="18" charset="0"/>
                <a:cs typeface="Times New Roman" pitchFamily="18" charset="0"/>
              </a:rPr>
              <a:t>Based on the study of Claus (2019), time management skill is considered to be an important skill which helps in multitasking and helps with resolving multiple issues at the same time. </a:t>
            </a:r>
          </a:p>
          <a:p>
            <a:pPr algn="just">
              <a:lnSpc>
                <a:spcPct val="170000"/>
              </a:lnSpc>
            </a:pPr>
            <a:r>
              <a:rPr lang="en-GB" sz="1500" i="0" dirty="0">
                <a:latin typeface="Times New Roman" pitchFamily="18" charset="0"/>
                <a:cs typeface="Times New Roman" pitchFamily="18" charset="0"/>
              </a:rPr>
              <a:t>Therefore, in this case it has been identified that poor brainstorming skills and time management skill impose greater threat in accomplishing tasks at times. </a:t>
            </a:r>
            <a:endParaRPr lang="en-US" sz="1500" i="0" dirty="0">
              <a:latin typeface="Times New Roman" pitchFamily="18" charset="0"/>
              <a:cs typeface="Times New Roman" pitchFamily="18" charset="0"/>
            </a:endParaRPr>
          </a:p>
        </p:txBody>
      </p:sp>
      <p:pic>
        <p:nvPicPr>
          <p:cNvPr id="9217" name="Picture 1"/>
          <p:cNvPicPr>
            <a:picLocks noChangeAspect="1" noChangeArrowheads="1"/>
          </p:cNvPicPr>
          <p:nvPr/>
        </p:nvPicPr>
        <p:blipFill>
          <a:blip r:embed="rId3"/>
          <a:srcRect/>
          <a:stretch>
            <a:fillRect/>
          </a:stretch>
        </p:blipFill>
        <p:spPr bwMode="auto">
          <a:xfrm>
            <a:off x="1447800" y="3962400"/>
            <a:ext cx="6165427" cy="2667000"/>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b="1" i="0" dirty="0">
                <a:latin typeface="Times New Roman" pitchFamily="18" charset="0"/>
                <a:cs typeface="Times New Roman" pitchFamily="18" charset="0"/>
              </a:rPr>
              <a:t>Identified training and developmental needs regarding KBS</a:t>
            </a:r>
            <a:endParaRPr lang="en-US" sz="3200" b="1" i="0" dirty="0">
              <a:latin typeface="Times New Roman" pitchFamily="18" charset="0"/>
              <a:cs typeface="Times New Roman" pitchFamily="18" charset="0"/>
            </a:endParaRPr>
          </a:p>
        </p:txBody>
      </p:sp>
      <p:sp>
        <p:nvSpPr>
          <p:cNvPr id="3" name="Content Placeholder 2"/>
          <p:cNvSpPr>
            <a:spLocks noGrp="1"/>
          </p:cNvSpPr>
          <p:nvPr>
            <p:ph idx="1"/>
          </p:nvPr>
        </p:nvSpPr>
        <p:spPr>
          <a:xfrm>
            <a:off x="381000" y="1447800"/>
            <a:ext cx="7924800" cy="4525963"/>
          </a:xfrm>
        </p:spPr>
        <p:txBody>
          <a:bodyPr>
            <a:normAutofit/>
          </a:bodyPr>
          <a:lstStyle/>
          <a:p>
            <a:pPr algn="just">
              <a:lnSpc>
                <a:spcPct val="160000"/>
              </a:lnSpc>
            </a:pPr>
            <a:r>
              <a:rPr lang="en-GB" sz="1500" i="0" dirty="0">
                <a:latin typeface="Times New Roman" pitchFamily="18" charset="0"/>
                <a:cs typeface="Times New Roman" pitchFamily="18" charset="0"/>
              </a:rPr>
              <a:t>Training and development is the core concept of the betterment of an organisation or an individual's abilities. </a:t>
            </a:r>
          </a:p>
          <a:p>
            <a:pPr algn="just">
              <a:lnSpc>
                <a:spcPct val="160000"/>
              </a:lnSpc>
            </a:pPr>
            <a:r>
              <a:rPr lang="en-GB" sz="1500" i="0" dirty="0">
                <a:latin typeface="Times New Roman" pitchFamily="18" charset="0"/>
                <a:cs typeface="Times New Roman" pitchFamily="18" charset="0"/>
              </a:rPr>
              <a:t>Based on the study of </a:t>
            </a:r>
            <a:r>
              <a:rPr lang="en-GB" sz="1500" i="0" dirty="0" err="1">
                <a:latin typeface="Times New Roman" pitchFamily="18" charset="0"/>
                <a:cs typeface="Times New Roman" pitchFamily="18" charset="0"/>
              </a:rPr>
              <a:t>Lacerenza</a:t>
            </a:r>
            <a:r>
              <a:rPr lang="en-GB" sz="1500" i="0" dirty="0">
                <a:latin typeface="Times New Roman" pitchFamily="18" charset="0"/>
                <a:cs typeface="Times New Roman" pitchFamily="18" charset="0"/>
              </a:rPr>
              <a:t> et al. (2018), exclusive training and developmental programs play a major role in enhancing personal effectiveness. </a:t>
            </a:r>
          </a:p>
          <a:p>
            <a:pPr algn="just">
              <a:lnSpc>
                <a:spcPct val="160000"/>
              </a:lnSpc>
            </a:pPr>
            <a:r>
              <a:rPr lang="en-GB" sz="1500" i="0" dirty="0">
                <a:latin typeface="Times New Roman" pitchFamily="18" charset="0"/>
                <a:cs typeface="Times New Roman" pitchFamily="18" charset="0"/>
              </a:rPr>
              <a:t>Thus, it can be determined that personal effectiveness further helps in becoming more motivated and engaged with work which helps in producing greater productivity and better performance. </a:t>
            </a:r>
            <a:endParaRPr lang="en-US" sz="1500" i="0" dirty="0">
              <a:latin typeface="Times New Roman" pitchFamily="18" charset="0"/>
              <a:cs typeface="Times New Roman" pitchFamily="18" charset="0"/>
            </a:endParaRPr>
          </a:p>
        </p:txBody>
      </p:sp>
      <p:pic>
        <p:nvPicPr>
          <p:cNvPr id="7170" name="Picture 2"/>
          <p:cNvPicPr>
            <a:picLocks noChangeAspect="1" noChangeArrowheads="1"/>
          </p:cNvPicPr>
          <p:nvPr/>
        </p:nvPicPr>
        <p:blipFill>
          <a:blip r:embed="rId3"/>
          <a:srcRect/>
          <a:stretch>
            <a:fillRect/>
          </a:stretch>
        </p:blipFill>
        <p:spPr bwMode="auto">
          <a:xfrm>
            <a:off x="2209800" y="3886200"/>
            <a:ext cx="4524375" cy="29718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b="1" i="0" dirty="0">
                <a:latin typeface="Times New Roman" pitchFamily="18" charset="0"/>
                <a:cs typeface="Times New Roman" pitchFamily="18" charset="0"/>
              </a:rPr>
              <a:t>The potential benefits to the organisation and individual development as an HR</a:t>
            </a:r>
            <a:endParaRPr lang="en-US" sz="3200" b="1" i="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600200"/>
            <a:ext cx="4495800" cy="4525963"/>
          </a:xfrm>
        </p:spPr>
        <p:txBody>
          <a:bodyPr>
            <a:noAutofit/>
          </a:bodyPr>
          <a:lstStyle/>
          <a:p>
            <a:pPr algn="just">
              <a:lnSpc>
                <a:spcPct val="160000"/>
              </a:lnSpc>
            </a:pPr>
            <a:r>
              <a:rPr lang="en-GB" sz="1500" i="0" dirty="0">
                <a:latin typeface="Times New Roman" pitchFamily="18" charset="0"/>
                <a:cs typeface="Times New Roman" pitchFamily="18" charset="0"/>
              </a:rPr>
              <a:t>The identified skills, knowledge and behavioural factors have significant positive impact in developing personal effectiveness of a HR. </a:t>
            </a:r>
          </a:p>
          <a:p>
            <a:pPr algn="just">
              <a:lnSpc>
                <a:spcPct val="160000"/>
              </a:lnSpc>
            </a:pPr>
            <a:r>
              <a:rPr lang="en-GB" sz="1500" i="0" dirty="0">
                <a:latin typeface="Times New Roman" pitchFamily="18" charset="0"/>
                <a:cs typeface="Times New Roman" pitchFamily="18" charset="0"/>
              </a:rPr>
              <a:t>Based on the study of Saks (2022), effective HR helps in developing the productivity of the employee and increases the engagement of the employees. </a:t>
            </a:r>
          </a:p>
          <a:p>
            <a:pPr algn="just">
              <a:lnSpc>
                <a:spcPct val="160000"/>
              </a:lnSpc>
            </a:pPr>
            <a:r>
              <a:rPr lang="en-GB" sz="1500" i="0" dirty="0">
                <a:latin typeface="Times New Roman" pitchFamily="18" charset="0"/>
                <a:cs typeface="Times New Roman" pitchFamily="18" charset="0"/>
              </a:rPr>
              <a:t>Therefore, in this case the abilities and the identified skills will not only help in benefiting the HR professional develop efficiency level but will also significantly positively impact in the organisation </a:t>
            </a:r>
            <a:r>
              <a:rPr lang="en-US" sz="1500" dirty="0">
                <a:latin typeface="Times New Roman" pitchFamily="18" charset="0"/>
                <a:cs typeface="Times New Roman" pitchFamily="18" charset="0"/>
              </a:rPr>
              <a:t>Sainsbury’s</a:t>
            </a:r>
            <a:r>
              <a:rPr lang="en-US" sz="1500" dirty="0"/>
              <a:t> </a:t>
            </a:r>
            <a:r>
              <a:rPr lang="en-GB" sz="1500" i="0" dirty="0">
                <a:latin typeface="Times New Roman" pitchFamily="18" charset="0"/>
                <a:cs typeface="Times New Roman" pitchFamily="18" charset="0"/>
              </a:rPr>
              <a:t>profitability. </a:t>
            </a:r>
            <a:endParaRPr lang="en-US" sz="1500" i="0" dirty="0">
              <a:latin typeface="Times New Roman" pitchFamily="18" charset="0"/>
              <a:cs typeface="Times New Roman" pitchFamily="18" charset="0"/>
            </a:endParaRPr>
          </a:p>
        </p:txBody>
      </p:sp>
      <p:pic>
        <p:nvPicPr>
          <p:cNvPr id="5122" name="Picture 2"/>
          <p:cNvPicPr>
            <a:picLocks noChangeAspect="1" noChangeArrowheads="1"/>
          </p:cNvPicPr>
          <p:nvPr/>
        </p:nvPicPr>
        <p:blipFill>
          <a:blip r:embed="rId3"/>
          <a:srcRect/>
          <a:stretch>
            <a:fillRect/>
          </a:stretch>
        </p:blipFill>
        <p:spPr bwMode="auto">
          <a:xfrm>
            <a:off x="5105400" y="1676400"/>
            <a:ext cx="3581400" cy="39624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nSpc>
                <a:spcPct val="150000"/>
              </a:lnSpc>
            </a:pPr>
            <a:r>
              <a:rPr lang="en-GB" sz="3800" b="1" i="0" dirty="0">
                <a:latin typeface="Times New Roman" pitchFamily="18" charset="0"/>
                <a:cs typeface="Times New Roman" pitchFamily="18" charset="0"/>
              </a:rPr>
              <a:t>Conclusion</a:t>
            </a:r>
            <a:endParaRPr lang="en-US" sz="3800" b="1" i="0" dirty="0">
              <a:latin typeface="Times New Roman" pitchFamily="18" charset="0"/>
              <a:cs typeface="Times New Roman" pitchFamily="18" charset="0"/>
            </a:endParaRPr>
          </a:p>
        </p:txBody>
      </p:sp>
      <p:sp>
        <p:nvSpPr>
          <p:cNvPr id="3" name="Content Placeholder 2"/>
          <p:cNvSpPr>
            <a:spLocks noGrp="1"/>
          </p:cNvSpPr>
          <p:nvPr>
            <p:ph idx="1"/>
          </p:nvPr>
        </p:nvSpPr>
        <p:spPr>
          <a:xfrm>
            <a:off x="609600" y="1447800"/>
            <a:ext cx="7086600" cy="4525963"/>
          </a:xfrm>
        </p:spPr>
        <p:txBody>
          <a:bodyPr>
            <a:noAutofit/>
          </a:bodyPr>
          <a:lstStyle/>
          <a:p>
            <a:pPr algn="just">
              <a:lnSpc>
                <a:spcPct val="150000"/>
              </a:lnSpc>
              <a:buNone/>
            </a:pPr>
            <a:r>
              <a:rPr lang="en-GB" sz="1600" i="0" dirty="0">
                <a:latin typeface="Times New Roman" pitchFamily="18" charset="0"/>
                <a:cs typeface="Times New Roman" pitchFamily="18" charset="0"/>
              </a:rPr>
              <a:t>The study concludes that training and developer is the core element for a HR professional. It has been identified that cognitive skills and emotionally intelligent HR executives are very much capable of driving innovation and development of an organisation. Moreover, as of the personal audit analysis and SWOT analysis it can be determined that developing time management abilities will help further in increasing the efficiency level. </a:t>
            </a:r>
            <a:r>
              <a:rPr lang="en-GB" sz="1600" dirty="0">
                <a:latin typeface="Times New Roman" pitchFamily="18" charset="0"/>
                <a:cs typeface="Times New Roman" pitchFamily="18" charset="0"/>
              </a:rPr>
              <a:t>The HR department is also considered to be an important factor to keep the employees healthy, safe and satisfied. </a:t>
            </a:r>
            <a:endParaRPr lang="en-US" sz="1600" i="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68362"/>
          </a:xfrm>
        </p:spPr>
        <p:txBody>
          <a:bodyPr/>
          <a:lstStyle/>
          <a:p>
            <a:pPr>
              <a:lnSpc>
                <a:spcPct val="150000"/>
              </a:lnSpc>
            </a:pPr>
            <a:r>
              <a:rPr lang="en-GB" sz="3200" b="1" i="0" dirty="0">
                <a:latin typeface="Times New Roman" pitchFamily="18" charset="0"/>
                <a:cs typeface="Times New Roman" pitchFamily="18" charset="0"/>
              </a:rPr>
              <a:t>References</a:t>
            </a:r>
            <a:endParaRPr lang="en-US" sz="3200" b="1" i="0" dirty="0">
              <a:latin typeface="Times New Roman" pitchFamily="18" charset="0"/>
              <a:cs typeface="Times New Roman" pitchFamily="18" charset="0"/>
            </a:endParaRPr>
          </a:p>
        </p:txBody>
      </p:sp>
      <p:sp>
        <p:nvSpPr>
          <p:cNvPr id="3" name="Content Placeholder 2"/>
          <p:cNvSpPr>
            <a:spLocks noGrp="1"/>
          </p:cNvSpPr>
          <p:nvPr>
            <p:ph idx="1"/>
          </p:nvPr>
        </p:nvSpPr>
        <p:spPr>
          <a:xfrm>
            <a:off x="228600" y="838200"/>
            <a:ext cx="8305800" cy="5715000"/>
          </a:xfrm>
        </p:spPr>
        <p:txBody>
          <a:bodyPr>
            <a:noAutofit/>
          </a:bodyPr>
          <a:lstStyle/>
          <a:p>
            <a:pPr algn="just">
              <a:lnSpc>
                <a:spcPct val="120000"/>
              </a:lnSpc>
            </a:pPr>
            <a:r>
              <a:rPr lang="en-GB" sz="1300" i="0" dirty="0">
                <a:latin typeface="Times New Roman" pitchFamily="18" charset="0"/>
                <a:cs typeface="Times New Roman" pitchFamily="18" charset="0"/>
              </a:rPr>
              <a:t>Antony, M.R., (2018). Paradigm shift in employee engagement–A critical analysis on the drivers of employee engagement. </a:t>
            </a:r>
            <a:r>
              <a:rPr lang="en-GB" sz="1300" i="1" dirty="0">
                <a:latin typeface="Times New Roman" pitchFamily="18" charset="0"/>
                <a:cs typeface="Times New Roman" pitchFamily="18" charset="0"/>
              </a:rPr>
              <a:t>International Journal of Information, Business and Management</a:t>
            </a:r>
            <a:r>
              <a:rPr lang="en-GB" sz="1300" i="0" dirty="0">
                <a:latin typeface="Times New Roman" pitchFamily="18" charset="0"/>
                <a:cs typeface="Times New Roman" pitchFamily="18" charset="0"/>
              </a:rPr>
              <a:t>, 10(2), pp.32-46.</a:t>
            </a:r>
            <a:endParaRPr lang="en-US" sz="1300" i="0" dirty="0">
              <a:latin typeface="Times New Roman" pitchFamily="18" charset="0"/>
              <a:cs typeface="Times New Roman" pitchFamily="18" charset="0"/>
            </a:endParaRPr>
          </a:p>
          <a:p>
            <a:pPr algn="just">
              <a:lnSpc>
                <a:spcPct val="120000"/>
              </a:lnSpc>
            </a:pPr>
            <a:r>
              <a:rPr lang="en-GB" sz="1300" i="0" dirty="0">
                <a:latin typeface="Times New Roman" pitchFamily="18" charset="0"/>
                <a:cs typeface="Times New Roman" pitchFamily="18" charset="0"/>
              </a:rPr>
              <a:t>Claus, L., (2019). HR disruption—Time already to reinvent talent management. </a:t>
            </a:r>
            <a:r>
              <a:rPr lang="en-GB" sz="1300" i="1" dirty="0">
                <a:latin typeface="Times New Roman" pitchFamily="18" charset="0"/>
                <a:cs typeface="Times New Roman" pitchFamily="18" charset="0"/>
              </a:rPr>
              <a:t>BRQ Business Research Quarterly</a:t>
            </a:r>
            <a:r>
              <a:rPr lang="en-GB" sz="1300" i="0" dirty="0">
                <a:latin typeface="Times New Roman" pitchFamily="18" charset="0"/>
                <a:cs typeface="Times New Roman" pitchFamily="18" charset="0"/>
              </a:rPr>
              <a:t>, 22(3), pp.207-215.</a:t>
            </a:r>
            <a:endParaRPr lang="en-US" sz="1300" i="0" dirty="0">
              <a:latin typeface="Times New Roman" pitchFamily="18" charset="0"/>
              <a:cs typeface="Times New Roman" pitchFamily="18" charset="0"/>
            </a:endParaRPr>
          </a:p>
          <a:p>
            <a:pPr algn="just">
              <a:lnSpc>
                <a:spcPct val="120000"/>
              </a:lnSpc>
            </a:pPr>
            <a:r>
              <a:rPr lang="en-GB" sz="1300" i="0" dirty="0">
                <a:latin typeface="Times New Roman" pitchFamily="18" charset="0"/>
                <a:cs typeface="Times New Roman" pitchFamily="18" charset="0"/>
              </a:rPr>
              <a:t>De Mauro, A., Greco, M., </a:t>
            </a:r>
            <a:r>
              <a:rPr lang="en-GB" sz="1300" i="0" dirty="0" err="1">
                <a:latin typeface="Times New Roman" pitchFamily="18" charset="0"/>
                <a:cs typeface="Times New Roman" pitchFamily="18" charset="0"/>
              </a:rPr>
              <a:t>Grimaldi</a:t>
            </a:r>
            <a:r>
              <a:rPr lang="en-GB" sz="1300" i="0" dirty="0">
                <a:latin typeface="Times New Roman" pitchFamily="18" charset="0"/>
                <a:cs typeface="Times New Roman" pitchFamily="18" charset="0"/>
              </a:rPr>
              <a:t>, M. and </a:t>
            </a:r>
            <a:r>
              <a:rPr lang="en-GB" sz="1300" i="0" dirty="0" err="1">
                <a:latin typeface="Times New Roman" pitchFamily="18" charset="0"/>
                <a:cs typeface="Times New Roman" pitchFamily="18" charset="0"/>
              </a:rPr>
              <a:t>Ritala</a:t>
            </a:r>
            <a:r>
              <a:rPr lang="en-GB" sz="1300" i="0" dirty="0">
                <a:latin typeface="Times New Roman" pitchFamily="18" charset="0"/>
                <a:cs typeface="Times New Roman" pitchFamily="18" charset="0"/>
              </a:rPr>
              <a:t>, P., (2018). Human resources for Big Data professions: A systematic classification of job roles and required skill sets. </a:t>
            </a:r>
            <a:r>
              <a:rPr lang="en-GB" sz="1300" i="1" dirty="0">
                <a:latin typeface="Times New Roman" pitchFamily="18" charset="0"/>
                <a:cs typeface="Times New Roman" pitchFamily="18" charset="0"/>
              </a:rPr>
              <a:t>Information Processing &amp; Management</a:t>
            </a:r>
            <a:r>
              <a:rPr lang="en-GB" sz="1300" i="0" dirty="0">
                <a:latin typeface="Times New Roman" pitchFamily="18" charset="0"/>
                <a:cs typeface="Times New Roman" pitchFamily="18" charset="0"/>
              </a:rPr>
              <a:t>, 54(5), pp.807-817.</a:t>
            </a:r>
            <a:endParaRPr lang="en-US" sz="1300" i="0" dirty="0">
              <a:latin typeface="Times New Roman" pitchFamily="18" charset="0"/>
              <a:cs typeface="Times New Roman" pitchFamily="18" charset="0"/>
            </a:endParaRPr>
          </a:p>
          <a:p>
            <a:pPr algn="just">
              <a:lnSpc>
                <a:spcPct val="120000"/>
              </a:lnSpc>
            </a:pPr>
            <a:r>
              <a:rPr lang="en-GB" sz="1300" i="0" dirty="0" err="1">
                <a:latin typeface="Times New Roman" pitchFamily="18" charset="0"/>
                <a:cs typeface="Times New Roman" pitchFamily="18" charset="0"/>
              </a:rPr>
              <a:t>Kryscynski</a:t>
            </a:r>
            <a:r>
              <a:rPr lang="en-GB" sz="1300" i="0" dirty="0">
                <a:latin typeface="Times New Roman" pitchFamily="18" charset="0"/>
                <a:cs typeface="Times New Roman" pitchFamily="18" charset="0"/>
              </a:rPr>
              <a:t>, D., Reeves, C., </a:t>
            </a:r>
            <a:r>
              <a:rPr lang="en-GB" sz="1300" i="0" dirty="0" err="1">
                <a:latin typeface="Times New Roman" pitchFamily="18" charset="0"/>
                <a:cs typeface="Times New Roman" pitchFamily="18" charset="0"/>
              </a:rPr>
              <a:t>Stice‐Lusvardi</a:t>
            </a:r>
            <a:r>
              <a:rPr lang="en-GB" sz="1300" i="0" dirty="0">
                <a:latin typeface="Times New Roman" pitchFamily="18" charset="0"/>
                <a:cs typeface="Times New Roman" pitchFamily="18" charset="0"/>
              </a:rPr>
              <a:t>, R., Ulrich, M. and Russell, G., (2018). Analytical abilities and the performance of HR professionals. </a:t>
            </a:r>
            <a:r>
              <a:rPr lang="en-GB" sz="1300" i="1" dirty="0">
                <a:latin typeface="Times New Roman" pitchFamily="18" charset="0"/>
                <a:cs typeface="Times New Roman" pitchFamily="18" charset="0"/>
              </a:rPr>
              <a:t>Human Resource Management</a:t>
            </a:r>
            <a:r>
              <a:rPr lang="en-GB" sz="1300" i="0" dirty="0">
                <a:latin typeface="Times New Roman" pitchFamily="18" charset="0"/>
                <a:cs typeface="Times New Roman" pitchFamily="18" charset="0"/>
              </a:rPr>
              <a:t>, 57(3), pp.715-738.</a:t>
            </a:r>
            <a:endParaRPr lang="en-US" sz="1300" i="0" dirty="0">
              <a:latin typeface="Times New Roman" pitchFamily="18" charset="0"/>
              <a:cs typeface="Times New Roman" pitchFamily="18" charset="0"/>
            </a:endParaRPr>
          </a:p>
          <a:p>
            <a:pPr algn="just">
              <a:lnSpc>
                <a:spcPct val="120000"/>
              </a:lnSpc>
            </a:pPr>
            <a:r>
              <a:rPr lang="en-GB" sz="1300" i="0" dirty="0" err="1">
                <a:latin typeface="Times New Roman" pitchFamily="18" charset="0"/>
                <a:cs typeface="Times New Roman" pitchFamily="18" charset="0"/>
              </a:rPr>
              <a:t>Lacerenza</a:t>
            </a:r>
            <a:r>
              <a:rPr lang="en-GB" sz="1300" i="0" dirty="0">
                <a:latin typeface="Times New Roman" pitchFamily="18" charset="0"/>
                <a:cs typeface="Times New Roman" pitchFamily="18" charset="0"/>
              </a:rPr>
              <a:t>, C.N., Marlow, S.L., </a:t>
            </a:r>
            <a:r>
              <a:rPr lang="en-GB" sz="1300" i="0" dirty="0" err="1">
                <a:latin typeface="Times New Roman" pitchFamily="18" charset="0"/>
                <a:cs typeface="Times New Roman" pitchFamily="18" charset="0"/>
              </a:rPr>
              <a:t>Tannenbaum</a:t>
            </a:r>
            <a:r>
              <a:rPr lang="en-GB" sz="1300" i="0" dirty="0">
                <a:latin typeface="Times New Roman" pitchFamily="18" charset="0"/>
                <a:cs typeface="Times New Roman" pitchFamily="18" charset="0"/>
              </a:rPr>
              <a:t>, S.I. and Salas, E., (2018). Team development interventions: Evidence-based approaches for improving teamwork. </a:t>
            </a:r>
            <a:r>
              <a:rPr lang="en-GB" sz="1300" i="1" dirty="0">
                <a:latin typeface="Times New Roman" pitchFamily="18" charset="0"/>
                <a:cs typeface="Times New Roman" pitchFamily="18" charset="0"/>
              </a:rPr>
              <a:t>American psychologist, </a:t>
            </a:r>
            <a:r>
              <a:rPr lang="en-GB" sz="1300" i="0" dirty="0">
                <a:latin typeface="Times New Roman" pitchFamily="18" charset="0"/>
                <a:cs typeface="Times New Roman" pitchFamily="18" charset="0"/>
              </a:rPr>
              <a:t>73(4), p.517.</a:t>
            </a:r>
            <a:endParaRPr lang="en-US" sz="1300" i="0" dirty="0">
              <a:latin typeface="Times New Roman" pitchFamily="18" charset="0"/>
              <a:cs typeface="Times New Roman" pitchFamily="18" charset="0"/>
            </a:endParaRPr>
          </a:p>
          <a:p>
            <a:pPr algn="just">
              <a:lnSpc>
                <a:spcPct val="120000"/>
              </a:lnSpc>
            </a:pPr>
            <a:r>
              <a:rPr lang="en-GB" sz="1300" i="0" dirty="0">
                <a:latin typeface="Times New Roman" pitchFamily="18" charset="0"/>
                <a:cs typeface="Times New Roman" pitchFamily="18" charset="0"/>
              </a:rPr>
              <a:t>Lemon, L.L., (2019). The employee experience: How employees make meaning of employee engagement. </a:t>
            </a:r>
            <a:r>
              <a:rPr lang="en-GB" sz="1300" i="1" dirty="0">
                <a:latin typeface="Times New Roman" pitchFamily="18" charset="0"/>
                <a:cs typeface="Times New Roman" pitchFamily="18" charset="0"/>
              </a:rPr>
              <a:t>Journal of Public Relations Research</a:t>
            </a:r>
            <a:r>
              <a:rPr lang="en-GB" sz="1300" i="0" dirty="0">
                <a:latin typeface="Times New Roman" pitchFamily="18" charset="0"/>
                <a:cs typeface="Times New Roman" pitchFamily="18" charset="0"/>
              </a:rPr>
              <a:t>, 31(5-6), pp.176-199.</a:t>
            </a:r>
            <a:endParaRPr lang="en-US" sz="1300" i="0" dirty="0">
              <a:latin typeface="Times New Roman" pitchFamily="18" charset="0"/>
              <a:cs typeface="Times New Roman" pitchFamily="18" charset="0"/>
            </a:endParaRPr>
          </a:p>
          <a:p>
            <a:pPr algn="just">
              <a:lnSpc>
                <a:spcPct val="120000"/>
              </a:lnSpc>
            </a:pPr>
            <a:r>
              <a:rPr lang="en-GB" sz="1300" i="0" dirty="0">
                <a:latin typeface="Times New Roman" pitchFamily="18" charset="0"/>
                <a:cs typeface="Times New Roman" pitchFamily="18" charset="0"/>
              </a:rPr>
              <a:t>Meyers, M.C., van </a:t>
            </a:r>
            <a:r>
              <a:rPr lang="en-GB" sz="1300" i="0" dirty="0" err="1">
                <a:latin typeface="Times New Roman" pitchFamily="18" charset="0"/>
                <a:cs typeface="Times New Roman" pitchFamily="18" charset="0"/>
              </a:rPr>
              <a:t>Woerkom</a:t>
            </a:r>
            <a:r>
              <a:rPr lang="en-GB" sz="1300" i="0" dirty="0">
                <a:latin typeface="Times New Roman" pitchFamily="18" charset="0"/>
                <a:cs typeface="Times New Roman" pitchFamily="18" charset="0"/>
              </a:rPr>
              <a:t>, M., </a:t>
            </a:r>
            <a:r>
              <a:rPr lang="en-GB" sz="1300" i="0" dirty="0" err="1">
                <a:latin typeface="Times New Roman" pitchFamily="18" charset="0"/>
                <a:cs typeface="Times New Roman" pitchFamily="18" charset="0"/>
              </a:rPr>
              <a:t>Paauwe</a:t>
            </a:r>
            <a:r>
              <a:rPr lang="en-GB" sz="1300" i="0" dirty="0">
                <a:latin typeface="Times New Roman" pitchFamily="18" charset="0"/>
                <a:cs typeface="Times New Roman" pitchFamily="18" charset="0"/>
              </a:rPr>
              <a:t>, J. and Dries, N., (2020). HR managers’ talent philosophies: prevalence and relationships with perceived talent management practices. </a:t>
            </a:r>
            <a:r>
              <a:rPr lang="en-GB" sz="1300" i="1" dirty="0">
                <a:latin typeface="Times New Roman" pitchFamily="18" charset="0"/>
                <a:cs typeface="Times New Roman" pitchFamily="18" charset="0"/>
              </a:rPr>
              <a:t>The International Journal of Human Resource Management</a:t>
            </a:r>
            <a:r>
              <a:rPr lang="en-GB" sz="1300" i="0" dirty="0">
                <a:latin typeface="Times New Roman" pitchFamily="18" charset="0"/>
                <a:cs typeface="Times New Roman" pitchFamily="18" charset="0"/>
              </a:rPr>
              <a:t>, 31(4), pp.562-588.</a:t>
            </a:r>
            <a:endParaRPr lang="en-US" sz="1300" i="0" dirty="0">
              <a:latin typeface="Times New Roman" pitchFamily="18" charset="0"/>
              <a:cs typeface="Times New Roman" pitchFamily="18" charset="0"/>
            </a:endParaRPr>
          </a:p>
          <a:p>
            <a:pPr algn="just">
              <a:lnSpc>
                <a:spcPct val="120000"/>
              </a:lnSpc>
            </a:pPr>
            <a:r>
              <a:rPr lang="en-GB" sz="1300" i="0" dirty="0" err="1">
                <a:latin typeface="Times New Roman" pitchFamily="18" charset="0"/>
                <a:cs typeface="Times New Roman" pitchFamily="18" charset="0"/>
              </a:rPr>
              <a:t>Paais</a:t>
            </a:r>
            <a:r>
              <a:rPr lang="en-GB" sz="1300" i="0" dirty="0">
                <a:latin typeface="Times New Roman" pitchFamily="18" charset="0"/>
                <a:cs typeface="Times New Roman" pitchFamily="18" charset="0"/>
              </a:rPr>
              <a:t>, M. and </a:t>
            </a:r>
            <a:r>
              <a:rPr lang="en-GB" sz="1300" i="0" dirty="0" err="1">
                <a:latin typeface="Times New Roman" pitchFamily="18" charset="0"/>
                <a:cs typeface="Times New Roman" pitchFamily="18" charset="0"/>
              </a:rPr>
              <a:t>Pattiruhu</a:t>
            </a:r>
            <a:r>
              <a:rPr lang="en-GB" sz="1300" i="0" dirty="0">
                <a:latin typeface="Times New Roman" pitchFamily="18" charset="0"/>
                <a:cs typeface="Times New Roman" pitchFamily="18" charset="0"/>
              </a:rPr>
              <a:t>, J.R., (2020). Effect of motivation, leadership, and organizational culture on satisfaction and employee performance. </a:t>
            </a:r>
            <a:r>
              <a:rPr lang="en-GB" sz="1300" i="1" dirty="0">
                <a:latin typeface="Times New Roman" pitchFamily="18" charset="0"/>
                <a:cs typeface="Times New Roman" pitchFamily="18" charset="0"/>
              </a:rPr>
              <a:t>The Journal of Asian Finance, Economics and Business,</a:t>
            </a:r>
            <a:r>
              <a:rPr lang="en-GB" sz="1300" i="0" dirty="0">
                <a:latin typeface="Times New Roman" pitchFamily="18" charset="0"/>
                <a:cs typeface="Times New Roman" pitchFamily="18" charset="0"/>
              </a:rPr>
              <a:t> 7(8), pp.577-588.</a:t>
            </a:r>
            <a:endParaRPr lang="en-US" sz="1300" i="0" dirty="0">
              <a:latin typeface="Times New Roman" pitchFamily="18" charset="0"/>
              <a:cs typeface="Times New Roman" pitchFamily="18" charset="0"/>
            </a:endParaRPr>
          </a:p>
          <a:p>
            <a:pPr algn="just">
              <a:lnSpc>
                <a:spcPct val="120000"/>
              </a:lnSpc>
            </a:pPr>
            <a:r>
              <a:rPr lang="en-GB" sz="1300" i="0" dirty="0">
                <a:latin typeface="Times New Roman" pitchFamily="18" charset="0"/>
                <a:cs typeface="Times New Roman" pitchFamily="18" charset="0"/>
              </a:rPr>
              <a:t>Saks, A.M., (2022). Caring human resources management and employee engagement</a:t>
            </a:r>
            <a:r>
              <a:rPr lang="en-GB" sz="1300" i="1" dirty="0">
                <a:latin typeface="Times New Roman" pitchFamily="18" charset="0"/>
                <a:cs typeface="Times New Roman" pitchFamily="18" charset="0"/>
              </a:rPr>
              <a:t>. Human Resource Management Review, </a:t>
            </a:r>
            <a:r>
              <a:rPr lang="en-GB" sz="1300" i="0" dirty="0">
                <a:latin typeface="Times New Roman" pitchFamily="18" charset="0"/>
                <a:cs typeface="Times New Roman" pitchFamily="18" charset="0"/>
              </a:rPr>
              <a:t>32(3), p.100835.</a:t>
            </a:r>
            <a:endParaRPr lang="en-US" sz="1300" i="0" dirty="0">
              <a:latin typeface="Times New Roman" pitchFamily="18" charset="0"/>
              <a:cs typeface="Times New Roman" pitchFamily="18" charset="0"/>
            </a:endParaRPr>
          </a:p>
          <a:p>
            <a:pPr algn="just">
              <a:lnSpc>
                <a:spcPct val="120000"/>
              </a:lnSpc>
            </a:pPr>
            <a:r>
              <a:rPr lang="en-GB" sz="1300" i="0" dirty="0" err="1">
                <a:latin typeface="Times New Roman" pitchFamily="18" charset="0"/>
                <a:cs typeface="Times New Roman" pitchFamily="18" charset="0"/>
              </a:rPr>
              <a:t>Younas</a:t>
            </a:r>
            <a:r>
              <a:rPr lang="en-GB" sz="1300" i="0" dirty="0">
                <a:latin typeface="Times New Roman" pitchFamily="18" charset="0"/>
                <a:cs typeface="Times New Roman" pitchFamily="18" charset="0"/>
              </a:rPr>
              <a:t>, W., </a:t>
            </a:r>
            <a:r>
              <a:rPr lang="en-GB" sz="1300" i="0" dirty="0" err="1">
                <a:latin typeface="Times New Roman" pitchFamily="18" charset="0"/>
                <a:cs typeface="Times New Roman" pitchFamily="18" charset="0"/>
              </a:rPr>
              <a:t>Farooq</a:t>
            </a:r>
            <a:r>
              <a:rPr lang="en-GB" sz="1300" i="0" dirty="0">
                <a:latin typeface="Times New Roman" pitchFamily="18" charset="0"/>
                <a:cs typeface="Times New Roman" pitchFamily="18" charset="0"/>
              </a:rPr>
              <a:t>, M., </a:t>
            </a:r>
            <a:r>
              <a:rPr lang="en-GB" sz="1300" i="0" dirty="0" err="1">
                <a:latin typeface="Times New Roman" pitchFamily="18" charset="0"/>
                <a:cs typeface="Times New Roman" pitchFamily="18" charset="0"/>
              </a:rPr>
              <a:t>Khalil</a:t>
            </a:r>
            <a:r>
              <a:rPr lang="en-GB" sz="1300" i="0" dirty="0">
                <a:latin typeface="Times New Roman" pitchFamily="18" charset="0"/>
                <a:cs typeface="Times New Roman" pitchFamily="18" charset="0"/>
              </a:rPr>
              <a:t>-Ur-</a:t>
            </a:r>
            <a:r>
              <a:rPr lang="en-GB" sz="1300" i="0" dirty="0" err="1">
                <a:latin typeface="Times New Roman" pitchFamily="18" charset="0"/>
                <a:cs typeface="Times New Roman" pitchFamily="18" charset="0"/>
              </a:rPr>
              <a:t>Rehman</a:t>
            </a:r>
            <a:r>
              <a:rPr lang="en-GB" sz="1300" i="0" dirty="0">
                <a:latin typeface="Times New Roman" pitchFamily="18" charset="0"/>
                <a:cs typeface="Times New Roman" pitchFamily="18" charset="0"/>
              </a:rPr>
              <a:t>, F. and </a:t>
            </a:r>
            <a:r>
              <a:rPr lang="en-GB" sz="1300" i="0" dirty="0" err="1">
                <a:latin typeface="Times New Roman" pitchFamily="18" charset="0"/>
                <a:cs typeface="Times New Roman" pitchFamily="18" charset="0"/>
              </a:rPr>
              <a:t>Zreen</a:t>
            </a:r>
            <a:r>
              <a:rPr lang="en-GB" sz="1300" i="0" dirty="0">
                <a:latin typeface="Times New Roman" pitchFamily="18" charset="0"/>
                <a:cs typeface="Times New Roman" pitchFamily="18" charset="0"/>
              </a:rPr>
              <a:t>, A., (2018). The impact of training and development on employee performance. </a:t>
            </a:r>
            <a:r>
              <a:rPr lang="en-GB" sz="1300" i="1" dirty="0">
                <a:latin typeface="Times New Roman" pitchFamily="18" charset="0"/>
                <a:cs typeface="Times New Roman" pitchFamily="18" charset="0"/>
              </a:rPr>
              <a:t>IOSR Journal of Business and Management </a:t>
            </a:r>
            <a:r>
              <a:rPr lang="en-GB" sz="1300" i="0" dirty="0">
                <a:latin typeface="Times New Roman" pitchFamily="18" charset="0"/>
                <a:cs typeface="Times New Roman" pitchFamily="18" charset="0"/>
              </a:rPr>
              <a:t>(IOSR-JBM), 20(7), pp.20-23.</a:t>
            </a:r>
            <a:endParaRPr lang="en-US" sz="1300" i="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28600"/>
            <a:ext cx="8229600" cy="762000"/>
          </a:xfrm>
        </p:spPr>
        <p:txBody>
          <a:bodyPr>
            <a:normAutofit fontScale="90000"/>
          </a:bodyPr>
          <a:lstStyle/>
          <a:p>
            <a:pPr>
              <a:lnSpc>
                <a:spcPct val="150000"/>
              </a:lnSpc>
            </a:pPr>
            <a:r>
              <a:rPr lang="en-GB" sz="3200" b="1" i="0" dirty="0">
                <a:latin typeface="Times New Roman" pitchFamily="18" charset="0"/>
                <a:cs typeface="Times New Roman" pitchFamily="18" charset="0"/>
              </a:rPr>
              <a:t>Appendix (SWOT)</a:t>
            </a:r>
            <a:endParaRPr lang="en-US" sz="3200" b="1" i="0" dirty="0">
              <a:latin typeface="Times New Roman" pitchFamily="18" charset="0"/>
              <a:cs typeface="Times New Roman" pitchFamily="18" charset="0"/>
            </a:endParaRPr>
          </a:p>
        </p:txBody>
      </p:sp>
      <p:graphicFrame>
        <p:nvGraphicFramePr>
          <p:cNvPr id="4" name="Table 3"/>
          <p:cNvGraphicFramePr>
            <a:graphicFrameLocks noGrp="1"/>
          </p:cNvGraphicFramePr>
          <p:nvPr/>
        </p:nvGraphicFramePr>
        <p:xfrm>
          <a:off x="304800" y="1143000"/>
          <a:ext cx="8382000" cy="5025144"/>
        </p:xfrm>
        <a:graphic>
          <a:graphicData uri="http://schemas.openxmlformats.org/drawingml/2006/table">
            <a:tbl>
              <a:tblPr/>
              <a:tblGrid>
                <a:gridCol w="4191000">
                  <a:extLst>
                    <a:ext uri="{9D8B030D-6E8A-4147-A177-3AD203B41FA5}">
                      <a16:colId xmlns:a16="http://schemas.microsoft.com/office/drawing/2014/main" val="20000"/>
                    </a:ext>
                  </a:extLst>
                </a:gridCol>
                <a:gridCol w="4191000">
                  <a:extLst>
                    <a:ext uri="{9D8B030D-6E8A-4147-A177-3AD203B41FA5}">
                      <a16:colId xmlns:a16="http://schemas.microsoft.com/office/drawing/2014/main" val="20001"/>
                    </a:ext>
                  </a:extLst>
                </a:gridCol>
              </a:tblGrid>
              <a:tr h="2285276">
                <a:tc>
                  <a:txBody>
                    <a:bodyPr/>
                    <a:lstStyle/>
                    <a:p>
                      <a:pPr marL="0" marR="0" algn="just">
                        <a:lnSpc>
                          <a:spcPct val="100000"/>
                        </a:lnSpc>
                        <a:spcBef>
                          <a:spcPts val="0"/>
                        </a:spcBef>
                        <a:spcAft>
                          <a:spcPts val="0"/>
                        </a:spcAft>
                      </a:pPr>
                      <a:r>
                        <a:rPr lang="en-GB" sz="1400" b="1" dirty="0">
                          <a:latin typeface="Times New Roman"/>
                          <a:ea typeface="Times New Roman"/>
                        </a:rPr>
                        <a:t>Strengths</a:t>
                      </a:r>
                      <a:endParaRPr lang="en-US" sz="1400" dirty="0">
                        <a:latin typeface="Arial"/>
                        <a:ea typeface="Arial"/>
                      </a:endParaRPr>
                    </a:p>
                    <a:p>
                      <a:pPr marL="342900" marR="0" lvl="0" indent="-342900" algn="just">
                        <a:lnSpc>
                          <a:spcPct val="100000"/>
                        </a:lnSpc>
                        <a:spcBef>
                          <a:spcPts val="0"/>
                        </a:spcBef>
                        <a:spcAft>
                          <a:spcPts val="0"/>
                        </a:spcAft>
                        <a:buFont typeface="Arial"/>
                        <a:buChar char="●"/>
                      </a:pPr>
                      <a:r>
                        <a:rPr lang="en-GB" sz="1400" u="none" strike="noStrike" dirty="0">
                          <a:latin typeface="Times New Roman"/>
                          <a:ea typeface="Times New Roman"/>
                        </a:rPr>
                        <a:t>My great qualities are in resolving conflicts, understanding the employee’s needs and implementing disciplinary activities which will help make a better, healthier and diversified environment for the betterment of the organisation.</a:t>
                      </a:r>
                      <a:endParaRPr lang="en-US" sz="1400" u="none" strike="noStrike" dirty="0">
                        <a:latin typeface="Arial"/>
                        <a:ea typeface="Arial"/>
                      </a:endParaRPr>
                    </a:p>
                    <a:p>
                      <a:pPr marL="342900" marR="0" lvl="0" indent="-342900" algn="just">
                        <a:lnSpc>
                          <a:spcPct val="100000"/>
                        </a:lnSpc>
                        <a:spcBef>
                          <a:spcPts val="0"/>
                        </a:spcBef>
                        <a:spcAft>
                          <a:spcPts val="0"/>
                        </a:spcAft>
                        <a:buFont typeface="Arial"/>
                        <a:buChar char="●"/>
                      </a:pPr>
                      <a:r>
                        <a:rPr lang="en-GB" sz="1400" u="none" strike="noStrike" dirty="0">
                          <a:latin typeface="Times New Roman"/>
                          <a:ea typeface="Times New Roman"/>
                        </a:rPr>
                        <a:t>The unique resources that can be drawn from the influential courses and training helps in increasing personal effectiveness and as well as it helps me to become a better HR professional.</a:t>
                      </a:r>
                      <a:endParaRPr lang="en-US" sz="1400" u="none" strike="noStrike" dirty="0">
                        <a:latin typeface="Arial"/>
                        <a:ea typeface="Arial"/>
                      </a:endParaRPr>
                    </a:p>
                    <a:p>
                      <a:pPr marL="342900" marR="0" lvl="0" indent="-342900" algn="just">
                        <a:lnSpc>
                          <a:spcPct val="100000"/>
                        </a:lnSpc>
                        <a:spcBef>
                          <a:spcPts val="0"/>
                        </a:spcBef>
                        <a:spcAft>
                          <a:spcPts val="0"/>
                        </a:spcAft>
                        <a:buFont typeface="Arial"/>
                        <a:buChar char="●"/>
                      </a:pPr>
                      <a:r>
                        <a:rPr lang="en-GB" sz="1400" u="none" strike="noStrike" dirty="0">
                          <a:latin typeface="Times New Roman"/>
                          <a:ea typeface="Times New Roman"/>
                        </a:rPr>
                        <a:t>Other peers see me as a great mentor and manager to resolve conflicts and implement appropriate policies that help keep the employees healthy and safe.</a:t>
                      </a:r>
                      <a:endParaRPr lang="en-US" sz="1400" u="none" strike="noStrike" dirty="0">
                        <a:latin typeface="Arial"/>
                        <a:ea typeface="Arial"/>
                      </a:endParaRPr>
                    </a:p>
                  </a:txBody>
                  <a:tcPr marL="29466" marR="29466" marT="29466" marB="294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0000"/>
                        </a:lnSpc>
                        <a:spcBef>
                          <a:spcPts val="0"/>
                        </a:spcBef>
                        <a:spcAft>
                          <a:spcPts val="0"/>
                        </a:spcAft>
                      </a:pPr>
                      <a:r>
                        <a:rPr lang="en-GB" sz="1400" b="1" dirty="0">
                          <a:latin typeface="Times New Roman"/>
                          <a:ea typeface="Times New Roman"/>
                        </a:rPr>
                        <a:t>Weaknesses</a:t>
                      </a:r>
                      <a:endParaRPr lang="en-US" sz="1400" dirty="0">
                        <a:latin typeface="Arial"/>
                        <a:ea typeface="Arial"/>
                      </a:endParaRPr>
                    </a:p>
                    <a:p>
                      <a:pPr marL="342900" marR="0" lvl="0" indent="-342900" algn="just">
                        <a:lnSpc>
                          <a:spcPct val="100000"/>
                        </a:lnSpc>
                        <a:spcBef>
                          <a:spcPts val="0"/>
                        </a:spcBef>
                        <a:spcAft>
                          <a:spcPts val="0"/>
                        </a:spcAft>
                        <a:buFont typeface="Arial"/>
                        <a:buChar char="●"/>
                      </a:pPr>
                      <a:r>
                        <a:rPr lang="en-GB" sz="1400" u="none" strike="noStrike" dirty="0">
                          <a:latin typeface="Times New Roman"/>
                          <a:ea typeface="Times New Roman"/>
                        </a:rPr>
                        <a:t>I might focus on improving my time management skills and multitasking skills.</a:t>
                      </a:r>
                      <a:endParaRPr lang="en-US" sz="1400" u="none" strike="noStrike" dirty="0">
                        <a:latin typeface="Arial"/>
                        <a:ea typeface="Arial"/>
                      </a:endParaRPr>
                    </a:p>
                    <a:p>
                      <a:pPr marL="342900" marR="0" lvl="0" indent="-342900" algn="just">
                        <a:lnSpc>
                          <a:spcPct val="100000"/>
                        </a:lnSpc>
                        <a:spcBef>
                          <a:spcPts val="0"/>
                        </a:spcBef>
                        <a:spcAft>
                          <a:spcPts val="0"/>
                        </a:spcAft>
                        <a:buFont typeface="Arial"/>
                        <a:buChar char="●"/>
                      </a:pPr>
                      <a:r>
                        <a:rPr lang="en-GB" sz="1400" u="none" strike="noStrike" dirty="0">
                          <a:latin typeface="Times New Roman"/>
                          <a:ea typeface="Times New Roman"/>
                        </a:rPr>
                        <a:t>I have fewer resources in having adequate technological tools and manpower which creates a difficulty in managing workload for the employees. </a:t>
                      </a:r>
                      <a:endParaRPr lang="en-US" sz="1400" u="none" strike="noStrike" dirty="0">
                        <a:latin typeface="Arial"/>
                        <a:ea typeface="Arial"/>
                      </a:endParaRPr>
                    </a:p>
                    <a:p>
                      <a:pPr marL="342900" marR="0" lvl="0" indent="-342900" algn="just">
                        <a:lnSpc>
                          <a:spcPct val="100000"/>
                        </a:lnSpc>
                        <a:spcBef>
                          <a:spcPts val="0"/>
                        </a:spcBef>
                        <a:spcAft>
                          <a:spcPts val="0"/>
                        </a:spcAft>
                        <a:buFont typeface="Arial"/>
                        <a:buChar char="●"/>
                      </a:pPr>
                      <a:r>
                        <a:rPr lang="en-GB" sz="1400" u="none" strike="noStrike" dirty="0">
                          <a:latin typeface="Times New Roman"/>
                          <a:ea typeface="Times New Roman"/>
                        </a:rPr>
                        <a:t>Others likely see my weaknesses to be not being able to brainstorm effective ideas to mitigate issues. </a:t>
                      </a:r>
                      <a:endParaRPr lang="en-US" sz="1400" u="none" strike="noStrike" dirty="0">
                        <a:latin typeface="Arial"/>
                        <a:ea typeface="Arial"/>
                      </a:endParaRPr>
                    </a:p>
                  </a:txBody>
                  <a:tcPr marL="29466" marR="29466" marT="29466" marB="294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905724">
                <a:tc>
                  <a:txBody>
                    <a:bodyPr/>
                    <a:lstStyle/>
                    <a:p>
                      <a:pPr marL="0" marR="0" algn="just">
                        <a:lnSpc>
                          <a:spcPct val="100000"/>
                        </a:lnSpc>
                        <a:spcBef>
                          <a:spcPts val="0"/>
                        </a:spcBef>
                        <a:spcAft>
                          <a:spcPts val="0"/>
                        </a:spcAft>
                      </a:pPr>
                      <a:r>
                        <a:rPr lang="en-GB" sz="1400" b="1">
                          <a:latin typeface="Times New Roman"/>
                          <a:ea typeface="Times New Roman"/>
                        </a:rPr>
                        <a:t>Opportunities</a:t>
                      </a:r>
                      <a:endParaRPr lang="en-US" sz="1400">
                        <a:latin typeface="Arial"/>
                        <a:ea typeface="Arial"/>
                      </a:endParaRPr>
                    </a:p>
                    <a:p>
                      <a:pPr marL="342900" marR="0" lvl="0" indent="-342900" algn="just">
                        <a:lnSpc>
                          <a:spcPct val="100000"/>
                        </a:lnSpc>
                        <a:spcBef>
                          <a:spcPts val="0"/>
                        </a:spcBef>
                        <a:spcAft>
                          <a:spcPts val="0"/>
                        </a:spcAft>
                        <a:buFont typeface="Arial"/>
                        <a:buChar char="●"/>
                      </a:pPr>
                      <a:r>
                        <a:rPr lang="en-GB" sz="1400" u="none" strike="noStrike">
                          <a:latin typeface="Times New Roman"/>
                          <a:ea typeface="Times New Roman"/>
                        </a:rPr>
                        <a:t>Great staff recruiting and mentoring opportunities are open to me.</a:t>
                      </a:r>
                      <a:endParaRPr lang="en-US" sz="1400" u="none" strike="noStrike">
                        <a:latin typeface="Arial"/>
                        <a:ea typeface="Arial"/>
                      </a:endParaRPr>
                    </a:p>
                    <a:p>
                      <a:pPr marL="342900" marR="0" lvl="0" indent="-342900" algn="just">
                        <a:lnSpc>
                          <a:spcPct val="100000"/>
                        </a:lnSpc>
                        <a:spcBef>
                          <a:spcPts val="0"/>
                        </a:spcBef>
                        <a:spcAft>
                          <a:spcPts val="0"/>
                        </a:spcAft>
                        <a:buFont typeface="Arial"/>
                        <a:buChar char="●"/>
                      </a:pPr>
                      <a:r>
                        <a:rPr lang="en-GB" sz="1400" u="none" strike="noStrike">
                          <a:latin typeface="Times New Roman"/>
                          <a:ea typeface="Times New Roman"/>
                        </a:rPr>
                        <a:t>Exclusive training and developmental courses are great trends that I can take advantage of.</a:t>
                      </a:r>
                      <a:endParaRPr lang="en-US" sz="1400" u="none" strike="noStrike">
                        <a:latin typeface="Arial"/>
                        <a:ea typeface="Arial"/>
                      </a:endParaRPr>
                    </a:p>
                    <a:p>
                      <a:pPr marL="342900" marR="0" lvl="0" indent="-342900" algn="just">
                        <a:lnSpc>
                          <a:spcPct val="100000"/>
                        </a:lnSpc>
                        <a:spcBef>
                          <a:spcPts val="0"/>
                        </a:spcBef>
                        <a:spcAft>
                          <a:spcPts val="0"/>
                        </a:spcAft>
                        <a:buFont typeface="Arial"/>
                        <a:buChar char="●"/>
                      </a:pPr>
                      <a:r>
                        <a:rPr lang="en-GB" sz="1400" u="none" strike="noStrike">
                          <a:latin typeface="Times New Roman"/>
                          <a:ea typeface="Times New Roman"/>
                        </a:rPr>
                        <a:t>I can turn my strengths into opportunities by presenting great management and making ethical decisions during a crisis. </a:t>
                      </a:r>
                      <a:endParaRPr lang="en-US" sz="1400" u="none" strike="noStrike">
                        <a:latin typeface="Arial"/>
                        <a:ea typeface="Arial"/>
                      </a:endParaRPr>
                    </a:p>
                  </a:txBody>
                  <a:tcPr marL="29466" marR="29466" marT="29466" marB="294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0000"/>
                        </a:lnSpc>
                        <a:spcBef>
                          <a:spcPts val="0"/>
                        </a:spcBef>
                        <a:spcAft>
                          <a:spcPts val="0"/>
                        </a:spcAft>
                      </a:pPr>
                      <a:r>
                        <a:rPr lang="en-GB" sz="1400" b="1" dirty="0">
                          <a:latin typeface="Times New Roman"/>
                          <a:ea typeface="Times New Roman"/>
                        </a:rPr>
                        <a:t>Threats</a:t>
                      </a:r>
                      <a:endParaRPr lang="en-US" sz="1400" dirty="0">
                        <a:latin typeface="Arial"/>
                        <a:ea typeface="Arial"/>
                      </a:endParaRPr>
                    </a:p>
                    <a:p>
                      <a:pPr marL="342900" marR="0" lvl="0" indent="-342900" algn="just">
                        <a:lnSpc>
                          <a:spcPct val="100000"/>
                        </a:lnSpc>
                        <a:spcBef>
                          <a:spcPts val="0"/>
                        </a:spcBef>
                        <a:spcAft>
                          <a:spcPts val="0"/>
                        </a:spcAft>
                        <a:buFont typeface="Arial"/>
                        <a:buChar char="●"/>
                      </a:pPr>
                      <a:r>
                        <a:rPr lang="en-GB" sz="1400" u="none" strike="noStrike" dirty="0">
                          <a:latin typeface="Times New Roman"/>
                          <a:ea typeface="Times New Roman"/>
                        </a:rPr>
                        <a:t>Delay in completing tasks and poor infrastructure, resources is the potential threats that can harm my job role.</a:t>
                      </a:r>
                      <a:endParaRPr lang="en-US" sz="1400" u="none" strike="noStrike" dirty="0">
                        <a:latin typeface="Arial"/>
                        <a:ea typeface="Arial"/>
                      </a:endParaRPr>
                    </a:p>
                    <a:p>
                      <a:pPr marL="342900" marR="0" lvl="0" indent="-342900" algn="just">
                        <a:lnSpc>
                          <a:spcPct val="100000"/>
                        </a:lnSpc>
                        <a:spcBef>
                          <a:spcPts val="0"/>
                        </a:spcBef>
                        <a:spcAft>
                          <a:spcPts val="0"/>
                        </a:spcAft>
                        <a:buFont typeface="Arial"/>
                        <a:buChar char="●"/>
                      </a:pPr>
                      <a:r>
                        <a:rPr lang="en-GB" sz="1400" u="none" strike="noStrike" dirty="0">
                          <a:latin typeface="Times New Roman"/>
                          <a:ea typeface="Times New Roman"/>
                        </a:rPr>
                        <a:t>My greater competition in doing is the rapid change in environment and the increased expectations puts a great pressure on my job role. </a:t>
                      </a:r>
                      <a:endParaRPr lang="en-US" sz="1400" u="none" strike="noStrike" dirty="0">
                        <a:latin typeface="Arial"/>
                        <a:ea typeface="Arial"/>
                      </a:endParaRPr>
                    </a:p>
                    <a:p>
                      <a:pPr marL="342900" marR="0" lvl="0" indent="-342900" algn="just">
                        <a:lnSpc>
                          <a:spcPct val="100000"/>
                        </a:lnSpc>
                        <a:spcBef>
                          <a:spcPts val="0"/>
                        </a:spcBef>
                        <a:spcAft>
                          <a:spcPts val="0"/>
                        </a:spcAft>
                        <a:buFont typeface="Arial"/>
                        <a:buChar char="●"/>
                      </a:pPr>
                      <a:r>
                        <a:rPr lang="en-GB" sz="1400" u="none" strike="noStrike" dirty="0">
                          <a:latin typeface="Times New Roman"/>
                          <a:ea typeface="Times New Roman"/>
                        </a:rPr>
                        <a:t>My weakness in time managing skills imposes a greater threat for me to not being able to multitask and meet deadlines. </a:t>
                      </a:r>
                      <a:endParaRPr lang="en-US" sz="1400" u="none" strike="noStrike" dirty="0">
                        <a:latin typeface="Arial"/>
                        <a:ea typeface="Arial"/>
                      </a:endParaRPr>
                    </a:p>
                  </a:txBody>
                  <a:tcPr marL="29466" marR="29466" marT="29466" marB="294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38200"/>
          </a:xfrm>
        </p:spPr>
        <p:txBody>
          <a:bodyPr/>
          <a:lstStyle/>
          <a:p>
            <a:pPr>
              <a:lnSpc>
                <a:spcPct val="150000"/>
              </a:lnSpc>
            </a:pPr>
            <a:r>
              <a:rPr lang="en-GB" sz="3200" b="1" i="0" dirty="0">
                <a:latin typeface="Times New Roman" pitchFamily="18" charset="0"/>
                <a:cs typeface="Times New Roman" pitchFamily="18" charset="0"/>
              </a:rPr>
              <a:t>Appendix</a:t>
            </a:r>
            <a:endParaRPr lang="en-US" sz="3200" i="0" dirty="0">
              <a:latin typeface="Times New Roman" pitchFamily="18" charset="0"/>
              <a:cs typeface="Times New Roman" pitchFamily="18" charset="0"/>
            </a:endParaRPr>
          </a:p>
        </p:txBody>
      </p:sp>
      <p:graphicFrame>
        <p:nvGraphicFramePr>
          <p:cNvPr id="4" name="Table 3"/>
          <p:cNvGraphicFramePr>
            <a:graphicFrameLocks noGrp="1"/>
          </p:cNvGraphicFramePr>
          <p:nvPr/>
        </p:nvGraphicFramePr>
        <p:xfrm>
          <a:off x="381000" y="762000"/>
          <a:ext cx="6096000" cy="810133"/>
        </p:xfrm>
        <a:graphic>
          <a:graphicData uri="http://schemas.openxmlformats.org/drawingml/2006/table">
            <a:tbl>
              <a:tblPr/>
              <a:tblGrid>
                <a:gridCol w="6096000">
                  <a:extLst>
                    <a:ext uri="{9D8B030D-6E8A-4147-A177-3AD203B41FA5}">
                      <a16:colId xmlns:a16="http://schemas.microsoft.com/office/drawing/2014/main" val="20000"/>
                    </a:ext>
                  </a:extLst>
                </a:gridCol>
              </a:tblGrid>
              <a:tr h="162298">
                <a:tc>
                  <a:txBody>
                    <a:bodyPr/>
                    <a:lstStyle/>
                    <a:p>
                      <a:pPr marL="0" marR="0">
                        <a:lnSpc>
                          <a:spcPct val="115000"/>
                        </a:lnSpc>
                        <a:spcBef>
                          <a:spcPts val="15"/>
                        </a:spcBef>
                        <a:spcAft>
                          <a:spcPts val="0"/>
                        </a:spcAft>
                      </a:pPr>
                      <a:endParaRPr lang="en-US" sz="1000" dirty="0">
                        <a:latin typeface="Arial MT"/>
                        <a:ea typeface="Arial MT"/>
                        <a:cs typeface="Arial MT"/>
                      </a:endParaRPr>
                    </a:p>
                    <a:p>
                      <a:pPr marL="6985" marR="0">
                        <a:lnSpc>
                          <a:spcPct val="115000"/>
                        </a:lnSpc>
                        <a:spcBef>
                          <a:spcPts val="0"/>
                        </a:spcBef>
                        <a:spcAft>
                          <a:spcPts val="0"/>
                        </a:spcAft>
                      </a:pPr>
                      <a:r>
                        <a:rPr lang="en-US" sz="1000" b="1" dirty="0">
                          <a:solidFill>
                            <a:srgbClr val="000000"/>
                          </a:solidFill>
                          <a:latin typeface="Times New Roman"/>
                          <a:ea typeface="Arial MT"/>
                          <a:cs typeface="Arial MT"/>
                        </a:rPr>
                        <a:t>Name</a:t>
                      </a:r>
                      <a:endParaRPr lang="en-US" sz="1000" dirty="0">
                        <a:latin typeface="Arial MT"/>
                        <a:ea typeface="Arial MT"/>
                        <a:cs typeface="Arial MT"/>
                      </a:endParaRPr>
                    </a:p>
                  </a:txBody>
                  <a:tcPr marL="0" marR="0" marT="0" marB="0">
                    <a:lnL w="19050" cap="flat" cmpd="sng" algn="ctr">
                      <a:solidFill>
                        <a:srgbClr val="007A92"/>
                      </a:solidFill>
                      <a:prstDash val="solid"/>
                      <a:round/>
                      <a:headEnd type="none" w="med" len="med"/>
                      <a:tailEnd type="none" w="med" len="med"/>
                    </a:lnL>
                    <a:lnR w="12700" cap="flat" cmpd="sng" algn="ctr">
                      <a:solidFill>
                        <a:srgbClr val="007A92"/>
                      </a:solidFill>
                      <a:prstDash val="solid"/>
                      <a:round/>
                      <a:headEnd type="none" w="med" len="med"/>
                      <a:tailEnd type="none" w="med" len="med"/>
                    </a:lnR>
                    <a:lnT w="12700" cap="flat" cmpd="sng" algn="ctr">
                      <a:solidFill>
                        <a:srgbClr val="007A92"/>
                      </a:solidFill>
                      <a:prstDash val="solid"/>
                      <a:round/>
                      <a:headEnd type="none" w="med" len="med"/>
                      <a:tailEnd type="none" w="med" len="med"/>
                    </a:lnT>
                    <a:lnB w="12700" cap="flat" cmpd="sng" algn="ctr">
                      <a:solidFill>
                        <a:srgbClr val="007A92"/>
                      </a:solidFill>
                      <a:prstDash val="solid"/>
                      <a:round/>
                      <a:headEnd type="none" w="med" len="med"/>
                      <a:tailEnd type="none" w="med" len="med"/>
                    </a:lnB>
                  </a:tcPr>
                </a:tc>
                <a:extLst>
                  <a:ext uri="{0D108BD9-81ED-4DB2-BD59-A6C34878D82A}">
                    <a16:rowId xmlns:a16="http://schemas.microsoft.com/office/drawing/2014/main" val="10000"/>
                  </a:ext>
                </a:extLst>
              </a:tr>
              <a:tr h="142502">
                <a:tc>
                  <a:txBody>
                    <a:bodyPr/>
                    <a:lstStyle/>
                    <a:p>
                      <a:pPr marL="6985" marR="5227320" indent="34925">
                        <a:lnSpc>
                          <a:spcPct val="106000"/>
                        </a:lnSpc>
                        <a:spcBef>
                          <a:spcPts val="0"/>
                        </a:spcBef>
                        <a:spcAft>
                          <a:spcPts val="0"/>
                        </a:spcAft>
                      </a:pPr>
                      <a:r>
                        <a:rPr lang="en-US" sz="1000" b="1" dirty="0">
                          <a:solidFill>
                            <a:srgbClr val="000000"/>
                          </a:solidFill>
                          <a:latin typeface="Times New Roman"/>
                          <a:ea typeface="Arial MT"/>
                          <a:cs typeface="Arial MT"/>
                        </a:rPr>
                        <a:t>Job</a:t>
                      </a:r>
                      <a:r>
                        <a:rPr lang="en-US" sz="1000" b="1" spc="-25" dirty="0">
                          <a:solidFill>
                            <a:srgbClr val="000000"/>
                          </a:solidFill>
                          <a:latin typeface="Times New Roman"/>
                          <a:ea typeface="Arial MT"/>
                          <a:cs typeface="Arial MT"/>
                        </a:rPr>
                        <a:t> </a:t>
                      </a:r>
                      <a:r>
                        <a:rPr lang="en-US" sz="1000" b="1" dirty="0">
                          <a:solidFill>
                            <a:srgbClr val="000000"/>
                          </a:solidFill>
                          <a:latin typeface="Times New Roman"/>
                          <a:ea typeface="Arial MT"/>
                          <a:cs typeface="Arial MT"/>
                        </a:rPr>
                        <a:t>role: </a:t>
                      </a:r>
                      <a:r>
                        <a:rPr lang="en-US" sz="1000" dirty="0">
                          <a:solidFill>
                            <a:srgbClr val="000000"/>
                          </a:solidFill>
                          <a:latin typeface="Times New Roman"/>
                          <a:ea typeface="Arial MT"/>
                          <a:cs typeface="Arial MT"/>
                        </a:rPr>
                        <a:t>Human</a:t>
                      </a:r>
                      <a:r>
                        <a:rPr lang="en-US" sz="1000" spc="-30" dirty="0">
                          <a:solidFill>
                            <a:srgbClr val="000000"/>
                          </a:solidFill>
                          <a:latin typeface="Times New Roman"/>
                          <a:ea typeface="Arial MT"/>
                          <a:cs typeface="Arial MT"/>
                        </a:rPr>
                        <a:t> </a:t>
                      </a:r>
                      <a:r>
                        <a:rPr lang="en-US" sz="1000" dirty="0">
                          <a:solidFill>
                            <a:srgbClr val="000000"/>
                          </a:solidFill>
                          <a:latin typeface="Times New Roman"/>
                          <a:ea typeface="Arial MT"/>
                          <a:cs typeface="Arial MT"/>
                        </a:rPr>
                        <a:t>Resource</a:t>
                      </a:r>
                      <a:r>
                        <a:rPr lang="en-US" sz="1000" spc="-260" dirty="0">
                          <a:solidFill>
                            <a:srgbClr val="000000"/>
                          </a:solidFill>
                          <a:latin typeface="Times New Roman"/>
                          <a:ea typeface="Arial MT"/>
                          <a:cs typeface="Arial MT"/>
                        </a:rPr>
                        <a:t> </a:t>
                      </a:r>
                      <a:r>
                        <a:rPr lang="en-US" sz="1000" dirty="0">
                          <a:solidFill>
                            <a:srgbClr val="000000"/>
                          </a:solidFill>
                          <a:latin typeface="Times New Roman"/>
                          <a:ea typeface="Arial MT"/>
                          <a:cs typeface="Arial MT"/>
                        </a:rPr>
                        <a:t>Officer</a:t>
                      </a:r>
                      <a:endParaRPr lang="en-US" sz="1000" dirty="0">
                        <a:latin typeface="Arial MT"/>
                        <a:ea typeface="Arial MT"/>
                        <a:cs typeface="Arial MT"/>
                      </a:endParaRPr>
                    </a:p>
                  </a:txBody>
                  <a:tcPr marL="0" marR="0" marT="0" marB="0">
                    <a:lnL w="19050" cap="flat" cmpd="sng" algn="ctr">
                      <a:solidFill>
                        <a:srgbClr val="007A92"/>
                      </a:solidFill>
                      <a:prstDash val="solid"/>
                      <a:round/>
                      <a:headEnd type="none" w="med" len="med"/>
                      <a:tailEnd type="none" w="med" len="med"/>
                    </a:lnL>
                    <a:lnR w="12700" cap="flat" cmpd="sng" algn="ctr">
                      <a:solidFill>
                        <a:srgbClr val="007A92"/>
                      </a:solidFill>
                      <a:prstDash val="solid"/>
                      <a:round/>
                      <a:headEnd type="none" w="med" len="med"/>
                      <a:tailEnd type="none" w="med" len="med"/>
                    </a:lnR>
                    <a:lnT w="12700" cap="flat" cmpd="sng" algn="ctr">
                      <a:solidFill>
                        <a:srgbClr val="007A92"/>
                      </a:solidFill>
                      <a:prstDash val="solid"/>
                      <a:round/>
                      <a:headEnd type="none" w="med" len="med"/>
                      <a:tailEnd type="none" w="med" len="med"/>
                    </a:lnT>
                    <a:lnB w="12700" cap="flat" cmpd="sng" algn="ctr">
                      <a:solidFill>
                        <a:srgbClr val="007A92"/>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graphicFrame>
        <p:nvGraphicFramePr>
          <p:cNvPr id="5" name="Table 4"/>
          <p:cNvGraphicFramePr>
            <a:graphicFrameLocks noGrp="1"/>
          </p:cNvGraphicFramePr>
          <p:nvPr/>
        </p:nvGraphicFramePr>
        <p:xfrm>
          <a:off x="762000" y="1676400"/>
          <a:ext cx="6096002" cy="2120120"/>
        </p:xfrm>
        <a:graphic>
          <a:graphicData uri="http://schemas.openxmlformats.org/drawingml/2006/table">
            <a:tbl>
              <a:tblPr/>
              <a:tblGrid>
                <a:gridCol w="1219652">
                  <a:extLst>
                    <a:ext uri="{9D8B030D-6E8A-4147-A177-3AD203B41FA5}">
                      <a16:colId xmlns:a16="http://schemas.microsoft.com/office/drawing/2014/main" val="20000"/>
                    </a:ext>
                  </a:extLst>
                </a:gridCol>
                <a:gridCol w="1218523">
                  <a:extLst>
                    <a:ext uri="{9D8B030D-6E8A-4147-A177-3AD203B41FA5}">
                      <a16:colId xmlns:a16="http://schemas.microsoft.com/office/drawing/2014/main" val="20001"/>
                    </a:ext>
                  </a:extLst>
                </a:gridCol>
                <a:gridCol w="1219652">
                  <a:extLst>
                    <a:ext uri="{9D8B030D-6E8A-4147-A177-3AD203B41FA5}">
                      <a16:colId xmlns:a16="http://schemas.microsoft.com/office/drawing/2014/main" val="20002"/>
                    </a:ext>
                  </a:extLst>
                </a:gridCol>
                <a:gridCol w="1218523">
                  <a:extLst>
                    <a:ext uri="{9D8B030D-6E8A-4147-A177-3AD203B41FA5}">
                      <a16:colId xmlns:a16="http://schemas.microsoft.com/office/drawing/2014/main" val="20003"/>
                    </a:ext>
                  </a:extLst>
                </a:gridCol>
                <a:gridCol w="1219652">
                  <a:extLst>
                    <a:ext uri="{9D8B030D-6E8A-4147-A177-3AD203B41FA5}">
                      <a16:colId xmlns:a16="http://schemas.microsoft.com/office/drawing/2014/main" val="20004"/>
                    </a:ext>
                  </a:extLst>
                </a:gridCol>
              </a:tblGrid>
              <a:tr h="112234">
                <a:tc>
                  <a:txBody>
                    <a:bodyPr/>
                    <a:lstStyle/>
                    <a:p>
                      <a:pPr marL="0" marR="0">
                        <a:lnSpc>
                          <a:spcPct val="115000"/>
                        </a:lnSpc>
                        <a:spcBef>
                          <a:spcPts val="0"/>
                        </a:spcBef>
                        <a:spcAft>
                          <a:spcPts val="0"/>
                        </a:spcAft>
                      </a:pPr>
                      <a:endParaRPr lang="en-US" sz="1000" dirty="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270" marR="0">
                        <a:lnSpc>
                          <a:spcPct val="115000"/>
                        </a:lnSpc>
                        <a:spcBef>
                          <a:spcPts val="45"/>
                        </a:spcBef>
                        <a:spcAft>
                          <a:spcPts val="0"/>
                        </a:spcAft>
                      </a:pPr>
                      <a:r>
                        <a:rPr lang="en-US" sz="1000" b="1">
                          <a:latin typeface="Times New Roman"/>
                          <a:ea typeface="Arial MT"/>
                          <a:cs typeface="Arial MT"/>
                        </a:rPr>
                        <a:t>Very</a:t>
                      </a:r>
                      <a:r>
                        <a:rPr lang="en-US" sz="1000" b="1" spc="-15">
                          <a:latin typeface="Times New Roman"/>
                          <a:ea typeface="Arial MT"/>
                          <a:cs typeface="Arial MT"/>
                        </a:rPr>
                        <a:t> </a:t>
                      </a:r>
                      <a:r>
                        <a:rPr lang="en-US" sz="1000" b="1">
                          <a:latin typeface="Times New Roman"/>
                          <a:ea typeface="Arial MT"/>
                          <a:cs typeface="Arial MT"/>
                        </a:rPr>
                        <a:t>good</a:t>
                      </a:r>
                      <a:endParaRPr lang="en-US" sz="10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270" marR="0">
                        <a:lnSpc>
                          <a:spcPct val="115000"/>
                        </a:lnSpc>
                        <a:spcBef>
                          <a:spcPts val="45"/>
                        </a:spcBef>
                        <a:spcAft>
                          <a:spcPts val="0"/>
                        </a:spcAft>
                      </a:pPr>
                      <a:r>
                        <a:rPr lang="en-US" sz="1000" b="1" dirty="0">
                          <a:latin typeface="Times New Roman"/>
                          <a:ea typeface="Arial MT"/>
                          <a:cs typeface="Arial MT"/>
                        </a:rPr>
                        <a:t>Good</a:t>
                      </a:r>
                      <a:endParaRPr lang="en-US" sz="1000" dirty="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905" marR="0">
                        <a:lnSpc>
                          <a:spcPct val="115000"/>
                        </a:lnSpc>
                        <a:spcBef>
                          <a:spcPts val="45"/>
                        </a:spcBef>
                        <a:spcAft>
                          <a:spcPts val="0"/>
                        </a:spcAft>
                      </a:pPr>
                      <a:r>
                        <a:rPr lang="en-US" sz="1000" b="1">
                          <a:latin typeface="Times New Roman"/>
                          <a:ea typeface="Arial MT"/>
                          <a:cs typeface="Arial MT"/>
                        </a:rPr>
                        <a:t>Adequate</a:t>
                      </a:r>
                      <a:endParaRPr lang="en-US" sz="10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175" marR="0">
                        <a:lnSpc>
                          <a:spcPct val="115000"/>
                        </a:lnSpc>
                        <a:spcBef>
                          <a:spcPts val="45"/>
                        </a:spcBef>
                        <a:spcAft>
                          <a:spcPts val="0"/>
                        </a:spcAft>
                      </a:pPr>
                      <a:r>
                        <a:rPr lang="en-US" sz="1000" b="1">
                          <a:latin typeface="Times New Roman"/>
                          <a:ea typeface="Arial MT"/>
                          <a:cs typeface="Arial MT"/>
                        </a:rPr>
                        <a:t>Little</a:t>
                      </a:r>
                      <a:r>
                        <a:rPr lang="en-US" sz="1000" b="1" spc="-10">
                          <a:latin typeface="Times New Roman"/>
                          <a:ea typeface="Arial MT"/>
                          <a:cs typeface="Arial MT"/>
                        </a:rPr>
                        <a:t> </a:t>
                      </a:r>
                      <a:r>
                        <a:rPr lang="en-US" sz="1000" b="1">
                          <a:latin typeface="Times New Roman"/>
                          <a:ea typeface="Arial MT"/>
                          <a:cs typeface="Arial MT"/>
                        </a:rPr>
                        <a:t>or</a:t>
                      </a:r>
                      <a:r>
                        <a:rPr lang="en-US" sz="1000" b="1" spc="-20">
                          <a:latin typeface="Times New Roman"/>
                          <a:ea typeface="Arial MT"/>
                          <a:cs typeface="Arial MT"/>
                        </a:rPr>
                        <a:t> </a:t>
                      </a:r>
                      <a:r>
                        <a:rPr lang="en-US" sz="1000" b="1">
                          <a:latin typeface="Times New Roman"/>
                          <a:ea typeface="Arial MT"/>
                          <a:cs typeface="Arial MT"/>
                        </a:rPr>
                        <a:t>no</a:t>
                      </a:r>
                      <a:r>
                        <a:rPr lang="en-US" sz="1000" b="1" spc="-10">
                          <a:latin typeface="Times New Roman"/>
                          <a:ea typeface="Arial MT"/>
                          <a:cs typeface="Arial MT"/>
                        </a:rPr>
                        <a:t> </a:t>
                      </a:r>
                      <a:r>
                        <a:rPr lang="en-US" sz="1000" b="1">
                          <a:latin typeface="Times New Roman"/>
                          <a:ea typeface="Arial MT"/>
                          <a:cs typeface="Arial MT"/>
                        </a:rPr>
                        <a:t>experience</a:t>
                      </a:r>
                      <a:endParaRPr lang="en-US" sz="10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02420">
                <a:tc gridSpan="5">
                  <a:txBody>
                    <a:bodyPr/>
                    <a:lstStyle/>
                    <a:p>
                      <a:pPr marL="2540" marR="0">
                        <a:lnSpc>
                          <a:spcPct val="115000"/>
                        </a:lnSpc>
                        <a:spcBef>
                          <a:spcPts val="45"/>
                        </a:spcBef>
                        <a:spcAft>
                          <a:spcPts val="0"/>
                        </a:spcAft>
                      </a:pPr>
                      <a:r>
                        <a:rPr lang="en-US" sz="1000" b="1">
                          <a:latin typeface="Times New Roman"/>
                          <a:ea typeface="Arial MT"/>
                          <a:cs typeface="Arial MT"/>
                        </a:rPr>
                        <a:t>Information</a:t>
                      </a:r>
                      <a:r>
                        <a:rPr lang="en-US" sz="1000" b="1" spc="-15">
                          <a:latin typeface="Times New Roman"/>
                          <a:ea typeface="Arial MT"/>
                          <a:cs typeface="Arial MT"/>
                        </a:rPr>
                        <a:t> </a:t>
                      </a:r>
                      <a:r>
                        <a:rPr lang="en-US" sz="1000" b="1">
                          <a:latin typeface="Times New Roman"/>
                          <a:ea typeface="Arial MT"/>
                          <a:cs typeface="Arial MT"/>
                        </a:rPr>
                        <a:t>Technology</a:t>
                      </a:r>
                      <a:endParaRPr lang="en-US" sz="10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233505">
                <a:tc>
                  <a:txBody>
                    <a:bodyPr/>
                    <a:lstStyle/>
                    <a:p>
                      <a:pPr marL="2540" marR="0">
                        <a:lnSpc>
                          <a:spcPct val="115000"/>
                        </a:lnSpc>
                        <a:spcBef>
                          <a:spcPts val="45"/>
                        </a:spcBef>
                        <a:spcAft>
                          <a:spcPts val="0"/>
                        </a:spcAft>
                      </a:pPr>
                      <a:r>
                        <a:rPr lang="en-US" sz="1000">
                          <a:latin typeface="Times New Roman"/>
                          <a:ea typeface="Arial MT"/>
                          <a:cs typeface="Arial MT"/>
                        </a:rPr>
                        <a:t>Use</a:t>
                      </a:r>
                      <a:r>
                        <a:rPr lang="en-US" sz="1000" spc="-20">
                          <a:latin typeface="Times New Roman"/>
                          <a:ea typeface="Arial MT"/>
                          <a:cs typeface="Arial MT"/>
                        </a:rPr>
                        <a:t> </a:t>
                      </a:r>
                      <a:r>
                        <a:rPr lang="en-US" sz="1000">
                          <a:latin typeface="Times New Roman"/>
                          <a:ea typeface="Arial MT"/>
                          <a:cs typeface="Arial MT"/>
                        </a:rPr>
                        <a:t>Microsoft</a:t>
                      </a:r>
                      <a:r>
                        <a:rPr lang="en-US" sz="1000" spc="-5">
                          <a:latin typeface="Times New Roman"/>
                          <a:ea typeface="Arial MT"/>
                          <a:cs typeface="Arial MT"/>
                        </a:rPr>
                        <a:t> </a:t>
                      </a:r>
                      <a:r>
                        <a:rPr lang="en-US" sz="1000">
                          <a:latin typeface="Times New Roman"/>
                          <a:ea typeface="Arial MT"/>
                          <a:cs typeface="Arial MT"/>
                        </a:rPr>
                        <a:t>Office</a:t>
                      </a:r>
                      <a:endParaRPr lang="en-US" sz="1000">
                        <a:latin typeface="Arial MT"/>
                        <a:ea typeface="Arial MT"/>
                        <a:cs typeface="Arial MT"/>
                      </a:endParaRPr>
                    </a:p>
                    <a:p>
                      <a:pPr marL="2540" marR="0">
                        <a:lnSpc>
                          <a:spcPct val="115000"/>
                        </a:lnSpc>
                        <a:spcBef>
                          <a:spcPts val="85"/>
                        </a:spcBef>
                        <a:spcAft>
                          <a:spcPts val="0"/>
                        </a:spcAft>
                      </a:pPr>
                      <a:r>
                        <a:rPr lang="en-US" sz="1000">
                          <a:latin typeface="Times New Roman"/>
                          <a:ea typeface="Arial MT"/>
                          <a:cs typeface="Arial MT"/>
                        </a:rPr>
                        <a:t>Word</a:t>
                      </a:r>
                      <a:endParaRPr lang="en-US" sz="10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000" b="1">
                          <a:solidFill>
                            <a:srgbClr val="202124"/>
                          </a:solidFill>
                          <a:latin typeface="Times New Roman"/>
                          <a:ea typeface="Arial MT"/>
                          <a:cs typeface="Arial MT"/>
                        </a:rPr>
                        <a:t> </a:t>
                      </a:r>
                      <a:r>
                        <a:rPr lang="en-US" sz="1000" b="1">
                          <a:solidFill>
                            <a:srgbClr val="202124"/>
                          </a:solidFill>
                          <a:latin typeface="MS Gothic"/>
                          <a:ea typeface="Arial MT"/>
                          <a:cs typeface="Times New Roman"/>
                        </a:rPr>
                        <a:t>✔</a:t>
                      </a:r>
                      <a:endParaRPr lang="en-US" sz="10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166273">
                <a:tc>
                  <a:txBody>
                    <a:bodyPr/>
                    <a:lstStyle/>
                    <a:p>
                      <a:pPr marL="2540" marR="0">
                        <a:lnSpc>
                          <a:spcPct val="115000"/>
                        </a:lnSpc>
                        <a:spcBef>
                          <a:spcPts val="45"/>
                        </a:spcBef>
                        <a:spcAft>
                          <a:spcPts val="0"/>
                        </a:spcAft>
                      </a:pPr>
                      <a:r>
                        <a:rPr lang="en-US" sz="1000">
                          <a:latin typeface="Times New Roman"/>
                          <a:ea typeface="Arial MT"/>
                          <a:cs typeface="Arial MT"/>
                        </a:rPr>
                        <a:t>Use</a:t>
                      </a:r>
                      <a:r>
                        <a:rPr lang="en-US" sz="1000" spc="-15">
                          <a:latin typeface="Times New Roman"/>
                          <a:ea typeface="Arial MT"/>
                          <a:cs typeface="Arial MT"/>
                        </a:rPr>
                        <a:t> </a:t>
                      </a:r>
                      <a:r>
                        <a:rPr lang="en-US" sz="1000">
                          <a:latin typeface="Times New Roman"/>
                          <a:ea typeface="Arial MT"/>
                          <a:cs typeface="Arial MT"/>
                        </a:rPr>
                        <a:t>Excel</a:t>
                      </a:r>
                      <a:r>
                        <a:rPr lang="en-US" sz="1000" spc="-15">
                          <a:latin typeface="Times New Roman"/>
                          <a:ea typeface="Arial MT"/>
                          <a:cs typeface="Arial MT"/>
                        </a:rPr>
                        <a:t> </a:t>
                      </a:r>
                      <a:r>
                        <a:rPr lang="en-US" sz="1000">
                          <a:latin typeface="Times New Roman"/>
                          <a:ea typeface="Arial MT"/>
                          <a:cs typeface="Arial MT"/>
                        </a:rPr>
                        <a:t>spreadsheet</a:t>
                      </a:r>
                      <a:endParaRPr lang="en-US" sz="10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000" b="1">
                          <a:solidFill>
                            <a:srgbClr val="202124"/>
                          </a:solidFill>
                          <a:latin typeface="Times New Roman"/>
                          <a:ea typeface="Arial MT"/>
                          <a:cs typeface="Arial MT"/>
                        </a:rPr>
                        <a:t> </a:t>
                      </a:r>
                      <a:r>
                        <a:rPr lang="en-US" sz="1000" b="1">
                          <a:solidFill>
                            <a:srgbClr val="202124"/>
                          </a:solidFill>
                          <a:latin typeface="MS Gothic"/>
                          <a:ea typeface="Arial MT"/>
                          <a:cs typeface="Times New Roman"/>
                        </a:rPr>
                        <a:t>✔</a:t>
                      </a:r>
                      <a:endParaRPr lang="en-US" sz="10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166273">
                <a:tc>
                  <a:txBody>
                    <a:bodyPr/>
                    <a:lstStyle/>
                    <a:p>
                      <a:pPr marL="2540" marR="0">
                        <a:lnSpc>
                          <a:spcPct val="115000"/>
                        </a:lnSpc>
                        <a:spcBef>
                          <a:spcPts val="30"/>
                        </a:spcBef>
                        <a:spcAft>
                          <a:spcPts val="0"/>
                        </a:spcAft>
                      </a:pPr>
                      <a:r>
                        <a:rPr lang="en-US" sz="1000">
                          <a:latin typeface="Times New Roman"/>
                          <a:ea typeface="Arial MT"/>
                          <a:cs typeface="Arial MT"/>
                        </a:rPr>
                        <a:t>Use</a:t>
                      </a:r>
                      <a:r>
                        <a:rPr lang="en-US" sz="1000" spc="-10">
                          <a:latin typeface="Times New Roman"/>
                          <a:ea typeface="Arial MT"/>
                          <a:cs typeface="Arial MT"/>
                        </a:rPr>
                        <a:t> </a:t>
                      </a:r>
                      <a:r>
                        <a:rPr lang="en-US" sz="1000">
                          <a:latin typeface="Times New Roman"/>
                          <a:ea typeface="Arial MT"/>
                          <a:cs typeface="Arial MT"/>
                        </a:rPr>
                        <a:t>a</a:t>
                      </a:r>
                      <a:r>
                        <a:rPr lang="en-US" sz="1000" spc="-10">
                          <a:latin typeface="Times New Roman"/>
                          <a:ea typeface="Arial MT"/>
                          <a:cs typeface="Arial MT"/>
                        </a:rPr>
                        <a:t> </a:t>
                      </a:r>
                      <a:r>
                        <a:rPr lang="en-US" sz="1000">
                          <a:latin typeface="Times New Roman"/>
                          <a:ea typeface="Arial MT"/>
                          <a:cs typeface="Arial MT"/>
                        </a:rPr>
                        <a:t>Database</a:t>
                      </a:r>
                      <a:endParaRPr lang="en-US" sz="10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dirty="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000" b="1">
                          <a:solidFill>
                            <a:srgbClr val="202124"/>
                          </a:solidFill>
                          <a:latin typeface="Times New Roman"/>
                          <a:ea typeface="Arial MT"/>
                          <a:cs typeface="Arial MT"/>
                        </a:rPr>
                        <a:t> </a:t>
                      </a:r>
                      <a:r>
                        <a:rPr lang="en-US" sz="1000" b="1">
                          <a:solidFill>
                            <a:srgbClr val="202124"/>
                          </a:solidFill>
                          <a:latin typeface="MS Gothic"/>
                          <a:ea typeface="Arial MT"/>
                          <a:cs typeface="Times New Roman"/>
                        </a:rPr>
                        <a:t>✔</a:t>
                      </a:r>
                      <a:endParaRPr lang="en-US" sz="10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220674">
                <a:tc>
                  <a:txBody>
                    <a:bodyPr/>
                    <a:lstStyle/>
                    <a:p>
                      <a:pPr marL="2540" marR="0">
                        <a:lnSpc>
                          <a:spcPct val="115000"/>
                        </a:lnSpc>
                        <a:spcBef>
                          <a:spcPts val="45"/>
                        </a:spcBef>
                        <a:spcAft>
                          <a:spcPts val="0"/>
                        </a:spcAft>
                      </a:pPr>
                      <a:r>
                        <a:rPr lang="en-US" sz="1000">
                          <a:latin typeface="Times New Roman"/>
                          <a:ea typeface="Arial MT"/>
                          <a:cs typeface="Arial MT"/>
                        </a:rPr>
                        <a:t>Use</a:t>
                      </a:r>
                      <a:r>
                        <a:rPr lang="en-US" sz="1000" spc="-20">
                          <a:latin typeface="Times New Roman"/>
                          <a:ea typeface="Arial MT"/>
                          <a:cs typeface="Arial MT"/>
                        </a:rPr>
                        <a:t> </a:t>
                      </a:r>
                      <a:r>
                        <a:rPr lang="en-US" sz="1000">
                          <a:latin typeface="Times New Roman"/>
                          <a:ea typeface="Arial MT"/>
                          <a:cs typeface="Arial MT"/>
                        </a:rPr>
                        <a:t>specialist</a:t>
                      </a:r>
                      <a:endParaRPr lang="en-US" sz="1000">
                        <a:latin typeface="Arial MT"/>
                        <a:ea typeface="Arial MT"/>
                        <a:cs typeface="Arial MT"/>
                      </a:endParaRPr>
                    </a:p>
                    <a:p>
                      <a:pPr marL="2540" marR="0">
                        <a:lnSpc>
                          <a:spcPts val="1135"/>
                        </a:lnSpc>
                        <a:spcBef>
                          <a:spcPts val="95"/>
                        </a:spcBef>
                        <a:spcAft>
                          <a:spcPts val="0"/>
                        </a:spcAft>
                      </a:pPr>
                      <a:r>
                        <a:rPr lang="en-US" sz="1000">
                          <a:latin typeface="Times New Roman"/>
                          <a:ea typeface="Arial MT"/>
                          <a:cs typeface="Arial MT"/>
                        </a:rPr>
                        <a:t>HR</a:t>
                      </a:r>
                      <a:r>
                        <a:rPr lang="en-US" sz="1000" spc="-15">
                          <a:latin typeface="Times New Roman"/>
                          <a:ea typeface="Arial MT"/>
                          <a:cs typeface="Arial MT"/>
                        </a:rPr>
                        <a:t> </a:t>
                      </a:r>
                      <a:r>
                        <a:rPr lang="en-US" sz="1000">
                          <a:latin typeface="Times New Roman"/>
                          <a:ea typeface="Arial MT"/>
                          <a:cs typeface="Arial MT"/>
                        </a:rPr>
                        <a:t>software</a:t>
                      </a:r>
                      <a:endParaRPr lang="en-US" sz="10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000" b="1">
                          <a:solidFill>
                            <a:srgbClr val="202124"/>
                          </a:solidFill>
                          <a:latin typeface="Times New Roman"/>
                          <a:ea typeface="Arial MT"/>
                          <a:cs typeface="Arial MT"/>
                        </a:rPr>
                        <a:t> </a:t>
                      </a:r>
                      <a:r>
                        <a:rPr lang="en-US" sz="1000" b="1">
                          <a:solidFill>
                            <a:srgbClr val="202124"/>
                          </a:solidFill>
                          <a:latin typeface="MS Gothic"/>
                          <a:ea typeface="Arial MT"/>
                          <a:cs typeface="Times New Roman"/>
                        </a:rPr>
                        <a:t>✔</a:t>
                      </a:r>
                      <a:endParaRPr lang="en-US" sz="10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166273">
                <a:tc>
                  <a:txBody>
                    <a:bodyPr/>
                    <a:lstStyle/>
                    <a:p>
                      <a:pPr marL="2540" marR="0">
                        <a:lnSpc>
                          <a:spcPct val="115000"/>
                        </a:lnSpc>
                        <a:spcBef>
                          <a:spcPts val="45"/>
                        </a:spcBef>
                        <a:spcAft>
                          <a:spcPts val="0"/>
                        </a:spcAft>
                      </a:pPr>
                      <a:r>
                        <a:rPr lang="en-US" sz="1000">
                          <a:latin typeface="Times New Roman"/>
                          <a:ea typeface="Arial MT"/>
                          <a:cs typeface="Arial MT"/>
                        </a:rPr>
                        <a:t>Use</a:t>
                      </a:r>
                      <a:r>
                        <a:rPr lang="en-US" sz="1000" spc="-15">
                          <a:latin typeface="Times New Roman"/>
                          <a:ea typeface="Arial MT"/>
                          <a:cs typeface="Arial MT"/>
                        </a:rPr>
                        <a:t> </a:t>
                      </a:r>
                      <a:r>
                        <a:rPr lang="en-US" sz="1000">
                          <a:latin typeface="Times New Roman"/>
                          <a:ea typeface="Arial MT"/>
                          <a:cs typeface="Arial MT"/>
                        </a:rPr>
                        <a:t>the</a:t>
                      </a:r>
                      <a:r>
                        <a:rPr lang="en-US" sz="1000" spc="-5">
                          <a:latin typeface="Times New Roman"/>
                          <a:ea typeface="Arial MT"/>
                          <a:cs typeface="Arial MT"/>
                        </a:rPr>
                        <a:t> </a:t>
                      </a:r>
                      <a:r>
                        <a:rPr lang="en-US" sz="1000">
                          <a:latin typeface="Times New Roman"/>
                          <a:ea typeface="Arial MT"/>
                          <a:cs typeface="Arial MT"/>
                        </a:rPr>
                        <a:t>internet</a:t>
                      </a:r>
                      <a:endParaRPr lang="en-US" sz="10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000" b="1">
                          <a:solidFill>
                            <a:srgbClr val="202124"/>
                          </a:solidFill>
                          <a:latin typeface="Times New Roman"/>
                          <a:ea typeface="Arial MT"/>
                          <a:cs typeface="Arial MT"/>
                        </a:rPr>
                        <a:t> </a:t>
                      </a:r>
                      <a:r>
                        <a:rPr lang="en-US" sz="1000" b="1">
                          <a:solidFill>
                            <a:srgbClr val="202124"/>
                          </a:solidFill>
                          <a:latin typeface="MS Gothic"/>
                          <a:ea typeface="Arial MT"/>
                          <a:cs typeface="Times New Roman"/>
                        </a:rPr>
                        <a:t>✔</a:t>
                      </a:r>
                      <a:endParaRPr lang="en-US" sz="10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166273">
                <a:tc>
                  <a:txBody>
                    <a:bodyPr/>
                    <a:lstStyle/>
                    <a:p>
                      <a:pPr marL="2540" marR="0">
                        <a:lnSpc>
                          <a:spcPct val="115000"/>
                        </a:lnSpc>
                        <a:spcBef>
                          <a:spcPts val="45"/>
                        </a:spcBef>
                        <a:spcAft>
                          <a:spcPts val="0"/>
                        </a:spcAft>
                      </a:pPr>
                      <a:r>
                        <a:rPr lang="en-US" sz="1000">
                          <a:latin typeface="Times New Roman"/>
                          <a:ea typeface="Arial MT"/>
                          <a:cs typeface="Arial MT"/>
                        </a:rPr>
                        <a:t>Use</a:t>
                      </a:r>
                      <a:r>
                        <a:rPr lang="en-US" sz="1000" spc="-15">
                          <a:latin typeface="Times New Roman"/>
                          <a:ea typeface="Arial MT"/>
                          <a:cs typeface="Arial MT"/>
                        </a:rPr>
                        <a:t> </a:t>
                      </a:r>
                      <a:r>
                        <a:rPr lang="en-US" sz="1000">
                          <a:latin typeface="Times New Roman"/>
                          <a:ea typeface="Arial MT"/>
                          <a:cs typeface="Arial MT"/>
                        </a:rPr>
                        <a:t>e-mail</a:t>
                      </a:r>
                      <a:endParaRPr lang="en-US" sz="10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000" b="1">
                          <a:solidFill>
                            <a:srgbClr val="202124"/>
                          </a:solidFill>
                          <a:latin typeface="Times New Roman"/>
                          <a:ea typeface="Arial MT"/>
                          <a:cs typeface="Arial MT"/>
                        </a:rPr>
                        <a:t> </a:t>
                      </a:r>
                      <a:r>
                        <a:rPr lang="en-US" sz="1000" b="1">
                          <a:solidFill>
                            <a:srgbClr val="202124"/>
                          </a:solidFill>
                          <a:latin typeface="MS Gothic"/>
                          <a:ea typeface="Arial MT"/>
                          <a:cs typeface="Times New Roman"/>
                        </a:rPr>
                        <a:t>✔</a:t>
                      </a:r>
                      <a:endParaRPr lang="en-US" sz="10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166273">
                <a:tc>
                  <a:txBody>
                    <a:bodyPr/>
                    <a:lstStyle/>
                    <a:p>
                      <a:pPr marL="2540" marR="0">
                        <a:lnSpc>
                          <a:spcPct val="115000"/>
                        </a:lnSpc>
                        <a:spcBef>
                          <a:spcPts val="45"/>
                        </a:spcBef>
                        <a:spcAft>
                          <a:spcPts val="0"/>
                        </a:spcAft>
                      </a:pPr>
                      <a:r>
                        <a:rPr lang="en-US" sz="1000" dirty="0">
                          <a:latin typeface="Times New Roman"/>
                          <a:ea typeface="Arial MT"/>
                          <a:cs typeface="Arial MT"/>
                        </a:rPr>
                        <a:t>Use</a:t>
                      </a:r>
                      <a:r>
                        <a:rPr lang="en-US" sz="1000" spc="-20" dirty="0">
                          <a:latin typeface="Times New Roman"/>
                          <a:ea typeface="Arial MT"/>
                          <a:cs typeface="Arial MT"/>
                        </a:rPr>
                        <a:t> </a:t>
                      </a:r>
                      <a:r>
                        <a:rPr lang="en-US" sz="1000" dirty="0">
                          <a:latin typeface="Times New Roman"/>
                          <a:ea typeface="Arial MT"/>
                          <a:cs typeface="Arial MT"/>
                        </a:rPr>
                        <a:t>PowerPoint</a:t>
                      </a:r>
                      <a:endParaRPr lang="en-US" sz="1000" dirty="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000" b="1">
                          <a:solidFill>
                            <a:srgbClr val="202124"/>
                          </a:solidFill>
                          <a:latin typeface="Times New Roman"/>
                          <a:ea typeface="Arial MT"/>
                          <a:cs typeface="Arial MT"/>
                        </a:rPr>
                        <a:t> </a:t>
                      </a:r>
                      <a:r>
                        <a:rPr lang="en-US" sz="1000" b="1">
                          <a:solidFill>
                            <a:srgbClr val="202124"/>
                          </a:solidFill>
                          <a:latin typeface="MS Gothic"/>
                          <a:ea typeface="Arial MT"/>
                          <a:cs typeface="Times New Roman"/>
                        </a:rPr>
                        <a:t>✔</a:t>
                      </a:r>
                      <a:endParaRPr lang="en-US" sz="10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dirty="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dirty="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graphicFrame>
        <p:nvGraphicFramePr>
          <p:cNvPr id="6" name="Table 5"/>
          <p:cNvGraphicFramePr>
            <a:graphicFrameLocks noGrp="1"/>
          </p:cNvGraphicFramePr>
          <p:nvPr/>
        </p:nvGraphicFramePr>
        <p:xfrm>
          <a:off x="2133600" y="3886200"/>
          <a:ext cx="6096002" cy="2761190"/>
        </p:xfrm>
        <a:graphic>
          <a:graphicData uri="http://schemas.openxmlformats.org/drawingml/2006/table">
            <a:tbl>
              <a:tblPr/>
              <a:tblGrid>
                <a:gridCol w="1219652">
                  <a:extLst>
                    <a:ext uri="{9D8B030D-6E8A-4147-A177-3AD203B41FA5}">
                      <a16:colId xmlns:a16="http://schemas.microsoft.com/office/drawing/2014/main" val="20000"/>
                    </a:ext>
                  </a:extLst>
                </a:gridCol>
                <a:gridCol w="1218523">
                  <a:extLst>
                    <a:ext uri="{9D8B030D-6E8A-4147-A177-3AD203B41FA5}">
                      <a16:colId xmlns:a16="http://schemas.microsoft.com/office/drawing/2014/main" val="20001"/>
                    </a:ext>
                  </a:extLst>
                </a:gridCol>
                <a:gridCol w="1219652">
                  <a:extLst>
                    <a:ext uri="{9D8B030D-6E8A-4147-A177-3AD203B41FA5}">
                      <a16:colId xmlns:a16="http://schemas.microsoft.com/office/drawing/2014/main" val="20002"/>
                    </a:ext>
                  </a:extLst>
                </a:gridCol>
                <a:gridCol w="1218523">
                  <a:extLst>
                    <a:ext uri="{9D8B030D-6E8A-4147-A177-3AD203B41FA5}">
                      <a16:colId xmlns:a16="http://schemas.microsoft.com/office/drawing/2014/main" val="20003"/>
                    </a:ext>
                  </a:extLst>
                </a:gridCol>
                <a:gridCol w="1219652">
                  <a:extLst>
                    <a:ext uri="{9D8B030D-6E8A-4147-A177-3AD203B41FA5}">
                      <a16:colId xmlns:a16="http://schemas.microsoft.com/office/drawing/2014/main" val="20004"/>
                    </a:ext>
                  </a:extLst>
                </a:gridCol>
              </a:tblGrid>
              <a:tr h="131806">
                <a:tc>
                  <a:txBody>
                    <a:bodyPr/>
                    <a:lstStyle/>
                    <a:p>
                      <a:pPr marL="0" marR="0">
                        <a:lnSpc>
                          <a:spcPct val="115000"/>
                        </a:lnSpc>
                        <a:spcBef>
                          <a:spcPts val="0"/>
                        </a:spcBef>
                        <a:spcAft>
                          <a:spcPts val="0"/>
                        </a:spcAft>
                      </a:pPr>
                      <a:endParaRPr lang="en-US" sz="1000" dirty="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270" marR="0">
                        <a:lnSpc>
                          <a:spcPts val="1145"/>
                        </a:lnSpc>
                        <a:spcBef>
                          <a:spcPts val="0"/>
                        </a:spcBef>
                        <a:spcAft>
                          <a:spcPts val="0"/>
                        </a:spcAft>
                      </a:pPr>
                      <a:r>
                        <a:rPr lang="en-US" sz="1000" b="1">
                          <a:latin typeface="Times New Roman"/>
                          <a:ea typeface="Arial MT"/>
                          <a:cs typeface="Arial MT"/>
                        </a:rPr>
                        <a:t>Very</a:t>
                      </a:r>
                      <a:r>
                        <a:rPr lang="en-US" sz="1000" b="1" spc="-15">
                          <a:latin typeface="Times New Roman"/>
                          <a:ea typeface="Arial MT"/>
                          <a:cs typeface="Arial MT"/>
                        </a:rPr>
                        <a:t> </a:t>
                      </a:r>
                      <a:r>
                        <a:rPr lang="en-US" sz="1000" b="1">
                          <a:latin typeface="Times New Roman"/>
                          <a:ea typeface="Arial MT"/>
                          <a:cs typeface="Arial MT"/>
                        </a:rPr>
                        <a:t>good</a:t>
                      </a:r>
                      <a:endParaRPr lang="en-US" sz="10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270" marR="0">
                        <a:lnSpc>
                          <a:spcPts val="1145"/>
                        </a:lnSpc>
                        <a:spcBef>
                          <a:spcPts val="0"/>
                        </a:spcBef>
                        <a:spcAft>
                          <a:spcPts val="0"/>
                        </a:spcAft>
                      </a:pPr>
                      <a:r>
                        <a:rPr lang="en-US" sz="1000" b="1">
                          <a:latin typeface="Times New Roman"/>
                          <a:ea typeface="Arial MT"/>
                          <a:cs typeface="Arial MT"/>
                        </a:rPr>
                        <a:t>Good</a:t>
                      </a:r>
                      <a:endParaRPr lang="en-US" sz="10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905" marR="0">
                        <a:lnSpc>
                          <a:spcPts val="1145"/>
                        </a:lnSpc>
                        <a:spcBef>
                          <a:spcPts val="0"/>
                        </a:spcBef>
                        <a:spcAft>
                          <a:spcPts val="0"/>
                        </a:spcAft>
                      </a:pPr>
                      <a:r>
                        <a:rPr lang="en-US" sz="1000" b="1">
                          <a:latin typeface="Times New Roman"/>
                          <a:ea typeface="Arial MT"/>
                          <a:cs typeface="Arial MT"/>
                        </a:rPr>
                        <a:t>Adequate</a:t>
                      </a:r>
                      <a:endParaRPr lang="en-US" sz="10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175" marR="0">
                        <a:lnSpc>
                          <a:spcPts val="1145"/>
                        </a:lnSpc>
                        <a:spcBef>
                          <a:spcPts val="0"/>
                        </a:spcBef>
                        <a:spcAft>
                          <a:spcPts val="0"/>
                        </a:spcAft>
                      </a:pPr>
                      <a:r>
                        <a:rPr lang="en-US" sz="1000" b="1">
                          <a:latin typeface="Times New Roman"/>
                          <a:ea typeface="Arial MT"/>
                          <a:cs typeface="Arial MT"/>
                        </a:rPr>
                        <a:t>Little</a:t>
                      </a:r>
                      <a:r>
                        <a:rPr lang="en-US" sz="1000" b="1" spc="-10">
                          <a:latin typeface="Times New Roman"/>
                          <a:ea typeface="Arial MT"/>
                          <a:cs typeface="Arial MT"/>
                        </a:rPr>
                        <a:t> </a:t>
                      </a:r>
                      <a:r>
                        <a:rPr lang="en-US" sz="1000" b="1">
                          <a:latin typeface="Times New Roman"/>
                          <a:ea typeface="Arial MT"/>
                          <a:cs typeface="Arial MT"/>
                        </a:rPr>
                        <a:t>or</a:t>
                      </a:r>
                      <a:r>
                        <a:rPr lang="en-US" sz="1000" b="1" spc="-20">
                          <a:latin typeface="Times New Roman"/>
                          <a:ea typeface="Arial MT"/>
                          <a:cs typeface="Arial MT"/>
                        </a:rPr>
                        <a:t> </a:t>
                      </a:r>
                      <a:r>
                        <a:rPr lang="en-US" sz="1000" b="1">
                          <a:latin typeface="Times New Roman"/>
                          <a:ea typeface="Arial MT"/>
                          <a:cs typeface="Arial MT"/>
                        </a:rPr>
                        <a:t>no</a:t>
                      </a:r>
                      <a:r>
                        <a:rPr lang="en-US" sz="1000" b="1" spc="-10">
                          <a:latin typeface="Times New Roman"/>
                          <a:ea typeface="Arial MT"/>
                          <a:cs typeface="Arial MT"/>
                        </a:rPr>
                        <a:t> </a:t>
                      </a:r>
                      <a:r>
                        <a:rPr lang="en-US" sz="1000" b="1">
                          <a:latin typeface="Times New Roman"/>
                          <a:ea typeface="Arial MT"/>
                          <a:cs typeface="Arial MT"/>
                        </a:rPr>
                        <a:t>experience</a:t>
                      </a:r>
                      <a:endParaRPr lang="en-US" sz="10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23509">
                <a:tc gridSpan="5">
                  <a:txBody>
                    <a:bodyPr/>
                    <a:lstStyle/>
                    <a:p>
                      <a:pPr marL="2540" marR="0">
                        <a:lnSpc>
                          <a:spcPts val="1145"/>
                        </a:lnSpc>
                        <a:spcBef>
                          <a:spcPts val="0"/>
                        </a:spcBef>
                        <a:spcAft>
                          <a:spcPts val="0"/>
                        </a:spcAft>
                      </a:pPr>
                      <a:r>
                        <a:rPr lang="en-US" sz="1000" b="1">
                          <a:latin typeface="Times New Roman"/>
                          <a:ea typeface="Arial MT"/>
                          <a:cs typeface="Arial MT"/>
                        </a:rPr>
                        <a:t>Communication</a:t>
                      </a:r>
                      <a:r>
                        <a:rPr lang="en-US" sz="1000" b="1" spc="-10">
                          <a:latin typeface="Times New Roman"/>
                          <a:ea typeface="Arial MT"/>
                          <a:cs typeface="Arial MT"/>
                        </a:rPr>
                        <a:t> </a:t>
                      </a:r>
                      <a:r>
                        <a:rPr lang="en-US" sz="1000" b="1">
                          <a:latin typeface="Times New Roman"/>
                          <a:ea typeface="Arial MT"/>
                          <a:cs typeface="Arial MT"/>
                        </a:rPr>
                        <a:t>Skills</a:t>
                      </a:r>
                      <a:endParaRPr lang="en-US" sz="10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279491">
                <a:tc>
                  <a:txBody>
                    <a:bodyPr/>
                    <a:lstStyle/>
                    <a:p>
                      <a:pPr marL="2540" marR="0">
                        <a:lnSpc>
                          <a:spcPts val="1145"/>
                        </a:lnSpc>
                        <a:spcBef>
                          <a:spcPts val="0"/>
                        </a:spcBef>
                        <a:spcAft>
                          <a:spcPts val="0"/>
                        </a:spcAft>
                      </a:pPr>
                      <a:r>
                        <a:rPr lang="en-US" sz="1000" dirty="0">
                          <a:latin typeface="Times New Roman"/>
                          <a:ea typeface="Arial MT"/>
                          <a:cs typeface="Arial MT"/>
                        </a:rPr>
                        <a:t>Drafting</a:t>
                      </a:r>
                      <a:r>
                        <a:rPr lang="en-US" sz="1000" spc="-20" dirty="0">
                          <a:latin typeface="Times New Roman"/>
                          <a:ea typeface="Arial MT"/>
                          <a:cs typeface="Arial MT"/>
                        </a:rPr>
                        <a:t> </a:t>
                      </a:r>
                      <a:r>
                        <a:rPr lang="en-US" sz="1000" dirty="0">
                          <a:latin typeface="Times New Roman"/>
                          <a:ea typeface="Arial MT"/>
                          <a:cs typeface="Arial MT"/>
                        </a:rPr>
                        <a:t>contracts</a:t>
                      </a:r>
                      <a:r>
                        <a:rPr lang="en-US" sz="1000" spc="-10" dirty="0">
                          <a:latin typeface="Times New Roman"/>
                          <a:ea typeface="Arial MT"/>
                          <a:cs typeface="Arial MT"/>
                        </a:rPr>
                        <a:t> </a:t>
                      </a:r>
                      <a:r>
                        <a:rPr lang="en-US" sz="1000" dirty="0">
                          <a:latin typeface="Times New Roman"/>
                          <a:ea typeface="Arial MT"/>
                          <a:cs typeface="Arial MT"/>
                        </a:rPr>
                        <a:t>of</a:t>
                      </a:r>
                      <a:endParaRPr lang="en-US" sz="1000" dirty="0">
                        <a:latin typeface="Arial MT"/>
                        <a:ea typeface="Arial MT"/>
                        <a:cs typeface="Arial MT"/>
                      </a:endParaRPr>
                    </a:p>
                    <a:p>
                      <a:pPr marL="2540" marR="0">
                        <a:lnSpc>
                          <a:spcPct val="115000"/>
                        </a:lnSpc>
                        <a:spcBef>
                          <a:spcPts val="95"/>
                        </a:spcBef>
                        <a:spcAft>
                          <a:spcPts val="0"/>
                        </a:spcAft>
                      </a:pPr>
                      <a:r>
                        <a:rPr lang="en-US" sz="1000" dirty="0">
                          <a:latin typeface="Times New Roman"/>
                          <a:ea typeface="Arial MT"/>
                          <a:cs typeface="Arial MT"/>
                        </a:rPr>
                        <a:t>employment</a:t>
                      </a:r>
                      <a:endParaRPr lang="en-US" sz="1000" dirty="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000" b="1">
                          <a:solidFill>
                            <a:srgbClr val="202124"/>
                          </a:solidFill>
                          <a:latin typeface="Times New Roman"/>
                          <a:ea typeface="Arial MT"/>
                          <a:cs typeface="Arial MT"/>
                        </a:rPr>
                        <a:t> </a:t>
                      </a:r>
                      <a:r>
                        <a:rPr lang="en-US" sz="1000" b="1">
                          <a:solidFill>
                            <a:srgbClr val="202124"/>
                          </a:solidFill>
                          <a:latin typeface="MS Gothic"/>
                          <a:ea typeface="Arial MT"/>
                          <a:cs typeface="Times New Roman"/>
                        </a:rPr>
                        <a:t>✔</a:t>
                      </a:r>
                      <a:endParaRPr lang="en-US" sz="10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279491">
                <a:tc>
                  <a:txBody>
                    <a:bodyPr/>
                    <a:lstStyle/>
                    <a:p>
                      <a:pPr marL="2540" marR="0">
                        <a:lnSpc>
                          <a:spcPts val="1145"/>
                        </a:lnSpc>
                        <a:spcBef>
                          <a:spcPts val="0"/>
                        </a:spcBef>
                        <a:spcAft>
                          <a:spcPts val="0"/>
                        </a:spcAft>
                      </a:pPr>
                      <a:r>
                        <a:rPr lang="en-US" sz="1000" dirty="0">
                          <a:latin typeface="Times New Roman"/>
                          <a:ea typeface="Arial MT"/>
                          <a:cs typeface="Arial MT"/>
                        </a:rPr>
                        <a:t>Taking</a:t>
                      </a:r>
                      <a:r>
                        <a:rPr lang="en-US" sz="1000" spc="-10" dirty="0">
                          <a:latin typeface="Times New Roman"/>
                          <a:ea typeface="Arial MT"/>
                          <a:cs typeface="Arial MT"/>
                        </a:rPr>
                        <a:t> </a:t>
                      </a:r>
                      <a:r>
                        <a:rPr lang="en-US" sz="1000" dirty="0">
                          <a:latin typeface="Times New Roman"/>
                          <a:ea typeface="Arial MT"/>
                          <a:cs typeface="Arial MT"/>
                        </a:rPr>
                        <a:t>notes of</a:t>
                      </a:r>
                      <a:endParaRPr lang="en-US" sz="1000" dirty="0">
                        <a:latin typeface="Arial MT"/>
                        <a:ea typeface="Arial MT"/>
                        <a:cs typeface="Arial MT"/>
                      </a:endParaRPr>
                    </a:p>
                    <a:p>
                      <a:pPr marL="2540" marR="0">
                        <a:lnSpc>
                          <a:spcPct val="115000"/>
                        </a:lnSpc>
                        <a:spcBef>
                          <a:spcPts val="95"/>
                        </a:spcBef>
                        <a:spcAft>
                          <a:spcPts val="0"/>
                        </a:spcAft>
                      </a:pPr>
                      <a:r>
                        <a:rPr lang="en-US" sz="1000" dirty="0">
                          <a:latin typeface="Times New Roman"/>
                          <a:ea typeface="Arial MT"/>
                          <a:cs typeface="Arial MT"/>
                        </a:rPr>
                        <a:t>disciplinary</a:t>
                      </a:r>
                      <a:r>
                        <a:rPr lang="en-US" sz="1000" spc="265" dirty="0">
                          <a:latin typeface="Times New Roman"/>
                          <a:ea typeface="Arial MT"/>
                          <a:cs typeface="Arial MT"/>
                        </a:rPr>
                        <a:t> </a:t>
                      </a:r>
                      <a:r>
                        <a:rPr lang="en-US" sz="1000" dirty="0">
                          <a:latin typeface="Times New Roman"/>
                          <a:ea typeface="Arial MT"/>
                          <a:cs typeface="Arial MT"/>
                        </a:rPr>
                        <a:t>hearings</a:t>
                      </a:r>
                      <a:endParaRPr lang="en-US" sz="1000" dirty="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000" b="1">
                          <a:solidFill>
                            <a:srgbClr val="202124"/>
                          </a:solidFill>
                          <a:latin typeface="Times New Roman"/>
                          <a:ea typeface="Arial MT"/>
                          <a:cs typeface="Arial MT"/>
                        </a:rPr>
                        <a:t> </a:t>
                      </a:r>
                      <a:r>
                        <a:rPr lang="en-US" sz="1000" b="1">
                          <a:solidFill>
                            <a:srgbClr val="202124"/>
                          </a:solidFill>
                          <a:latin typeface="MS Gothic"/>
                          <a:ea typeface="Arial MT"/>
                          <a:cs typeface="Times New Roman"/>
                        </a:rPr>
                        <a:t>✔</a:t>
                      </a:r>
                      <a:endParaRPr lang="en-US" sz="10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195142">
                <a:tc>
                  <a:txBody>
                    <a:bodyPr/>
                    <a:lstStyle/>
                    <a:p>
                      <a:pPr marL="1270" marR="0">
                        <a:lnSpc>
                          <a:spcPts val="1145"/>
                        </a:lnSpc>
                        <a:spcBef>
                          <a:spcPts val="0"/>
                        </a:spcBef>
                        <a:spcAft>
                          <a:spcPts val="0"/>
                        </a:spcAft>
                      </a:pPr>
                      <a:r>
                        <a:rPr lang="en-US" sz="1000">
                          <a:latin typeface="Times New Roman"/>
                          <a:ea typeface="Arial MT"/>
                          <a:cs typeface="Arial MT"/>
                        </a:rPr>
                        <a:t>Write</a:t>
                      </a:r>
                      <a:r>
                        <a:rPr lang="en-US" sz="1000" spc="-10">
                          <a:latin typeface="Times New Roman"/>
                          <a:ea typeface="Arial MT"/>
                          <a:cs typeface="Arial MT"/>
                        </a:rPr>
                        <a:t> </a:t>
                      </a:r>
                      <a:r>
                        <a:rPr lang="en-US" sz="1000">
                          <a:latin typeface="Times New Roman"/>
                          <a:ea typeface="Arial MT"/>
                          <a:cs typeface="Arial MT"/>
                        </a:rPr>
                        <a:t>reports</a:t>
                      </a:r>
                      <a:endParaRPr lang="en-US" sz="10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000" b="1">
                          <a:solidFill>
                            <a:srgbClr val="202124"/>
                          </a:solidFill>
                          <a:latin typeface="Times New Roman"/>
                          <a:ea typeface="Arial MT"/>
                          <a:cs typeface="Arial MT"/>
                        </a:rPr>
                        <a:t> </a:t>
                      </a:r>
                      <a:r>
                        <a:rPr lang="en-US" sz="1000" b="1">
                          <a:solidFill>
                            <a:srgbClr val="202124"/>
                          </a:solidFill>
                          <a:latin typeface="MS Gothic"/>
                          <a:ea typeface="Arial MT"/>
                          <a:cs typeface="Times New Roman"/>
                        </a:rPr>
                        <a:t>✔</a:t>
                      </a:r>
                      <a:endParaRPr lang="en-US" sz="10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398104">
                <a:tc>
                  <a:txBody>
                    <a:bodyPr/>
                    <a:lstStyle/>
                    <a:p>
                      <a:pPr marL="2540" marR="0">
                        <a:lnSpc>
                          <a:spcPts val="1145"/>
                        </a:lnSpc>
                        <a:spcBef>
                          <a:spcPts val="0"/>
                        </a:spcBef>
                        <a:spcAft>
                          <a:spcPts val="0"/>
                        </a:spcAft>
                        <a:tabLst>
                          <a:tab pos="636270" algn="l"/>
                          <a:tab pos="1249680" algn="l"/>
                        </a:tabLst>
                      </a:pPr>
                      <a:r>
                        <a:rPr lang="en-US" sz="1000">
                          <a:latin typeface="Times New Roman"/>
                          <a:ea typeface="Arial MT"/>
                          <a:cs typeface="Arial MT"/>
                        </a:rPr>
                        <a:t>Produce	material	to</a:t>
                      </a:r>
                      <a:endParaRPr lang="en-US" sz="1000">
                        <a:latin typeface="Arial MT"/>
                        <a:ea typeface="Arial MT"/>
                        <a:cs typeface="Arial MT"/>
                      </a:endParaRPr>
                    </a:p>
                    <a:p>
                      <a:pPr marL="2540" marR="0">
                        <a:lnSpc>
                          <a:spcPts val="1135"/>
                        </a:lnSpc>
                        <a:spcBef>
                          <a:spcPts val="95"/>
                        </a:spcBef>
                        <a:spcAft>
                          <a:spcPts val="0"/>
                        </a:spcAft>
                      </a:pPr>
                      <a:r>
                        <a:rPr lang="en-US" sz="1000">
                          <a:latin typeface="Times New Roman"/>
                          <a:ea typeface="Arial MT"/>
                          <a:cs typeface="Arial MT"/>
                        </a:rPr>
                        <a:t>support</a:t>
                      </a:r>
                      <a:r>
                        <a:rPr lang="en-US" sz="1000" spc="-25">
                          <a:latin typeface="Times New Roman"/>
                          <a:ea typeface="Arial MT"/>
                          <a:cs typeface="Arial MT"/>
                        </a:rPr>
                        <a:t> </a:t>
                      </a:r>
                      <a:r>
                        <a:rPr lang="en-US" sz="1000">
                          <a:latin typeface="Times New Roman"/>
                          <a:ea typeface="Arial MT"/>
                          <a:cs typeface="Arial MT"/>
                        </a:rPr>
                        <a:t>presentations</a:t>
                      </a:r>
                      <a:endParaRPr lang="en-US" sz="10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000" b="1">
                          <a:solidFill>
                            <a:srgbClr val="202124"/>
                          </a:solidFill>
                          <a:latin typeface="Times New Roman"/>
                          <a:ea typeface="Arial MT"/>
                          <a:cs typeface="Arial MT"/>
                        </a:rPr>
                        <a:t> </a:t>
                      </a:r>
                      <a:r>
                        <a:rPr lang="en-US" sz="1000" b="1">
                          <a:solidFill>
                            <a:srgbClr val="202124"/>
                          </a:solidFill>
                          <a:latin typeface="MS Gothic"/>
                          <a:ea typeface="Arial MT"/>
                          <a:cs typeface="Times New Roman"/>
                        </a:rPr>
                        <a:t>✔</a:t>
                      </a:r>
                      <a:endParaRPr lang="en-US" sz="10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296444">
                <a:tc>
                  <a:txBody>
                    <a:bodyPr/>
                    <a:lstStyle/>
                    <a:p>
                      <a:pPr marL="2540" marR="0">
                        <a:lnSpc>
                          <a:spcPct val="115000"/>
                        </a:lnSpc>
                        <a:spcBef>
                          <a:spcPts val="10"/>
                        </a:spcBef>
                        <a:spcAft>
                          <a:spcPts val="0"/>
                        </a:spcAft>
                      </a:pPr>
                      <a:r>
                        <a:rPr lang="en-US" sz="1000">
                          <a:latin typeface="Times New Roman"/>
                          <a:ea typeface="Arial MT"/>
                          <a:cs typeface="Arial MT"/>
                        </a:rPr>
                        <a:t>Delivering</a:t>
                      </a:r>
                      <a:r>
                        <a:rPr lang="en-US" sz="1000" spc="-10">
                          <a:latin typeface="Times New Roman"/>
                          <a:ea typeface="Arial MT"/>
                          <a:cs typeface="Arial MT"/>
                        </a:rPr>
                        <a:t> </a:t>
                      </a:r>
                      <a:r>
                        <a:rPr lang="en-US" sz="1000">
                          <a:latin typeface="Times New Roman"/>
                          <a:ea typeface="Arial MT"/>
                          <a:cs typeface="Arial MT"/>
                        </a:rPr>
                        <a:t>a</a:t>
                      </a:r>
                      <a:r>
                        <a:rPr lang="en-US" sz="1000" spc="-10">
                          <a:latin typeface="Times New Roman"/>
                          <a:ea typeface="Arial MT"/>
                          <a:cs typeface="Arial MT"/>
                        </a:rPr>
                        <a:t> </a:t>
                      </a:r>
                      <a:r>
                        <a:rPr lang="en-US" sz="1000">
                          <a:latin typeface="Times New Roman"/>
                          <a:ea typeface="Arial MT"/>
                          <a:cs typeface="Arial MT"/>
                        </a:rPr>
                        <a:t>training</a:t>
                      </a:r>
                      <a:endParaRPr lang="en-US" sz="1000">
                        <a:latin typeface="Arial MT"/>
                        <a:ea typeface="Arial MT"/>
                        <a:cs typeface="Arial MT"/>
                      </a:endParaRPr>
                    </a:p>
                    <a:p>
                      <a:pPr marL="2540" marR="0">
                        <a:lnSpc>
                          <a:spcPct val="115000"/>
                        </a:lnSpc>
                        <a:spcBef>
                          <a:spcPts val="85"/>
                        </a:spcBef>
                        <a:spcAft>
                          <a:spcPts val="0"/>
                        </a:spcAft>
                      </a:pPr>
                      <a:r>
                        <a:rPr lang="en-US" sz="1000">
                          <a:latin typeface="Times New Roman"/>
                          <a:ea typeface="Arial MT"/>
                          <a:cs typeface="Arial MT"/>
                        </a:rPr>
                        <a:t>session</a:t>
                      </a:r>
                      <a:endParaRPr lang="en-US" sz="10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000" b="1">
                          <a:solidFill>
                            <a:srgbClr val="202124"/>
                          </a:solidFill>
                          <a:latin typeface="Times New Roman"/>
                          <a:ea typeface="Arial MT"/>
                          <a:cs typeface="Arial MT"/>
                        </a:rPr>
                        <a:t> </a:t>
                      </a:r>
                      <a:r>
                        <a:rPr lang="en-US" sz="1000" b="1">
                          <a:solidFill>
                            <a:srgbClr val="202124"/>
                          </a:solidFill>
                          <a:latin typeface="MS Gothic"/>
                          <a:ea typeface="Arial MT"/>
                          <a:cs typeface="Times New Roman"/>
                        </a:rPr>
                        <a:t>✔</a:t>
                      </a:r>
                      <a:endParaRPr lang="en-US" sz="10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296444">
                <a:tc>
                  <a:txBody>
                    <a:bodyPr/>
                    <a:lstStyle/>
                    <a:p>
                      <a:pPr marL="2540" marR="0">
                        <a:lnSpc>
                          <a:spcPct val="115000"/>
                        </a:lnSpc>
                        <a:spcBef>
                          <a:spcPts val="10"/>
                        </a:spcBef>
                        <a:spcAft>
                          <a:spcPts val="0"/>
                        </a:spcAft>
                      </a:pPr>
                      <a:r>
                        <a:rPr lang="en-US" sz="1000">
                          <a:latin typeface="Times New Roman"/>
                          <a:ea typeface="Arial MT"/>
                          <a:cs typeface="Arial MT"/>
                        </a:rPr>
                        <a:t>Resolving</a:t>
                      </a:r>
                      <a:endParaRPr lang="en-US" sz="1000">
                        <a:latin typeface="Arial MT"/>
                        <a:ea typeface="Arial MT"/>
                        <a:cs typeface="Arial MT"/>
                      </a:endParaRPr>
                    </a:p>
                    <a:p>
                      <a:pPr marL="2540" marR="0">
                        <a:lnSpc>
                          <a:spcPct val="115000"/>
                        </a:lnSpc>
                        <a:spcBef>
                          <a:spcPts val="85"/>
                        </a:spcBef>
                        <a:spcAft>
                          <a:spcPts val="0"/>
                        </a:spcAft>
                      </a:pPr>
                      <a:r>
                        <a:rPr lang="en-US" sz="1000">
                          <a:latin typeface="Times New Roman"/>
                          <a:ea typeface="Arial MT"/>
                          <a:cs typeface="Arial MT"/>
                        </a:rPr>
                        <a:t>disputes/complaints</a:t>
                      </a:r>
                      <a:endParaRPr lang="en-US" sz="10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000" b="1" dirty="0">
                          <a:solidFill>
                            <a:srgbClr val="202124"/>
                          </a:solidFill>
                          <a:latin typeface="Times New Roman"/>
                          <a:ea typeface="Arial MT"/>
                          <a:cs typeface="Arial MT"/>
                        </a:rPr>
                        <a:t> </a:t>
                      </a:r>
                      <a:r>
                        <a:rPr lang="en-US" sz="1000" b="1" dirty="0">
                          <a:solidFill>
                            <a:srgbClr val="202124"/>
                          </a:solidFill>
                          <a:latin typeface="MS Gothic"/>
                          <a:ea typeface="Arial MT"/>
                          <a:cs typeface="Times New Roman"/>
                        </a:rPr>
                        <a:t>✔</a:t>
                      </a:r>
                      <a:endParaRPr lang="en-US" sz="1000" dirty="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195142">
                <a:tc>
                  <a:txBody>
                    <a:bodyPr/>
                    <a:lstStyle/>
                    <a:p>
                      <a:pPr marL="2540" marR="0">
                        <a:lnSpc>
                          <a:spcPts val="1145"/>
                        </a:lnSpc>
                        <a:spcBef>
                          <a:spcPts val="0"/>
                        </a:spcBef>
                        <a:spcAft>
                          <a:spcPts val="0"/>
                        </a:spcAft>
                      </a:pPr>
                      <a:r>
                        <a:rPr lang="en-US" sz="1000">
                          <a:latin typeface="Times New Roman"/>
                          <a:ea typeface="Arial MT"/>
                          <a:cs typeface="Arial MT"/>
                        </a:rPr>
                        <a:t>Interviewing</a:t>
                      </a:r>
                      <a:endParaRPr lang="en-US" sz="10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000" b="1">
                          <a:solidFill>
                            <a:srgbClr val="202124"/>
                          </a:solidFill>
                          <a:latin typeface="Times New Roman"/>
                          <a:ea typeface="Arial MT"/>
                          <a:cs typeface="Arial MT"/>
                        </a:rPr>
                        <a:t> </a:t>
                      </a:r>
                      <a:r>
                        <a:rPr lang="en-US" sz="1000" b="1">
                          <a:solidFill>
                            <a:srgbClr val="202124"/>
                          </a:solidFill>
                          <a:latin typeface="MS Gothic"/>
                          <a:ea typeface="Arial MT"/>
                          <a:cs typeface="Times New Roman"/>
                        </a:rPr>
                        <a:t>✔</a:t>
                      </a:r>
                      <a:endParaRPr lang="en-US" sz="10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195142">
                <a:tc>
                  <a:txBody>
                    <a:bodyPr/>
                    <a:lstStyle/>
                    <a:p>
                      <a:pPr marL="2540" marR="0">
                        <a:lnSpc>
                          <a:spcPts val="1145"/>
                        </a:lnSpc>
                        <a:spcBef>
                          <a:spcPts val="0"/>
                        </a:spcBef>
                        <a:spcAft>
                          <a:spcPts val="0"/>
                        </a:spcAft>
                      </a:pPr>
                      <a:r>
                        <a:rPr lang="en-US" sz="1000">
                          <a:latin typeface="Times New Roman"/>
                          <a:ea typeface="Arial MT"/>
                          <a:cs typeface="Arial MT"/>
                        </a:rPr>
                        <a:t>Advising</a:t>
                      </a:r>
                      <a:r>
                        <a:rPr lang="en-US" sz="1000" spc="-10">
                          <a:latin typeface="Times New Roman"/>
                          <a:ea typeface="Arial MT"/>
                          <a:cs typeface="Arial MT"/>
                        </a:rPr>
                        <a:t> </a:t>
                      </a:r>
                      <a:r>
                        <a:rPr lang="en-US" sz="1000">
                          <a:latin typeface="Times New Roman"/>
                          <a:ea typeface="Arial MT"/>
                          <a:cs typeface="Arial MT"/>
                        </a:rPr>
                        <a:t>on</a:t>
                      </a:r>
                      <a:r>
                        <a:rPr lang="en-US" sz="1000" spc="-15">
                          <a:latin typeface="Times New Roman"/>
                          <a:ea typeface="Arial MT"/>
                          <a:cs typeface="Arial MT"/>
                        </a:rPr>
                        <a:t> </a:t>
                      </a:r>
                      <a:r>
                        <a:rPr lang="en-US" sz="1000">
                          <a:latin typeface="Times New Roman"/>
                          <a:ea typeface="Arial MT"/>
                          <a:cs typeface="Arial MT"/>
                        </a:rPr>
                        <a:t>HR issues</a:t>
                      </a:r>
                      <a:endParaRPr lang="en-US" sz="10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000" b="1">
                          <a:solidFill>
                            <a:srgbClr val="202124"/>
                          </a:solidFill>
                          <a:latin typeface="Times New Roman"/>
                          <a:ea typeface="Arial MT"/>
                          <a:cs typeface="Arial MT"/>
                        </a:rPr>
                        <a:t> </a:t>
                      </a:r>
                      <a:r>
                        <a:rPr lang="en-US" sz="1000" b="1">
                          <a:solidFill>
                            <a:srgbClr val="202124"/>
                          </a:solidFill>
                          <a:latin typeface="MS Gothic"/>
                          <a:ea typeface="Arial MT"/>
                          <a:cs typeface="Times New Roman"/>
                        </a:rPr>
                        <a:t>✔</a:t>
                      </a:r>
                      <a:endParaRPr lang="en-US" sz="10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dirty="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38200"/>
          </a:xfrm>
        </p:spPr>
        <p:txBody>
          <a:bodyPr/>
          <a:lstStyle/>
          <a:p>
            <a:pPr>
              <a:lnSpc>
                <a:spcPct val="150000"/>
              </a:lnSpc>
            </a:pPr>
            <a:r>
              <a:rPr lang="en-GB" sz="3200" b="1" i="0" dirty="0">
                <a:latin typeface="Times New Roman" pitchFamily="18" charset="0"/>
                <a:cs typeface="Times New Roman" pitchFamily="18" charset="0"/>
              </a:rPr>
              <a:t>Appendix</a:t>
            </a:r>
            <a:endParaRPr lang="en-US" sz="3200" i="0" dirty="0">
              <a:latin typeface="Times New Roman" pitchFamily="18" charset="0"/>
              <a:cs typeface="Times New Roman" pitchFamily="18" charset="0"/>
            </a:endParaRPr>
          </a:p>
        </p:txBody>
      </p:sp>
      <p:graphicFrame>
        <p:nvGraphicFramePr>
          <p:cNvPr id="4" name="Table 3"/>
          <p:cNvGraphicFramePr>
            <a:graphicFrameLocks noGrp="1"/>
          </p:cNvGraphicFramePr>
          <p:nvPr/>
        </p:nvGraphicFramePr>
        <p:xfrm>
          <a:off x="1066800" y="990600"/>
          <a:ext cx="6400802" cy="2466361"/>
        </p:xfrm>
        <a:graphic>
          <a:graphicData uri="http://schemas.openxmlformats.org/drawingml/2006/table">
            <a:tbl>
              <a:tblPr/>
              <a:tblGrid>
                <a:gridCol w="2438400">
                  <a:extLst>
                    <a:ext uri="{9D8B030D-6E8A-4147-A177-3AD203B41FA5}">
                      <a16:colId xmlns:a16="http://schemas.microsoft.com/office/drawing/2014/main" val="20000"/>
                    </a:ext>
                  </a:extLst>
                </a:gridCol>
                <a:gridCol w="762000">
                  <a:extLst>
                    <a:ext uri="{9D8B030D-6E8A-4147-A177-3AD203B41FA5}">
                      <a16:colId xmlns:a16="http://schemas.microsoft.com/office/drawing/2014/main" val="20001"/>
                    </a:ext>
                  </a:extLst>
                </a:gridCol>
                <a:gridCol w="762227">
                  <a:extLst>
                    <a:ext uri="{9D8B030D-6E8A-4147-A177-3AD203B41FA5}">
                      <a16:colId xmlns:a16="http://schemas.microsoft.com/office/drawing/2014/main" val="20002"/>
                    </a:ext>
                  </a:extLst>
                </a:gridCol>
                <a:gridCol w="1218523">
                  <a:extLst>
                    <a:ext uri="{9D8B030D-6E8A-4147-A177-3AD203B41FA5}">
                      <a16:colId xmlns:a16="http://schemas.microsoft.com/office/drawing/2014/main" val="20003"/>
                    </a:ext>
                  </a:extLst>
                </a:gridCol>
                <a:gridCol w="1219652">
                  <a:extLst>
                    <a:ext uri="{9D8B030D-6E8A-4147-A177-3AD203B41FA5}">
                      <a16:colId xmlns:a16="http://schemas.microsoft.com/office/drawing/2014/main" val="20004"/>
                    </a:ext>
                  </a:extLst>
                </a:gridCol>
              </a:tblGrid>
              <a:tr h="155787">
                <a:tc>
                  <a:txBody>
                    <a:bodyPr/>
                    <a:lstStyle/>
                    <a:p>
                      <a:pPr marL="0" marR="0">
                        <a:lnSpc>
                          <a:spcPct val="115000"/>
                        </a:lnSpc>
                        <a:spcBef>
                          <a:spcPts val="0"/>
                        </a:spcBef>
                        <a:spcAft>
                          <a:spcPts val="0"/>
                        </a:spcAft>
                      </a:pPr>
                      <a:endParaRPr lang="en-US" sz="1200" dirty="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270" marR="0">
                        <a:lnSpc>
                          <a:spcPct val="115000"/>
                        </a:lnSpc>
                        <a:spcBef>
                          <a:spcPts val="45"/>
                        </a:spcBef>
                        <a:spcAft>
                          <a:spcPts val="0"/>
                        </a:spcAft>
                      </a:pPr>
                      <a:r>
                        <a:rPr lang="en-US" sz="1200" b="1">
                          <a:latin typeface="Times New Roman"/>
                          <a:ea typeface="Arial MT"/>
                          <a:cs typeface="Arial MT"/>
                        </a:rPr>
                        <a:t>Very</a:t>
                      </a:r>
                      <a:r>
                        <a:rPr lang="en-US" sz="1200" b="1" spc="-15">
                          <a:latin typeface="Times New Roman"/>
                          <a:ea typeface="Arial MT"/>
                          <a:cs typeface="Arial MT"/>
                        </a:rPr>
                        <a:t> </a:t>
                      </a:r>
                      <a:r>
                        <a:rPr lang="en-US" sz="1200" b="1">
                          <a:latin typeface="Times New Roman"/>
                          <a:ea typeface="Arial MT"/>
                          <a:cs typeface="Arial MT"/>
                        </a:rPr>
                        <a:t>good</a:t>
                      </a:r>
                      <a:endParaRPr lang="en-US" sz="12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270" marR="0">
                        <a:lnSpc>
                          <a:spcPct val="115000"/>
                        </a:lnSpc>
                        <a:spcBef>
                          <a:spcPts val="45"/>
                        </a:spcBef>
                        <a:spcAft>
                          <a:spcPts val="0"/>
                        </a:spcAft>
                      </a:pPr>
                      <a:r>
                        <a:rPr lang="en-US" sz="1200" b="1" dirty="0">
                          <a:latin typeface="Times New Roman"/>
                          <a:ea typeface="Arial MT"/>
                          <a:cs typeface="Arial MT"/>
                        </a:rPr>
                        <a:t>Good</a:t>
                      </a:r>
                      <a:endParaRPr lang="en-US" sz="1200" dirty="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905" marR="0">
                        <a:lnSpc>
                          <a:spcPct val="115000"/>
                        </a:lnSpc>
                        <a:spcBef>
                          <a:spcPts val="45"/>
                        </a:spcBef>
                        <a:spcAft>
                          <a:spcPts val="0"/>
                        </a:spcAft>
                      </a:pPr>
                      <a:r>
                        <a:rPr lang="en-US" sz="1200" b="1">
                          <a:latin typeface="Times New Roman"/>
                          <a:ea typeface="Arial MT"/>
                          <a:cs typeface="Arial MT"/>
                        </a:rPr>
                        <a:t>Adequate</a:t>
                      </a:r>
                      <a:endParaRPr lang="en-US" sz="12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175" marR="0">
                        <a:lnSpc>
                          <a:spcPct val="115000"/>
                        </a:lnSpc>
                        <a:spcBef>
                          <a:spcPts val="45"/>
                        </a:spcBef>
                        <a:spcAft>
                          <a:spcPts val="0"/>
                        </a:spcAft>
                      </a:pPr>
                      <a:r>
                        <a:rPr lang="en-US" sz="1200" b="1">
                          <a:latin typeface="Times New Roman"/>
                          <a:ea typeface="Arial MT"/>
                          <a:cs typeface="Arial MT"/>
                        </a:rPr>
                        <a:t>Little</a:t>
                      </a:r>
                      <a:r>
                        <a:rPr lang="en-US" sz="1200" b="1" spc="-10">
                          <a:latin typeface="Times New Roman"/>
                          <a:ea typeface="Arial MT"/>
                          <a:cs typeface="Arial MT"/>
                        </a:rPr>
                        <a:t> </a:t>
                      </a:r>
                      <a:r>
                        <a:rPr lang="en-US" sz="1200" b="1">
                          <a:latin typeface="Times New Roman"/>
                          <a:ea typeface="Arial MT"/>
                          <a:cs typeface="Arial MT"/>
                        </a:rPr>
                        <a:t>or</a:t>
                      </a:r>
                      <a:r>
                        <a:rPr lang="en-US" sz="1200" b="1" spc="-20">
                          <a:latin typeface="Times New Roman"/>
                          <a:ea typeface="Arial MT"/>
                          <a:cs typeface="Arial MT"/>
                        </a:rPr>
                        <a:t> </a:t>
                      </a:r>
                      <a:r>
                        <a:rPr lang="en-US" sz="1200" b="1">
                          <a:latin typeface="Times New Roman"/>
                          <a:ea typeface="Arial MT"/>
                          <a:cs typeface="Arial MT"/>
                        </a:rPr>
                        <a:t>no</a:t>
                      </a:r>
                      <a:r>
                        <a:rPr lang="en-US" sz="1200" b="1" spc="-10">
                          <a:latin typeface="Times New Roman"/>
                          <a:ea typeface="Arial MT"/>
                          <a:cs typeface="Arial MT"/>
                        </a:rPr>
                        <a:t> </a:t>
                      </a:r>
                      <a:r>
                        <a:rPr lang="en-US" sz="1200" b="1">
                          <a:latin typeface="Times New Roman"/>
                          <a:ea typeface="Arial MT"/>
                          <a:cs typeface="Arial MT"/>
                        </a:rPr>
                        <a:t>experience</a:t>
                      </a:r>
                      <a:endParaRPr lang="en-US" sz="12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35373">
                <a:tc gridSpan="5">
                  <a:txBody>
                    <a:bodyPr/>
                    <a:lstStyle/>
                    <a:p>
                      <a:pPr marL="2540" marR="0">
                        <a:lnSpc>
                          <a:spcPct val="115000"/>
                        </a:lnSpc>
                        <a:spcBef>
                          <a:spcPts val="45"/>
                        </a:spcBef>
                        <a:spcAft>
                          <a:spcPts val="0"/>
                        </a:spcAft>
                      </a:pPr>
                      <a:r>
                        <a:rPr lang="en-US" sz="1200" b="1">
                          <a:latin typeface="Times New Roman"/>
                          <a:ea typeface="Arial MT"/>
                          <a:cs typeface="Arial MT"/>
                        </a:rPr>
                        <a:t>Problem</a:t>
                      </a:r>
                      <a:r>
                        <a:rPr lang="en-US" sz="1200" b="1" spc="-5">
                          <a:latin typeface="Times New Roman"/>
                          <a:ea typeface="Arial MT"/>
                          <a:cs typeface="Arial MT"/>
                        </a:rPr>
                        <a:t> </a:t>
                      </a:r>
                      <a:r>
                        <a:rPr lang="en-US" sz="1200" b="1">
                          <a:latin typeface="Times New Roman"/>
                          <a:ea typeface="Arial MT"/>
                          <a:cs typeface="Arial MT"/>
                        </a:rPr>
                        <a:t>solving</a:t>
                      </a:r>
                      <a:r>
                        <a:rPr lang="en-US" sz="1200" b="1" spc="-10">
                          <a:latin typeface="Times New Roman"/>
                          <a:ea typeface="Arial MT"/>
                          <a:cs typeface="Arial MT"/>
                        </a:rPr>
                        <a:t> </a:t>
                      </a:r>
                      <a:r>
                        <a:rPr lang="en-US" sz="1200" b="1">
                          <a:latin typeface="Times New Roman"/>
                          <a:ea typeface="Arial MT"/>
                          <a:cs typeface="Arial MT"/>
                        </a:rPr>
                        <a:t>skills</a:t>
                      </a:r>
                      <a:endParaRPr lang="en-US" sz="12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844973">
                <a:tc>
                  <a:txBody>
                    <a:bodyPr/>
                    <a:lstStyle/>
                    <a:p>
                      <a:pPr marL="2540" marR="81915">
                        <a:lnSpc>
                          <a:spcPct val="107000"/>
                        </a:lnSpc>
                        <a:spcBef>
                          <a:spcPts val="45"/>
                        </a:spcBef>
                        <a:spcAft>
                          <a:spcPts val="0"/>
                        </a:spcAft>
                      </a:pPr>
                      <a:r>
                        <a:rPr lang="en-US" sz="1200" dirty="0">
                          <a:latin typeface="Times New Roman"/>
                          <a:ea typeface="Arial MT"/>
                          <a:cs typeface="Arial MT"/>
                        </a:rPr>
                        <a:t>Make good use of</a:t>
                      </a:r>
                      <a:r>
                        <a:rPr lang="en-US" sz="1200" spc="5" dirty="0">
                          <a:latin typeface="Times New Roman"/>
                          <a:ea typeface="Arial MT"/>
                          <a:cs typeface="Arial MT"/>
                        </a:rPr>
                        <a:t> </a:t>
                      </a:r>
                      <a:r>
                        <a:rPr lang="en-US" sz="1200" dirty="0">
                          <a:latin typeface="Times New Roman"/>
                          <a:ea typeface="Arial MT"/>
                          <a:cs typeface="Arial MT"/>
                        </a:rPr>
                        <a:t>verbal</a:t>
                      </a:r>
                      <a:r>
                        <a:rPr lang="en-US" sz="1200" spc="-50" dirty="0">
                          <a:latin typeface="Times New Roman"/>
                          <a:ea typeface="Arial MT"/>
                          <a:cs typeface="Arial MT"/>
                        </a:rPr>
                        <a:t> </a:t>
                      </a:r>
                      <a:r>
                        <a:rPr lang="en-US" sz="1200" dirty="0">
                          <a:latin typeface="Times New Roman"/>
                          <a:ea typeface="Arial MT"/>
                          <a:cs typeface="Arial MT"/>
                        </a:rPr>
                        <a:t>reasoning</a:t>
                      </a:r>
                      <a:r>
                        <a:rPr lang="en-US" sz="1200" spc="-45" dirty="0">
                          <a:latin typeface="Times New Roman"/>
                          <a:ea typeface="Arial MT"/>
                          <a:cs typeface="Arial MT"/>
                        </a:rPr>
                        <a:t> </a:t>
                      </a:r>
                      <a:r>
                        <a:rPr lang="en-US" sz="1200" dirty="0">
                          <a:latin typeface="Times New Roman"/>
                          <a:ea typeface="Arial MT"/>
                          <a:cs typeface="Arial MT"/>
                        </a:rPr>
                        <a:t>skills,</a:t>
                      </a:r>
                      <a:r>
                        <a:rPr lang="en-US" sz="1200" spc="-260" dirty="0">
                          <a:latin typeface="Times New Roman"/>
                          <a:ea typeface="Arial MT"/>
                          <a:cs typeface="Arial MT"/>
                        </a:rPr>
                        <a:t> </a:t>
                      </a:r>
                      <a:r>
                        <a:rPr lang="en-US" sz="1200" dirty="0">
                          <a:latin typeface="Times New Roman"/>
                          <a:ea typeface="Arial MT"/>
                          <a:cs typeface="Arial MT"/>
                        </a:rPr>
                        <a:t>able</a:t>
                      </a:r>
                      <a:r>
                        <a:rPr lang="en-US" sz="1200" spc="45" dirty="0">
                          <a:latin typeface="Times New Roman"/>
                          <a:ea typeface="Arial MT"/>
                          <a:cs typeface="Arial MT"/>
                        </a:rPr>
                        <a:t> </a:t>
                      </a:r>
                      <a:r>
                        <a:rPr lang="en-US" sz="1200" dirty="0">
                          <a:latin typeface="Times New Roman"/>
                          <a:ea typeface="Arial MT"/>
                          <a:cs typeface="Arial MT"/>
                        </a:rPr>
                        <a:t>to</a:t>
                      </a:r>
                      <a:r>
                        <a:rPr lang="en-US" sz="1200" spc="55" dirty="0">
                          <a:latin typeface="Times New Roman"/>
                          <a:ea typeface="Arial MT"/>
                          <a:cs typeface="Arial MT"/>
                        </a:rPr>
                        <a:t> </a:t>
                      </a:r>
                      <a:r>
                        <a:rPr lang="en-US" sz="1200" dirty="0">
                          <a:latin typeface="Times New Roman"/>
                          <a:ea typeface="Arial MT"/>
                          <a:cs typeface="Arial MT"/>
                        </a:rPr>
                        <a:t>handle</a:t>
                      </a:r>
                      <a:r>
                        <a:rPr lang="en-US" sz="1200" spc="5" dirty="0">
                          <a:latin typeface="Times New Roman"/>
                          <a:ea typeface="Arial MT"/>
                          <a:cs typeface="Arial MT"/>
                        </a:rPr>
                        <a:t> </a:t>
                      </a:r>
                      <a:r>
                        <a:rPr lang="en-US" sz="1200" dirty="0">
                          <a:latin typeface="Times New Roman"/>
                          <a:ea typeface="Arial MT"/>
                          <a:cs typeface="Arial MT"/>
                        </a:rPr>
                        <a:t>complex data and</a:t>
                      </a:r>
                      <a:r>
                        <a:rPr lang="en-US" sz="1200" spc="5" dirty="0">
                          <a:latin typeface="Times New Roman"/>
                          <a:ea typeface="Arial MT"/>
                          <a:cs typeface="Arial MT"/>
                        </a:rPr>
                        <a:t> </a:t>
                      </a:r>
                      <a:r>
                        <a:rPr lang="en-US" sz="1200" dirty="0">
                          <a:latin typeface="Times New Roman"/>
                          <a:ea typeface="Arial MT"/>
                          <a:cs typeface="Arial MT"/>
                        </a:rPr>
                        <a:t>make</a:t>
                      </a:r>
                      <a:r>
                        <a:rPr lang="en-US" sz="1200" spc="-15" dirty="0">
                          <a:latin typeface="Times New Roman"/>
                          <a:ea typeface="Arial MT"/>
                          <a:cs typeface="Arial MT"/>
                        </a:rPr>
                        <a:t> </a:t>
                      </a:r>
                      <a:r>
                        <a:rPr lang="en-US" sz="1200" dirty="0">
                          <a:latin typeface="Times New Roman"/>
                          <a:ea typeface="Arial MT"/>
                          <a:cs typeface="Arial MT"/>
                        </a:rPr>
                        <a:t>selective</a:t>
                      </a:r>
                      <a:r>
                        <a:rPr lang="en-US" sz="1200" spc="-5" dirty="0">
                          <a:latin typeface="Times New Roman"/>
                          <a:ea typeface="Arial MT"/>
                          <a:cs typeface="Arial MT"/>
                        </a:rPr>
                        <a:t> </a:t>
                      </a:r>
                      <a:r>
                        <a:rPr lang="en-US" sz="1200" dirty="0">
                          <a:latin typeface="Times New Roman"/>
                          <a:ea typeface="Arial MT"/>
                          <a:cs typeface="Arial MT"/>
                        </a:rPr>
                        <a:t>use</a:t>
                      </a:r>
                      <a:r>
                        <a:rPr lang="en-US" sz="1200" spc="-15" dirty="0">
                          <a:latin typeface="Times New Roman"/>
                          <a:ea typeface="Arial MT"/>
                          <a:cs typeface="Arial MT"/>
                        </a:rPr>
                        <a:t> </a:t>
                      </a:r>
                      <a:r>
                        <a:rPr lang="en-US" sz="1200" dirty="0">
                          <a:latin typeface="Times New Roman"/>
                          <a:ea typeface="Arial MT"/>
                          <a:cs typeface="Arial MT"/>
                        </a:rPr>
                        <a:t>of</a:t>
                      </a:r>
                      <a:endParaRPr lang="en-US" sz="1200" dirty="0">
                        <a:latin typeface="Arial MT"/>
                        <a:ea typeface="Arial MT"/>
                        <a:cs typeface="Arial MT"/>
                      </a:endParaRPr>
                    </a:p>
                    <a:p>
                      <a:pPr marL="2540" marR="0">
                        <a:lnSpc>
                          <a:spcPts val="1130"/>
                        </a:lnSpc>
                        <a:spcBef>
                          <a:spcPts val="0"/>
                        </a:spcBef>
                        <a:spcAft>
                          <a:spcPts val="0"/>
                        </a:spcAft>
                      </a:pPr>
                      <a:r>
                        <a:rPr lang="en-US" sz="1200" dirty="0">
                          <a:latin typeface="Times New Roman"/>
                          <a:ea typeface="Arial MT"/>
                          <a:cs typeface="Arial MT"/>
                        </a:rPr>
                        <a:t>information</a:t>
                      </a:r>
                      <a:endParaRPr lang="en-US" sz="1200" dirty="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dirty="0">
                          <a:solidFill>
                            <a:srgbClr val="202124"/>
                          </a:solidFill>
                          <a:latin typeface="Times New Roman"/>
                          <a:ea typeface="Arial MT"/>
                          <a:cs typeface="Arial MT"/>
                        </a:rPr>
                        <a:t> </a:t>
                      </a:r>
                      <a:r>
                        <a:rPr lang="en-US" sz="1200" b="1" dirty="0">
                          <a:solidFill>
                            <a:srgbClr val="202124"/>
                          </a:solidFill>
                          <a:latin typeface="MS Gothic"/>
                          <a:ea typeface="Arial MT"/>
                          <a:cs typeface="Times New Roman"/>
                        </a:rPr>
                        <a:t>✔</a:t>
                      </a:r>
                      <a:endParaRPr lang="en-US" sz="1200" dirty="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dirty="0"/>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26720">
                <a:tc>
                  <a:txBody>
                    <a:bodyPr/>
                    <a:lstStyle/>
                    <a:p>
                      <a:pPr marL="2540" marR="0">
                        <a:lnSpc>
                          <a:spcPct val="115000"/>
                        </a:lnSpc>
                        <a:spcBef>
                          <a:spcPts val="45"/>
                        </a:spcBef>
                        <a:spcAft>
                          <a:spcPts val="0"/>
                        </a:spcAft>
                      </a:pPr>
                      <a:r>
                        <a:rPr lang="en-US" sz="1200">
                          <a:latin typeface="Times New Roman"/>
                          <a:ea typeface="Arial MT"/>
                          <a:cs typeface="Arial MT"/>
                        </a:rPr>
                        <a:t>Explore</a:t>
                      </a:r>
                      <a:r>
                        <a:rPr lang="en-US" sz="1200" spc="-20">
                          <a:latin typeface="Times New Roman"/>
                          <a:ea typeface="Arial MT"/>
                          <a:cs typeface="Arial MT"/>
                        </a:rPr>
                        <a:t> </a:t>
                      </a:r>
                      <a:r>
                        <a:rPr lang="en-US" sz="1200">
                          <a:latin typeface="Times New Roman"/>
                          <a:ea typeface="Arial MT"/>
                          <a:cs typeface="Arial MT"/>
                        </a:rPr>
                        <a:t>more</a:t>
                      </a:r>
                      <a:r>
                        <a:rPr lang="en-US" sz="1200" spc="-15">
                          <a:latin typeface="Times New Roman"/>
                          <a:ea typeface="Arial MT"/>
                          <a:cs typeface="Arial MT"/>
                        </a:rPr>
                        <a:t> </a:t>
                      </a:r>
                      <a:r>
                        <a:rPr lang="en-US" sz="1200">
                          <a:latin typeface="Times New Roman"/>
                          <a:ea typeface="Arial MT"/>
                          <a:cs typeface="Arial MT"/>
                        </a:rPr>
                        <a:t>than</a:t>
                      </a:r>
                      <a:endParaRPr lang="en-US" sz="1200">
                        <a:latin typeface="Arial MT"/>
                        <a:ea typeface="Arial MT"/>
                        <a:cs typeface="Arial MT"/>
                      </a:endParaRPr>
                    </a:p>
                    <a:p>
                      <a:pPr marL="2540" marR="213995">
                        <a:lnSpc>
                          <a:spcPts val="1200"/>
                        </a:lnSpc>
                        <a:spcBef>
                          <a:spcPts val="45"/>
                        </a:spcBef>
                        <a:spcAft>
                          <a:spcPts val="0"/>
                        </a:spcAft>
                      </a:pPr>
                      <a:r>
                        <a:rPr lang="en-US" sz="1200">
                          <a:latin typeface="Times New Roman"/>
                          <a:ea typeface="Arial MT"/>
                          <a:cs typeface="Arial MT"/>
                        </a:rPr>
                        <a:t>one</a:t>
                      </a:r>
                      <a:r>
                        <a:rPr lang="en-US" sz="1200" spc="-40">
                          <a:latin typeface="Times New Roman"/>
                          <a:ea typeface="Arial MT"/>
                          <a:cs typeface="Arial MT"/>
                        </a:rPr>
                        <a:t> </a:t>
                      </a:r>
                      <a:r>
                        <a:rPr lang="en-US" sz="1200">
                          <a:latin typeface="Times New Roman"/>
                          <a:ea typeface="Arial MT"/>
                          <a:cs typeface="Arial MT"/>
                        </a:rPr>
                        <a:t>solution</a:t>
                      </a:r>
                      <a:r>
                        <a:rPr lang="en-US" sz="1200" spc="-30">
                          <a:latin typeface="Times New Roman"/>
                          <a:ea typeface="Arial MT"/>
                          <a:cs typeface="Arial MT"/>
                        </a:rPr>
                        <a:t> </a:t>
                      </a:r>
                      <a:r>
                        <a:rPr lang="en-US" sz="1200">
                          <a:latin typeface="Times New Roman"/>
                          <a:ea typeface="Arial MT"/>
                          <a:cs typeface="Arial MT"/>
                        </a:rPr>
                        <a:t>in</a:t>
                      </a:r>
                      <a:r>
                        <a:rPr lang="en-US" sz="1200" spc="-25">
                          <a:latin typeface="Times New Roman"/>
                          <a:ea typeface="Arial MT"/>
                          <a:cs typeface="Arial MT"/>
                        </a:rPr>
                        <a:t> </a:t>
                      </a:r>
                      <a:r>
                        <a:rPr lang="en-US" sz="1200">
                          <a:latin typeface="Times New Roman"/>
                          <a:ea typeface="Arial MT"/>
                          <a:cs typeface="Arial MT"/>
                        </a:rPr>
                        <a:t>order</a:t>
                      </a:r>
                      <a:r>
                        <a:rPr lang="en-US" sz="1200" spc="-265">
                          <a:latin typeface="Times New Roman"/>
                          <a:ea typeface="Arial MT"/>
                          <a:cs typeface="Arial MT"/>
                        </a:rPr>
                        <a:t> </a:t>
                      </a:r>
                      <a:r>
                        <a:rPr lang="en-US" sz="1200">
                          <a:latin typeface="Times New Roman"/>
                          <a:ea typeface="Arial MT"/>
                          <a:cs typeface="Arial MT"/>
                        </a:rPr>
                        <a:t>to</a:t>
                      </a:r>
                      <a:r>
                        <a:rPr lang="en-US" sz="1200" spc="-10">
                          <a:latin typeface="Times New Roman"/>
                          <a:ea typeface="Arial MT"/>
                          <a:cs typeface="Arial MT"/>
                        </a:rPr>
                        <a:t> </a:t>
                      </a:r>
                      <a:r>
                        <a:rPr lang="en-US" sz="1200">
                          <a:latin typeface="Times New Roman"/>
                          <a:ea typeface="Arial MT"/>
                          <a:cs typeface="Arial MT"/>
                        </a:rPr>
                        <a:t>solve a</a:t>
                      </a:r>
                      <a:r>
                        <a:rPr lang="en-US" sz="1200" spc="-10">
                          <a:latin typeface="Times New Roman"/>
                          <a:ea typeface="Arial MT"/>
                          <a:cs typeface="Arial MT"/>
                        </a:rPr>
                        <a:t> </a:t>
                      </a:r>
                      <a:r>
                        <a:rPr lang="en-US" sz="1200">
                          <a:latin typeface="Times New Roman"/>
                          <a:ea typeface="Arial MT"/>
                          <a:cs typeface="Arial MT"/>
                        </a:rPr>
                        <a:t>problem</a:t>
                      </a:r>
                      <a:endParaRPr lang="en-US" sz="12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sz="1200"/>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b="1">
                          <a:solidFill>
                            <a:srgbClr val="202124"/>
                          </a:solidFill>
                          <a:latin typeface="Times New Roman"/>
                          <a:ea typeface="Arial MT"/>
                          <a:cs typeface="Arial MT"/>
                        </a:rPr>
                        <a:t> </a:t>
                      </a:r>
                      <a:r>
                        <a:rPr lang="en-US" sz="1200" b="1">
                          <a:solidFill>
                            <a:srgbClr val="202124"/>
                          </a:solidFill>
                          <a:latin typeface="MS Gothic"/>
                          <a:ea typeface="Arial MT"/>
                          <a:cs typeface="Times New Roman"/>
                        </a:rPr>
                        <a:t>✔</a:t>
                      </a:r>
                      <a:endParaRPr lang="en-US" sz="12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467360">
                <a:tc>
                  <a:txBody>
                    <a:bodyPr/>
                    <a:lstStyle/>
                    <a:p>
                      <a:pPr marL="2540" marR="0">
                        <a:lnSpc>
                          <a:spcPct val="115000"/>
                        </a:lnSpc>
                        <a:spcBef>
                          <a:spcPts val="45"/>
                        </a:spcBef>
                        <a:spcAft>
                          <a:spcPts val="0"/>
                        </a:spcAft>
                      </a:pPr>
                      <a:r>
                        <a:rPr lang="en-US" sz="1200">
                          <a:latin typeface="Times New Roman"/>
                          <a:ea typeface="Arial MT"/>
                          <a:cs typeface="Arial MT"/>
                        </a:rPr>
                        <a:t>Consider the ideas of others to help</a:t>
                      </a:r>
                      <a:endParaRPr lang="en-US" sz="1200">
                        <a:latin typeface="Arial MT"/>
                        <a:ea typeface="Arial MT"/>
                        <a:cs typeface="Arial MT"/>
                      </a:endParaRPr>
                    </a:p>
                    <a:p>
                      <a:pPr marL="2540" marR="0">
                        <a:lnSpc>
                          <a:spcPct val="115000"/>
                        </a:lnSpc>
                        <a:spcBef>
                          <a:spcPts val="45"/>
                        </a:spcBef>
                        <a:spcAft>
                          <a:spcPts val="0"/>
                        </a:spcAft>
                      </a:pPr>
                      <a:r>
                        <a:rPr lang="en-US" sz="1200">
                          <a:latin typeface="Times New Roman"/>
                          <a:ea typeface="Arial MT"/>
                          <a:cs typeface="Arial MT"/>
                        </a:rPr>
                        <a:t>solve problems</a:t>
                      </a:r>
                      <a:endParaRPr lang="en-US" sz="12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sz="1200"/>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graphicFrame>
        <p:nvGraphicFramePr>
          <p:cNvPr id="5" name="Table 4"/>
          <p:cNvGraphicFramePr>
            <a:graphicFrameLocks noGrp="1"/>
          </p:cNvGraphicFramePr>
          <p:nvPr/>
        </p:nvGraphicFramePr>
        <p:xfrm>
          <a:off x="1143000" y="3657600"/>
          <a:ext cx="6096000" cy="1774382"/>
        </p:xfrm>
        <a:graphic>
          <a:graphicData uri="http://schemas.openxmlformats.org/drawingml/2006/table">
            <a:tbl>
              <a:tblPr/>
              <a:tblGrid>
                <a:gridCol w="1218974">
                  <a:extLst>
                    <a:ext uri="{9D8B030D-6E8A-4147-A177-3AD203B41FA5}">
                      <a16:colId xmlns:a16="http://schemas.microsoft.com/office/drawing/2014/main" val="20000"/>
                    </a:ext>
                  </a:extLst>
                </a:gridCol>
                <a:gridCol w="72302">
                  <a:extLst>
                    <a:ext uri="{9D8B030D-6E8A-4147-A177-3AD203B41FA5}">
                      <a16:colId xmlns:a16="http://schemas.microsoft.com/office/drawing/2014/main" val="20001"/>
                    </a:ext>
                  </a:extLst>
                </a:gridCol>
                <a:gridCol w="112408">
                  <a:extLst>
                    <a:ext uri="{9D8B030D-6E8A-4147-A177-3AD203B41FA5}">
                      <a16:colId xmlns:a16="http://schemas.microsoft.com/office/drawing/2014/main" val="20002"/>
                    </a:ext>
                  </a:extLst>
                </a:gridCol>
                <a:gridCol w="1037088">
                  <a:extLst>
                    <a:ext uri="{9D8B030D-6E8A-4147-A177-3AD203B41FA5}">
                      <a16:colId xmlns:a16="http://schemas.microsoft.com/office/drawing/2014/main" val="20003"/>
                    </a:ext>
                  </a:extLst>
                </a:gridCol>
                <a:gridCol w="1212761">
                  <a:extLst>
                    <a:ext uri="{9D8B030D-6E8A-4147-A177-3AD203B41FA5}">
                      <a16:colId xmlns:a16="http://schemas.microsoft.com/office/drawing/2014/main" val="20004"/>
                    </a:ext>
                  </a:extLst>
                </a:gridCol>
                <a:gridCol w="2442467">
                  <a:extLst>
                    <a:ext uri="{9D8B030D-6E8A-4147-A177-3AD203B41FA5}">
                      <a16:colId xmlns:a16="http://schemas.microsoft.com/office/drawing/2014/main" val="20005"/>
                    </a:ext>
                  </a:extLst>
                </a:gridCol>
              </a:tblGrid>
              <a:tr h="280354">
                <a:tc gridSpan="6">
                  <a:txBody>
                    <a:bodyPr/>
                    <a:lstStyle/>
                    <a:p>
                      <a:pPr marL="2540" marR="0">
                        <a:lnSpc>
                          <a:spcPct val="115000"/>
                        </a:lnSpc>
                        <a:spcBef>
                          <a:spcPts val="10"/>
                        </a:spcBef>
                        <a:spcAft>
                          <a:spcPts val="0"/>
                        </a:spcAft>
                      </a:pPr>
                      <a:r>
                        <a:rPr lang="en-US" sz="1200" b="1" dirty="0">
                          <a:latin typeface="Times New Roman"/>
                          <a:ea typeface="Arial MT"/>
                          <a:cs typeface="Arial MT"/>
                        </a:rPr>
                        <a:t>Supervisory</a:t>
                      </a:r>
                      <a:r>
                        <a:rPr lang="en-US" sz="1200" b="1" spc="-20" dirty="0">
                          <a:latin typeface="Times New Roman"/>
                          <a:ea typeface="Arial MT"/>
                          <a:cs typeface="Arial MT"/>
                        </a:rPr>
                        <a:t> </a:t>
                      </a:r>
                      <a:r>
                        <a:rPr lang="en-US" sz="1200" b="1" dirty="0">
                          <a:latin typeface="Times New Roman"/>
                          <a:ea typeface="Arial MT"/>
                          <a:cs typeface="Arial MT"/>
                        </a:rPr>
                        <a:t>Management</a:t>
                      </a:r>
                      <a:endParaRPr lang="en-US" sz="1200" dirty="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141307">
                <a:tc rowSpan="2">
                  <a:txBody>
                    <a:bodyPr/>
                    <a:lstStyle/>
                    <a:p>
                      <a:pPr marL="2540" marR="191135">
                        <a:lnSpc>
                          <a:spcPct val="100000"/>
                        </a:lnSpc>
                        <a:spcBef>
                          <a:spcPts val="10"/>
                        </a:spcBef>
                        <a:spcAft>
                          <a:spcPts val="0"/>
                        </a:spcAft>
                      </a:pPr>
                      <a:r>
                        <a:rPr lang="en-US" sz="1200" dirty="0">
                          <a:latin typeface="Times New Roman"/>
                          <a:ea typeface="Arial MT"/>
                          <a:cs typeface="Arial MT"/>
                        </a:rPr>
                        <a:t>How much</a:t>
                      </a:r>
                      <a:r>
                        <a:rPr lang="en-US" sz="1200" spc="5" dirty="0">
                          <a:latin typeface="Times New Roman"/>
                          <a:ea typeface="Arial MT"/>
                          <a:cs typeface="Arial MT"/>
                        </a:rPr>
                        <a:t> </a:t>
                      </a:r>
                      <a:r>
                        <a:rPr lang="en-US" sz="1200" dirty="0">
                          <a:latin typeface="Times New Roman"/>
                          <a:ea typeface="Arial MT"/>
                          <a:cs typeface="Arial MT"/>
                        </a:rPr>
                        <a:t>experience</a:t>
                      </a:r>
                      <a:r>
                        <a:rPr lang="en-US" sz="1200" spc="-45" dirty="0">
                          <a:latin typeface="Times New Roman"/>
                          <a:ea typeface="Arial MT"/>
                          <a:cs typeface="Arial MT"/>
                        </a:rPr>
                        <a:t> </a:t>
                      </a:r>
                      <a:r>
                        <a:rPr lang="en-US" sz="1200" dirty="0">
                          <a:latin typeface="Times New Roman"/>
                          <a:ea typeface="Arial MT"/>
                          <a:cs typeface="Arial MT"/>
                        </a:rPr>
                        <a:t>have</a:t>
                      </a:r>
                      <a:r>
                        <a:rPr lang="en-US" sz="1200" spc="-45" dirty="0">
                          <a:latin typeface="Times New Roman"/>
                          <a:ea typeface="Arial MT"/>
                          <a:cs typeface="Arial MT"/>
                        </a:rPr>
                        <a:t> </a:t>
                      </a:r>
                      <a:r>
                        <a:rPr lang="en-US" sz="1200" dirty="0">
                          <a:latin typeface="Times New Roman"/>
                          <a:ea typeface="Arial MT"/>
                          <a:cs typeface="Arial MT"/>
                        </a:rPr>
                        <a:t>you</a:t>
                      </a:r>
                      <a:r>
                        <a:rPr lang="en-US" sz="1200" spc="-265" dirty="0">
                          <a:latin typeface="Times New Roman"/>
                          <a:ea typeface="Arial MT"/>
                          <a:cs typeface="Arial MT"/>
                        </a:rPr>
                        <a:t> </a:t>
                      </a:r>
                      <a:r>
                        <a:rPr lang="en-US" sz="1200" dirty="0">
                          <a:latin typeface="Times New Roman"/>
                          <a:ea typeface="Arial MT"/>
                          <a:cs typeface="Arial MT"/>
                        </a:rPr>
                        <a:t>had in</a:t>
                      </a:r>
                      <a:r>
                        <a:rPr lang="en-US" sz="1200" spc="-10" dirty="0">
                          <a:latin typeface="Times New Roman"/>
                          <a:ea typeface="Arial MT"/>
                          <a:cs typeface="Arial MT"/>
                        </a:rPr>
                        <a:t> </a:t>
                      </a:r>
                      <a:r>
                        <a:rPr lang="en-US" sz="1200" dirty="0">
                          <a:latin typeface="Times New Roman"/>
                          <a:ea typeface="Arial MT"/>
                          <a:cs typeface="Arial MT"/>
                        </a:rPr>
                        <a:t>your</a:t>
                      </a:r>
                      <a:r>
                        <a:rPr lang="en-US" sz="1200" spc="-10" dirty="0">
                          <a:latin typeface="Times New Roman"/>
                          <a:ea typeface="Arial MT"/>
                          <a:cs typeface="Arial MT"/>
                        </a:rPr>
                        <a:t> </a:t>
                      </a:r>
                      <a:r>
                        <a:rPr lang="en-US" sz="1200" dirty="0">
                          <a:latin typeface="Times New Roman"/>
                          <a:ea typeface="Arial MT"/>
                          <a:cs typeface="Arial MT"/>
                        </a:rPr>
                        <a:t>role?</a:t>
                      </a:r>
                      <a:endParaRPr lang="en-US" sz="1200" dirty="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marL="0" marR="0">
                        <a:lnSpc>
                          <a:spcPct val="115000"/>
                        </a:lnSpc>
                        <a:spcBef>
                          <a:spcPts val="0"/>
                        </a:spcBef>
                        <a:spcAft>
                          <a:spcPts val="0"/>
                        </a:spcAft>
                      </a:pPr>
                      <a:endParaRPr lang="en-US" sz="120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540" marR="0">
                        <a:lnSpc>
                          <a:spcPts val="1140"/>
                        </a:lnSpc>
                        <a:spcBef>
                          <a:spcPts val="10"/>
                        </a:spcBef>
                        <a:spcAft>
                          <a:spcPts val="0"/>
                        </a:spcAft>
                      </a:pPr>
                      <a:r>
                        <a:rPr lang="en-US" sz="1200">
                          <a:latin typeface="Times New Roman"/>
                          <a:ea typeface="Arial MT"/>
                          <a:cs typeface="Arial MT"/>
                        </a:rPr>
                        <a:t>&lt;</a:t>
                      </a:r>
                      <a:r>
                        <a:rPr lang="en-US" sz="1200" spc="-10">
                          <a:latin typeface="Times New Roman"/>
                          <a:ea typeface="Arial MT"/>
                          <a:cs typeface="Arial MT"/>
                        </a:rPr>
                        <a:t> </a:t>
                      </a:r>
                      <a:r>
                        <a:rPr lang="en-US" sz="1200">
                          <a:latin typeface="Times New Roman"/>
                          <a:ea typeface="Arial MT"/>
                          <a:cs typeface="Arial MT"/>
                        </a:rPr>
                        <a:t>1</a:t>
                      </a:r>
                      <a:r>
                        <a:rPr lang="en-US" sz="1200" spc="-5">
                          <a:latin typeface="Times New Roman"/>
                          <a:ea typeface="Arial MT"/>
                          <a:cs typeface="Arial MT"/>
                        </a:rPr>
                        <a:t> </a:t>
                      </a:r>
                      <a:r>
                        <a:rPr lang="en-US" sz="1200">
                          <a:latin typeface="Times New Roman"/>
                          <a:ea typeface="Arial MT"/>
                          <a:cs typeface="Arial MT"/>
                        </a:rPr>
                        <a:t>month</a:t>
                      </a:r>
                      <a:endParaRPr lang="en-US" sz="12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rowSpan="2">
                  <a:txBody>
                    <a:bodyPr/>
                    <a:lstStyle/>
                    <a:p>
                      <a:pPr marL="2540" marR="0">
                        <a:lnSpc>
                          <a:spcPct val="115000"/>
                        </a:lnSpc>
                        <a:spcBef>
                          <a:spcPts val="10"/>
                        </a:spcBef>
                        <a:spcAft>
                          <a:spcPts val="0"/>
                        </a:spcAft>
                      </a:pPr>
                      <a:r>
                        <a:rPr lang="en-US" sz="1200">
                          <a:latin typeface="Times New Roman"/>
                          <a:ea typeface="Arial MT"/>
                          <a:cs typeface="Arial MT"/>
                        </a:rPr>
                        <a:t>1-3</a:t>
                      </a:r>
                      <a:r>
                        <a:rPr lang="en-US" sz="1200" spc="-20">
                          <a:latin typeface="Times New Roman"/>
                          <a:ea typeface="Arial MT"/>
                          <a:cs typeface="Arial MT"/>
                        </a:rPr>
                        <a:t> </a:t>
                      </a:r>
                      <a:r>
                        <a:rPr lang="en-US" sz="1200">
                          <a:latin typeface="Times New Roman"/>
                          <a:ea typeface="Arial MT"/>
                          <a:cs typeface="Arial MT"/>
                        </a:rPr>
                        <a:t>months</a:t>
                      </a:r>
                      <a:endParaRPr lang="en-US" sz="12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1905" marR="0">
                        <a:lnSpc>
                          <a:spcPct val="115000"/>
                        </a:lnSpc>
                        <a:spcBef>
                          <a:spcPts val="10"/>
                        </a:spcBef>
                        <a:spcAft>
                          <a:spcPts val="0"/>
                        </a:spcAft>
                      </a:pPr>
                      <a:r>
                        <a:rPr lang="en-US" sz="1200">
                          <a:latin typeface="Times New Roman"/>
                          <a:ea typeface="Arial MT"/>
                          <a:cs typeface="Arial MT"/>
                        </a:rPr>
                        <a:t>&gt;</a:t>
                      </a:r>
                      <a:r>
                        <a:rPr lang="en-US" sz="1200" spc="-10">
                          <a:latin typeface="Times New Roman"/>
                          <a:ea typeface="Arial MT"/>
                          <a:cs typeface="Arial MT"/>
                        </a:rPr>
                        <a:t> </a:t>
                      </a:r>
                      <a:r>
                        <a:rPr lang="en-US" sz="1200">
                          <a:latin typeface="Times New Roman"/>
                          <a:ea typeface="Arial MT"/>
                          <a:cs typeface="Arial MT"/>
                        </a:rPr>
                        <a:t>3</a:t>
                      </a:r>
                      <a:r>
                        <a:rPr lang="en-US" sz="1200" spc="-10">
                          <a:latin typeface="Times New Roman"/>
                          <a:ea typeface="Arial MT"/>
                          <a:cs typeface="Arial MT"/>
                        </a:rPr>
                        <a:t> </a:t>
                      </a:r>
                      <a:r>
                        <a:rPr lang="en-US" sz="1200">
                          <a:latin typeface="Times New Roman"/>
                          <a:ea typeface="Arial MT"/>
                          <a:cs typeface="Arial MT"/>
                        </a:rPr>
                        <a:t>months</a:t>
                      </a:r>
                      <a:r>
                        <a:rPr lang="en-US" sz="1200" b="1">
                          <a:solidFill>
                            <a:srgbClr val="202124"/>
                          </a:solidFill>
                          <a:latin typeface="Times New Roman"/>
                          <a:ea typeface="Arial MT"/>
                          <a:cs typeface="Arial MT"/>
                        </a:rPr>
                        <a:t> </a:t>
                      </a:r>
                      <a:r>
                        <a:rPr lang="en-US" sz="1200" b="1">
                          <a:solidFill>
                            <a:srgbClr val="202124"/>
                          </a:solidFill>
                          <a:latin typeface="MS Gothic"/>
                          <a:ea typeface="Arial MT"/>
                          <a:cs typeface="Times New Roman"/>
                        </a:rPr>
                        <a:t>✔</a:t>
                      </a:r>
                      <a:endParaRPr lang="en-US" sz="12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526794">
                <a:tc vMerge="1">
                  <a:txBody>
                    <a:bodyPr/>
                    <a:lstStyle/>
                    <a:p>
                      <a:endParaRPr lang="en-US"/>
                    </a:p>
                  </a:txBody>
                  <a:tcPr/>
                </a:tc>
                <a:tc gridSpan="3">
                  <a:txBody>
                    <a:bodyPr/>
                    <a:lstStyle/>
                    <a:p>
                      <a:pPr marL="0" marR="0">
                        <a:lnSpc>
                          <a:spcPct val="115000"/>
                        </a:lnSpc>
                        <a:spcBef>
                          <a:spcPts val="0"/>
                        </a:spcBef>
                        <a:spcAft>
                          <a:spcPts val="0"/>
                        </a:spcAft>
                      </a:pPr>
                      <a:endParaRPr lang="en-US" sz="1200" dirty="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2"/>
                  </a:ext>
                </a:extLst>
              </a:tr>
              <a:tr h="448792">
                <a:tc>
                  <a:txBody>
                    <a:bodyPr/>
                    <a:lstStyle/>
                    <a:p>
                      <a:pPr marL="2540" marR="144145" algn="just">
                        <a:lnSpc>
                          <a:spcPct val="106000"/>
                        </a:lnSpc>
                        <a:spcBef>
                          <a:spcPts val="10"/>
                        </a:spcBef>
                        <a:spcAft>
                          <a:spcPts val="0"/>
                        </a:spcAft>
                      </a:pPr>
                      <a:r>
                        <a:rPr lang="en-US" sz="1200">
                          <a:latin typeface="Times New Roman"/>
                          <a:ea typeface="Arial MT"/>
                          <a:cs typeface="Arial MT"/>
                        </a:rPr>
                        <a:t>How</a:t>
                      </a:r>
                      <a:r>
                        <a:rPr lang="en-US" sz="1200" spc="5">
                          <a:latin typeface="Times New Roman"/>
                          <a:ea typeface="Arial MT"/>
                          <a:cs typeface="Arial MT"/>
                        </a:rPr>
                        <a:t> </a:t>
                      </a:r>
                      <a:r>
                        <a:rPr lang="en-US" sz="1200">
                          <a:latin typeface="Times New Roman"/>
                          <a:ea typeface="Arial MT"/>
                          <a:cs typeface="Arial MT"/>
                        </a:rPr>
                        <a:t>many</a:t>
                      </a:r>
                      <a:r>
                        <a:rPr lang="en-US" sz="1200" spc="5">
                          <a:latin typeface="Times New Roman"/>
                          <a:ea typeface="Arial MT"/>
                          <a:cs typeface="Arial MT"/>
                        </a:rPr>
                        <a:t> </a:t>
                      </a:r>
                      <a:r>
                        <a:rPr lang="en-US" sz="1200">
                          <a:latin typeface="Times New Roman"/>
                          <a:ea typeface="Arial MT"/>
                          <a:cs typeface="Arial MT"/>
                        </a:rPr>
                        <a:t>people</a:t>
                      </a:r>
                      <a:r>
                        <a:rPr lang="en-US" sz="1200" spc="5">
                          <a:latin typeface="Times New Roman"/>
                          <a:ea typeface="Arial MT"/>
                          <a:cs typeface="Arial MT"/>
                        </a:rPr>
                        <a:t> </a:t>
                      </a:r>
                      <a:r>
                        <a:rPr lang="en-US" sz="1200">
                          <a:latin typeface="Times New Roman"/>
                          <a:ea typeface="Arial MT"/>
                          <a:cs typeface="Arial MT"/>
                        </a:rPr>
                        <a:t>have</a:t>
                      </a:r>
                      <a:r>
                        <a:rPr lang="en-US" sz="1200" spc="-40">
                          <a:latin typeface="Times New Roman"/>
                          <a:ea typeface="Arial MT"/>
                          <a:cs typeface="Arial MT"/>
                        </a:rPr>
                        <a:t> </a:t>
                      </a:r>
                      <a:r>
                        <a:rPr lang="en-US" sz="1200">
                          <a:latin typeface="Times New Roman"/>
                          <a:ea typeface="Arial MT"/>
                          <a:cs typeface="Arial MT"/>
                        </a:rPr>
                        <a:t>you</a:t>
                      </a:r>
                      <a:r>
                        <a:rPr lang="en-US" sz="1200" spc="-25">
                          <a:latin typeface="Times New Roman"/>
                          <a:ea typeface="Arial MT"/>
                          <a:cs typeface="Arial MT"/>
                        </a:rPr>
                        <a:t> </a:t>
                      </a:r>
                      <a:r>
                        <a:rPr lang="en-US" sz="1200">
                          <a:latin typeface="Times New Roman"/>
                          <a:ea typeface="Arial MT"/>
                          <a:cs typeface="Arial MT"/>
                        </a:rPr>
                        <a:t>managed</a:t>
                      </a:r>
                      <a:r>
                        <a:rPr lang="en-US" sz="1200" spc="-35">
                          <a:latin typeface="Times New Roman"/>
                          <a:ea typeface="Arial MT"/>
                          <a:cs typeface="Arial MT"/>
                        </a:rPr>
                        <a:t> </a:t>
                      </a:r>
                      <a:r>
                        <a:rPr lang="en-US" sz="1200">
                          <a:latin typeface="Times New Roman"/>
                          <a:ea typeface="Arial MT"/>
                          <a:cs typeface="Arial MT"/>
                        </a:rPr>
                        <a:t>at</a:t>
                      </a:r>
                      <a:r>
                        <a:rPr lang="en-US" sz="1200" spc="-265">
                          <a:latin typeface="Times New Roman"/>
                          <a:ea typeface="Arial MT"/>
                          <a:cs typeface="Arial MT"/>
                        </a:rPr>
                        <a:t> </a:t>
                      </a:r>
                      <a:r>
                        <a:rPr lang="en-US" sz="1200">
                          <a:latin typeface="Times New Roman"/>
                          <a:ea typeface="Arial MT"/>
                          <a:cs typeface="Arial MT"/>
                        </a:rPr>
                        <a:t>any</a:t>
                      </a:r>
                      <a:r>
                        <a:rPr lang="en-US" sz="1200" spc="-5">
                          <a:latin typeface="Times New Roman"/>
                          <a:ea typeface="Arial MT"/>
                          <a:cs typeface="Arial MT"/>
                        </a:rPr>
                        <a:t> </a:t>
                      </a:r>
                      <a:r>
                        <a:rPr lang="en-US" sz="1200">
                          <a:latin typeface="Times New Roman"/>
                          <a:ea typeface="Arial MT"/>
                          <a:cs typeface="Arial MT"/>
                        </a:rPr>
                        <a:t>one</a:t>
                      </a:r>
                      <a:r>
                        <a:rPr lang="en-US" sz="1200" spc="-5">
                          <a:latin typeface="Times New Roman"/>
                          <a:ea typeface="Arial MT"/>
                          <a:cs typeface="Arial MT"/>
                        </a:rPr>
                        <a:t> </a:t>
                      </a:r>
                      <a:r>
                        <a:rPr lang="en-US" sz="1200">
                          <a:latin typeface="Times New Roman"/>
                          <a:ea typeface="Arial MT"/>
                          <a:cs typeface="Arial MT"/>
                        </a:rPr>
                        <a:t>time?</a:t>
                      </a:r>
                      <a:endParaRPr lang="en-US" sz="12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marL="71120" marR="0">
                        <a:lnSpc>
                          <a:spcPct val="115000"/>
                        </a:lnSpc>
                        <a:spcBef>
                          <a:spcPts val="10"/>
                        </a:spcBef>
                        <a:spcAft>
                          <a:spcPts val="0"/>
                        </a:spcAft>
                      </a:pPr>
                      <a:r>
                        <a:rPr lang="en-US" sz="1200">
                          <a:latin typeface="Times New Roman"/>
                          <a:ea typeface="Arial MT"/>
                          <a:cs typeface="Arial MT"/>
                        </a:rPr>
                        <a:t>None</a:t>
                      </a:r>
                      <a:endParaRPr lang="en-US" sz="12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a:txBody>
                    <a:bodyPr/>
                    <a:lstStyle/>
                    <a:p>
                      <a:pPr marL="2540" marR="0">
                        <a:lnSpc>
                          <a:spcPct val="115000"/>
                        </a:lnSpc>
                        <a:spcBef>
                          <a:spcPts val="10"/>
                        </a:spcBef>
                        <a:spcAft>
                          <a:spcPts val="0"/>
                        </a:spcAft>
                      </a:pPr>
                      <a:r>
                        <a:rPr lang="en-US" sz="1200">
                          <a:latin typeface="Times New Roman"/>
                          <a:ea typeface="Arial MT"/>
                          <a:cs typeface="Arial MT"/>
                        </a:rPr>
                        <a:t>1-5</a:t>
                      </a:r>
                      <a:endParaRPr lang="en-US" sz="12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905" marR="0">
                        <a:lnSpc>
                          <a:spcPct val="115000"/>
                        </a:lnSpc>
                        <a:spcBef>
                          <a:spcPts val="10"/>
                        </a:spcBef>
                        <a:spcAft>
                          <a:spcPts val="0"/>
                        </a:spcAft>
                      </a:pPr>
                      <a:r>
                        <a:rPr lang="en-US" sz="1200" dirty="0">
                          <a:latin typeface="Times New Roman"/>
                          <a:ea typeface="Arial MT"/>
                          <a:cs typeface="Arial MT"/>
                        </a:rPr>
                        <a:t>Above</a:t>
                      </a:r>
                      <a:r>
                        <a:rPr lang="en-US" sz="1200" spc="-5" dirty="0">
                          <a:latin typeface="Times New Roman"/>
                          <a:ea typeface="Arial MT"/>
                          <a:cs typeface="Arial MT"/>
                        </a:rPr>
                        <a:t> </a:t>
                      </a:r>
                      <a:r>
                        <a:rPr lang="en-US" sz="1200" dirty="0">
                          <a:latin typeface="Times New Roman"/>
                          <a:ea typeface="Arial MT"/>
                          <a:cs typeface="Arial MT"/>
                        </a:rPr>
                        <a:t>5</a:t>
                      </a:r>
                      <a:r>
                        <a:rPr lang="en-US" sz="1200" b="1" dirty="0">
                          <a:solidFill>
                            <a:srgbClr val="202124"/>
                          </a:solidFill>
                          <a:latin typeface="MS Gothic"/>
                          <a:ea typeface="Arial MT"/>
                          <a:cs typeface="Times New Roman"/>
                        </a:rPr>
                        <a:t>✔</a:t>
                      </a:r>
                      <a:endParaRPr lang="en-US" sz="1200" dirty="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graphicFrame>
        <p:nvGraphicFramePr>
          <p:cNvPr id="6" name="Table 5"/>
          <p:cNvGraphicFramePr>
            <a:graphicFrameLocks noGrp="1"/>
          </p:cNvGraphicFramePr>
          <p:nvPr/>
        </p:nvGraphicFramePr>
        <p:xfrm>
          <a:off x="1143000" y="5638800"/>
          <a:ext cx="6096000" cy="727450"/>
        </p:xfrm>
        <a:graphic>
          <a:graphicData uri="http://schemas.openxmlformats.org/drawingml/2006/table">
            <a:tbl>
              <a:tblPr/>
              <a:tblGrid>
                <a:gridCol w="968713">
                  <a:extLst>
                    <a:ext uri="{9D8B030D-6E8A-4147-A177-3AD203B41FA5}">
                      <a16:colId xmlns:a16="http://schemas.microsoft.com/office/drawing/2014/main" val="20000"/>
                    </a:ext>
                  </a:extLst>
                </a:gridCol>
                <a:gridCol w="5127287">
                  <a:extLst>
                    <a:ext uri="{9D8B030D-6E8A-4147-A177-3AD203B41FA5}">
                      <a16:colId xmlns:a16="http://schemas.microsoft.com/office/drawing/2014/main" val="20001"/>
                    </a:ext>
                  </a:extLst>
                </a:gridCol>
              </a:tblGrid>
              <a:tr h="224961">
                <a:tc gridSpan="2">
                  <a:txBody>
                    <a:bodyPr/>
                    <a:lstStyle/>
                    <a:p>
                      <a:pPr marL="1270" marR="0">
                        <a:lnSpc>
                          <a:spcPct val="115000"/>
                        </a:lnSpc>
                        <a:spcBef>
                          <a:spcPts val="70"/>
                        </a:spcBef>
                        <a:spcAft>
                          <a:spcPts val="0"/>
                        </a:spcAft>
                      </a:pPr>
                      <a:r>
                        <a:rPr lang="en-US" sz="1100" b="1" dirty="0">
                          <a:latin typeface="Times New Roman"/>
                          <a:ea typeface="Arial MT"/>
                          <a:cs typeface="Arial MT"/>
                        </a:rPr>
                        <a:t>I</a:t>
                      </a:r>
                      <a:r>
                        <a:rPr lang="en-US" sz="1100" b="1" spc="-15" dirty="0">
                          <a:latin typeface="Times New Roman"/>
                          <a:ea typeface="Arial MT"/>
                          <a:cs typeface="Arial MT"/>
                        </a:rPr>
                        <a:t> </a:t>
                      </a:r>
                      <a:r>
                        <a:rPr lang="en-US" sz="1100" b="1" dirty="0">
                          <a:latin typeface="Times New Roman"/>
                          <a:ea typeface="Arial MT"/>
                          <a:cs typeface="Arial MT"/>
                        </a:rPr>
                        <a:t>declare</a:t>
                      </a:r>
                      <a:r>
                        <a:rPr lang="en-US" sz="1100" b="1" spc="-5" dirty="0">
                          <a:latin typeface="Times New Roman"/>
                          <a:ea typeface="Arial MT"/>
                          <a:cs typeface="Arial MT"/>
                        </a:rPr>
                        <a:t> </a:t>
                      </a:r>
                      <a:r>
                        <a:rPr lang="en-US" sz="1100" b="1" dirty="0">
                          <a:latin typeface="Times New Roman"/>
                          <a:ea typeface="Arial MT"/>
                          <a:cs typeface="Arial MT"/>
                        </a:rPr>
                        <a:t>that</a:t>
                      </a:r>
                      <a:r>
                        <a:rPr lang="en-US" sz="1100" b="1" spc="-10" dirty="0">
                          <a:latin typeface="Times New Roman"/>
                          <a:ea typeface="Arial MT"/>
                          <a:cs typeface="Arial MT"/>
                        </a:rPr>
                        <a:t> </a:t>
                      </a:r>
                      <a:r>
                        <a:rPr lang="en-US" sz="1100" b="1" dirty="0">
                          <a:latin typeface="Times New Roman"/>
                          <a:ea typeface="Arial MT"/>
                          <a:cs typeface="Arial MT"/>
                        </a:rPr>
                        <a:t>the information</a:t>
                      </a:r>
                      <a:r>
                        <a:rPr lang="en-US" sz="1100" b="1" spc="5" dirty="0">
                          <a:latin typeface="Times New Roman"/>
                          <a:ea typeface="Arial MT"/>
                          <a:cs typeface="Arial MT"/>
                        </a:rPr>
                        <a:t> </a:t>
                      </a:r>
                      <a:r>
                        <a:rPr lang="en-US" sz="1100" b="1" dirty="0">
                          <a:latin typeface="Times New Roman"/>
                          <a:ea typeface="Arial MT"/>
                          <a:cs typeface="Arial MT"/>
                        </a:rPr>
                        <a:t>given</a:t>
                      </a:r>
                      <a:r>
                        <a:rPr lang="en-US" sz="1100" b="1" spc="-10" dirty="0">
                          <a:latin typeface="Times New Roman"/>
                          <a:ea typeface="Arial MT"/>
                          <a:cs typeface="Arial MT"/>
                        </a:rPr>
                        <a:t> </a:t>
                      </a:r>
                      <a:r>
                        <a:rPr lang="en-US" sz="1100" b="1" dirty="0">
                          <a:latin typeface="Times New Roman"/>
                          <a:ea typeface="Arial MT"/>
                          <a:cs typeface="Arial MT"/>
                        </a:rPr>
                        <a:t>in</a:t>
                      </a:r>
                      <a:r>
                        <a:rPr lang="en-US" sz="1100" b="1" spc="-5" dirty="0">
                          <a:latin typeface="Times New Roman"/>
                          <a:ea typeface="Arial MT"/>
                          <a:cs typeface="Arial MT"/>
                        </a:rPr>
                        <a:t> </a:t>
                      </a:r>
                      <a:r>
                        <a:rPr lang="en-US" sz="1100" b="1" dirty="0">
                          <a:latin typeface="Times New Roman"/>
                          <a:ea typeface="Arial MT"/>
                          <a:cs typeface="Arial MT"/>
                        </a:rPr>
                        <a:t>this</a:t>
                      </a:r>
                      <a:r>
                        <a:rPr lang="en-US" sz="1100" b="1" spc="-10" dirty="0">
                          <a:latin typeface="Times New Roman"/>
                          <a:ea typeface="Arial MT"/>
                          <a:cs typeface="Arial MT"/>
                        </a:rPr>
                        <a:t> </a:t>
                      </a:r>
                      <a:r>
                        <a:rPr lang="en-US" sz="1100" b="1" dirty="0">
                          <a:latin typeface="Times New Roman"/>
                          <a:ea typeface="Arial MT"/>
                          <a:cs typeface="Arial MT"/>
                        </a:rPr>
                        <a:t>form</a:t>
                      </a:r>
                      <a:r>
                        <a:rPr lang="en-US" sz="1100" b="1" spc="-10" dirty="0">
                          <a:latin typeface="Times New Roman"/>
                          <a:ea typeface="Arial MT"/>
                          <a:cs typeface="Arial MT"/>
                        </a:rPr>
                        <a:t> </a:t>
                      </a:r>
                      <a:r>
                        <a:rPr lang="en-US" sz="1100" b="1" dirty="0">
                          <a:latin typeface="Times New Roman"/>
                          <a:ea typeface="Arial MT"/>
                          <a:cs typeface="Arial MT"/>
                        </a:rPr>
                        <a:t>is</a:t>
                      </a:r>
                      <a:r>
                        <a:rPr lang="en-US" sz="1100" b="1" spc="-10" dirty="0">
                          <a:latin typeface="Times New Roman"/>
                          <a:ea typeface="Arial MT"/>
                          <a:cs typeface="Arial MT"/>
                        </a:rPr>
                        <a:t> </a:t>
                      </a:r>
                      <a:r>
                        <a:rPr lang="en-US" sz="1100" b="1" dirty="0">
                          <a:latin typeface="Times New Roman"/>
                          <a:ea typeface="Arial MT"/>
                          <a:cs typeface="Arial MT"/>
                        </a:rPr>
                        <a:t>true</a:t>
                      </a:r>
                      <a:endParaRPr lang="en-US" sz="1100" dirty="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US"/>
                    </a:p>
                  </a:txBody>
                  <a:tcPr/>
                </a:tc>
                <a:extLst>
                  <a:ext uri="{0D108BD9-81ED-4DB2-BD59-A6C34878D82A}">
                    <a16:rowId xmlns:a16="http://schemas.microsoft.com/office/drawing/2014/main" val="10000"/>
                  </a:ext>
                </a:extLst>
              </a:tr>
              <a:tr h="252092">
                <a:tc>
                  <a:txBody>
                    <a:bodyPr/>
                    <a:lstStyle/>
                    <a:p>
                      <a:pPr marL="1270" marR="0">
                        <a:lnSpc>
                          <a:spcPct val="115000"/>
                        </a:lnSpc>
                        <a:spcBef>
                          <a:spcPts val="70"/>
                        </a:spcBef>
                        <a:spcAft>
                          <a:spcPts val="0"/>
                        </a:spcAft>
                      </a:pPr>
                      <a:r>
                        <a:rPr lang="en-US" sz="1100" b="1">
                          <a:latin typeface="Times New Roman"/>
                          <a:ea typeface="Arial MT"/>
                          <a:cs typeface="Arial MT"/>
                        </a:rPr>
                        <a:t>Signed</a:t>
                      </a:r>
                      <a:endParaRPr lang="en-US" sz="11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L="0" marR="0">
                        <a:lnSpc>
                          <a:spcPct val="115000"/>
                        </a:lnSpc>
                        <a:spcBef>
                          <a:spcPts val="0"/>
                        </a:spcBef>
                        <a:spcAft>
                          <a:spcPts val="0"/>
                        </a:spcAft>
                      </a:pPr>
                      <a:endParaRPr lang="en-US" sz="1100" dirty="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250397">
                <a:tc>
                  <a:txBody>
                    <a:bodyPr/>
                    <a:lstStyle/>
                    <a:p>
                      <a:pPr marL="1270" marR="0">
                        <a:lnSpc>
                          <a:spcPct val="115000"/>
                        </a:lnSpc>
                        <a:spcBef>
                          <a:spcPts val="55"/>
                        </a:spcBef>
                        <a:spcAft>
                          <a:spcPts val="0"/>
                        </a:spcAft>
                      </a:pPr>
                      <a:r>
                        <a:rPr lang="en-US" sz="1100" b="1">
                          <a:latin typeface="Times New Roman"/>
                          <a:ea typeface="Arial MT"/>
                          <a:cs typeface="Arial MT"/>
                        </a:rPr>
                        <a:t>Date</a:t>
                      </a:r>
                      <a:endParaRPr lang="en-US" sz="1100">
                        <a:latin typeface="Arial MT"/>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L="0" marR="0">
                        <a:lnSpc>
                          <a:spcPct val="115000"/>
                        </a:lnSpc>
                        <a:spcBef>
                          <a:spcPts val="0"/>
                        </a:spcBef>
                        <a:spcAft>
                          <a:spcPts val="0"/>
                        </a:spcAft>
                      </a:pPr>
                      <a:endParaRPr lang="en-US" sz="1100" dirty="0">
                        <a:latin typeface="Times New Roman"/>
                        <a:ea typeface="Arial MT"/>
                        <a:cs typeface="Arial MT"/>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149</TotalTime>
  <Words>2310</Words>
  <Application>Microsoft Office PowerPoint</Application>
  <PresentationFormat>On-screen Show (4:3)</PresentationFormat>
  <Paragraphs>153</Paragraphs>
  <Slides>14</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MS Gothic</vt:lpstr>
      <vt:lpstr>Arial</vt:lpstr>
      <vt:lpstr>Arial MT</vt:lpstr>
      <vt:lpstr>Calibri</vt:lpstr>
      <vt:lpstr>Times New Roman</vt:lpstr>
      <vt:lpstr>Office Theme</vt:lpstr>
      <vt:lpstr>  Developing Relationships and Workplace Achievements  BMSW-5102  TRAINING AND DEVELOPMENT NEEDS FOR A HR OFFICER Shamima Akther Supa 1916787</vt:lpstr>
      <vt:lpstr>Introduction </vt:lpstr>
      <vt:lpstr>Determining appropriate Knowledge, skills and behaviours (KBS)</vt:lpstr>
      <vt:lpstr>Determining appropriate Knowledge, skills and behaviours (KBS)</vt:lpstr>
      <vt:lpstr>Determining appropriate Knowledge, skills and behaviours (KBS)</vt:lpstr>
      <vt:lpstr>Personal skills audit analysis</vt:lpstr>
      <vt:lpstr>SWOT analysis</vt:lpstr>
      <vt:lpstr>Identified training and developmental needs regarding KBS</vt:lpstr>
      <vt:lpstr>The potential benefits to the organisation and individual development as an HR</vt:lpstr>
      <vt:lpstr>Conclusion</vt:lpstr>
      <vt:lpstr>References</vt:lpstr>
      <vt:lpstr>Appendix (SWOT)</vt:lpstr>
      <vt:lpstr>Appendix</vt:lpstr>
      <vt:lpstr>Appendix</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Developing Relationships and Workplace Achievements   TRAINING AND DEVELOPMENT NEEDS FOR A HR OFFICER Shamima Akther Supa 1916787</dc:title>
  <cp:lastModifiedBy>Shamima Supa</cp:lastModifiedBy>
  <cp:revision>2</cp:revision>
  <dcterms:created xsi:type="dcterms:W3CDTF">2022-12-30T08:31:29Z</dcterms:created>
  <dcterms:modified xsi:type="dcterms:W3CDTF">2023-01-01T22:39:48Z</dcterms:modified>
</cp:coreProperties>
</file>