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0" r:id="rId3"/>
    <p:sldId id="288" r:id="rId4"/>
    <p:sldId id="273" r:id="rId5"/>
    <p:sldId id="274" r:id="rId6"/>
    <p:sldId id="275" r:id="rId7"/>
    <p:sldId id="258" r:id="rId8"/>
    <p:sldId id="259" r:id="rId9"/>
    <p:sldId id="294" r:id="rId10"/>
    <p:sldId id="296" r:id="rId11"/>
    <p:sldId id="297" r:id="rId12"/>
    <p:sldId id="299" r:id="rId1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6" autoAdjust="0"/>
    <p:restoredTop sz="94575" autoAdjust="0"/>
  </p:normalViewPr>
  <p:slideViewPr>
    <p:cSldViewPr>
      <p:cViewPr varScale="1">
        <p:scale>
          <a:sx n="104" d="100"/>
          <a:sy n="104" d="100"/>
        </p:scale>
        <p:origin x="174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1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07FD4A-F895-461C-8EAE-5C2B1602A4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795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3FD247-A3ED-4D45-952F-2691380E61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0279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8356D-A39D-4D42-A2D8-FC62B16869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9831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86027A-5859-42E9-AC02-327D945C18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4507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E3C30D-2575-4690-B263-90642F97F1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20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4FFB1-EB99-40DA-9D2E-02BD5B1C2B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534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8750FC-9DE5-49B3-889E-A9973D76A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292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C2D002-7D80-4339-82BD-2A448657AF6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26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AEBFF9-DED3-4A11-BF97-812F8DB4D55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517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82A22D-484C-443E-9BA3-5545B0ADDB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817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E09F1C-5E4F-43D2-9C9F-B36F2E6F51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406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2E7B8A51-FE3D-48D2-BF47-9363E41507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95412" y="205791"/>
            <a:ext cx="8353176" cy="1008063"/>
          </a:xfrm>
          <a:solidFill>
            <a:schemeClr val="tx1"/>
          </a:solidFill>
        </p:spPr>
        <p:txBody>
          <a:bodyPr/>
          <a:lstStyle/>
          <a:p>
            <a:pPr eaLnBrk="1" hangingPunct="1"/>
            <a:r>
              <a:rPr lang="en-GB" altLang="en-US" sz="3600" dirty="0">
                <a:solidFill>
                  <a:schemeClr val="accent3"/>
                </a:solidFill>
                <a:latin typeface="Bernard MT Condensed" pitchFamily="18" charset="0"/>
              </a:rPr>
              <a:t>HPEN6008/5008: MODERNISM </a:t>
            </a:r>
            <a:r>
              <a:rPr lang="en-GB" altLang="en-US" sz="4000" i="1" dirty="0">
                <a:solidFill>
                  <a:schemeClr val="accent3"/>
                </a:solidFill>
                <a:latin typeface="Garamond" panose="02020404030301010803" pitchFamily="18" charset="0"/>
              </a:rPr>
              <a:t>&amp;</a:t>
            </a:r>
            <a:r>
              <a:rPr lang="en-GB" altLang="en-US" sz="3600" dirty="0">
                <a:solidFill>
                  <a:schemeClr val="accent3"/>
                </a:solidFill>
                <a:latin typeface="Bernard MT Condensed" pitchFamily="18" charset="0"/>
              </a:rPr>
              <a:t> MODERNISMS </a:t>
            </a:r>
          </a:p>
        </p:txBody>
      </p:sp>
      <p:sp>
        <p:nvSpPr>
          <p:cNvPr id="2052" name="Rectangle 6"/>
          <p:cNvSpPr>
            <a:spLocks noChangeArrowheads="1"/>
          </p:cNvSpPr>
          <p:nvPr/>
        </p:nvSpPr>
        <p:spPr bwMode="auto">
          <a:xfrm>
            <a:off x="2042186" y="6190544"/>
            <a:ext cx="554355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</a:pPr>
            <a:r>
              <a:rPr lang="fr-FR" altLang="en-US" sz="2800" dirty="0">
                <a:solidFill>
                  <a:schemeClr val="bg1"/>
                </a:solidFill>
                <a:latin typeface="Haettenschweiler" panose="020B0706040902060204" pitchFamily="34" charset="0"/>
              </a:rPr>
              <a:t>Pablo Picasso, </a:t>
            </a:r>
            <a:r>
              <a:rPr lang="fr-FR" altLang="en-US" sz="2800" i="1" dirty="0">
                <a:solidFill>
                  <a:schemeClr val="bg1"/>
                </a:solidFill>
                <a:latin typeface="Haettenschweiler" panose="020B0706040902060204" pitchFamily="34" charset="0"/>
              </a:rPr>
              <a:t>Les Demoiselles d'Avignon</a:t>
            </a:r>
            <a:r>
              <a:rPr lang="fr-FR" altLang="en-US" sz="2800" dirty="0">
                <a:solidFill>
                  <a:schemeClr val="bg1"/>
                </a:solidFill>
                <a:latin typeface="Haettenschweiler" panose="020B0706040902060204" pitchFamily="34" charset="0"/>
              </a:rPr>
              <a:t>  (1907)</a:t>
            </a:r>
            <a:endParaRPr lang="en-GB" altLang="en-US" sz="2800" dirty="0">
              <a:solidFill>
                <a:schemeClr val="bg1"/>
              </a:solidFill>
              <a:latin typeface="Haettenschweiler" panose="020B0706040902060204" pitchFamily="34" charset="0"/>
            </a:endParaRPr>
          </a:p>
        </p:txBody>
      </p:sp>
      <p:pic>
        <p:nvPicPr>
          <p:cNvPr id="2054" name="Picture 6" descr="http://upload.wikimedia.org/wikipedia/en/thumb/4/4c/Les_Demoiselles_d%27Avignon.jpg/800px-Les_Demoiselles_d%27Avignon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2776"/>
            <a:ext cx="4536504" cy="470095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C3A7F-B943-4897-AE65-21E2FED3B2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2120" y="3915548"/>
            <a:ext cx="3312368" cy="2578298"/>
          </a:xfrm>
        </p:spPr>
        <p:txBody>
          <a:bodyPr/>
          <a:lstStyle/>
          <a:p>
            <a:pPr algn="l"/>
            <a:r>
              <a:rPr lang="en-GB" sz="2400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Modernist Art movements &amp; their interconnectedness as a model for the complexities of literary modernism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526F722-4754-4E51-A135-D6B80CD4F3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5300"/>
                    </a14:imgEffect>
                    <a14:imgEffect>
                      <a14:saturation sat="400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7200" y="188640"/>
            <a:ext cx="4985928" cy="6308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017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5"/>
          <p:cNvSpPr>
            <a:spLocks noGrp="1" noChangeArrowheads="1"/>
          </p:cNvSpPr>
          <p:nvPr>
            <p:ph type="title"/>
          </p:nvPr>
        </p:nvSpPr>
        <p:spPr>
          <a:xfrm>
            <a:off x="6156176" y="4941168"/>
            <a:ext cx="2664296" cy="1584176"/>
          </a:xfrm>
        </p:spPr>
        <p:txBody>
          <a:bodyPr/>
          <a:lstStyle/>
          <a:p>
            <a:pPr algn="l" eaLnBrk="1" hangingPunct="1"/>
            <a:r>
              <a:rPr lang="en-GB" altLang="en-US" sz="3600" dirty="0">
                <a:solidFill>
                  <a:schemeClr val="bg1"/>
                </a:solidFill>
                <a:latin typeface="French Script MT" pitchFamily="66" charset="0"/>
              </a:rPr>
              <a:t>Monet </a:t>
            </a:r>
            <a:r>
              <a:rPr lang="en-GB" altLang="en-US" sz="3600" i="1" dirty="0">
                <a:solidFill>
                  <a:schemeClr val="bg1"/>
                </a:solidFill>
                <a:latin typeface="French Script MT" pitchFamily="66" charset="0"/>
              </a:rPr>
              <a:t>Japanese Bridge</a:t>
            </a:r>
            <a:r>
              <a:rPr lang="en-GB" altLang="en-US" sz="3600" dirty="0">
                <a:solidFill>
                  <a:schemeClr val="bg1"/>
                </a:solidFill>
                <a:latin typeface="French Script MT" pitchFamily="66" charset="0"/>
              </a:rPr>
              <a:t> 1899</a:t>
            </a:r>
          </a:p>
        </p:txBody>
      </p:sp>
      <p:pic>
        <p:nvPicPr>
          <p:cNvPr id="3077" name="Picture 5" descr="Waterlilies and Japanese bridge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5715000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6EE078C-4622-4920-B65F-575F8B542F3E}"/>
              </a:ext>
            </a:extLst>
          </p:cNvPr>
          <p:cNvSpPr/>
          <p:nvPr/>
        </p:nvSpPr>
        <p:spPr>
          <a:xfrm>
            <a:off x="6732240" y="548680"/>
            <a:ext cx="18838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IMPRESSIONISM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5"/>
          <p:cNvSpPr>
            <a:spLocks noGrp="1" noChangeArrowheads="1"/>
          </p:cNvSpPr>
          <p:nvPr>
            <p:ph type="title"/>
          </p:nvPr>
        </p:nvSpPr>
        <p:spPr>
          <a:xfrm>
            <a:off x="611560" y="6232968"/>
            <a:ext cx="8229600" cy="513261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solidFill>
                  <a:schemeClr val="bg1"/>
                </a:solidFill>
                <a:latin typeface="Franklin Gothic Heavy" pitchFamily="34" charset="0"/>
              </a:rPr>
              <a:t>Van Gogh </a:t>
            </a:r>
            <a:r>
              <a:rPr lang="en-GB" altLang="en-US" sz="2400" i="1" dirty="0">
                <a:solidFill>
                  <a:schemeClr val="bg1"/>
                </a:solidFill>
                <a:latin typeface="Franklin Gothic Heavy" pitchFamily="34" charset="0"/>
              </a:rPr>
              <a:t>The Night Café</a:t>
            </a:r>
            <a:r>
              <a:rPr lang="en-GB" altLang="en-US" sz="2400" dirty="0">
                <a:solidFill>
                  <a:schemeClr val="bg1"/>
                </a:solidFill>
                <a:latin typeface="Franklin Gothic Heavy" pitchFamily="34" charset="0"/>
              </a:rPr>
              <a:t> 1888</a:t>
            </a:r>
          </a:p>
        </p:txBody>
      </p:sp>
      <p:pic>
        <p:nvPicPr>
          <p:cNvPr id="4101" name="Picture 5" descr="http://upload.wikimedia.org/wikipedia/commons/thumb/7/7c/Van_Gogh_The_Night_Cafe.jpg/1024px-Van_Gogh_The_Night_Caf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374" y="529588"/>
            <a:ext cx="7281251" cy="5745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1B0B4742-BB05-47CE-9325-72284F71E662}"/>
              </a:ext>
            </a:extLst>
          </p:cNvPr>
          <p:cNvSpPr/>
          <p:nvPr/>
        </p:nvSpPr>
        <p:spPr>
          <a:xfrm>
            <a:off x="6372200" y="166114"/>
            <a:ext cx="26901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POST IMPRESSIONISM 1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5580112" y="4855542"/>
            <a:ext cx="3240360" cy="2002458"/>
          </a:xfrm>
        </p:spPr>
        <p:txBody>
          <a:bodyPr/>
          <a:lstStyle/>
          <a:p>
            <a:pPr algn="l" eaLnBrk="1" hangingPunct="1"/>
            <a:r>
              <a:rPr lang="en-GB" altLang="en-US" sz="2400" dirty="0">
                <a:solidFill>
                  <a:schemeClr val="bg1"/>
                </a:solidFill>
                <a:latin typeface="Franklin Gothic Heavy" pitchFamily="34" charset="0"/>
              </a:rPr>
              <a:t>Van Gogh </a:t>
            </a:r>
            <a:br>
              <a:rPr lang="en-GB" altLang="en-US" sz="2400" dirty="0">
                <a:solidFill>
                  <a:schemeClr val="bg1"/>
                </a:solidFill>
                <a:latin typeface="Franklin Gothic Heavy" pitchFamily="34" charset="0"/>
              </a:rPr>
            </a:br>
            <a:r>
              <a:rPr lang="en-GB" altLang="en-US" sz="2400" i="1" dirty="0">
                <a:solidFill>
                  <a:schemeClr val="bg1"/>
                </a:solidFill>
                <a:latin typeface="Franklin Gothic Heavy" pitchFamily="34" charset="0"/>
              </a:rPr>
              <a:t>The Church at </a:t>
            </a:r>
            <a:br>
              <a:rPr lang="en-GB" altLang="en-US" sz="2400" i="1" dirty="0">
                <a:solidFill>
                  <a:schemeClr val="bg1"/>
                </a:solidFill>
                <a:latin typeface="Franklin Gothic Heavy" pitchFamily="34" charset="0"/>
              </a:rPr>
            </a:br>
            <a:r>
              <a:rPr lang="en-GB" altLang="en-US" sz="2400" i="1" dirty="0" err="1">
                <a:solidFill>
                  <a:schemeClr val="bg1"/>
                </a:solidFill>
                <a:latin typeface="Franklin Gothic Heavy" pitchFamily="34" charset="0"/>
              </a:rPr>
              <a:t>Auvers</a:t>
            </a:r>
            <a:r>
              <a:rPr lang="en-GB" altLang="en-US" sz="2400" i="1" dirty="0">
                <a:solidFill>
                  <a:schemeClr val="bg1"/>
                </a:solidFill>
                <a:latin typeface="Franklin Gothic Heavy" pitchFamily="34" charset="0"/>
              </a:rPr>
              <a:t>-sur-Oise</a:t>
            </a:r>
            <a:r>
              <a:rPr lang="en-GB" altLang="en-US" sz="2400" dirty="0">
                <a:solidFill>
                  <a:schemeClr val="bg1"/>
                </a:solidFill>
                <a:latin typeface="Franklin Gothic Heavy" pitchFamily="34" charset="0"/>
              </a:rPr>
              <a:t> 1890</a:t>
            </a:r>
          </a:p>
        </p:txBody>
      </p:sp>
      <p:pic>
        <p:nvPicPr>
          <p:cNvPr id="5125" name="Picture 5" descr="http://upload.wikimedia.org/wikipedia/commons/thumb/a/ad/Vincent_van_Gogh_-_The_Church_in_Auvers-sur-Oise%2C_View_from_the_Chevet_-_Google_Art_Project.jpg/640px-Vincent_van_Gogh_-_The_Church_in_Auvers-sur-Oise%2C_View_from_the_Chevet_-_Google_Art_Projec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88640"/>
            <a:ext cx="4752528" cy="6133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B3A4D453-3BAE-4338-9B82-5CE0656426A1}"/>
              </a:ext>
            </a:extLst>
          </p:cNvPr>
          <p:cNvSpPr/>
          <p:nvPr/>
        </p:nvSpPr>
        <p:spPr>
          <a:xfrm>
            <a:off x="6228184" y="332656"/>
            <a:ext cx="26901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POST IMPRESSIONISM 2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508104" y="5157192"/>
            <a:ext cx="3168650" cy="1368425"/>
          </a:xfrm>
        </p:spPr>
        <p:txBody>
          <a:bodyPr/>
          <a:lstStyle/>
          <a:p>
            <a:pPr algn="l" eaLnBrk="1" hangingPunct="1"/>
            <a:r>
              <a:rPr lang="en-GB" altLang="en-US" sz="24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Gauguin </a:t>
            </a:r>
            <a:r>
              <a:rPr lang="en-GB" altLang="en-US" sz="2400" i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Portrait of the Artist</a:t>
            </a:r>
            <a:r>
              <a:rPr lang="en-GB" altLang="en-US" sz="24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 </a:t>
            </a:r>
            <a:r>
              <a:rPr lang="en-GB" altLang="en-US" sz="2400" i="1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with the Idol</a:t>
            </a:r>
            <a:r>
              <a:rPr lang="en-GB" altLang="en-US" sz="2400" dirty="0">
                <a:solidFill>
                  <a:schemeClr val="bg1"/>
                </a:solidFill>
                <a:latin typeface="Matura MT Script Capitals" panose="03020802060602070202" pitchFamily="66" charset="0"/>
              </a:rPr>
              <a:t>  1893</a:t>
            </a:r>
          </a:p>
        </p:txBody>
      </p:sp>
      <p:pic>
        <p:nvPicPr>
          <p:cNvPr id="6149" name="Picture 5" descr="http://uploads1.wikiart.org/images/paul-gauguin/self-portrait-with-the-ido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4968552" cy="660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24FCC6D-A9BB-42F1-A0C7-D2B22C24C6FE}"/>
              </a:ext>
            </a:extLst>
          </p:cNvPr>
          <p:cNvSpPr/>
          <p:nvPr/>
        </p:nvSpPr>
        <p:spPr>
          <a:xfrm>
            <a:off x="5868144" y="332656"/>
            <a:ext cx="30854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POST IMPRESSIONISM </a:t>
            </a:r>
          </a:p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SYNTHETISM &amp; SYMBOLISM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5"/>
          <p:cNvSpPr>
            <a:spLocks noGrp="1" noChangeArrowheads="1"/>
          </p:cNvSpPr>
          <p:nvPr>
            <p:ph type="title"/>
          </p:nvPr>
        </p:nvSpPr>
        <p:spPr>
          <a:xfrm>
            <a:off x="179512" y="6269583"/>
            <a:ext cx="6985000" cy="576262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solidFill>
                  <a:schemeClr val="bg1"/>
                </a:solidFill>
                <a:latin typeface="Sylfaen" pitchFamily="18" charset="0"/>
              </a:rPr>
              <a:t>Cezanne </a:t>
            </a:r>
            <a:r>
              <a:rPr lang="en-GB" altLang="en-US" sz="2400" i="1" dirty="0">
                <a:solidFill>
                  <a:schemeClr val="bg1"/>
                </a:solidFill>
                <a:latin typeface="Sylfaen" pitchFamily="18" charset="0"/>
              </a:rPr>
              <a:t>Le Chateau Noir (4) 1904-6</a:t>
            </a:r>
          </a:p>
        </p:txBody>
      </p:sp>
      <p:pic>
        <p:nvPicPr>
          <p:cNvPr id="7171" name="Picture 4" descr="cezanne chateau2 1900-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91"/>
          <a:stretch/>
        </p:blipFill>
        <p:spPr>
          <a:xfrm>
            <a:off x="179512" y="764704"/>
            <a:ext cx="7200900" cy="5504879"/>
          </a:xfrm>
          <a:noFill/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09492FC-F730-4B5A-B057-5C0B8C5DF412}"/>
              </a:ext>
            </a:extLst>
          </p:cNvPr>
          <p:cNvSpPr/>
          <p:nvPr/>
        </p:nvSpPr>
        <p:spPr>
          <a:xfrm>
            <a:off x="1763688" y="160880"/>
            <a:ext cx="72314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POST IMPRESSIONISM – INFLUENCE ON CUBISM &amp; EXPRESSIONISM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63688" y="6165304"/>
            <a:ext cx="5400675" cy="777875"/>
          </a:xfrm>
        </p:spPr>
        <p:txBody>
          <a:bodyPr/>
          <a:lstStyle/>
          <a:p>
            <a:pPr eaLnBrk="1" hangingPunct="1"/>
            <a:r>
              <a:rPr lang="fr-FR" altLang="en-US" sz="2400" b="1" dirty="0" err="1">
                <a:solidFill>
                  <a:schemeClr val="bg1"/>
                </a:solidFill>
                <a:latin typeface="Sylfaen" pitchFamily="18" charset="0"/>
              </a:rPr>
              <a:t>Cezanne</a:t>
            </a:r>
            <a:r>
              <a:rPr lang="fr-FR" altLang="en-US" sz="2400" b="1" dirty="0">
                <a:solidFill>
                  <a:schemeClr val="bg1"/>
                </a:solidFill>
                <a:latin typeface="Sylfaen" pitchFamily="18" charset="0"/>
              </a:rPr>
              <a:t> </a:t>
            </a:r>
            <a:r>
              <a:rPr lang="fr-FR" altLang="en-US" sz="2400" b="1" i="1" dirty="0">
                <a:solidFill>
                  <a:schemeClr val="bg1"/>
                </a:solidFill>
                <a:latin typeface="Sylfaen" pitchFamily="18" charset="0"/>
              </a:rPr>
              <a:t>Les grandes baigneuses</a:t>
            </a:r>
            <a:r>
              <a:rPr lang="fr-FR" altLang="en-US" sz="2400" b="1" dirty="0">
                <a:solidFill>
                  <a:schemeClr val="bg1"/>
                </a:solidFill>
                <a:latin typeface="Sylfaen" pitchFamily="18" charset="0"/>
              </a:rPr>
              <a:t> 1900-5</a:t>
            </a:r>
            <a:endParaRPr lang="en-GB" altLang="en-US" sz="2400" b="1" dirty="0">
              <a:solidFill>
                <a:schemeClr val="bg1"/>
              </a:solidFill>
              <a:latin typeface="Sylfaen" pitchFamily="18" charset="0"/>
            </a:endParaRPr>
          </a:p>
        </p:txBody>
      </p:sp>
      <p:pic>
        <p:nvPicPr>
          <p:cNvPr id="8199" name="Picture 7" descr="http://upload.wikimedia.org/wikipedia/commons/thumb/1/1a/Paul_C%C3%A9zanne_047.jpg/1024px-Paul_C%C3%A9zanne_04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75819"/>
            <a:ext cx="6048672" cy="5115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EBF3FF3-5C39-4C0E-8D5F-6E7F0D22351E}"/>
              </a:ext>
            </a:extLst>
          </p:cNvPr>
          <p:cNvSpPr/>
          <p:nvPr/>
        </p:nvSpPr>
        <p:spPr>
          <a:xfrm>
            <a:off x="1763688" y="160880"/>
            <a:ext cx="72314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POST IMPRESSIONISM – INFLUENCE ON CUBISM &amp; EXPRESSIONISM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5708094" y="5157192"/>
            <a:ext cx="3455988" cy="1007815"/>
          </a:xfrm>
        </p:spPr>
        <p:txBody>
          <a:bodyPr/>
          <a:lstStyle/>
          <a:p>
            <a:pPr algn="l" eaLnBrk="1" hangingPunct="1"/>
            <a:r>
              <a:rPr lang="en-GB" altLang="en-US" sz="2800" dirty="0">
                <a:solidFill>
                  <a:schemeClr val="bg1"/>
                </a:solidFill>
                <a:latin typeface="Haettenschweiler" panose="020B0706040902060204" pitchFamily="34" charset="0"/>
              </a:rPr>
              <a:t>Picasso , </a:t>
            </a:r>
            <a:r>
              <a:rPr lang="en-GB" altLang="en-US" sz="2800" i="1" dirty="0">
                <a:solidFill>
                  <a:schemeClr val="bg1"/>
                </a:solidFill>
                <a:latin typeface="Haettenschweiler" panose="020B0706040902060204" pitchFamily="34" charset="0"/>
              </a:rPr>
              <a:t>Gertrude Stein</a:t>
            </a:r>
            <a:r>
              <a:rPr lang="en-GB" altLang="en-US" sz="2800" dirty="0">
                <a:solidFill>
                  <a:schemeClr val="bg1"/>
                </a:solidFill>
                <a:latin typeface="Haettenschweiler" panose="020B0706040902060204" pitchFamily="34" charset="0"/>
              </a:rPr>
              <a:t>, </a:t>
            </a:r>
            <a:br>
              <a:rPr lang="en-GB" altLang="en-US" sz="2800" dirty="0">
                <a:solidFill>
                  <a:schemeClr val="bg1"/>
                </a:solidFill>
                <a:latin typeface="Haettenschweiler" panose="020B0706040902060204" pitchFamily="34" charset="0"/>
              </a:rPr>
            </a:br>
            <a:r>
              <a:rPr lang="en-GB" altLang="en-US" sz="2800" dirty="0">
                <a:solidFill>
                  <a:schemeClr val="bg1"/>
                </a:solidFill>
                <a:latin typeface="Haettenschweiler" panose="020B0706040902060204" pitchFamily="34" charset="0"/>
              </a:rPr>
              <a:t>1906</a:t>
            </a:r>
          </a:p>
        </p:txBody>
      </p:sp>
      <p:pic>
        <p:nvPicPr>
          <p:cNvPr id="9221" name="Picture 5" descr="http://upload.wikimedia.org/wikipedia/en/thumb/d/d6/GertrudeStein.JPG/640px-GertrudeStein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5112568" cy="626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979D0AA7-A33E-4A04-822B-D336F72FC0E3}"/>
              </a:ext>
            </a:extLst>
          </p:cNvPr>
          <p:cNvSpPr/>
          <p:nvPr/>
        </p:nvSpPr>
        <p:spPr>
          <a:xfrm>
            <a:off x="6918157" y="336810"/>
            <a:ext cx="10358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CUBISM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6309320"/>
            <a:ext cx="7416626" cy="548680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solidFill>
                  <a:schemeClr val="bg1"/>
                </a:solidFill>
                <a:latin typeface="Viner Hand ITC" panose="03070502030502020203" pitchFamily="66" charset="0"/>
              </a:rPr>
              <a:t>Matisse </a:t>
            </a:r>
            <a:r>
              <a:rPr lang="en-GB" altLang="en-US" sz="3200" i="1" dirty="0">
                <a:solidFill>
                  <a:schemeClr val="bg1"/>
                </a:solidFill>
                <a:latin typeface="Viner Hand ITC" panose="03070502030502020203" pitchFamily="66" charset="0"/>
              </a:rPr>
              <a:t>The Joy of Life</a:t>
            </a:r>
            <a:r>
              <a:rPr lang="en-GB" altLang="en-US" sz="3200" dirty="0">
                <a:solidFill>
                  <a:schemeClr val="bg1"/>
                </a:solidFill>
                <a:latin typeface="Viner Hand ITC" panose="03070502030502020203" pitchFamily="66" charset="0"/>
              </a:rPr>
              <a:t> 1905-6</a:t>
            </a:r>
          </a:p>
        </p:txBody>
      </p:sp>
      <p:pic>
        <p:nvPicPr>
          <p:cNvPr id="11267" name="Picture 3" descr="matisse The Joy of Life 1905-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7917" y="893416"/>
            <a:ext cx="7264443" cy="5233540"/>
          </a:xfrm>
          <a:noFill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3FD1F60-B7A3-4692-B6AD-70EF38BB56E8}"/>
              </a:ext>
            </a:extLst>
          </p:cNvPr>
          <p:cNvSpPr/>
          <p:nvPr/>
        </p:nvSpPr>
        <p:spPr>
          <a:xfrm>
            <a:off x="7231912" y="310570"/>
            <a:ext cx="11608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FAUVISM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-108520" y="6093296"/>
            <a:ext cx="7056784" cy="577099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solidFill>
                  <a:schemeClr val="bg1"/>
                </a:solidFill>
                <a:latin typeface="Rockwell Nova Cond Light" panose="020B0604020202020204" pitchFamily="18" charset="0"/>
              </a:rPr>
              <a:t>Kandinsky </a:t>
            </a:r>
            <a:r>
              <a:rPr lang="en-GB" altLang="en-US" sz="3200" u="sng" dirty="0">
                <a:solidFill>
                  <a:schemeClr val="bg1"/>
                </a:solidFill>
                <a:latin typeface="Rockwell Nova Cond Light" panose="020B0604020202020204" pitchFamily="18" charset="0"/>
              </a:rPr>
              <a:t>Autumn in Bavar</a:t>
            </a:r>
            <a:r>
              <a:rPr lang="en-GB" altLang="en-US" sz="3200" dirty="0">
                <a:solidFill>
                  <a:schemeClr val="bg1"/>
                </a:solidFill>
                <a:latin typeface="Rockwell Nova Cond Light" panose="020B0604020202020204" pitchFamily="18" charset="0"/>
              </a:rPr>
              <a:t>ia 1908</a:t>
            </a:r>
          </a:p>
        </p:txBody>
      </p:sp>
      <p:pic>
        <p:nvPicPr>
          <p:cNvPr id="13315" name="Picture 3" descr="kandinsky autumn in bavaria 1908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7544" y="816340"/>
            <a:ext cx="7056784" cy="5276956"/>
          </a:xfrm>
          <a:noFill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43A5CA50-2D7C-4F01-84B4-68BD3D4C28EF}"/>
              </a:ext>
            </a:extLst>
          </p:cNvPr>
          <p:cNvSpPr/>
          <p:nvPr/>
        </p:nvSpPr>
        <p:spPr>
          <a:xfrm>
            <a:off x="4716016" y="187605"/>
            <a:ext cx="4392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FAUVISM LEADING TO ABSTRACTION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4884" y="6021288"/>
            <a:ext cx="5868144" cy="720725"/>
          </a:xfrm>
        </p:spPr>
        <p:txBody>
          <a:bodyPr/>
          <a:lstStyle/>
          <a:p>
            <a:pPr eaLnBrk="1" hangingPunct="1"/>
            <a:r>
              <a:rPr lang="en-GB" altLang="en-US" sz="3200" dirty="0">
                <a:solidFill>
                  <a:schemeClr val="bg1"/>
                </a:solidFill>
                <a:latin typeface="Rockwell Nova Cond Light" panose="020B0604020202020204" pitchFamily="18" charset="0"/>
              </a:rPr>
              <a:t>Kandinsky </a:t>
            </a:r>
            <a:r>
              <a:rPr lang="en-GB" altLang="en-US" sz="3200" u="sng" dirty="0">
                <a:solidFill>
                  <a:schemeClr val="bg1"/>
                </a:solidFill>
                <a:latin typeface="Rockwell Nova Cond Light" panose="020B0604020202020204" pitchFamily="18" charset="0"/>
              </a:rPr>
              <a:t>Yellow, Red, Blue  </a:t>
            </a:r>
            <a:r>
              <a:rPr lang="en-GB" altLang="en-US" sz="3200" dirty="0">
                <a:solidFill>
                  <a:schemeClr val="bg1"/>
                </a:solidFill>
                <a:latin typeface="Rockwell Nova Cond Light" panose="020B0604020202020204" pitchFamily="18" charset="0"/>
              </a:rPr>
              <a:t>1925</a:t>
            </a:r>
          </a:p>
        </p:txBody>
      </p:sp>
      <p:pic>
        <p:nvPicPr>
          <p:cNvPr id="14339" name="Picture 3" descr="kandinsky Yellow, Red, Blue  192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7504" y="1077750"/>
            <a:ext cx="7488832" cy="4753113"/>
          </a:xfrm>
          <a:noFill/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D9C19970-1021-44C9-88C6-ACE912ADD3E2}"/>
              </a:ext>
            </a:extLst>
          </p:cNvPr>
          <p:cNvSpPr/>
          <p:nvPr/>
        </p:nvSpPr>
        <p:spPr>
          <a:xfrm>
            <a:off x="6516216" y="260648"/>
            <a:ext cx="23042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  <a:latin typeface="Century Gothic" panose="020B0502020202020204" pitchFamily="34" charset="0"/>
              </a:rPr>
              <a:t>ABSTRACTION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130</Words>
  <Application>Microsoft Office PowerPoint</Application>
  <PresentationFormat>On-screen Show (4:3)</PresentationFormat>
  <Paragraphs>24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4" baseType="lpstr">
      <vt:lpstr>Arial</vt:lpstr>
      <vt:lpstr>Bernard MT Condensed</vt:lpstr>
      <vt:lpstr>Century Gothic</vt:lpstr>
      <vt:lpstr>Franklin Gothic Heavy</vt:lpstr>
      <vt:lpstr>French Script MT</vt:lpstr>
      <vt:lpstr>Garamond</vt:lpstr>
      <vt:lpstr>Haettenschweiler</vt:lpstr>
      <vt:lpstr>Matura MT Script Capitals</vt:lpstr>
      <vt:lpstr>Rockwell Nova Cond Light</vt:lpstr>
      <vt:lpstr>Sylfaen</vt:lpstr>
      <vt:lpstr>Viner Hand ITC</vt:lpstr>
      <vt:lpstr>Default Design</vt:lpstr>
      <vt:lpstr>HPEN6008/5008: MODERNISM &amp; MODERNISMS </vt:lpstr>
      <vt:lpstr>Modernist Art movements &amp; their interconnectedness as a model for the complexities of literary modernism</vt:lpstr>
      <vt:lpstr>Monet Japanese Bridge 1899</vt:lpstr>
      <vt:lpstr>Van Gogh The Night Café 1888</vt:lpstr>
      <vt:lpstr>Van Gogh  The Church at  Auvers-sur-Oise 1890</vt:lpstr>
      <vt:lpstr>Gauguin Portrait of the Artist with the Idol  1893</vt:lpstr>
      <vt:lpstr>Cezanne Le Chateau Noir (4) 1904-6</vt:lpstr>
      <vt:lpstr>Cezanne Les grandes baigneuses 1900-5</vt:lpstr>
      <vt:lpstr>Picasso , Gertrude Stein,  1906</vt:lpstr>
      <vt:lpstr>Matisse The Joy of Life 1905-6</vt:lpstr>
      <vt:lpstr>Kandinsky Autumn in Bavaria 1908</vt:lpstr>
      <vt:lpstr>Kandinsky Yellow, Red, Blue  1925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MODERNISM</dc:title>
  <dc:creator>IT</dc:creator>
  <cp:lastModifiedBy>Jeni Williams</cp:lastModifiedBy>
  <cp:revision>16</cp:revision>
  <dcterms:created xsi:type="dcterms:W3CDTF">2003-09-21T19:43:03Z</dcterms:created>
  <dcterms:modified xsi:type="dcterms:W3CDTF">2020-03-22T09:42:46Z</dcterms:modified>
</cp:coreProperties>
</file>