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autoCompressPictures="0">
  <p:sldMasterIdLst>
    <p:sldMasterId id="2147483648" r:id="rId1"/>
  </p:sldMasterIdLst>
  <p:notesMasterIdLst>
    <p:notesMasterId r:id="rId22"/>
  </p:notesMasterIdLst>
  <p:sldIdLst>
    <p:sldId id="256" r:id="rId2"/>
    <p:sldId id="309" r:id="rId3"/>
    <p:sldId id="310" r:id="rId4"/>
    <p:sldId id="257" r:id="rId5"/>
    <p:sldId id="292" r:id="rId6"/>
    <p:sldId id="293" r:id="rId7"/>
    <p:sldId id="259" r:id="rId8"/>
    <p:sldId id="294" r:id="rId9"/>
    <p:sldId id="299" r:id="rId10"/>
    <p:sldId id="300" r:id="rId11"/>
    <p:sldId id="296" r:id="rId12"/>
    <p:sldId id="301" r:id="rId13"/>
    <p:sldId id="302" r:id="rId14"/>
    <p:sldId id="304" r:id="rId15"/>
    <p:sldId id="272" r:id="rId16"/>
    <p:sldId id="303" r:id="rId17"/>
    <p:sldId id="297" r:id="rId18"/>
    <p:sldId id="298" r:id="rId19"/>
    <p:sldId id="305" r:id="rId20"/>
    <p:sldId id="306" r:id="rId2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D1DEB230-9CB5-487E-B069-D35EE2B3E547}">
          <p14:sldIdLst>
            <p14:sldId id="256"/>
            <p14:sldId id="309"/>
            <p14:sldId id="310"/>
            <p14:sldId id="257"/>
            <p14:sldId id="292"/>
            <p14:sldId id="293"/>
            <p14:sldId id="259"/>
            <p14:sldId id="294"/>
            <p14:sldId id="299"/>
            <p14:sldId id="300"/>
            <p14:sldId id="296"/>
            <p14:sldId id="301"/>
            <p14:sldId id="302"/>
            <p14:sldId id="304"/>
            <p14:sldId id="272"/>
            <p14:sldId id="303"/>
            <p14:sldId id="297"/>
            <p14:sldId id="298"/>
            <p14:sldId id="305"/>
            <p14:sldId id="306"/>
          </p14:sldIdLst>
        </p14:section>
        <p14:section name="Untitled Section" id="{1F44BE18-3F78-4418-866F-B75114679920}">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687" autoAdjust="0"/>
    <p:restoredTop sz="94660"/>
  </p:normalViewPr>
  <p:slideViewPr>
    <p:cSldViewPr snapToGrid="0">
      <p:cViewPr varScale="1">
        <p:scale>
          <a:sx n="115" d="100"/>
          <a:sy n="115" d="100"/>
        </p:scale>
        <p:origin x="216"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6D920E3-412D-4271-B7E7-4B7E24C59B3B}" type="datetimeFigureOut">
              <a:rPr lang="en-GB" smtClean="0"/>
              <a:t>19/10/2020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F492A97-F27B-4D91-9786-9BBF8B42276C}" type="slidenum">
              <a:rPr lang="en-GB" smtClean="0"/>
              <a:t>‹#›</a:t>
            </a:fld>
            <a:endParaRPr lang="en-GB"/>
          </a:p>
        </p:txBody>
      </p:sp>
    </p:spTree>
    <p:extLst>
      <p:ext uri="{BB962C8B-B14F-4D97-AF65-F5344CB8AC3E}">
        <p14:creationId xmlns:p14="http://schemas.microsoft.com/office/powerpoint/2010/main" val="214898104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F492A97-F27B-4D91-9786-9BBF8B42276C}" type="slidenum">
              <a:rPr lang="en-GB" smtClean="0"/>
              <a:t>1</a:t>
            </a:fld>
            <a:endParaRPr lang="en-GB"/>
          </a:p>
        </p:txBody>
      </p:sp>
    </p:spTree>
    <p:extLst>
      <p:ext uri="{BB962C8B-B14F-4D97-AF65-F5344CB8AC3E}">
        <p14:creationId xmlns:p14="http://schemas.microsoft.com/office/powerpoint/2010/main" val="142942534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F492A97-F27B-4D91-9786-9BBF8B42276C}" type="slidenum">
              <a:rPr lang="en-GB" smtClean="0"/>
              <a:t>4</a:t>
            </a:fld>
            <a:endParaRPr lang="en-GB"/>
          </a:p>
        </p:txBody>
      </p:sp>
    </p:spTree>
    <p:extLst>
      <p:ext uri="{BB962C8B-B14F-4D97-AF65-F5344CB8AC3E}">
        <p14:creationId xmlns:p14="http://schemas.microsoft.com/office/powerpoint/2010/main" val="346290679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smtClean="0"/>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62A7D9D9-FA78-42E8-B746-C12C6B1B5978}" type="datetime1">
              <a:rPr lang="en-US" smtClean="0"/>
              <a:t>10/19/2020</a:t>
            </a:fld>
            <a:endParaRPr lang="en-US" dirty="0"/>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r>
              <a:rPr lang="en-US" dirty="0"/>
              <a:t>
              </a:t>
            </a:r>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2BB5100-D8F3-4A3A-8F52-CFCCB2C26450}" type="datetime1">
              <a:rPr lang="en-US" smtClean="0"/>
              <a:t>10/19/2020</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305759C-2A52-4D68-921A-29E73859771F}" type="datetime1">
              <a:rPr lang="en-US" smtClean="0"/>
              <a:t>10/19/2020</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F552B1D8-20A3-42CE-87FF-4D5516F2B945}" type="datetime1">
              <a:rPr lang="en-US" smtClean="0"/>
              <a:t>10/19/2020</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05BD194F-CDAC-426F-8AB7-369A33B846D7}" type="datetime1">
              <a:rPr lang="en-US" smtClean="0"/>
              <a:t>10/19/2020</a:t>
            </a:fld>
            <a:endParaRPr lang="en-US" dirty="0"/>
          </a:p>
        </p:txBody>
      </p:sp>
      <p:sp>
        <p:nvSpPr>
          <p:cNvPr id="8" name="Footer Placeholder 7"/>
          <p:cNvSpPr>
            <a:spLocks noGrp="1"/>
          </p:cNvSpPr>
          <p:nvPr>
            <p:ph type="ftr" sz="quarter" idx="11"/>
          </p:nvPr>
        </p:nvSpPr>
        <p:spPr/>
        <p:txBody>
          <a:bodyPr/>
          <a:lstStyle/>
          <a:p>
            <a:r>
              <a:rPr lang="en-US" dirty="0"/>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23A896B-250A-4B20-A61D-5859696BFA7B}" type="datetime1">
              <a:rPr lang="en-US" smtClean="0"/>
              <a:t>10/19/2020</a:t>
            </a:fld>
            <a:endParaRPr lang="en-US" dirty="0"/>
          </a:p>
        </p:txBody>
      </p:sp>
      <p:sp>
        <p:nvSpPr>
          <p:cNvPr id="4" name="Footer Placeholder 3"/>
          <p:cNvSpPr>
            <a:spLocks noGrp="1"/>
          </p:cNvSpPr>
          <p:nvPr>
            <p:ph type="ftr" sz="quarter" idx="11"/>
          </p:nvPr>
        </p:nvSpPr>
        <p:spPr/>
        <p:txBody>
          <a:bodyPr/>
          <a:lstStyle/>
          <a:p>
            <a:r>
              <a:rPr lang="en-US" dirty="0"/>
              <a:t>
              </a:t>
            </a:r>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487B31A-51EB-4FAF-A065-E5BEB6EFDA42}" type="datetime1">
              <a:rPr lang="en-US" smtClean="0"/>
              <a:t>10/19/2020</a:t>
            </a:fld>
            <a:endParaRPr lang="en-US" dirty="0"/>
          </a:p>
        </p:txBody>
      </p:sp>
      <p:sp>
        <p:nvSpPr>
          <p:cNvPr id="3" name="Footer Placeholder 2"/>
          <p:cNvSpPr>
            <a:spLocks noGrp="1"/>
          </p:cNvSpPr>
          <p:nvPr>
            <p:ph type="ftr" sz="quarter" idx="11"/>
          </p:nvPr>
        </p:nvSpPr>
        <p:spPr/>
        <p:txBody>
          <a:bodyPr/>
          <a:lstStyle/>
          <a:p>
            <a:r>
              <a:rPr lang="en-US" dirty="0"/>
              <a:t>
              </a:t>
            </a:r>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8710AE4-7C60-4EB4-A64F-07F865AC2B93}" type="datetime1">
              <a:rPr lang="en-US" smtClean="0"/>
              <a:t>10/19/2020</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smtClean="0"/>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9B853C0-BE15-4C22-AD38-C1AA769A3F27}" type="datetime1">
              <a:rPr lang="en-US" smtClean="0"/>
              <a:t>10/19/2020</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3C42040-D6AC-48FD-9B02-C62B8A77FB97}" type="datetime1">
              <a:rPr lang="en-US" smtClean="0"/>
              <a:t>10/19/2020</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smtClean="0"/>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CD29D68-FFC8-45E7-95D9-0F110CA129C4}" type="datetime1">
              <a:rPr lang="en-US" smtClean="0"/>
              <a:t>10/19/2020</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smtClean="0"/>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334F50D5-0860-47BE-96BD-E03B9D96FCE3}" type="datetime1">
              <a:rPr lang="en-US" smtClean="0"/>
              <a:t>10/19/2020</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F10A2387-1D77-43DE-8081-DCEEC1D67EE2}" type="datetime1">
              <a:rPr lang="en-US" smtClean="0"/>
              <a:t>10/19/2020</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smtClean="0"/>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9742F70A-D395-4C75-8666-AC791740A93E}" type="datetime1">
              <a:rPr lang="en-US" smtClean="0"/>
              <a:t>10/19/2020</a:t>
            </a:fld>
            <a:endParaRPr lang="en-US" dirty="0"/>
          </a:p>
        </p:txBody>
      </p:sp>
      <p:sp>
        <p:nvSpPr>
          <p:cNvPr id="8" name="Footer Placeholder 7"/>
          <p:cNvSpPr>
            <a:spLocks noGrp="1"/>
          </p:cNvSpPr>
          <p:nvPr>
            <p:ph type="ftr" sz="quarter" idx="11"/>
          </p:nvPr>
        </p:nvSpPr>
        <p:spPr/>
        <p:txBody>
          <a:bodyPr/>
          <a:lstStyle/>
          <a:p>
            <a:r>
              <a:rPr lang="en-US" dirty="0"/>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smtClean="0"/>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525EE12E-61B6-493C-94F5-580AFE2295D1}" type="datetime1">
              <a:rPr lang="en-US" smtClean="0"/>
              <a:t>10/19/2020</a:t>
            </a:fld>
            <a:endParaRPr lang="en-US" dirty="0"/>
          </a:p>
        </p:txBody>
      </p:sp>
      <p:sp>
        <p:nvSpPr>
          <p:cNvPr id="8" name="Footer Placeholder 7"/>
          <p:cNvSpPr>
            <a:spLocks noGrp="1"/>
          </p:cNvSpPr>
          <p:nvPr>
            <p:ph type="ftr" sz="quarter" idx="11"/>
          </p:nvPr>
        </p:nvSpPr>
        <p:spPr>
          <a:xfrm>
            <a:off x="561111" y="6391838"/>
            <a:ext cx="3644282" cy="304801"/>
          </a:xfrm>
        </p:spPr>
        <p:txBody>
          <a:bodyPr/>
          <a:lstStyle/>
          <a:p>
            <a:r>
              <a:rPr lang="en-US" dirty="0"/>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A7FD579A-7119-46C8-8804-BA280EE8B7C3}" type="datetime1">
              <a:rPr lang="en-US" smtClean="0"/>
              <a:t>10/19/2020</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3D64CFB3-434B-4953-A144-477F554F0263}" type="datetime1">
              <a:rPr lang="en-US" smtClean="0"/>
              <a:t>10/19/2020</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86F9EA26-DFBC-4F8E-932A-54E583B35E29}" type="datetime1">
              <a:rPr lang="en-US" smtClean="0"/>
              <a:t>10/19/2020</a:t>
            </a:fld>
            <a:endParaRPr lang="en-US" dirty="0"/>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r>
              <a:rPr lang="en-US" dirty="0"/>
              <a:t>
              </a:t>
            </a:r>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73"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72" r:id="rId12"/>
    <p:sldLayoutId id="2147483662" r:id="rId13"/>
    <p:sldLayoutId id="2147483669" r:id="rId14"/>
    <p:sldLayoutId id="2147483670" r:id="rId15"/>
    <p:sldLayoutId id="2147483658" r:id="rId16"/>
    <p:sldLayoutId id="2147483659" r:id="rId17"/>
  </p:sldLayoutIdLst>
  <p:hf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youtube.com/watch?v=yXb1GNDqMKE&amp;t=106s" TargetMode="External"/><Relationship Id="rId2" Type="http://schemas.openxmlformats.org/officeDocument/2006/relationships/hyperlink" Target="https://www.youtube.com/watch?v=yepdm8IIjvI&amp;t=32s"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www.panicoa.org.uk/sites/default/files/CHOICE_final_report.pdf" TargetMode="External"/><Relationship Id="rId7" Type="http://schemas.openxmlformats.org/officeDocument/2006/relationships/hyperlink" Target="http://www.cpa.org.uk/ltc/older-people-vision-for-care-full.pdf" TargetMode="External"/><Relationship Id="rId2" Type="http://schemas.openxmlformats.org/officeDocument/2006/relationships/hyperlink" Target="http://www.dailymail.co.uk/health/article-4773340/Study-finds-elderly-life-care-homes.html" TargetMode="External"/><Relationship Id="rId1" Type="http://schemas.openxmlformats.org/officeDocument/2006/relationships/slideLayout" Target="../slideLayouts/slideLayout2.xml"/><Relationship Id="rId6" Type="http://schemas.openxmlformats.org/officeDocument/2006/relationships/hyperlink" Target="https://journals.sagepub.com/doi/full/10.1177/1609406919870075#articleCitationDownloadContainer" TargetMode="External"/><Relationship Id="rId5" Type="http://schemas.openxmlformats.org/officeDocument/2006/relationships/hyperlink" Target="https://www.legislation.gov.uk/ukdsi/2014/9780111117613/regulation/8" TargetMode="External"/><Relationship Id="rId4" Type="http://schemas.openxmlformats.org/officeDocument/2006/relationships/hyperlink" Target="https://www.dictionary.com/e/gender-sexuality/positionality/" TargetMode="External"/></Relationships>
</file>

<file path=ppt/slides/_rels/slide19.xml.rels><?xml version="1.0" encoding="UTF-8" standalone="yes"?>
<Relationships xmlns="http://schemas.openxmlformats.org/package/2006/relationships"><Relationship Id="rId3" Type="http://schemas.openxmlformats.org/officeDocument/2006/relationships/hyperlink" Target="https://www.manchestereveningnews.co.uk/news/greater-manchester-news/lee-kingsberry-salford-pimped-wheelchair-13360379" TargetMode="External"/><Relationship Id="rId7" Type="http://schemas.openxmlformats.org/officeDocument/2006/relationships/hyperlink" Target="https://www.nhs.uk/conditions/social-care-and-support/direct-payments-personal-budgets/" TargetMode="External"/><Relationship Id="rId2" Type="http://schemas.openxmlformats.org/officeDocument/2006/relationships/hyperlink" Target="https://www.jrf.org.uk/report/costs-and-benefits-paying-all-lowest-paid-care-home-workers-uk-living-wage" TargetMode="External"/><Relationship Id="rId1" Type="http://schemas.openxmlformats.org/officeDocument/2006/relationships/slideLayout" Target="../slideLayouts/slideLayout2.xml"/><Relationship Id="rId6" Type="http://schemas.openxmlformats.org/officeDocument/2006/relationships/hyperlink" Target="http://myhomelife.org.uk/good-practice/8-best-practice-themes/" TargetMode="External"/><Relationship Id="rId5" Type="http://schemas.openxmlformats.org/officeDocument/2006/relationships/hyperlink" Target="https://www.telegraph.co.uk/women/sex/relationship-advice-and-romance/9204763/How-people-with-disability-are-portrayed-on-a-television-series-about-dating-Ill-risk-ridicule-on-TV-to-find-love.html" TargetMode="External"/><Relationship Id="rId4" Type="http://schemas.openxmlformats.org/officeDocument/2006/relationships/hyperlink" Target="https://www.independent.co.uk/news/business/britain-s-massive-unclaimed-benefits-failure-and-how-to-fix-it-a7679721.html" TargetMode="External"/></Relationships>
</file>

<file path=ppt/slides/_rels/slide20.xml.rels><?xml version="1.0" encoding="UTF-8" standalone="yes"?>
<Relationships xmlns="http://schemas.openxmlformats.org/package/2006/relationships"><Relationship Id="rId8" Type="http://schemas.openxmlformats.org/officeDocument/2006/relationships/hyperlink" Target="https://www.britannica.com/topic/social-structure" TargetMode="External"/><Relationship Id="rId3" Type="http://schemas.openxmlformats.org/officeDocument/2006/relationships/hyperlink" Target="https://www.mirror.co.uk/news/uk-news/care-worker-quits-because-only-4998240" TargetMode="External"/><Relationship Id="rId7" Type="http://schemas.openxmlformats.org/officeDocument/2006/relationships/hyperlink" Target="https://gov.wales/topics/health/socialcare/act/?lang=en" TargetMode="External"/><Relationship Id="rId2" Type="http://schemas.openxmlformats.org/officeDocument/2006/relationships/hyperlink" Target="https://www.nhs.uk/conditions/social-care-and-support/direct-payments-personal-budgets/" TargetMode="External"/><Relationship Id="rId1" Type="http://schemas.openxmlformats.org/officeDocument/2006/relationships/slideLayout" Target="../slideLayouts/slideLayout2.xml"/><Relationship Id="rId6" Type="http://schemas.openxmlformats.org/officeDocument/2006/relationships/hyperlink" Target="https://storyality.wordpress.com/2013/08/23/storyality-71b-invalid-criticisms-of-consilience/rules-bell-curve/#main" TargetMode="External"/><Relationship Id="rId5" Type="http://schemas.openxmlformats.org/officeDocument/2006/relationships/hyperlink" Target="http://fitnessandwellnessnews.com/people-power/" TargetMode="External"/><Relationship Id="rId4" Type="http://schemas.openxmlformats.org/officeDocument/2006/relationships/hyperlink" Target="https://www.kevinmd.com/blog/2012/12/doctors-improve-workplace-relationship-nurses.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sz="4400" dirty="0" smtClean="0"/>
              <a:t/>
            </a:r>
            <a:br>
              <a:rPr lang="en-GB" sz="4400" dirty="0" smtClean="0"/>
            </a:br>
            <a:r>
              <a:rPr lang="en-GB" sz="4400" dirty="0" smtClean="0"/>
              <a:t>RECAP…</a:t>
            </a:r>
            <a:br>
              <a:rPr lang="en-GB" sz="4400" dirty="0" smtClean="0"/>
            </a:br>
            <a:r>
              <a:rPr lang="en-GB" sz="4400" dirty="0" smtClean="0"/>
              <a:t>What </a:t>
            </a:r>
            <a:r>
              <a:rPr lang="en-GB" sz="4400" dirty="0"/>
              <a:t>do the terms ‘Agency’ and ‘Empowerment’ mean in </a:t>
            </a:r>
            <a:r>
              <a:rPr lang="en-GB" sz="4400" dirty="0" smtClean="0"/>
              <a:t>a Health and Social Care Context?</a:t>
            </a:r>
            <a:endParaRPr lang="en-GB" sz="4400" dirty="0"/>
          </a:p>
        </p:txBody>
      </p:sp>
      <p:sp>
        <p:nvSpPr>
          <p:cNvPr id="3" name="Subtitle 2"/>
          <p:cNvSpPr>
            <a:spLocks noGrp="1"/>
          </p:cNvSpPr>
          <p:nvPr>
            <p:ph type="subTitle" idx="1"/>
          </p:nvPr>
        </p:nvSpPr>
        <p:spPr/>
        <p:txBody>
          <a:bodyPr>
            <a:normAutofit fontScale="92500" lnSpcReduction="20000"/>
          </a:bodyPr>
          <a:lstStyle/>
          <a:p>
            <a:endParaRPr lang="en-GB" dirty="0" smtClean="0"/>
          </a:p>
          <a:p>
            <a:r>
              <a:rPr lang="en-GB" sz="3600" dirty="0" smtClean="0"/>
              <a:t>SJSS6004</a:t>
            </a:r>
            <a:endParaRPr lang="en-GB" sz="3600" dirty="0" smtClean="0"/>
          </a:p>
        </p:txBody>
      </p:sp>
    </p:spTree>
    <p:extLst>
      <p:ext uri="{BB962C8B-B14F-4D97-AF65-F5344CB8AC3E}">
        <p14:creationId xmlns:p14="http://schemas.microsoft.com/office/powerpoint/2010/main" val="98930958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Positionality</a:t>
            </a:r>
            <a:endParaRPr lang="en-GB" dirty="0"/>
          </a:p>
        </p:txBody>
      </p:sp>
      <p:sp>
        <p:nvSpPr>
          <p:cNvPr id="3" name="Content Placeholder 2"/>
          <p:cNvSpPr>
            <a:spLocks noGrp="1"/>
          </p:cNvSpPr>
          <p:nvPr>
            <p:ph idx="1"/>
          </p:nvPr>
        </p:nvSpPr>
        <p:spPr>
          <a:xfrm>
            <a:off x="1295400" y="2556932"/>
            <a:ext cx="10134599" cy="3412068"/>
          </a:xfrm>
        </p:spPr>
        <p:txBody>
          <a:bodyPr>
            <a:normAutofit/>
          </a:bodyPr>
          <a:lstStyle/>
          <a:p>
            <a:r>
              <a:rPr lang="en-GB" dirty="0"/>
              <a:t>Positionality is the social and political context that creates your identity in terms of race, class, gender, sexuality, and ability status. Positionality also describes how your identity influences, and potentially biases, your understanding of and outlook on the world</a:t>
            </a:r>
            <a:r>
              <a:rPr lang="en-GB" dirty="0" smtClean="0"/>
              <a:t>.</a:t>
            </a:r>
          </a:p>
          <a:p>
            <a:endParaRPr lang="en-GB" dirty="0"/>
          </a:p>
          <a:p>
            <a:r>
              <a:rPr lang="en-GB" dirty="0">
                <a:hlinkClick r:id="rId2"/>
              </a:rPr>
              <a:t>https://</a:t>
            </a:r>
            <a:r>
              <a:rPr lang="en-GB" dirty="0" smtClean="0">
                <a:hlinkClick r:id="rId2"/>
              </a:rPr>
              <a:t>www.youtube.com/watch?v=yepdm8IIjvI&amp;t=32s</a:t>
            </a:r>
            <a:endParaRPr lang="en-GB" dirty="0" smtClean="0"/>
          </a:p>
          <a:p>
            <a:r>
              <a:rPr lang="en-GB" dirty="0">
                <a:hlinkClick r:id="rId3"/>
              </a:rPr>
              <a:t>https://www.youtube.com/watch?v=yXb1GNDqMKE&amp;t=106s</a:t>
            </a:r>
            <a:endParaRPr lang="en-GB"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2</a:t>
            </a:fld>
            <a:endParaRPr lang="en-US" dirty="0"/>
          </a:p>
        </p:txBody>
      </p:sp>
      <p:sp>
        <p:nvSpPr>
          <p:cNvPr id="5" name="TextBox 4"/>
          <p:cNvSpPr txBox="1"/>
          <p:nvPr/>
        </p:nvSpPr>
        <p:spPr>
          <a:xfrm>
            <a:off x="8944495" y="5599668"/>
            <a:ext cx="2759824" cy="276999"/>
          </a:xfrm>
          <a:prstGeom prst="rect">
            <a:avLst/>
          </a:prstGeom>
          <a:noFill/>
        </p:spPr>
        <p:txBody>
          <a:bodyPr wrap="square" rtlCol="0">
            <a:spAutoFit/>
          </a:bodyPr>
          <a:lstStyle/>
          <a:p>
            <a:r>
              <a:rPr lang="en-GB" sz="1200" dirty="0" smtClean="0"/>
              <a:t>(Dictionary.com, 2019)</a:t>
            </a:r>
            <a:endParaRPr lang="en-GB" sz="1200" dirty="0"/>
          </a:p>
        </p:txBody>
      </p:sp>
    </p:spTree>
    <p:extLst>
      <p:ext uri="{BB962C8B-B14F-4D97-AF65-F5344CB8AC3E}">
        <p14:creationId xmlns:p14="http://schemas.microsoft.com/office/powerpoint/2010/main" val="157984519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Positionality</a:t>
            </a:r>
            <a:endParaRPr lang="en-GB" dirty="0"/>
          </a:p>
        </p:txBody>
      </p:sp>
      <p:sp>
        <p:nvSpPr>
          <p:cNvPr id="3" name="Content Placeholder 2"/>
          <p:cNvSpPr>
            <a:spLocks noGrp="1"/>
          </p:cNvSpPr>
          <p:nvPr>
            <p:ph idx="1"/>
          </p:nvPr>
        </p:nvSpPr>
        <p:spPr>
          <a:xfrm>
            <a:off x="1642535" y="3174999"/>
            <a:ext cx="9414931" cy="3318936"/>
          </a:xfrm>
        </p:spPr>
        <p:txBody>
          <a:bodyPr>
            <a:normAutofit/>
          </a:bodyPr>
          <a:lstStyle/>
          <a:p>
            <a:r>
              <a:rPr lang="en-GB" dirty="0" smtClean="0"/>
              <a:t>The many facets that make up our social identities affects the way that we see and interpret the world and the way the world sees and interprets us                                                                    </a:t>
            </a:r>
          </a:p>
          <a:p>
            <a:r>
              <a:rPr lang="en-GB" dirty="0"/>
              <a:t>Involves many complex </a:t>
            </a:r>
            <a:r>
              <a:rPr lang="en-GB" dirty="0" smtClean="0"/>
              <a:t>layers</a:t>
            </a:r>
            <a:endParaRPr lang="en-GB" dirty="0"/>
          </a:p>
          <a:p>
            <a:r>
              <a:rPr lang="en-GB" dirty="0" smtClean="0"/>
              <a:t>May </a:t>
            </a:r>
            <a:r>
              <a:rPr lang="en-GB" dirty="0"/>
              <a:t>change over </a:t>
            </a:r>
            <a:r>
              <a:rPr lang="en-GB" dirty="0" smtClean="0"/>
              <a:t>time   </a:t>
            </a:r>
          </a:p>
          <a:p>
            <a:endParaRPr lang="en-GB" dirty="0"/>
          </a:p>
          <a:p>
            <a:pPr marL="0" indent="0">
              <a:buNone/>
            </a:pPr>
            <a:r>
              <a:rPr lang="en-GB" dirty="0" smtClean="0"/>
              <a:t>                                                                                                  </a:t>
            </a:r>
            <a:r>
              <a:rPr lang="en-GB" sz="1200" dirty="0" smtClean="0"/>
              <a:t>(Jacobson and Mustafa, 2019)</a:t>
            </a:r>
            <a:endParaRPr lang="en-GB" sz="1200" dirty="0"/>
          </a:p>
          <a:p>
            <a:endParaRPr lang="en-GB" sz="1200" dirty="0" smtClean="0"/>
          </a:p>
          <a:p>
            <a:endParaRPr lang="en-GB"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3</a:t>
            </a:fld>
            <a:endParaRPr lang="en-US" dirty="0"/>
          </a:p>
        </p:txBody>
      </p:sp>
    </p:spTree>
    <p:extLst>
      <p:ext uri="{BB962C8B-B14F-4D97-AF65-F5344CB8AC3E}">
        <p14:creationId xmlns:p14="http://schemas.microsoft.com/office/powerpoint/2010/main" val="10691643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a:t>
            </a:r>
            <a:r>
              <a:rPr lang="en-GB" dirty="0" smtClean="0"/>
              <a:t>Agency?</a:t>
            </a:r>
            <a:endParaRPr lang="en-GB" dirty="0"/>
          </a:p>
        </p:txBody>
      </p:sp>
      <p:sp>
        <p:nvSpPr>
          <p:cNvPr id="3" name="Content Placeholder 2"/>
          <p:cNvSpPr>
            <a:spLocks noGrp="1"/>
          </p:cNvSpPr>
          <p:nvPr>
            <p:ph idx="1"/>
          </p:nvPr>
        </p:nvSpPr>
        <p:spPr>
          <a:xfrm>
            <a:off x="1154954" y="2306782"/>
            <a:ext cx="8825659" cy="4017818"/>
          </a:xfrm>
        </p:spPr>
        <p:txBody>
          <a:bodyPr>
            <a:normAutofit fontScale="92500" lnSpcReduction="10000"/>
          </a:bodyPr>
          <a:lstStyle/>
          <a:p>
            <a:pPr marL="0" indent="0">
              <a:buNone/>
            </a:pPr>
            <a:endParaRPr lang="en-GB" dirty="0" smtClean="0"/>
          </a:p>
          <a:p>
            <a:r>
              <a:rPr lang="en-GB" dirty="0"/>
              <a:t>An individual's capacity to determine and make meaning from their environment through purposive consciousness and reflective and creative action                                                                                           </a:t>
            </a:r>
            <a:r>
              <a:rPr lang="en-GB" dirty="0" smtClean="0"/>
              <a:t>          </a:t>
            </a:r>
            <a:r>
              <a:rPr lang="en-GB" sz="1100" dirty="0" smtClean="0"/>
              <a:t>(Houston</a:t>
            </a:r>
            <a:r>
              <a:rPr lang="en-GB" sz="1100" dirty="0"/>
              <a:t>, 2010)</a:t>
            </a:r>
          </a:p>
          <a:p>
            <a:endParaRPr lang="en-GB" dirty="0" smtClean="0"/>
          </a:p>
          <a:p>
            <a:r>
              <a:rPr lang="en-GB" dirty="0" smtClean="0"/>
              <a:t>The </a:t>
            </a:r>
            <a:r>
              <a:rPr lang="en-GB" dirty="0"/>
              <a:t>ability of individuals and groups to exercise free will and to make social changes on a small or large scale </a:t>
            </a:r>
            <a:r>
              <a:rPr lang="en-GB" dirty="0" smtClean="0"/>
              <a:t>                                    </a:t>
            </a:r>
          </a:p>
          <a:p>
            <a:pPr marL="0" indent="0">
              <a:buNone/>
            </a:pPr>
            <a:r>
              <a:rPr lang="en-GB" dirty="0"/>
              <a:t> </a:t>
            </a:r>
            <a:r>
              <a:rPr lang="en-GB" dirty="0" smtClean="0"/>
              <a:t>                                                                                                         </a:t>
            </a:r>
            <a:r>
              <a:rPr lang="en-GB" sz="1100" dirty="0" smtClean="0"/>
              <a:t>(Chambliss and Eglitis, 2015)</a:t>
            </a:r>
          </a:p>
          <a:p>
            <a:r>
              <a:rPr lang="en-GB" dirty="0" smtClean="0"/>
              <a:t>‘Agency implies the ability of individuals or groups to act on their situations, to behave as subjects rather than objects in their own lives, to shape their own circumstances and ultimately achieve change’     </a:t>
            </a:r>
          </a:p>
          <a:p>
            <a:r>
              <a:rPr lang="en-GB" dirty="0" smtClean="0"/>
              <a:t>Individual, proxy and collective       </a:t>
            </a:r>
          </a:p>
          <a:p>
            <a:pPr marL="0" indent="0">
              <a:buNone/>
            </a:pPr>
            <a:r>
              <a:rPr lang="en-GB" sz="1100" dirty="0" smtClean="0"/>
              <a:t>                                                                                                                                                                                                          (Jeffrey</a:t>
            </a:r>
            <a:r>
              <a:rPr lang="en-GB" sz="1100" dirty="0"/>
              <a:t>, </a:t>
            </a:r>
            <a:r>
              <a:rPr lang="en-GB" sz="1100" dirty="0" smtClean="0"/>
              <a:t>2011)</a:t>
            </a:r>
          </a:p>
          <a:p>
            <a:pPr marL="0" indent="0" algn="r">
              <a:buNone/>
            </a:pPr>
            <a:endParaRPr lang="en-GB" sz="1200" dirty="0"/>
          </a:p>
          <a:p>
            <a:endParaRPr lang="en-GB"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4</a:t>
            </a:fld>
            <a:endParaRPr lang="en-US" dirty="0"/>
          </a:p>
        </p:txBody>
      </p:sp>
    </p:spTree>
    <p:extLst>
      <p:ext uri="{BB962C8B-B14F-4D97-AF65-F5344CB8AC3E}">
        <p14:creationId xmlns:p14="http://schemas.microsoft.com/office/powerpoint/2010/main" val="6801523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Agency and Structure </a:t>
            </a:r>
            <a:endParaRPr lang="en-GB" dirty="0"/>
          </a:p>
        </p:txBody>
      </p:sp>
      <p:sp>
        <p:nvSpPr>
          <p:cNvPr id="3" name="Content Placeholder 2"/>
          <p:cNvSpPr>
            <a:spLocks noGrp="1"/>
          </p:cNvSpPr>
          <p:nvPr>
            <p:ph idx="1"/>
          </p:nvPr>
        </p:nvSpPr>
        <p:spPr/>
        <p:txBody>
          <a:bodyPr/>
          <a:lstStyle/>
          <a:p>
            <a:r>
              <a:rPr lang="en-GB" dirty="0" smtClean="0"/>
              <a:t>‘The </a:t>
            </a:r>
            <a:r>
              <a:rPr lang="en-GB" dirty="0"/>
              <a:t>distinctive, stable arrangement of institutions whereby human beings in a society interact and live </a:t>
            </a:r>
            <a:r>
              <a:rPr lang="en-GB" dirty="0" smtClean="0"/>
              <a:t>together’                                            </a:t>
            </a:r>
            <a:r>
              <a:rPr lang="en-GB" sz="1100" dirty="0" smtClean="0"/>
              <a:t>(Wilterdink</a:t>
            </a:r>
            <a:r>
              <a:rPr lang="en-GB" sz="1100" dirty="0"/>
              <a:t>, 2018)</a:t>
            </a:r>
          </a:p>
          <a:p>
            <a:pPr marL="0" indent="0">
              <a:buNone/>
            </a:pPr>
            <a:endParaRPr lang="en-GB"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5</a:t>
            </a:fld>
            <a:endParaRPr lang="en-US" dirty="0"/>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54954" y="3310000"/>
            <a:ext cx="3171801" cy="2709800"/>
          </a:xfrm>
          <a:prstGeom prst="rect">
            <a:avLst/>
          </a:prstGeom>
        </p:spPr>
      </p:pic>
      <p:sp>
        <p:nvSpPr>
          <p:cNvPr id="6" name="TextBox 5"/>
          <p:cNvSpPr txBox="1"/>
          <p:nvPr/>
        </p:nvSpPr>
        <p:spPr>
          <a:xfrm>
            <a:off x="1475508" y="6019800"/>
            <a:ext cx="1517073" cy="261610"/>
          </a:xfrm>
          <a:prstGeom prst="rect">
            <a:avLst/>
          </a:prstGeom>
          <a:noFill/>
        </p:spPr>
        <p:txBody>
          <a:bodyPr wrap="square" rtlCol="0">
            <a:spAutoFit/>
          </a:bodyPr>
          <a:lstStyle/>
          <a:p>
            <a:r>
              <a:rPr lang="en-GB" sz="1100" dirty="0" smtClean="0"/>
              <a:t>(Velikovsky ,2015)</a:t>
            </a:r>
            <a:endParaRPr lang="en-GB" sz="1100" dirty="0"/>
          </a:p>
        </p:txBody>
      </p:sp>
      <p:sp>
        <p:nvSpPr>
          <p:cNvPr id="7" name="TextBox 6"/>
          <p:cNvSpPr txBox="1"/>
          <p:nvPr/>
        </p:nvSpPr>
        <p:spPr>
          <a:xfrm>
            <a:off x="4669655" y="3971355"/>
            <a:ext cx="6400800" cy="1754326"/>
          </a:xfrm>
          <a:prstGeom prst="rect">
            <a:avLst/>
          </a:prstGeom>
          <a:noFill/>
        </p:spPr>
        <p:txBody>
          <a:bodyPr wrap="square" rtlCol="0">
            <a:spAutoFit/>
          </a:bodyPr>
          <a:lstStyle/>
          <a:p>
            <a:pPr marL="342900" indent="-342900">
              <a:buFont typeface="Wingdings" panose="05000000000000000000" pitchFamily="2" charset="2"/>
              <a:buChar char="Ø"/>
            </a:pPr>
            <a:r>
              <a:rPr lang="en-GB" b="1" dirty="0" smtClean="0">
                <a:solidFill>
                  <a:schemeClr val="accent1"/>
                </a:solidFill>
              </a:rPr>
              <a:t>Two sides of the same coin – influence each other </a:t>
            </a:r>
          </a:p>
          <a:p>
            <a:pPr marL="342900" indent="-342900">
              <a:buFont typeface="Wingdings" panose="05000000000000000000" pitchFamily="2" charset="2"/>
              <a:buChar char="Ø"/>
            </a:pPr>
            <a:endParaRPr lang="en-GB" b="1" dirty="0">
              <a:solidFill>
                <a:schemeClr val="accent1"/>
              </a:solidFill>
            </a:endParaRPr>
          </a:p>
          <a:p>
            <a:pPr marL="342900" indent="-342900">
              <a:buFont typeface="Wingdings" panose="05000000000000000000" pitchFamily="2" charset="2"/>
              <a:buChar char="Ø"/>
            </a:pPr>
            <a:r>
              <a:rPr lang="en-GB" b="1" dirty="0" smtClean="0">
                <a:solidFill>
                  <a:schemeClr val="accent1"/>
                </a:solidFill>
              </a:rPr>
              <a:t>Structures from micro to macro </a:t>
            </a:r>
          </a:p>
          <a:p>
            <a:pPr marL="342900" indent="-342900">
              <a:buFont typeface="Wingdings" panose="05000000000000000000" pitchFamily="2" charset="2"/>
              <a:buChar char="Ø"/>
            </a:pPr>
            <a:endParaRPr lang="en-GB" b="1" dirty="0">
              <a:solidFill>
                <a:schemeClr val="accent1"/>
              </a:solidFill>
            </a:endParaRPr>
          </a:p>
          <a:p>
            <a:pPr marL="342900" indent="-342900">
              <a:buFont typeface="Wingdings" panose="05000000000000000000" pitchFamily="2" charset="2"/>
              <a:buChar char="Ø"/>
            </a:pPr>
            <a:r>
              <a:rPr lang="en-GB" b="1" dirty="0" smtClean="0">
                <a:solidFill>
                  <a:schemeClr val="accent1"/>
                </a:solidFill>
              </a:rPr>
              <a:t>Choices differ dependent on environmental structures </a:t>
            </a:r>
            <a:endParaRPr lang="en-GB" b="1" dirty="0">
              <a:solidFill>
                <a:schemeClr val="accent1"/>
              </a:solidFill>
            </a:endParaRPr>
          </a:p>
        </p:txBody>
      </p:sp>
    </p:spTree>
    <p:extLst>
      <p:ext uri="{BB962C8B-B14F-4D97-AF65-F5344CB8AC3E}">
        <p14:creationId xmlns:p14="http://schemas.microsoft.com/office/powerpoint/2010/main" val="22168406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Empowerment </a:t>
            </a:r>
            <a:endParaRPr lang="en-GB" dirty="0"/>
          </a:p>
        </p:txBody>
      </p:sp>
      <p:sp>
        <p:nvSpPr>
          <p:cNvPr id="3" name="Content Placeholder 2"/>
          <p:cNvSpPr>
            <a:spLocks noGrp="1"/>
          </p:cNvSpPr>
          <p:nvPr>
            <p:ph idx="1"/>
          </p:nvPr>
        </p:nvSpPr>
        <p:spPr>
          <a:xfrm>
            <a:off x="1300424" y="3513184"/>
            <a:ext cx="8825659" cy="3003994"/>
          </a:xfrm>
        </p:spPr>
        <p:txBody>
          <a:bodyPr/>
          <a:lstStyle/>
          <a:p>
            <a:pPr marL="0" indent="0">
              <a:buNone/>
            </a:pPr>
            <a:endParaRPr lang="en-GB"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6</a:t>
            </a:fld>
            <a:endParaRPr lang="en-US" dirty="0"/>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13658" y="2721477"/>
            <a:ext cx="9044247" cy="3617197"/>
          </a:xfrm>
          <a:prstGeom prst="rect">
            <a:avLst/>
          </a:prstGeom>
        </p:spPr>
      </p:pic>
      <p:sp>
        <p:nvSpPr>
          <p:cNvPr id="6" name="TextBox 5"/>
          <p:cNvSpPr txBox="1"/>
          <p:nvPr/>
        </p:nvSpPr>
        <p:spPr>
          <a:xfrm>
            <a:off x="9867627" y="6061676"/>
            <a:ext cx="2098964" cy="276999"/>
          </a:xfrm>
          <a:prstGeom prst="rect">
            <a:avLst/>
          </a:prstGeom>
          <a:noFill/>
        </p:spPr>
        <p:txBody>
          <a:bodyPr wrap="square" rtlCol="0">
            <a:spAutoFit/>
          </a:bodyPr>
          <a:lstStyle/>
          <a:p>
            <a:r>
              <a:rPr lang="en-GB" sz="1100" dirty="0" smtClean="0"/>
              <a:t>(Sutton-</a:t>
            </a:r>
            <a:r>
              <a:rPr lang="en-GB" sz="1100" dirty="0" err="1" smtClean="0"/>
              <a:t>Kerchner</a:t>
            </a:r>
            <a:r>
              <a:rPr lang="en-GB" sz="1100" dirty="0" smtClean="0"/>
              <a:t>, 2017</a:t>
            </a:r>
            <a:r>
              <a:rPr lang="en-GB" sz="1200" dirty="0" smtClean="0"/>
              <a:t>)</a:t>
            </a:r>
            <a:endParaRPr lang="en-GB" sz="1200" dirty="0"/>
          </a:p>
        </p:txBody>
      </p:sp>
      <p:sp>
        <p:nvSpPr>
          <p:cNvPr id="9" name="TextBox 8"/>
          <p:cNvSpPr txBox="1"/>
          <p:nvPr/>
        </p:nvSpPr>
        <p:spPr>
          <a:xfrm>
            <a:off x="1300424" y="2434303"/>
            <a:ext cx="9616685" cy="923330"/>
          </a:xfrm>
          <a:prstGeom prst="rect">
            <a:avLst/>
          </a:prstGeom>
          <a:noFill/>
        </p:spPr>
        <p:txBody>
          <a:bodyPr wrap="square" rtlCol="0">
            <a:spAutoFit/>
          </a:bodyPr>
          <a:lstStyle/>
          <a:p>
            <a:pPr algn="ctr"/>
            <a:r>
              <a:rPr lang="en-GB" dirty="0" smtClean="0"/>
              <a:t>Enabling individuals</a:t>
            </a:r>
            <a:r>
              <a:rPr lang="en-GB" dirty="0"/>
              <a:t>, groups and/or communities </a:t>
            </a:r>
            <a:r>
              <a:rPr lang="en-GB" dirty="0" smtClean="0"/>
              <a:t>to have the </a:t>
            </a:r>
            <a:r>
              <a:rPr lang="en-GB" dirty="0" smtClean="0">
                <a:solidFill>
                  <a:schemeClr val="accent1"/>
                </a:solidFill>
              </a:rPr>
              <a:t>power</a:t>
            </a:r>
            <a:r>
              <a:rPr lang="en-GB" dirty="0" smtClean="0">
                <a:solidFill>
                  <a:srgbClr val="FF0000"/>
                </a:solidFill>
              </a:rPr>
              <a:t> </a:t>
            </a:r>
            <a:r>
              <a:rPr lang="en-GB" dirty="0" smtClean="0"/>
              <a:t>to gain </a:t>
            </a:r>
            <a:r>
              <a:rPr lang="en-GB" dirty="0"/>
              <a:t>control of their circumstances and achieve their own goals, thereby being able to work towards helping themselves and others to maximise the quality of their lives.</a:t>
            </a:r>
          </a:p>
        </p:txBody>
      </p:sp>
    </p:spTree>
    <p:extLst>
      <p:ext uri="{BB962C8B-B14F-4D97-AF65-F5344CB8AC3E}">
        <p14:creationId xmlns:p14="http://schemas.microsoft.com/office/powerpoint/2010/main" val="39511938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Calibri" panose="020F0502020204030204" pitchFamily="34" charset="0"/>
                <a:ea typeface="Calibri" panose="020F0502020204030204" pitchFamily="34" charset="0"/>
                <a:cs typeface="Times New Roman" panose="02020603050405020304" pitchFamily="18" charset="0"/>
              </a:rPr>
              <a:t> </a:t>
            </a:r>
            <a:r>
              <a:rPr lang="en-GB" dirty="0">
                <a:latin typeface="Calibri" panose="020F0502020204030204" pitchFamily="34" charset="0"/>
                <a:ea typeface="Calibri" panose="020F0502020204030204" pitchFamily="34" charset="0"/>
                <a:cs typeface="Times New Roman" panose="02020603050405020304" pitchFamily="18" charset="0"/>
              </a:rPr>
              <a:t>C</a:t>
            </a:r>
            <a:r>
              <a:rPr lang="en-GB" dirty="0" smtClean="0">
                <a:latin typeface="Calibri" panose="020F0502020204030204" pitchFamily="34" charset="0"/>
                <a:ea typeface="Calibri" panose="020F0502020204030204" pitchFamily="34" charset="0"/>
                <a:cs typeface="Times New Roman" panose="02020603050405020304" pitchFamily="18" charset="0"/>
              </a:rPr>
              <a:t>oncepts </a:t>
            </a:r>
            <a:r>
              <a:rPr lang="en-GB" dirty="0">
                <a:latin typeface="Calibri" panose="020F0502020204030204" pitchFamily="34" charset="0"/>
                <a:ea typeface="Calibri" panose="020F0502020204030204" pitchFamily="34" charset="0"/>
                <a:cs typeface="Times New Roman" panose="02020603050405020304" pitchFamily="18" charset="0"/>
              </a:rPr>
              <a:t>of </a:t>
            </a:r>
            <a:r>
              <a:rPr lang="en-GB" dirty="0" smtClean="0">
                <a:latin typeface="Calibri" panose="020F0502020204030204" pitchFamily="34" charset="0"/>
                <a:ea typeface="Calibri" panose="020F0502020204030204" pitchFamily="34" charset="0"/>
                <a:cs typeface="Times New Roman" panose="02020603050405020304" pitchFamily="18" charset="0"/>
              </a:rPr>
              <a:t>power . . .</a:t>
            </a:r>
            <a:endParaRPr lang="en-GB" dirty="0"/>
          </a:p>
        </p:txBody>
      </p:sp>
      <p:sp>
        <p:nvSpPr>
          <p:cNvPr id="3" name="Content Placeholder 2"/>
          <p:cNvSpPr>
            <a:spLocks noGrp="1"/>
          </p:cNvSpPr>
          <p:nvPr>
            <p:ph idx="1"/>
          </p:nvPr>
        </p:nvSpPr>
        <p:spPr>
          <a:xfrm>
            <a:off x="1154953" y="2822575"/>
            <a:ext cx="9930789" cy="3416300"/>
          </a:xfrm>
        </p:spPr>
        <p:txBody>
          <a:bodyPr/>
          <a:lstStyle/>
          <a:p>
            <a:r>
              <a:rPr lang="en-GB" sz="2800" dirty="0"/>
              <a:t>Power </a:t>
            </a:r>
            <a:r>
              <a:rPr lang="en-GB" sz="2800" dirty="0" smtClean="0"/>
              <a:t>to - Having </a:t>
            </a:r>
            <a:r>
              <a:rPr lang="en-GB" sz="2800" dirty="0"/>
              <a:t>the potential to achieve ones </a:t>
            </a:r>
            <a:r>
              <a:rPr lang="en-GB" sz="2800" dirty="0" smtClean="0"/>
              <a:t>ends</a:t>
            </a:r>
          </a:p>
          <a:p>
            <a:pPr marL="0" indent="0">
              <a:buNone/>
            </a:pPr>
            <a:endParaRPr lang="en-GB" sz="2800" dirty="0"/>
          </a:p>
          <a:p>
            <a:r>
              <a:rPr lang="en-GB" sz="2800" dirty="0" smtClean="0"/>
              <a:t>Power over - How </a:t>
            </a:r>
            <a:r>
              <a:rPr lang="en-GB" sz="2800" dirty="0"/>
              <a:t>power can be used to </a:t>
            </a:r>
            <a:r>
              <a:rPr lang="en-GB" sz="2800" dirty="0" smtClean="0"/>
              <a:t>dominate</a:t>
            </a:r>
          </a:p>
          <a:p>
            <a:endParaRPr lang="en-GB" sz="2800" dirty="0"/>
          </a:p>
          <a:p>
            <a:r>
              <a:rPr lang="en-GB" sz="2800" dirty="0" smtClean="0"/>
              <a:t>Power with – Collective  and collaborative  </a:t>
            </a:r>
          </a:p>
          <a:p>
            <a:pPr marL="0" indent="0">
              <a:buNone/>
            </a:pPr>
            <a:endParaRPr lang="en-GB"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7</a:t>
            </a:fld>
            <a:endParaRPr lang="en-US" dirty="0"/>
          </a:p>
        </p:txBody>
      </p:sp>
      <p:sp>
        <p:nvSpPr>
          <p:cNvPr id="5" name="Rectangle 4"/>
          <p:cNvSpPr/>
          <p:nvPr/>
        </p:nvSpPr>
        <p:spPr>
          <a:xfrm>
            <a:off x="9597835" y="6054209"/>
            <a:ext cx="1487908" cy="276999"/>
          </a:xfrm>
          <a:prstGeom prst="rect">
            <a:avLst/>
          </a:prstGeom>
        </p:spPr>
        <p:txBody>
          <a:bodyPr wrap="none">
            <a:spAutoFit/>
          </a:bodyPr>
          <a:lstStyle/>
          <a:p>
            <a:r>
              <a:rPr lang="en-GB" sz="1200" dirty="0"/>
              <a:t>(Thompson, 2007)</a:t>
            </a:r>
          </a:p>
        </p:txBody>
      </p:sp>
    </p:spTree>
    <p:extLst>
      <p:ext uri="{BB962C8B-B14F-4D97-AF65-F5344CB8AC3E}">
        <p14:creationId xmlns:p14="http://schemas.microsoft.com/office/powerpoint/2010/main" val="36389607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Defining Empowerment </a:t>
            </a:r>
            <a:endParaRPr lang="en-GB" dirty="0"/>
          </a:p>
        </p:txBody>
      </p:sp>
      <p:sp>
        <p:nvSpPr>
          <p:cNvPr id="3" name="Content Placeholder 2"/>
          <p:cNvSpPr>
            <a:spLocks noGrp="1"/>
          </p:cNvSpPr>
          <p:nvPr>
            <p:ph idx="1"/>
          </p:nvPr>
        </p:nvSpPr>
        <p:spPr>
          <a:xfrm>
            <a:off x="720845" y="2920318"/>
            <a:ext cx="10574073" cy="3416300"/>
          </a:xfrm>
        </p:spPr>
        <p:txBody>
          <a:bodyPr/>
          <a:lstStyle/>
          <a:p>
            <a:r>
              <a:rPr lang="en-GB" dirty="0" smtClean="0"/>
              <a:t>Empowerment is helping people to gain a greater control over their own lives and circumstances</a:t>
            </a:r>
          </a:p>
          <a:p>
            <a:r>
              <a:rPr lang="en-GB" dirty="0" smtClean="0"/>
              <a:t>Enabling to affect change</a:t>
            </a:r>
          </a:p>
          <a:p>
            <a:r>
              <a:rPr lang="en-GB" dirty="0" smtClean="0"/>
              <a:t>Giving those who are marginalised a voice</a:t>
            </a:r>
          </a:p>
          <a:p>
            <a:r>
              <a:rPr lang="en-GB" dirty="0" smtClean="0"/>
              <a:t>Fighting social exclusion </a:t>
            </a:r>
          </a:p>
          <a:p>
            <a:pPr marL="0" indent="0">
              <a:buNone/>
            </a:pPr>
            <a:endParaRPr lang="en-GB" dirty="0" smtClean="0"/>
          </a:p>
        </p:txBody>
      </p:sp>
      <p:sp>
        <p:nvSpPr>
          <p:cNvPr id="4" name="Slide Number Placeholder 3"/>
          <p:cNvSpPr>
            <a:spLocks noGrp="1"/>
          </p:cNvSpPr>
          <p:nvPr>
            <p:ph type="sldNum" sz="quarter" idx="12"/>
          </p:nvPr>
        </p:nvSpPr>
        <p:spPr/>
        <p:txBody>
          <a:bodyPr/>
          <a:lstStyle/>
          <a:p>
            <a:fld id="{D57F1E4F-1CFF-5643-939E-217C01CDF565}" type="slidenum">
              <a:rPr lang="en-US" smtClean="0"/>
              <a:pPr/>
              <a:t>8</a:t>
            </a:fld>
            <a:endParaRPr lang="en-US" dirty="0"/>
          </a:p>
        </p:txBody>
      </p:sp>
      <p:sp>
        <p:nvSpPr>
          <p:cNvPr id="5" name="TextBox 4"/>
          <p:cNvSpPr txBox="1"/>
          <p:nvPr/>
        </p:nvSpPr>
        <p:spPr>
          <a:xfrm>
            <a:off x="8891666" y="6336618"/>
            <a:ext cx="3759946" cy="261610"/>
          </a:xfrm>
          <a:prstGeom prst="rect">
            <a:avLst/>
          </a:prstGeom>
          <a:noFill/>
        </p:spPr>
        <p:txBody>
          <a:bodyPr wrap="square" rtlCol="0">
            <a:spAutoFit/>
          </a:bodyPr>
          <a:lstStyle/>
          <a:p>
            <a:r>
              <a:rPr lang="en-GB" sz="1100" dirty="0" smtClean="0"/>
              <a:t>(Giddens and Sutton, 2010, Thompson, 2006)</a:t>
            </a:r>
            <a:endParaRPr lang="en-GB" sz="1100" dirty="0"/>
          </a:p>
        </p:txBody>
      </p:sp>
    </p:spTree>
    <p:extLst>
      <p:ext uri="{BB962C8B-B14F-4D97-AF65-F5344CB8AC3E}">
        <p14:creationId xmlns:p14="http://schemas.microsoft.com/office/powerpoint/2010/main" val="21557137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Agency and Empowerment</a:t>
            </a:r>
            <a:endParaRPr lang="en-GB" dirty="0"/>
          </a:p>
        </p:txBody>
      </p:sp>
      <p:sp>
        <p:nvSpPr>
          <p:cNvPr id="3" name="Text Placeholder 2"/>
          <p:cNvSpPr>
            <a:spLocks noGrp="1"/>
          </p:cNvSpPr>
          <p:nvPr>
            <p:ph type="body" sz="half" idx="2"/>
          </p:nvPr>
        </p:nvSpPr>
        <p:spPr>
          <a:xfrm>
            <a:off x="147037" y="2621068"/>
            <a:ext cx="11299896" cy="3850098"/>
          </a:xfrm>
        </p:spPr>
        <p:txBody>
          <a:bodyPr/>
          <a:lstStyle/>
          <a:p>
            <a:pPr marL="285750" indent="-285750">
              <a:buFont typeface="Wingdings" panose="05000000000000000000" pitchFamily="2" charset="2"/>
              <a:buChar char="Ø"/>
            </a:pPr>
            <a:r>
              <a:rPr lang="en-GB" dirty="0" smtClean="0"/>
              <a:t>Agency may be seen as a sense of personal empowerment</a:t>
            </a:r>
          </a:p>
          <a:p>
            <a:pPr marL="285750" indent="-285750">
              <a:buFont typeface="Wingdings" panose="05000000000000000000" pitchFamily="2" charset="2"/>
              <a:buChar char="Ø"/>
            </a:pPr>
            <a:r>
              <a:rPr lang="en-GB" dirty="0" smtClean="0"/>
              <a:t>Empowerment may be seen as an expansion of Agency</a:t>
            </a:r>
          </a:p>
          <a:p>
            <a:pPr marL="285750" indent="-285750">
              <a:buFont typeface="Wingdings" panose="05000000000000000000" pitchFamily="2" charset="2"/>
              <a:buChar char="Ø"/>
            </a:pPr>
            <a:r>
              <a:rPr lang="en-GB" dirty="0" smtClean="0"/>
              <a:t>Both are necessary to effect social change</a:t>
            </a:r>
            <a:endParaRPr lang="en-GB"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9</a:t>
            </a:fld>
            <a:endParaRPr lang="en-US" dirty="0"/>
          </a:p>
        </p:txBody>
      </p:sp>
      <p:sp>
        <p:nvSpPr>
          <p:cNvPr id="5" name="TextBox 4"/>
          <p:cNvSpPr txBox="1"/>
          <p:nvPr/>
        </p:nvSpPr>
        <p:spPr>
          <a:xfrm>
            <a:off x="6328064" y="6286500"/>
            <a:ext cx="1589809" cy="369332"/>
          </a:xfrm>
          <a:prstGeom prst="rect">
            <a:avLst/>
          </a:prstGeom>
          <a:noFill/>
        </p:spPr>
        <p:txBody>
          <a:bodyPr wrap="square" rtlCol="0">
            <a:spAutoFit/>
          </a:bodyPr>
          <a:lstStyle/>
          <a:p>
            <a:endParaRPr lang="en-GB" dirty="0"/>
          </a:p>
        </p:txBody>
      </p:sp>
      <p:sp>
        <p:nvSpPr>
          <p:cNvPr id="6" name="TextBox 5"/>
          <p:cNvSpPr txBox="1"/>
          <p:nvPr/>
        </p:nvSpPr>
        <p:spPr>
          <a:xfrm>
            <a:off x="7957512" y="6281523"/>
            <a:ext cx="3449782" cy="261610"/>
          </a:xfrm>
          <a:prstGeom prst="rect">
            <a:avLst/>
          </a:prstGeom>
          <a:noFill/>
        </p:spPr>
        <p:txBody>
          <a:bodyPr wrap="square" rtlCol="0">
            <a:spAutoFit/>
          </a:bodyPr>
          <a:lstStyle/>
          <a:p>
            <a:r>
              <a:rPr lang="en-GB" sz="1100" dirty="0" smtClean="0"/>
              <a:t>                                     (</a:t>
            </a:r>
            <a:r>
              <a:rPr lang="en-GB" sz="1100" dirty="0" err="1" smtClean="0"/>
              <a:t>Lerch</a:t>
            </a:r>
            <a:r>
              <a:rPr lang="en-GB" sz="1100" dirty="0" smtClean="0"/>
              <a:t> </a:t>
            </a:r>
            <a:r>
              <a:rPr lang="en-GB" sz="1100" i="1" dirty="0" smtClean="0"/>
              <a:t>et al, </a:t>
            </a:r>
            <a:r>
              <a:rPr lang="en-GB" sz="1100" dirty="0" smtClean="0"/>
              <a:t>2016)</a:t>
            </a:r>
            <a:endParaRPr lang="en-GB" sz="1100" dirty="0"/>
          </a:p>
        </p:txBody>
      </p:sp>
      <p:sp>
        <p:nvSpPr>
          <p:cNvPr id="8" name="TextBox 7"/>
          <p:cNvSpPr txBox="1"/>
          <p:nvPr/>
        </p:nvSpPr>
        <p:spPr>
          <a:xfrm>
            <a:off x="306534" y="6209556"/>
            <a:ext cx="4707081" cy="261610"/>
          </a:xfrm>
          <a:prstGeom prst="rect">
            <a:avLst/>
          </a:prstGeom>
          <a:noFill/>
        </p:spPr>
        <p:txBody>
          <a:bodyPr wrap="square" rtlCol="0">
            <a:spAutoFit/>
          </a:bodyPr>
          <a:lstStyle/>
          <a:p>
            <a:r>
              <a:rPr lang="en-GB" sz="1100" dirty="0" smtClean="0"/>
              <a:t>(Narayan, </a:t>
            </a:r>
            <a:r>
              <a:rPr lang="en-GB" sz="1100" dirty="0" smtClean="0"/>
              <a:t>2002; </a:t>
            </a:r>
            <a:r>
              <a:rPr lang="en-GB" sz="1100" dirty="0" smtClean="0"/>
              <a:t>Alsop </a:t>
            </a:r>
            <a:r>
              <a:rPr lang="en-GB" sz="1100" i="1" dirty="0" smtClean="0"/>
              <a:t>et.al </a:t>
            </a:r>
            <a:r>
              <a:rPr lang="en-GB" sz="1100" dirty="0" smtClean="0"/>
              <a:t>2006)</a:t>
            </a:r>
            <a:endParaRPr lang="en-GB" sz="1100" dirty="0"/>
          </a:p>
        </p:txBody>
      </p:sp>
    </p:spTree>
    <p:extLst>
      <p:ext uri="{BB962C8B-B14F-4D97-AF65-F5344CB8AC3E}">
        <p14:creationId xmlns:p14="http://schemas.microsoft.com/office/powerpoint/2010/main" val="7477563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54954" y="1063416"/>
            <a:ext cx="8761413" cy="706964"/>
          </a:xfrm>
        </p:spPr>
        <p:txBody>
          <a:bodyPr/>
          <a:lstStyle/>
          <a:p>
            <a:r>
              <a:rPr lang="en-GB" dirty="0" smtClean="0"/>
              <a:t>Health and </a:t>
            </a:r>
            <a:r>
              <a:rPr lang="en-GB" dirty="0"/>
              <a:t>Social Care</a:t>
            </a:r>
            <a:br>
              <a:rPr lang="en-GB" dirty="0"/>
            </a:br>
            <a:r>
              <a:rPr lang="en-GB" sz="2400" dirty="0"/>
              <a:t>UK Government, NHS and Health and Social Care organisations</a:t>
            </a:r>
            <a:r>
              <a:rPr lang="en-GB" dirty="0"/>
              <a:t/>
            </a:r>
            <a:br>
              <a:rPr lang="en-GB" dirty="0"/>
            </a:br>
            <a:endParaRPr lang="en-GB" dirty="0"/>
          </a:p>
        </p:txBody>
      </p:sp>
      <p:sp>
        <p:nvSpPr>
          <p:cNvPr id="3" name="Content Placeholder 2"/>
          <p:cNvSpPr>
            <a:spLocks noGrp="1"/>
          </p:cNvSpPr>
          <p:nvPr>
            <p:ph idx="1"/>
          </p:nvPr>
        </p:nvSpPr>
        <p:spPr/>
        <p:txBody>
          <a:bodyPr/>
          <a:lstStyle/>
          <a:p>
            <a:r>
              <a:rPr lang="en-GB" dirty="0" smtClean="0"/>
              <a:t>Embrace and promote the increase of Agency and use of Empowerment in policies and acts</a:t>
            </a:r>
          </a:p>
          <a:p>
            <a:r>
              <a:rPr lang="en-GB" dirty="0" smtClean="0"/>
              <a:t>Introduction of Direct Payments</a:t>
            </a:r>
          </a:p>
          <a:p>
            <a:r>
              <a:rPr lang="en-GB" dirty="0" smtClean="0"/>
              <a:t>Promote Advocacy, Person Centred Practice and User Participation</a:t>
            </a:r>
          </a:p>
          <a:p>
            <a:r>
              <a:rPr lang="en-GB" dirty="0" smtClean="0"/>
              <a:t>Giving service users and workers a voice</a:t>
            </a:r>
          </a:p>
          <a:p>
            <a:r>
              <a:rPr lang="en-GB" dirty="0" smtClean="0"/>
              <a:t>Transparency and access to information</a:t>
            </a:r>
          </a:p>
          <a:p>
            <a:r>
              <a:rPr lang="en-GB" dirty="0" smtClean="0"/>
              <a:t>Partnership and bottom up working</a:t>
            </a:r>
          </a:p>
          <a:p>
            <a:pPr marL="0" indent="0">
              <a:buNone/>
            </a:pPr>
            <a:endParaRPr lang="en-GB"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10</a:t>
            </a:fld>
            <a:endParaRPr lang="en-US" dirty="0"/>
          </a:p>
        </p:txBody>
      </p:sp>
      <p:sp>
        <p:nvSpPr>
          <p:cNvPr id="5" name="TextBox 4"/>
          <p:cNvSpPr txBox="1"/>
          <p:nvPr/>
        </p:nvSpPr>
        <p:spPr>
          <a:xfrm>
            <a:off x="7505431" y="5507181"/>
            <a:ext cx="2819131" cy="261610"/>
          </a:xfrm>
          <a:prstGeom prst="rect">
            <a:avLst/>
          </a:prstGeom>
          <a:noFill/>
        </p:spPr>
        <p:txBody>
          <a:bodyPr wrap="square" rtlCol="0">
            <a:spAutoFit/>
          </a:bodyPr>
          <a:lstStyle/>
          <a:p>
            <a:r>
              <a:rPr lang="en-GB" sz="1100" dirty="0" smtClean="0"/>
              <a:t>(NHS, 2018, GOV.UK, 2014, WG, 2017) </a:t>
            </a:r>
            <a:endParaRPr lang="en-GB" sz="1100" dirty="0"/>
          </a:p>
        </p:txBody>
      </p:sp>
    </p:spTree>
    <p:extLst>
      <p:ext uri="{BB962C8B-B14F-4D97-AF65-F5344CB8AC3E}">
        <p14:creationId xmlns:p14="http://schemas.microsoft.com/office/powerpoint/2010/main" val="15976444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Health and Social Care:</a:t>
            </a:r>
            <a:br>
              <a:rPr lang="en-GB" dirty="0" smtClean="0"/>
            </a:br>
            <a:r>
              <a:rPr lang="en-GB" dirty="0" smtClean="0"/>
              <a:t>Frontline </a:t>
            </a:r>
            <a:endParaRPr lang="en-GB" dirty="0"/>
          </a:p>
        </p:txBody>
      </p:sp>
      <p:sp>
        <p:nvSpPr>
          <p:cNvPr id="3" name="Content Placeholder 2"/>
          <p:cNvSpPr>
            <a:spLocks noGrp="1"/>
          </p:cNvSpPr>
          <p:nvPr>
            <p:ph idx="1"/>
          </p:nvPr>
        </p:nvSpPr>
        <p:spPr/>
        <p:txBody>
          <a:bodyPr/>
          <a:lstStyle/>
          <a:p>
            <a:pPr marL="0" indent="0">
              <a:buNone/>
            </a:pPr>
            <a:r>
              <a:rPr lang="en-GB" dirty="0" smtClean="0"/>
              <a:t> </a:t>
            </a:r>
            <a:endParaRPr lang="en-GB"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11</a:t>
            </a:fld>
            <a:endParaRPr lang="en-US" dirty="0"/>
          </a:p>
        </p:txBody>
      </p:sp>
      <p:pic>
        <p:nvPicPr>
          <p:cNvPr id="6" name="Picture 5"/>
          <p:cNvPicPr>
            <a:picLocks noChangeAspect="1"/>
          </p:cNvPicPr>
          <p:nvPr/>
        </p:nvPicPr>
        <p:blipFill>
          <a:blip r:embed="rId2"/>
          <a:stretch>
            <a:fillRect/>
          </a:stretch>
        </p:blipFill>
        <p:spPr>
          <a:xfrm>
            <a:off x="9631432" y="4652380"/>
            <a:ext cx="1442216" cy="1587228"/>
          </a:xfrm>
          <a:prstGeom prst="rect">
            <a:avLst/>
          </a:prstGeom>
        </p:spPr>
      </p:pic>
      <p:pic>
        <p:nvPicPr>
          <p:cNvPr id="7" name="Picture 6"/>
          <p:cNvPicPr>
            <a:picLocks noChangeAspect="1"/>
          </p:cNvPicPr>
          <p:nvPr/>
        </p:nvPicPr>
        <p:blipFill>
          <a:blip r:embed="rId3"/>
          <a:stretch>
            <a:fillRect/>
          </a:stretch>
        </p:blipFill>
        <p:spPr>
          <a:xfrm>
            <a:off x="1470447" y="2261842"/>
            <a:ext cx="1558560" cy="1509549"/>
          </a:xfrm>
          <a:prstGeom prst="rect">
            <a:avLst/>
          </a:prstGeom>
        </p:spPr>
      </p:pic>
      <p:pic>
        <p:nvPicPr>
          <p:cNvPr id="8" name="Picture 7"/>
          <p:cNvPicPr>
            <a:picLocks noChangeAspect="1"/>
          </p:cNvPicPr>
          <p:nvPr/>
        </p:nvPicPr>
        <p:blipFill>
          <a:blip r:embed="rId4"/>
          <a:stretch>
            <a:fillRect/>
          </a:stretch>
        </p:blipFill>
        <p:spPr>
          <a:xfrm>
            <a:off x="9134676" y="2383692"/>
            <a:ext cx="2420015" cy="1612483"/>
          </a:xfrm>
          <a:prstGeom prst="rect">
            <a:avLst/>
          </a:prstGeom>
        </p:spPr>
      </p:pic>
      <p:pic>
        <p:nvPicPr>
          <p:cNvPr id="9" name="Picture 8"/>
          <p:cNvPicPr>
            <a:picLocks noChangeAspect="1"/>
          </p:cNvPicPr>
          <p:nvPr/>
        </p:nvPicPr>
        <p:blipFill>
          <a:blip r:embed="rId5"/>
          <a:stretch>
            <a:fillRect/>
          </a:stretch>
        </p:blipFill>
        <p:spPr>
          <a:xfrm>
            <a:off x="983263" y="4208658"/>
            <a:ext cx="2532928" cy="2152800"/>
          </a:xfrm>
          <a:prstGeom prst="rect">
            <a:avLst/>
          </a:prstGeom>
        </p:spPr>
      </p:pic>
      <p:pic>
        <p:nvPicPr>
          <p:cNvPr id="10" name="Picture 9"/>
          <p:cNvPicPr>
            <a:picLocks noChangeAspect="1"/>
          </p:cNvPicPr>
          <p:nvPr/>
        </p:nvPicPr>
        <p:blipFill>
          <a:blip r:embed="rId6"/>
          <a:stretch>
            <a:fillRect/>
          </a:stretch>
        </p:blipFill>
        <p:spPr>
          <a:xfrm>
            <a:off x="5085874" y="2603500"/>
            <a:ext cx="2302471" cy="3267193"/>
          </a:xfrm>
          <a:prstGeom prst="rect">
            <a:avLst/>
          </a:prstGeom>
        </p:spPr>
      </p:pic>
      <p:sp>
        <p:nvSpPr>
          <p:cNvPr id="17" name="TextBox 16"/>
          <p:cNvSpPr txBox="1"/>
          <p:nvPr/>
        </p:nvSpPr>
        <p:spPr>
          <a:xfrm>
            <a:off x="1663491" y="3751495"/>
            <a:ext cx="3086100" cy="261610"/>
          </a:xfrm>
          <a:prstGeom prst="rect">
            <a:avLst/>
          </a:prstGeom>
          <a:noFill/>
        </p:spPr>
        <p:txBody>
          <a:bodyPr wrap="square" rtlCol="0">
            <a:spAutoFit/>
          </a:bodyPr>
          <a:lstStyle/>
          <a:p>
            <a:r>
              <a:rPr lang="en-GB" sz="1100" dirty="0" smtClean="0"/>
              <a:t>(Owen, 2015)</a:t>
            </a:r>
            <a:endParaRPr lang="en-GB" sz="1100" dirty="0"/>
          </a:p>
        </p:txBody>
      </p:sp>
      <p:sp>
        <p:nvSpPr>
          <p:cNvPr id="18" name="TextBox 17"/>
          <p:cNvSpPr txBox="1"/>
          <p:nvPr/>
        </p:nvSpPr>
        <p:spPr>
          <a:xfrm>
            <a:off x="1663491" y="6299417"/>
            <a:ext cx="2596782" cy="261610"/>
          </a:xfrm>
          <a:prstGeom prst="rect">
            <a:avLst/>
          </a:prstGeom>
          <a:noFill/>
        </p:spPr>
        <p:txBody>
          <a:bodyPr wrap="square" rtlCol="0">
            <a:spAutoFit/>
          </a:bodyPr>
          <a:lstStyle/>
          <a:p>
            <a:r>
              <a:rPr lang="en-GB" sz="1100" dirty="0" smtClean="0"/>
              <a:t>(Moreton, 2012)</a:t>
            </a:r>
            <a:endParaRPr lang="en-GB" sz="1100" dirty="0"/>
          </a:p>
        </p:txBody>
      </p:sp>
      <p:sp>
        <p:nvSpPr>
          <p:cNvPr id="19" name="TextBox 18"/>
          <p:cNvSpPr txBox="1"/>
          <p:nvPr/>
        </p:nvSpPr>
        <p:spPr>
          <a:xfrm>
            <a:off x="9841912" y="6217098"/>
            <a:ext cx="2697653" cy="261610"/>
          </a:xfrm>
          <a:prstGeom prst="rect">
            <a:avLst/>
          </a:prstGeom>
          <a:noFill/>
        </p:spPr>
        <p:txBody>
          <a:bodyPr wrap="square" rtlCol="0">
            <a:spAutoFit/>
          </a:bodyPr>
          <a:lstStyle/>
          <a:p>
            <a:r>
              <a:rPr lang="en-GB" sz="1100" dirty="0" smtClean="0"/>
              <a:t>(Allen, 2017)</a:t>
            </a:r>
            <a:endParaRPr lang="en-GB" sz="1100" dirty="0"/>
          </a:p>
        </p:txBody>
      </p:sp>
      <p:sp>
        <p:nvSpPr>
          <p:cNvPr id="20" name="TextBox 19"/>
          <p:cNvSpPr txBox="1"/>
          <p:nvPr/>
        </p:nvSpPr>
        <p:spPr>
          <a:xfrm>
            <a:off x="9631432" y="3931862"/>
            <a:ext cx="2583353" cy="261610"/>
          </a:xfrm>
          <a:prstGeom prst="rect">
            <a:avLst/>
          </a:prstGeom>
          <a:noFill/>
        </p:spPr>
        <p:txBody>
          <a:bodyPr wrap="square" rtlCol="0">
            <a:spAutoFit/>
          </a:bodyPr>
          <a:lstStyle/>
          <a:p>
            <a:r>
              <a:rPr lang="en-GB" sz="1100" dirty="0" smtClean="0"/>
              <a:t>(</a:t>
            </a:r>
            <a:r>
              <a:rPr lang="en-GB" sz="1100" dirty="0" err="1" smtClean="0"/>
              <a:t>Secemsky</a:t>
            </a:r>
            <a:r>
              <a:rPr lang="en-GB" sz="1100" dirty="0" smtClean="0"/>
              <a:t>, 2012)</a:t>
            </a:r>
            <a:endParaRPr lang="en-GB" sz="1100" dirty="0"/>
          </a:p>
        </p:txBody>
      </p:sp>
      <p:sp>
        <p:nvSpPr>
          <p:cNvPr id="21" name="TextBox 20"/>
          <p:cNvSpPr txBox="1"/>
          <p:nvPr/>
        </p:nvSpPr>
        <p:spPr>
          <a:xfrm>
            <a:off x="5598397" y="5856839"/>
            <a:ext cx="2161309" cy="261610"/>
          </a:xfrm>
          <a:prstGeom prst="rect">
            <a:avLst/>
          </a:prstGeom>
          <a:noFill/>
        </p:spPr>
        <p:txBody>
          <a:bodyPr wrap="square" rtlCol="0">
            <a:spAutoFit/>
          </a:bodyPr>
          <a:lstStyle/>
          <a:p>
            <a:r>
              <a:rPr lang="en-GB" sz="1100" dirty="0" smtClean="0"/>
              <a:t>(Keeling, 2017)</a:t>
            </a:r>
            <a:endParaRPr lang="en-GB" sz="1100" dirty="0"/>
          </a:p>
        </p:txBody>
      </p:sp>
    </p:spTree>
    <p:extLst>
      <p:ext uri="{BB962C8B-B14F-4D97-AF65-F5344CB8AC3E}">
        <p14:creationId xmlns:p14="http://schemas.microsoft.com/office/powerpoint/2010/main" val="3288070271"/>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Health and Social Care Users in the Community</a:t>
            </a:r>
            <a:endParaRPr lang="en-GB" dirty="0"/>
          </a:p>
        </p:txBody>
      </p:sp>
      <p:sp>
        <p:nvSpPr>
          <p:cNvPr id="3" name="Content Placeholder 2"/>
          <p:cNvSpPr>
            <a:spLocks noGrp="1"/>
          </p:cNvSpPr>
          <p:nvPr>
            <p:ph idx="1"/>
          </p:nvPr>
        </p:nvSpPr>
        <p:spPr>
          <a:xfrm>
            <a:off x="851717" y="2861174"/>
            <a:ext cx="8825659" cy="3416300"/>
          </a:xfrm>
        </p:spPr>
        <p:txBody>
          <a:bodyPr/>
          <a:lstStyle/>
          <a:p>
            <a:pPr marL="0" indent="0">
              <a:buNone/>
            </a:pPr>
            <a:endParaRPr lang="en-GB" dirty="0" smtClean="0"/>
          </a:p>
          <a:p>
            <a:r>
              <a:rPr lang="en-GB" dirty="0" smtClean="0"/>
              <a:t>Socially excluded through disability or location</a:t>
            </a:r>
          </a:p>
          <a:p>
            <a:r>
              <a:rPr lang="en-GB" dirty="0" smtClean="0"/>
              <a:t>Cultural barriers through age or disability</a:t>
            </a:r>
          </a:p>
          <a:p>
            <a:r>
              <a:rPr lang="en-GB" dirty="0" smtClean="0"/>
              <a:t>Very </a:t>
            </a:r>
            <a:r>
              <a:rPr lang="en-GB" dirty="0"/>
              <a:t>few or no advocacy </a:t>
            </a:r>
            <a:r>
              <a:rPr lang="en-GB" dirty="0" smtClean="0"/>
              <a:t>services</a:t>
            </a:r>
          </a:p>
          <a:p>
            <a:r>
              <a:rPr lang="en-GB" dirty="0"/>
              <a:t>Not aware of benefits they are entitled </a:t>
            </a:r>
            <a:r>
              <a:rPr lang="en-GB" dirty="0" smtClean="0"/>
              <a:t>to</a:t>
            </a:r>
          </a:p>
          <a:p>
            <a:r>
              <a:rPr lang="en-GB" dirty="0"/>
              <a:t>Budget cuts lead to loss of agency and independence</a:t>
            </a:r>
          </a:p>
          <a:p>
            <a:endParaRPr lang="en-GB" dirty="0"/>
          </a:p>
          <a:p>
            <a:pPr marL="0" indent="0">
              <a:buNone/>
            </a:pPr>
            <a:endParaRPr lang="en-GB" dirty="0" smtClean="0"/>
          </a:p>
          <a:p>
            <a:pPr marL="0" indent="0">
              <a:buNone/>
            </a:pPr>
            <a:endParaRPr lang="en-GB" dirty="0" smtClean="0"/>
          </a:p>
          <a:p>
            <a:endParaRPr lang="en-GB" dirty="0" smtClean="0"/>
          </a:p>
          <a:p>
            <a:endParaRPr lang="en-GB"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12</a:t>
            </a:fld>
            <a:endParaRPr lang="en-US" dirty="0"/>
          </a:p>
        </p:txBody>
      </p:sp>
      <p:sp>
        <p:nvSpPr>
          <p:cNvPr id="5" name="TextBox 4"/>
          <p:cNvSpPr txBox="1"/>
          <p:nvPr/>
        </p:nvSpPr>
        <p:spPr>
          <a:xfrm>
            <a:off x="10131136" y="5974773"/>
            <a:ext cx="1704109" cy="261610"/>
          </a:xfrm>
          <a:prstGeom prst="rect">
            <a:avLst/>
          </a:prstGeom>
          <a:noFill/>
        </p:spPr>
        <p:txBody>
          <a:bodyPr wrap="square" rtlCol="0">
            <a:spAutoFit/>
          </a:bodyPr>
          <a:lstStyle/>
          <a:p>
            <a:r>
              <a:rPr lang="en-GB" sz="1100" dirty="0" smtClean="0"/>
              <a:t>(Milne, 2017)</a:t>
            </a:r>
            <a:endParaRPr lang="en-GB" sz="1100" dirty="0"/>
          </a:p>
        </p:txBody>
      </p:sp>
      <p:sp>
        <p:nvSpPr>
          <p:cNvPr id="6" name="TextBox 5"/>
          <p:cNvSpPr txBox="1"/>
          <p:nvPr/>
        </p:nvSpPr>
        <p:spPr>
          <a:xfrm>
            <a:off x="851717" y="2337954"/>
            <a:ext cx="3013364" cy="523220"/>
          </a:xfrm>
          <a:prstGeom prst="rect">
            <a:avLst/>
          </a:prstGeom>
          <a:noFill/>
        </p:spPr>
        <p:txBody>
          <a:bodyPr wrap="square" rtlCol="0">
            <a:spAutoFit/>
          </a:bodyPr>
          <a:lstStyle/>
          <a:p>
            <a:r>
              <a:rPr lang="en-GB" sz="2800" dirty="0" smtClean="0">
                <a:solidFill>
                  <a:schemeClr val="accent1"/>
                </a:solidFill>
              </a:rPr>
              <a:t>Lack of Agency</a:t>
            </a:r>
            <a:endParaRPr lang="en-GB" sz="2800" dirty="0">
              <a:solidFill>
                <a:schemeClr val="accent1"/>
              </a:solidFill>
            </a:endParaRPr>
          </a:p>
        </p:txBody>
      </p:sp>
    </p:spTree>
    <p:extLst>
      <p:ext uri="{BB962C8B-B14F-4D97-AF65-F5344CB8AC3E}">
        <p14:creationId xmlns:p14="http://schemas.microsoft.com/office/powerpoint/2010/main" val="17332079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Health and Social Care Users </a:t>
            </a:r>
            <a:r>
              <a:rPr lang="en-GB" dirty="0" smtClean="0"/>
              <a:t>in Residential Care</a:t>
            </a:r>
            <a:endParaRPr lang="en-GB" dirty="0"/>
          </a:p>
        </p:txBody>
      </p:sp>
      <p:sp>
        <p:nvSpPr>
          <p:cNvPr id="3" name="Content Placeholder 2"/>
          <p:cNvSpPr>
            <a:spLocks noGrp="1"/>
          </p:cNvSpPr>
          <p:nvPr>
            <p:ph idx="1"/>
          </p:nvPr>
        </p:nvSpPr>
        <p:spPr>
          <a:xfrm>
            <a:off x="1122830" y="2998355"/>
            <a:ext cx="8825659" cy="2113972"/>
          </a:xfrm>
        </p:spPr>
        <p:txBody>
          <a:bodyPr/>
          <a:lstStyle/>
          <a:p>
            <a:r>
              <a:rPr lang="en-GB" dirty="0" smtClean="0"/>
              <a:t>Medical Control</a:t>
            </a:r>
          </a:p>
          <a:p>
            <a:r>
              <a:rPr lang="en-GB" dirty="0" smtClean="0"/>
              <a:t>Institutionalisation/ Fear of reprisals</a:t>
            </a:r>
          </a:p>
          <a:p>
            <a:r>
              <a:rPr lang="en-GB" dirty="0" smtClean="0"/>
              <a:t>Unaware of rights </a:t>
            </a:r>
          </a:p>
          <a:p>
            <a:r>
              <a:rPr lang="en-GB" dirty="0" smtClean="0"/>
              <a:t>Socially excluded perhaps through inability to communicate</a:t>
            </a:r>
          </a:p>
          <a:p>
            <a:r>
              <a:rPr lang="en-GB" dirty="0" smtClean="0"/>
              <a:t>Loneliness/ Depression</a:t>
            </a:r>
            <a:endParaRPr lang="en-GB"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13</a:t>
            </a:fld>
            <a:endParaRPr lang="en-US" dirty="0"/>
          </a:p>
        </p:txBody>
      </p:sp>
      <p:sp>
        <p:nvSpPr>
          <p:cNvPr id="9" name="TextBox 8"/>
          <p:cNvSpPr txBox="1"/>
          <p:nvPr/>
        </p:nvSpPr>
        <p:spPr>
          <a:xfrm>
            <a:off x="613062" y="2202873"/>
            <a:ext cx="3138055" cy="523220"/>
          </a:xfrm>
          <a:prstGeom prst="rect">
            <a:avLst/>
          </a:prstGeom>
          <a:noFill/>
        </p:spPr>
        <p:txBody>
          <a:bodyPr wrap="square" rtlCol="0">
            <a:spAutoFit/>
          </a:bodyPr>
          <a:lstStyle/>
          <a:p>
            <a:r>
              <a:rPr lang="en-GB" sz="2800" dirty="0" smtClean="0">
                <a:solidFill>
                  <a:schemeClr val="accent1"/>
                </a:solidFill>
              </a:rPr>
              <a:t>Lack of Agency</a:t>
            </a:r>
            <a:endParaRPr lang="en-GB" sz="2800" dirty="0">
              <a:solidFill>
                <a:schemeClr val="accent1"/>
              </a:solidFill>
            </a:endParaRPr>
          </a:p>
        </p:txBody>
      </p:sp>
      <p:sp>
        <p:nvSpPr>
          <p:cNvPr id="10" name="TextBox 9"/>
          <p:cNvSpPr txBox="1"/>
          <p:nvPr/>
        </p:nvSpPr>
        <p:spPr>
          <a:xfrm>
            <a:off x="7128164" y="5247409"/>
            <a:ext cx="2670463" cy="261610"/>
          </a:xfrm>
          <a:prstGeom prst="rect">
            <a:avLst/>
          </a:prstGeom>
          <a:noFill/>
        </p:spPr>
        <p:txBody>
          <a:bodyPr wrap="square" rtlCol="0">
            <a:spAutoFit/>
          </a:bodyPr>
          <a:lstStyle/>
          <a:p>
            <a:r>
              <a:rPr lang="en-GB" sz="1100" dirty="0" smtClean="0"/>
              <a:t>(JRF, 2009)</a:t>
            </a:r>
            <a:endParaRPr lang="en-GB" sz="1100" dirty="0"/>
          </a:p>
        </p:txBody>
      </p:sp>
    </p:spTree>
    <p:extLst>
      <p:ext uri="{BB962C8B-B14F-4D97-AF65-F5344CB8AC3E}">
        <p14:creationId xmlns:p14="http://schemas.microsoft.com/office/powerpoint/2010/main" val="18039725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Health and Social Care Practitioners</a:t>
            </a:r>
            <a:endParaRPr lang="en-GB" dirty="0"/>
          </a:p>
        </p:txBody>
      </p:sp>
      <p:sp>
        <p:nvSpPr>
          <p:cNvPr id="3" name="Content Placeholder 2"/>
          <p:cNvSpPr>
            <a:spLocks noGrp="1"/>
          </p:cNvSpPr>
          <p:nvPr>
            <p:ph idx="1"/>
          </p:nvPr>
        </p:nvSpPr>
        <p:spPr>
          <a:xfrm>
            <a:off x="1154954" y="2882900"/>
            <a:ext cx="8825659" cy="2044700"/>
          </a:xfrm>
        </p:spPr>
        <p:txBody>
          <a:bodyPr/>
          <a:lstStyle/>
          <a:p>
            <a:r>
              <a:rPr lang="en-GB" dirty="0" smtClean="0"/>
              <a:t>Bound by rules and regulations</a:t>
            </a:r>
          </a:p>
          <a:p>
            <a:r>
              <a:rPr lang="en-GB" dirty="0" smtClean="0"/>
              <a:t>Negative workplace culture</a:t>
            </a:r>
          </a:p>
          <a:p>
            <a:r>
              <a:rPr lang="en-GB" dirty="0" smtClean="0"/>
              <a:t>Low income</a:t>
            </a:r>
          </a:p>
          <a:p>
            <a:r>
              <a:rPr lang="en-GB" dirty="0" smtClean="0"/>
              <a:t>Low self esteem</a:t>
            </a:r>
          </a:p>
          <a:p>
            <a:r>
              <a:rPr lang="en-GB" dirty="0" smtClean="0"/>
              <a:t>Lack of knowledge, education and training</a:t>
            </a:r>
            <a:endParaRPr lang="en-GB"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14</a:t>
            </a:fld>
            <a:endParaRPr lang="en-US" dirty="0"/>
          </a:p>
        </p:txBody>
      </p:sp>
      <p:sp>
        <p:nvSpPr>
          <p:cNvPr id="5" name="TextBox 4"/>
          <p:cNvSpPr txBox="1"/>
          <p:nvPr/>
        </p:nvSpPr>
        <p:spPr>
          <a:xfrm>
            <a:off x="9648482" y="5888995"/>
            <a:ext cx="2246313" cy="261610"/>
          </a:xfrm>
          <a:prstGeom prst="rect">
            <a:avLst/>
          </a:prstGeom>
          <a:noFill/>
        </p:spPr>
        <p:txBody>
          <a:bodyPr wrap="square" rtlCol="0">
            <a:spAutoFit/>
          </a:bodyPr>
          <a:lstStyle/>
          <a:p>
            <a:r>
              <a:rPr lang="en-GB" sz="1100" dirty="0" smtClean="0"/>
              <a:t>(JRF, 2015, CHOICE, 2013)</a:t>
            </a:r>
            <a:endParaRPr lang="en-GB" sz="1100" dirty="0"/>
          </a:p>
        </p:txBody>
      </p:sp>
      <p:sp>
        <p:nvSpPr>
          <p:cNvPr id="6" name="TextBox 5"/>
          <p:cNvSpPr txBox="1"/>
          <p:nvPr/>
        </p:nvSpPr>
        <p:spPr>
          <a:xfrm>
            <a:off x="800100" y="5143500"/>
            <a:ext cx="8737600" cy="646331"/>
          </a:xfrm>
          <a:prstGeom prst="rect">
            <a:avLst/>
          </a:prstGeom>
          <a:noFill/>
        </p:spPr>
        <p:txBody>
          <a:bodyPr wrap="square" rtlCol="0">
            <a:spAutoFit/>
          </a:bodyPr>
          <a:lstStyle/>
          <a:p>
            <a:r>
              <a:rPr lang="en-GB" dirty="0" smtClean="0">
                <a:solidFill>
                  <a:schemeClr val="accent1"/>
                </a:solidFill>
              </a:rPr>
              <a:t>Not only lowers personal agency but can impede empowering and increasing agency in service users </a:t>
            </a:r>
            <a:endParaRPr lang="en-GB" dirty="0">
              <a:solidFill>
                <a:schemeClr val="accent1"/>
              </a:solidFill>
            </a:endParaRPr>
          </a:p>
        </p:txBody>
      </p:sp>
      <p:sp>
        <p:nvSpPr>
          <p:cNvPr id="7" name="TextBox 6"/>
          <p:cNvSpPr txBox="1"/>
          <p:nvPr/>
        </p:nvSpPr>
        <p:spPr>
          <a:xfrm>
            <a:off x="558800" y="2209800"/>
            <a:ext cx="3136900" cy="461665"/>
          </a:xfrm>
          <a:prstGeom prst="rect">
            <a:avLst/>
          </a:prstGeom>
          <a:noFill/>
        </p:spPr>
        <p:txBody>
          <a:bodyPr wrap="square" rtlCol="0">
            <a:spAutoFit/>
          </a:bodyPr>
          <a:lstStyle/>
          <a:p>
            <a:r>
              <a:rPr lang="en-GB" sz="2400" dirty="0" smtClean="0">
                <a:solidFill>
                  <a:schemeClr val="accent1"/>
                </a:solidFill>
              </a:rPr>
              <a:t>Lack of Agency</a:t>
            </a:r>
            <a:endParaRPr lang="en-GB" sz="2400" dirty="0">
              <a:solidFill>
                <a:schemeClr val="accent1"/>
              </a:solidFill>
            </a:endParaRPr>
          </a:p>
        </p:txBody>
      </p:sp>
    </p:spTree>
    <p:extLst>
      <p:ext uri="{BB962C8B-B14F-4D97-AF65-F5344CB8AC3E}">
        <p14:creationId xmlns:p14="http://schemas.microsoft.com/office/powerpoint/2010/main" val="1398495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Calibri" panose="020F0502020204030204" pitchFamily="34" charset="0"/>
                <a:ea typeface="Calibri" panose="020F0502020204030204" pitchFamily="34" charset="0"/>
                <a:cs typeface="Times New Roman" panose="02020603050405020304" pitchFamily="18" charset="0"/>
              </a:rPr>
              <a:t>Barriers </a:t>
            </a:r>
            <a:r>
              <a:rPr lang="en-GB" dirty="0" smtClean="0">
                <a:latin typeface="Calibri" panose="020F0502020204030204" pitchFamily="34" charset="0"/>
                <a:ea typeface="Calibri" panose="020F0502020204030204" pitchFamily="34" charset="0"/>
                <a:cs typeface="Times New Roman" panose="02020603050405020304" pitchFamily="18" charset="0"/>
              </a:rPr>
              <a:t>to Agency and Empowerment </a:t>
            </a:r>
            <a:endParaRPr lang="en-GB" dirty="0"/>
          </a:p>
        </p:txBody>
      </p:sp>
      <p:sp>
        <p:nvSpPr>
          <p:cNvPr id="3" name="Content Placeholder 2"/>
          <p:cNvSpPr>
            <a:spLocks noGrp="1"/>
          </p:cNvSpPr>
          <p:nvPr>
            <p:ph idx="1"/>
          </p:nvPr>
        </p:nvSpPr>
        <p:spPr>
          <a:xfrm>
            <a:off x="1154954" y="2603500"/>
            <a:ext cx="10605246" cy="3898900"/>
          </a:xfrm>
        </p:spPr>
        <p:txBody>
          <a:bodyPr>
            <a:normAutofit fontScale="62500" lnSpcReduction="20000"/>
          </a:bodyPr>
          <a:lstStyle/>
          <a:p>
            <a:r>
              <a:rPr lang="en-GB" sz="2400" dirty="0"/>
              <a:t>L</a:t>
            </a:r>
            <a:r>
              <a:rPr lang="en-GB" sz="2400" dirty="0" smtClean="0"/>
              <a:t>ack </a:t>
            </a:r>
            <a:r>
              <a:rPr lang="en-GB" sz="2400" dirty="0"/>
              <a:t>of </a:t>
            </a:r>
            <a:r>
              <a:rPr lang="en-GB" sz="2400" dirty="0" smtClean="0"/>
              <a:t>funding</a:t>
            </a:r>
          </a:p>
          <a:p>
            <a:endParaRPr lang="en-GB" sz="2400" dirty="0"/>
          </a:p>
          <a:p>
            <a:r>
              <a:rPr lang="en-GB" sz="2400" dirty="0" smtClean="0"/>
              <a:t>Lack of awareness</a:t>
            </a:r>
          </a:p>
          <a:p>
            <a:endParaRPr lang="en-GB" sz="2400" dirty="0"/>
          </a:p>
          <a:p>
            <a:r>
              <a:rPr lang="en-GB" sz="2400" dirty="0" smtClean="0"/>
              <a:t>Lack </a:t>
            </a:r>
            <a:r>
              <a:rPr lang="en-GB" sz="2400" dirty="0"/>
              <a:t>of </a:t>
            </a:r>
            <a:r>
              <a:rPr lang="en-GB" sz="2400" dirty="0" smtClean="0"/>
              <a:t>resources</a:t>
            </a:r>
          </a:p>
          <a:p>
            <a:pPr marL="0" indent="0">
              <a:buNone/>
            </a:pPr>
            <a:endParaRPr lang="en-GB" sz="2400" dirty="0"/>
          </a:p>
          <a:p>
            <a:r>
              <a:rPr lang="en-GB" sz="2400" dirty="0"/>
              <a:t>N</a:t>
            </a:r>
            <a:r>
              <a:rPr lang="en-GB" sz="2400" dirty="0" smtClean="0"/>
              <a:t>eed </a:t>
            </a:r>
            <a:r>
              <a:rPr lang="en-GB" sz="2400" dirty="0"/>
              <a:t>to comply with council and government regulations and </a:t>
            </a:r>
            <a:r>
              <a:rPr lang="en-GB" sz="2400" dirty="0" smtClean="0"/>
              <a:t>laws</a:t>
            </a:r>
          </a:p>
          <a:p>
            <a:endParaRPr lang="en-GB" sz="2400" dirty="0"/>
          </a:p>
          <a:p>
            <a:r>
              <a:rPr lang="en-GB" sz="2400" dirty="0"/>
              <a:t>Lack of training and </a:t>
            </a:r>
            <a:r>
              <a:rPr lang="en-GB" sz="2400" dirty="0" smtClean="0"/>
              <a:t>education</a:t>
            </a:r>
          </a:p>
          <a:p>
            <a:pPr marL="0" indent="0">
              <a:buNone/>
            </a:pPr>
            <a:r>
              <a:rPr lang="en-GB" sz="2400" dirty="0" smtClean="0"/>
              <a:t> </a:t>
            </a:r>
          </a:p>
          <a:p>
            <a:r>
              <a:rPr lang="en-GB" sz="2400" dirty="0" smtClean="0"/>
              <a:t>An individual may not want to be empowered!</a:t>
            </a:r>
          </a:p>
          <a:p>
            <a:pPr marL="0" indent="0">
              <a:buNone/>
            </a:pPr>
            <a:endParaRPr lang="en-GB" dirty="0"/>
          </a:p>
          <a:p>
            <a:pPr marL="0" indent="0" algn="r">
              <a:buNone/>
            </a:pPr>
            <a:r>
              <a:rPr lang="en-GB" sz="1400" dirty="0" smtClean="0"/>
              <a:t>(Hill </a:t>
            </a:r>
            <a:r>
              <a:rPr lang="en-GB" sz="1400" i="1" dirty="0" smtClean="0"/>
              <a:t>et al.</a:t>
            </a:r>
            <a:r>
              <a:rPr lang="en-GB" sz="1400" dirty="0" smtClean="0"/>
              <a:t>, 2012)</a:t>
            </a:r>
            <a:endParaRPr lang="en-GB" sz="1400" dirty="0"/>
          </a:p>
          <a:p>
            <a:pPr marL="0" indent="0">
              <a:buNone/>
            </a:pPr>
            <a:endParaRPr lang="en-GB" dirty="0"/>
          </a:p>
          <a:p>
            <a:endParaRPr lang="en-GB"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15</a:t>
            </a:fld>
            <a:endParaRPr lang="en-US" dirty="0"/>
          </a:p>
        </p:txBody>
      </p:sp>
    </p:spTree>
    <p:extLst>
      <p:ext uri="{BB962C8B-B14F-4D97-AF65-F5344CB8AC3E}">
        <p14:creationId xmlns:p14="http://schemas.microsoft.com/office/powerpoint/2010/main" val="28334360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Increasing Agency </a:t>
            </a:r>
            <a:endParaRPr lang="en-GB" dirty="0"/>
          </a:p>
        </p:txBody>
      </p:sp>
      <p:sp>
        <p:nvSpPr>
          <p:cNvPr id="3" name="Content Placeholder 2"/>
          <p:cNvSpPr>
            <a:spLocks noGrp="1"/>
          </p:cNvSpPr>
          <p:nvPr>
            <p:ph idx="1"/>
          </p:nvPr>
        </p:nvSpPr>
        <p:spPr>
          <a:xfrm>
            <a:off x="1154954" y="3216905"/>
            <a:ext cx="8825659" cy="2603500"/>
          </a:xfrm>
        </p:spPr>
        <p:txBody>
          <a:bodyPr>
            <a:normAutofit lnSpcReduction="10000"/>
          </a:bodyPr>
          <a:lstStyle/>
          <a:p>
            <a:r>
              <a:rPr lang="en-GB" dirty="0" smtClean="0"/>
              <a:t>Person </a:t>
            </a:r>
            <a:r>
              <a:rPr lang="en-GB" dirty="0"/>
              <a:t>centred care planning</a:t>
            </a:r>
          </a:p>
          <a:p>
            <a:r>
              <a:rPr lang="en-GB" dirty="0" smtClean="0"/>
              <a:t>Consultation </a:t>
            </a:r>
            <a:r>
              <a:rPr lang="en-GB" dirty="0"/>
              <a:t>with </a:t>
            </a:r>
            <a:r>
              <a:rPr lang="en-GB" dirty="0" smtClean="0"/>
              <a:t>individuals in </a:t>
            </a:r>
            <a:r>
              <a:rPr lang="en-GB" dirty="0"/>
              <a:t>all aspects of their care</a:t>
            </a:r>
          </a:p>
          <a:p>
            <a:r>
              <a:rPr lang="en-GB" dirty="0"/>
              <a:t>T</a:t>
            </a:r>
            <a:r>
              <a:rPr lang="en-GB" dirty="0" smtClean="0"/>
              <a:t>ransparency </a:t>
            </a:r>
            <a:r>
              <a:rPr lang="en-GB" dirty="0"/>
              <a:t>in all dealings</a:t>
            </a:r>
          </a:p>
          <a:p>
            <a:r>
              <a:rPr lang="en-GB" dirty="0" smtClean="0"/>
              <a:t>Providing </a:t>
            </a:r>
            <a:r>
              <a:rPr lang="en-GB" dirty="0"/>
              <a:t>a </a:t>
            </a:r>
            <a:r>
              <a:rPr lang="en-GB" dirty="0" smtClean="0"/>
              <a:t>safe and confidential complaints process</a:t>
            </a:r>
          </a:p>
          <a:p>
            <a:r>
              <a:rPr lang="en-GB" dirty="0" smtClean="0"/>
              <a:t>Promoting </a:t>
            </a:r>
            <a:r>
              <a:rPr lang="en-GB" dirty="0"/>
              <a:t>and using advocacy</a:t>
            </a:r>
          </a:p>
          <a:p>
            <a:endParaRPr lang="en-GB" dirty="0"/>
          </a:p>
          <a:p>
            <a:r>
              <a:rPr lang="en-GB" dirty="0">
                <a:solidFill>
                  <a:schemeClr val="accent1"/>
                </a:solidFill>
              </a:rPr>
              <a:t>GIVING THEM A VOICE</a:t>
            </a:r>
          </a:p>
          <a:p>
            <a:endParaRPr lang="en-GB"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16</a:t>
            </a:fld>
            <a:endParaRPr lang="en-US" dirty="0"/>
          </a:p>
        </p:txBody>
      </p:sp>
      <p:sp>
        <p:nvSpPr>
          <p:cNvPr id="6" name="TextBox 5"/>
          <p:cNvSpPr txBox="1"/>
          <p:nvPr/>
        </p:nvSpPr>
        <p:spPr>
          <a:xfrm>
            <a:off x="8267700" y="5689600"/>
            <a:ext cx="2923039" cy="261610"/>
          </a:xfrm>
          <a:prstGeom prst="rect">
            <a:avLst/>
          </a:prstGeom>
          <a:noFill/>
        </p:spPr>
        <p:txBody>
          <a:bodyPr wrap="square" rtlCol="0">
            <a:spAutoFit/>
          </a:bodyPr>
          <a:lstStyle/>
          <a:p>
            <a:r>
              <a:rPr lang="en-GB" sz="1100" dirty="0" smtClean="0"/>
              <a:t>(</a:t>
            </a:r>
            <a:r>
              <a:rPr lang="en-GB" sz="1100" dirty="0" err="1" smtClean="0"/>
              <a:t>MyHomelife</a:t>
            </a:r>
            <a:r>
              <a:rPr lang="en-GB" sz="1100" dirty="0" smtClean="0"/>
              <a:t>, 2016)</a:t>
            </a:r>
            <a:endParaRPr lang="en-GB" sz="1100" dirty="0"/>
          </a:p>
        </p:txBody>
      </p:sp>
      <p:sp>
        <p:nvSpPr>
          <p:cNvPr id="7" name="TextBox 6"/>
          <p:cNvSpPr txBox="1"/>
          <p:nvPr/>
        </p:nvSpPr>
        <p:spPr>
          <a:xfrm>
            <a:off x="1054100" y="2273300"/>
            <a:ext cx="2768600" cy="523220"/>
          </a:xfrm>
          <a:prstGeom prst="rect">
            <a:avLst/>
          </a:prstGeom>
          <a:noFill/>
        </p:spPr>
        <p:txBody>
          <a:bodyPr wrap="square" rtlCol="0">
            <a:spAutoFit/>
          </a:bodyPr>
          <a:lstStyle/>
          <a:p>
            <a:r>
              <a:rPr lang="en-GB" sz="2800" dirty="0" smtClean="0">
                <a:solidFill>
                  <a:schemeClr val="accent1"/>
                </a:solidFill>
              </a:rPr>
              <a:t>Empowerment</a:t>
            </a:r>
            <a:endParaRPr lang="en-GB" sz="2800" dirty="0">
              <a:solidFill>
                <a:schemeClr val="accent1"/>
              </a:solidFill>
            </a:endParaRPr>
          </a:p>
        </p:txBody>
      </p:sp>
    </p:spTree>
    <p:extLst>
      <p:ext uri="{BB962C8B-B14F-4D97-AF65-F5344CB8AC3E}">
        <p14:creationId xmlns:p14="http://schemas.microsoft.com/office/powerpoint/2010/main" val="38347828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400" dirty="0" smtClean="0"/>
              <a:t>What next?</a:t>
            </a:r>
            <a:endParaRPr lang="en-GB" sz="4400" dirty="0"/>
          </a:p>
        </p:txBody>
      </p:sp>
      <p:sp>
        <p:nvSpPr>
          <p:cNvPr id="3" name="Content Placeholder 2"/>
          <p:cNvSpPr>
            <a:spLocks noGrp="1"/>
          </p:cNvSpPr>
          <p:nvPr>
            <p:ph idx="1"/>
          </p:nvPr>
        </p:nvSpPr>
        <p:spPr>
          <a:xfrm>
            <a:off x="1154954" y="3403600"/>
            <a:ext cx="8825659" cy="2171700"/>
          </a:xfrm>
        </p:spPr>
        <p:txBody>
          <a:bodyPr>
            <a:normAutofit fontScale="92500" lnSpcReduction="10000"/>
          </a:bodyPr>
          <a:lstStyle/>
          <a:p>
            <a:r>
              <a:rPr lang="en-GB" sz="3200" dirty="0" smtClean="0">
                <a:solidFill>
                  <a:schemeClr val="accent1"/>
                </a:solidFill>
              </a:rPr>
              <a:t>Education</a:t>
            </a:r>
          </a:p>
          <a:p>
            <a:r>
              <a:rPr lang="en-GB" sz="3200" dirty="0" smtClean="0">
                <a:solidFill>
                  <a:schemeClr val="accent1"/>
                </a:solidFill>
              </a:rPr>
              <a:t>Advocacy</a:t>
            </a:r>
          </a:p>
          <a:p>
            <a:r>
              <a:rPr lang="en-GB" sz="3200" dirty="0" smtClean="0">
                <a:solidFill>
                  <a:schemeClr val="accent1"/>
                </a:solidFill>
              </a:rPr>
              <a:t>Raise Awareness </a:t>
            </a:r>
            <a:endParaRPr lang="en-GB" sz="3200" dirty="0" smtClean="0">
              <a:solidFill>
                <a:schemeClr val="accent1"/>
              </a:solidFill>
            </a:endParaRPr>
          </a:p>
          <a:p>
            <a:pPr marL="0" indent="0">
              <a:buNone/>
            </a:pPr>
            <a:r>
              <a:rPr lang="en-GB" sz="3200" dirty="0" smtClean="0">
                <a:solidFill>
                  <a:schemeClr val="tx1"/>
                </a:solidFill>
              </a:rPr>
              <a:t>How do you think PCP relates to this?</a:t>
            </a:r>
            <a:endParaRPr lang="en-GB" sz="3200" dirty="0">
              <a:solidFill>
                <a:schemeClr val="tx1"/>
              </a:solidFill>
            </a:endParaRPr>
          </a:p>
        </p:txBody>
      </p:sp>
      <p:sp>
        <p:nvSpPr>
          <p:cNvPr id="4" name="Slide Number Placeholder 3"/>
          <p:cNvSpPr>
            <a:spLocks noGrp="1"/>
          </p:cNvSpPr>
          <p:nvPr>
            <p:ph type="sldNum" sz="quarter" idx="12"/>
          </p:nvPr>
        </p:nvSpPr>
        <p:spPr/>
        <p:txBody>
          <a:bodyPr/>
          <a:lstStyle/>
          <a:p>
            <a:fld id="{D57F1E4F-1CFF-5643-939E-217C01CDF565}" type="slidenum">
              <a:rPr lang="en-US" smtClean="0"/>
              <a:pPr/>
              <a:t>17</a:t>
            </a:fld>
            <a:endParaRPr lang="en-US" dirty="0"/>
          </a:p>
        </p:txBody>
      </p:sp>
      <p:sp>
        <p:nvSpPr>
          <p:cNvPr id="5" name="TextBox 4"/>
          <p:cNvSpPr txBox="1"/>
          <p:nvPr/>
        </p:nvSpPr>
        <p:spPr>
          <a:xfrm>
            <a:off x="901700" y="2527300"/>
            <a:ext cx="9156700" cy="461665"/>
          </a:xfrm>
          <a:prstGeom prst="rect">
            <a:avLst/>
          </a:prstGeom>
          <a:noFill/>
        </p:spPr>
        <p:txBody>
          <a:bodyPr wrap="square" rtlCol="0">
            <a:spAutoFit/>
          </a:bodyPr>
          <a:lstStyle/>
          <a:p>
            <a:r>
              <a:rPr lang="en-GB" sz="2400" dirty="0" smtClean="0"/>
              <a:t>How can Agency and Empowerment Increase?</a:t>
            </a:r>
            <a:endParaRPr lang="en-GB" sz="2400" dirty="0"/>
          </a:p>
        </p:txBody>
      </p:sp>
    </p:spTree>
    <p:extLst>
      <p:ext uri="{BB962C8B-B14F-4D97-AF65-F5344CB8AC3E}">
        <p14:creationId xmlns:p14="http://schemas.microsoft.com/office/powerpoint/2010/main" val="37569453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 </a:t>
            </a:r>
            <a:endParaRPr lang="en-GB" dirty="0"/>
          </a:p>
        </p:txBody>
      </p:sp>
      <p:sp>
        <p:nvSpPr>
          <p:cNvPr id="3" name="Content Placeholder 2"/>
          <p:cNvSpPr>
            <a:spLocks noGrp="1"/>
          </p:cNvSpPr>
          <p:nvPr>
            <p:ph idx="1"/>
          </p:nvPr>
        </p:nvSpPr>
        <p:spPr>
          <a:xfrm>
            <a:off x="1396023" y="2320868"/>
            <a:ext cx="8825659" cy="4462318"/>
          </a:xfrm>
        </p:spPr>
        <p:txBody>
          <a:bodyPr>
            <a:normAutofit fontScale="55000" lnSpcReduction="20000"/>
          </a:bodyPr>
          <a:lstStyle/>
          <a:p>
            <a:r>
              <a:rPr lang="en-GB" dirty="0"/>
              <a:t>Allen, V. (2017) </a:t>
            </a:r>
            <a:r>
              <a:rPr lang="en-GB" i="1" dirty="0"/>
              <a:t>Why Elderly Can ‘Give Up On Life’ in Care Homes.</a:t>
            </a:r>
            <a:r>
              <a:rPr lang="en-GB" dirty="0"/>
              <a:t> Available at: </a:t>
            </a:r>
            <a:r>
              <a:rPr lang="en-GB" u="sng" dirty="0">
                <a:hlinkClick r:id="rId2"/>
              </a:rPr>
              <a:t>http://www.dailymail.co.uk/health/article-4773340/Study-finds-elderly-life-care-homes.html</a:t>
            </a:r>
            <a:r>
              <a:rPr lang="en-GB" dirty="0"/>
              <a:t> (Accessed: 16 June 2018).</a:t>
            </a:r>
          </a:p>
          <a:p>
            <a:r>
              <a:rPr lang="en-GB" dirty="0"/>
              <a:t>Alsop, R., and </a:t>
            </a:r>
            <a:r>
              <a:rPr lang="en-GB" dirty="0" err="1"/>
              <a:t>Heinsohn</a:t>
            </a:r>
            <a:r>
              <a:rPr lang="en-GB" dirty="0"/>
              <a:t>, N. (2005). ‘Measuring Empowerment in Practice: Structuring Analysis and Framing Indicators’. </a:t>
            </a:r>
            <a:r>
              <a:rPr lang="en-GB" i="1" dirty="0"/>
              <a:t>World Bank Policy Research Working Paper</a:t>
            </a:r>
            <a:r>
              <a:rPr lang="en-GB" dirty="0"/>
              <a:t>, 3510.</a:t>
            </a:r>
          </a:p>
          <a:p>
            <a:r>
              <a:rPr lang="en-GB" dirty="0"/>
              <a:t>CHOICE, (2013) What makes a real difference to resident experience? Digging deep into care home culture: The CHOICE (Care Home Organisations Implementing Cultures of Excellence) research report. Available at: </a:t>
            </a:r>
            <a:r>
              <a:rPr lang="en-GB" u="sng" dirty="0">
                <a:hlinkClick r:id="rId3"/>
              </a:rPr>
              <a:t>http://www.panicoa.org.uk/sites/default/files/CHOICE_final_report.pdf</a:t>
            </a:r>
            <a:r>
              <a:rPr lang="en-GB" dirty="0"/>
              <a:t> (Accessed: 11 June 2018).</a:t>
            </a:r>
          </a:p>
          <a:p>
            <a:r>
              <a:rPr lang="en-GB" dirty="0" err="1"/>
              <a:t>Chambliss,W.S</a:t>
            </a:r>
            <a:r>
              <a:rPr lang="en-GB" dirty="0"/>
              <a:t>. and Eglitis, D.S. (2015) </a:t>
            </a:r>
            <a:r>
              <a:rPr lang="en-GB" i="1" dirty="0"/>
              <a:t>Discover Sociology.</a:t>
            </a:r>
            <a:r>
              <a:rPr lang="en-GB" dirty="0"/>
              <a:t> London: Sage</a:t>
            </a:r>
            <a:r>
              <a:rPr lang="en-GB" dirty="0" smtClean="0"/>
              <a:t>.</a:t>
            </a:r>
          </a:p>
          <a:p>
            <a:r>
              <a:rPr lang="en-GB" dirty="0"/>
              <a:t>Dictionary.com (2019) </a:t>
            </a:r>
            <a:r>
              <a:rPr lang="en-GB" i="1" dirty="0"/>
              <a:t>Positionality</a:t>
            </a:r>
            <a:r>
              <a:rPr lang="en-GB" dirty="0"/>
              <a:t> Available at: </a:t>
            </a:r>
            <a:r>
              <a:rPr lang="en-GB" dirty="0">
                <a:hlinkClick r:id="rId4"/>
              </a:rPr>
              <a:t>https://www.dictionary.com/e/gender-sexuality/positionality/</a:t>
            </a:r>
            <a:r>
              <a:rPr lang="en-GB" dirty="0"/>
              <a:t> (Accessed: 31 January 2020</a:t>
            </a:r>
            <a:r>
              <a:rPr lang="en-GB" dirty="0" smtClean="0"/>
              <a:t>).</a:t>
            </a:r>
            <a:endParaRPr lang="en-GB" dirty="0"/>
          </a:p>
          <a:p>
            <a:r>
              <a:rPr lang="en-GB" dirty="0" err="1"/>
              <a:t>Gidddens</a:t>
            </a:r>
            <a:r>
              <a:rPr lang="en-GB" dirty="0"/>
              <a:t>, A. and Sutton, P. (2010) </a:t>
            </a:r>
            <a:r>
              <a:rPr lang="en-GB" i="1" dirty="0"/>
              <a:t>Sociology: Introductory Readings. </a:t>
            </a:r>
            <a:r>
              <a:rPr lang="en-GB" dirty="0"/>
              <a:t>London: Polity.</a:t>
            </a:r>
          </a:p>
          <a:p>
            <a:r>
              <a:rPr lang="en-GB" dirty="0"/>
              <a:t>GOV.UK, (2014) The Health and Social Care Act 2008 (Regulated Activities) Regulations 2014. Available at: </a:t>
            </a:r>
            <a:r>
              <a:rPr lang="en-GB" u="sng" dirty="0">
                <a:hlinkClick r:id="rId5"/>
              </a:rPr>
              <a:t>https://www.legislation.gov.uk/ukdsi/2014/9780111117613/regulation/8</a:t>
            </a:r>
            <a:r>
              <a:rPr lang="en-GB" dirty="0"/>
              <a:t> (Accessed: 18 June 2018).</a:t>
            </a:r>
          </a:p>
          <a:p>
            <a:r>
              <a:rPr lang="en-GB" dirty="0"/>
              <a:t>Hill, R., Thorn, B., </a:t>
            </a:r>
            <a:r>
              <a:rPr lang="en-GB" dirty="0" err="1"/>
              <a:t>Bowiling</a:t>
            </a:r>
            <a:r>
              <a:rPr lang="en-GB" dirty="0"/>
              <a:t>, J. and Morrison, A. (2012) </a:t>
            </a:r>
            <a:r>
              <a:rPr lang="en-GB" i="1" dirty="0"/>
              <a:t>Geriatric Residential Care</a:t>
            </a:r>
            <a:r>
              <a:rPr lang="en-GB" dirty="0"/>
              <a:t>. Hove: Psychology Press.</a:t>
            </a:r>
          </a:p>
          <a:p>
            <a:r>
              <a:rPr lang="en-GB" dirty="0"/>
              <a:t>Houston S. (2010) ‘Further reflections on </a:t>
            </a:r>
            <a:r>
              <a:rPr lang="en-GB" dirty="0" err="1"/>
              <a:t>Habermas's</a:t>
            </a:r>
            <a:r>
              <a:rPr lang="en-GB" dirty="0"/>
              <a:t> contribution to discourse in child protection: An examination of power in social life’, </a:t>
            </a:r>
            <a:r>
              <a:rPr lang="en-GB" i="1" dirty="0"/>
              <a:t>British Journal of Social Work</a:t>
            </a:r>
            <a:r>
              <a:rPr lang="en-GB" dirty="0"/>
              <a:t>, (406), pp. 1736–53</a:t>
            </a:r>
            <a:r>
              <a:rPr lang="en-GB" dirty="0" smtClean="0"/>
              <a:t>.</a:t>
            </a:r>
          </a:p>
          <a:p>
            <a:r>
              <a:rPr lang="en-GB" dirty="0"/>
              <a:t>Jacobson, D. and Mustafa, N. (2019) ‘Social Identity Map: A Reflexivity Tool for Practicing Explicit Positionality in Critical Qualitative Research’, </a:t>
            </a:r>
            <a:r>
              <a:rPr lang="en-GB" i="1" dirty="0"/>
              <a:t>International Journal of Qualitative Methods </a:t>
            </a:r>
            <a:r>
              <a:rPr lang="en-GB" dirty="0"/>
              <a:t>18, Available at: </a:t>
            </a:r>
            <a:r>
              <a:rPr lang="en-GB" dirty="0">
                <a:hlinkClick r:id="rId6"/>
              </a:rPr>
              <a:t>https://journals.sagepub.com/doi/full/10.1177/1609406919870075#articleCitationDownloadContainer</a:t>
            </a:r>
            <a:r>
              <a:rPr lang="en-GB" dirty="0"/>
              <a:t> (Accessed: 28 January 2020</a:t>
            </a:r>
            <a:r>
              <a:rPr lang="en-GB" dirty="0" smtClean="0"/>
              <a:t>).</a:t>
            </a:r>
            <a:endParaRPr lang="en-GB" dirty="0"/>
          </a:p>
          <a:p>
            <a:r>
              <a:rPr lang="en-GB" dirty="0"/>
              <a:t>Jeffrey, L. (2011) </a:t>
            </a:r>
            <a:r>
              <a:rPr lang="en-GB" i="1" dirty="0"/>
              <a:t>Understanding Agency, Social Welfare and Change</a:t>
            </a:r>
            <a:r>
              <a:rPr lang="en-GB" dirty="0"/>
              <a:t>. Bristol: Policy Press.</a:t>
            </a:r>
          </a:p>
          <a:p>
            <a:r>
              <a:rPr lang="en-GB" dirty="0"/>
              <a:t>JRF, (2009) Older people’s vision for long-term care. Available at: </a:t>
            </a:r>
            <a:r>
              <a:rPr lang="en-GB" u="sng" dirty="0">
                <a:hlinkClick r:id="rId7"/>
              </a:rPr>
              <a:t>http://www.cpa.org.uk/ltc/older-people-vision-for-care-full.pdf</a:t>
            </a:r>
            <a:r>
              <a:rPr lang="en-GB" dirty="0"/>
              <a:t>  (Accessed: 10 June 2018).</a:t>
            </a:r>
          </a:p>
          <a:p>
            <a:pPr marL="0" indent="0">
              <a:buNone/>
            </a:pPr>
            <a:endParaRPr lang="en-GB"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18</a:t>
            </a:fld>
            <a:endParaRPr lang="en-US" dirty="0"/>
          </a:p>
        </p:txBody>
      </p:sp>
    </p:spTree>
    <p:extLst>
      <p:ext uri="{BB962C8B-B14F-4D97-AF65-F5344CB8AC3E}">
        <p14:creationId xmlns:p14="http://schemas.microsoft.com/office/powerpoint/2010/main" val="3541827752"/>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a:t>
            </a:r>
            <a:endParaRPr lang="en-GB" dirty="0"/>
          </a:p>
        </p:txBody>
      </p:sp>
      <p:sp>
        <p:nvSpPr>
          <p:cNvPr id="3" name="Content Placeholder 2"/>
          <p:cNvSpPr>
            <a:spLocks noGrp="1"/>
          </p:cNvSpPr>
          <p:nvPr>
            <p:ph idx="1"/>
          </p:nvPr>
        </p:nvSpPr>
        <p:spPr>
          <a:xfrm>
            <a:off x="748554" y="2451100"/>
            <a:ext cx="9167813" cy="4114800"/>
          </a:xfrm>
        </p:spPr>
        <p:txBody>
          <a:bodyPr>
            <a:normAutofit fontScale="77500" lnSpcReduction="20000"/>
          </a:bodyPr>
          <a:lstStyle/>
          <a:p>
            <a:r>
              <a:rPr lang="en-GB" dirty="0"/>
              <a:t>JRF, (2015) ‘The costs and benefits of paying all the lowest-paid care home workers in the UK the Living Wage’. Available at: </a:t>
            </a:r>
            <a:r>
              <a:rPr lang="en-GB" u="sng" dirty="0">
                <a:hlinkClick r:id="rId2"/>
              </a:rPr>
              <a:t>https://www.jrf.org.uk/report/costs-and-benefits-paying-all-lowest-paid-care-home-workers-uk-living-wage</a:t>
            </a:r>
            <a:r>
              <a:rPr lang="en-GB" dirty="0"/>
              <a:t> (Accessed: 11 June 2018).</a:t>
            </a:r>
          </a:p>
          <a:p>
            <a:r>
              <a:rPr lang="en-GB" dirty="0"/>
              <a:t>Keeling, N. (2017) </a:t>
            </a:r>
            <a:r>
              <a:rPr lang="en-GB" i="1" dirty="0"/>
              <a:t>Man Turns His Wheelchair into a Mobile Disco. </a:t>
            </a:r>
            <a:r>
              <a:rPr lang="en-GB" dirty="0"/>
              <a:t>Available at: </a:t>
            </a:r>
            <a:r>
              <a:rPr lang="en-GB" u="sng" dirty="0">
                <a:hlinkClick r:id="rId3"/>
              </a:rPr>
              <a:t>https://www.manchestereveningnews.co.uk/news/greater-manchester-news/lee-kingsberry-salford-pimped-wheelchair-13360379</a:t>
            </a:r>
            <a:r>
              <a:rPr lang="en-GB" dirty="0"/>
              <a:t> (Accessed: 17 June 2018).</a:t>
            </a:r>
          </a:p>
          <a:p>
            <a:r>
              <a:rPr lang="en-GB" dirty="0"/>
              <a:t> </a:t>
            </a:r>
            <a:r>
              <a:rPr lang="en-GB" dirty="0" err="1"/>
              <a:t>Lerch,J</a:t>
            </a:r>
            <a:r>
              <a:rPr lang="en-GB" dirty="0"/>
              <a:t>. Bromley, P. Ramirez, F. and Meyer, J.W. (2016)’The rise of individual agency in conceptions of society: Textbooks worldwide, 1950–2011’</a:t>
            </a:r>
            <a:r>
              <a:rPr lang="en-GB" i="1" dirty="0"/>
              <a:t> International Sociology</a:t>
            </a:r>
            <a:r>
              <a:rPr lang="en-GB" dirty="0"/>
              <a:t>. 32(1), pp. 38-60.	</a:t>
            </a:r>
          </a:p>
          <a:p>
            <a:r>
              <a:rPr lang="en-GB" dirty="0"/>
              <a:t>Mine, (2017) ‘Britain’s massive unclaimed benefits failure – and how to fix it’ Available at: </a:t>
            </a:r>
            <a:r>
              <a:rPr lang="en-GB" u="sng" dirty="0">
                <a:hlinkClick r:id="rId4"/>
              </a:rPr>
              <a:t>https://www.independent.co.uk/news/business/britain-s-massive-unclaimed-benefits-failure-and-how-to-fix-it-a7679721.html</a:t>
            </a:r>
            <a:r>
              <a:rPr lang="en-GB" dirty="0"/>
              <a:t> (Accessed: 18 June 2018).</a:t>
            </a:r>
          </a:p>
          <a:p>
            <a:r>
              <a:rPr lang="en-GB" dirty="0"/>
              <a:t>Moreton, C. (2012) How People </a:t>
            </a:r>
            <a:r>
              <a:rPr lang="en-GB" i="1" dirty="0"/>
              <a:t>With Disability Are Portrayed On A Television Series About Dating: 'I’ll Risk Ridicule On TV To Find Love’</a:t>
            </a:r>
            <a:r>
              <a:rPr lang="en-GB" dirty="0"/>
              <a:t> Available at: </a:t>
            </a:r>
            <a:r>
              <a:rPr lang="en-GB" u="sng" dirty="0">
                <a:hlinkClick r:id="rId5"/>
              </a:rPr>
              <a:t>https://www.telegraph.co.uk/women/sex/relationship-advice-and-romance/9204763/How-people-with-disability-are-portrayed-on-a-television-series-about-dating-Ill-risk-ridicule-on-TV-to-find-love.html</a:t>
            </a:r>
            <a:r>
              <a:rPr lang="en-GB" dirty="0"/>
              <a:t> (Accessed: 16 June 2018). </a:t>
            </a:r>
          </a:p>
          <a:p>
            <a:r>
              <a:rPr lang="en-GB" dirty="0"/>
              <a:t>MyHomeLife, (2016) Best Practice Themes Available at: </a:t>
            </a:r>
            <a:r>
              <a:rPr lang="en-GB" u="sng" dirty="0">
                <a:hlinkClick r:id="rId6"/>
              </a:rPr>
              <a:t>http://myhomelife.org.uk/good-practice/8-best-practice-themes/</a:t>
            </a:r>
            <a:r>
              <a:rPr lang="en-GB" dirty="0"/>
              <a:t>  (Accessed: 10 June 2018).</a:t>
            </a:r>
          </a:p>
          <a:p>
            <a:r>
              <a:rPr lang="en-GB" dirty="0"/>
              <a:t>NHS, (2018) ‘Direct Payments’ Available at: </a:t>
            </a:r>
            <a:r>
              <a:rPr lang="en-GB" u="sng" dirty="0">
                <a:hlinkClick r:id="rId7"/>
              </a:rPr>
              <a:t>https://www.nhs.uk/conditions/social-care-and-support/direct-payments-personal-budgets/</a:t>
            </a:r>
            <a:r>
              <a:rPr lang="en-GB" dirty="0"/>
              <a:t> (Accessed: 17 June 2018</a:t>
            </a:r>
            <a:r>
              <a:rPr lang="en-GB" dirty="0" smtClean="0"/>
              <a:t>).</a:t>
            </a:r>
            <a:endParaRPr lang="en-GB"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19</a:t>
            </a:fld>
            <a:endParaRPr lang="en-US" dirty="0"/>
          </a:p>
        </p:txBody>
      </p:sp>
    </p:spTree>
    <p:extLst>
      <p:ext uri="{BB962C8B-B14F-4D97-AF65-F5344CB8AC3E}">
        <p14:creationId xmlns:p14="http://schemas.microsoft.com/office/powerpoint/2010/main" val="945206524"/>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a:t>
            </a:r>
            <a:endParaRPr lang="en-GB" dirty="0"/>
          </a:p>
        </p:txBody>
      </p:sp>
      <p:sp>
        <p:nvSpPr>
          <p:cNvPr id="3" name="Content Placeholder 2"/>
          <p:cNvSpPr>
            <a:spLocks noGrp="1"/>
          </p:cNvSpPr>
          <p:nvPr>
            <p:ph idx="1"/>
          </p:nvPr>
        </p:nvSpPr>
        <p:spPr>
          <a:xfrm>
            <a:off x="1154954" y="2273300"/>
            <a:ext cx="8825659" cy="4267200"/>
          </a:xfrm>
        </p:spPr>
        <p:txBody>
          <a:bodyPr>
            <a:normAutofit fontScale="70000" lnSpcReduction="20000"/>
          </a:bodyPr>
          <a:lstStyle/>
          <a:p>
            <a:pPr marL="0" indent="0">
              <a:buNone/>
            </a:pPr>
            <a:r>
              <a:rPr lang="en-GB" dirty="0"/>
              <a:t> </a:t>
            </a:r>
          </a:p>
          <a:p>
            <a:r>
              <a:rPr lang="en-GB" dirty="0"/>
              <a:t>NHS, (2018) ‘Direct Payments’ Available at: </a:t>
            </a:r>
            <a:r>
              <a:rPr lang="en-GB" u="sng" dirty="0">
                <a:hlinkClick r:id="rId2"/>
              </a:rPr>
              <a:t>https://www.nhs.uk/conditions/social-care-and-support/direct-payments-personal-budgets/</a:t>
            </a:r>
            <a:r>
              <a:rPr lang="en-GB" dirty="0"/>
              <a:t> (Accessed: 17 June 2018).</a:t>
            </a:r>
          </a:p>
          <a:p>
            <a:r>
              <a:rPr lang="en-GB" dirty="0"/>
              <a:t>Owen, P. (2015) </a:t>
            </a:r>
            <a:r>
              <a:rPr lang="en-GB" i="1" dirty="0"/>
              <a:t>Care Worker QUITS Because She Only Had 15 Minutes to Spend With Frail Pensioners. </a:t>
            </a:r>
            <a:r>
              <a:rPr lang="en-GB" dirty="0"/>
              <a:t>Available at: </a:t>
            </a:r>
            <a:r>
              <a:rPr lang="en-GB" u="sng" dirty="0">
                <a:hlinkClick r:id="rId3"/>
              </a:rPr>
              <a:t>https://www.mirror.co.uk/news/uk-news/care-worker-quits-because-only-4998240</a:t>
            </a:r>
            <a:r>
              <a:rPr lang="en-GB" dirty="0"/>
              <a:t> (Accessed: 16 June 2018).</a:t>
            </a:r>
          </a:p>
          <a:p>
            <a:r>
              <a:rPr lang="en-GB" dirty="0" err="1"/>
              <a:t>Secemsky</a:t>
            </a:r>
            <a:r>
              <a:rPr lang="en-GB" dirty="0"/>
              <a:t>, B.(2012) Doctors: </a:t>
            </a:r>
            <a:r>
              <a:rPr lang="en-GB" i="1" dirty="0"/>
              <a:t>How To Improve Your Workplace Relationship With Nurses. </a:t>
            </a:r>
            <a:r>
              <a:rPr lang="en-GB" dirty="0"/>
              <a:t>Available at: </a:t>
            </a:r>
            <a:r>
              <a:rPr lang="en-GB" u="sng" dirty="0">
                <a:hlinkClick r:id="rId4"/>
              </a:rPr>
              <a:t>https://www.kevinmd.com/blog/2012/12/doctors-improve-workplace-relationship-nurses.html</a:t>
            </a:r>
            <a:r>
              <a:rPr lang="en-GB" dirty="0"/>
              <a:t> (Accessed: 16 June 2018).</a:t>
            </a:r>
          </a:p>
          <a:p>
            <a:r>
              <a:rPr lang="en-GB" dirty="0"/>
              <a:t>Sutton-</a:t>
            </a:r>
            <a:r>
              <a:rPr lang="en-GB" dirty="0" err="1"/>
              <a:t>Kerchner</a:t>
            </a:r>
            <a:r>
              <a:rPr lang="en-GB" dirty="0"/>
              <a:t>, M (2017) ‘People Power’ Available at: </a:t>
            </a:r>
            <a:r>
              <a:rPr lang="en-GB" u="sng" dirty="0">
                <a:hlinkClick r:id="rId5"/>
              </a:rPr>
              <a:t>http://fitnessandwellnessnews.com/people-power/</a:t>
            </a:r>
            <a:r>
              <a:rPr lang="en-GB" dirty="0"/>
              <a:t> (Accessed: 17 June 2018).</a:t>
            </a:r>
          </a:p>
          <a:p>
            <a:r>
              <a:rPr lang="en-GB" dirty="0"/>
              <a:t>Thompson, N. (2007) </a:t>
            </a:r>
            <a:r>
              <a:rPr lang="en-GB" i="1" dirty="0"/>
              <a:t>Power and Empowerment.</a:t>
            </a:r>
            <a:r>
              <a:rPr lang="en-GB" dirty="0"/>
              <a:t> Dorset: Russell House Publishers.</a:t>
            </a:r>
          </a:p>
          <a:p>
            <a:r>
              <a:rPr lang="en-GB" dirty="0"/>
              <a:t>Velikovsky J.T. (2015) ‘Structure and Agency’ Available at: </a:t>
            </a:r>
            <a:r>
              <a:rPr lang="en-GB" u="sng" dirty="0">
                <a:hlinkClick r:id="rId6"/>
              </a:rPr>
              <a:t>https://storyality.wordpress.com/2013/08/23/storyality-71b-invalid-criticisms-of-consilience/rules-bell-curve/#main</a:t>
            </a:r>
            <a:r>
              <a:rPr lang="en-GB" dirty="0"/>
              <a:t>  (Accessed: 15 June 2018).</a:t>
            </a:r>
          </a:p>
          <a:p>
            <a:r>
              <a:rPr lang="en-GB" dirty="0"/>
              <a:t>WG. (2017) ‘Care and Support in Wales is Changing’ Available at: </a:t>
            </a:r>
            <a:r>
              <a:rPr lang="en-GB" u="sng" dirty="0">
                <a:hlinkClick r:id="rId7"/>
              </a:rPr>
              <a:t>https://gov.wales/topics/health/socialcare/act/?lang=en</a:t>
            </a:r>
            <a:r>
              <a:rPr lang="en-GB" dirty="0"/>
              <a:t> (Accessed:18 June 2018).</a:t>
            </a:r>
          </a:p>
          <a:p>
            <a:r>
              <a:rPr lang="en-GB" dirty="0"/>
              <a:t>Wilterdink, N. (2018) ‘Social Structure’. Available at: </a:t>
            </a:r>
            <a:r>
              <a:rPr lang="en-GB" u="sng" dirty="0">
                <a:hlinkClick r:id="rId8"/>
              </a:rPr>
              <a:t>https://www.britannica.com/topic/social-structure</a:t>
            </a:r>
            <a:r>
              <a:rPr lang="en-GB" dirty="0"/>
              <a:t> (Accessed: 17 June 2018).</a:t>
            </a:r>
          </a:p>
          <a:p>
            <a:endParaRPr lang="en-GB"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20</a:t>
            </a:fld>
            <a:endParaRPr lang="en-US" dirty="0"/>
          </a:p>
        </p:txBody>
      </p:sp>
    </p:spTree>
    <p:extLst>
      <p:ext uri="{BB962C8B-B14F-4D97-AF65-F5344CB8AC3E}">
        <p14:creationId xmlns:p14="http://schemas.microsoft.com/office/powerpoint/2010/main" val="337909184"/>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 Boardroom</Template>
  <TotalTime>4097</TotalTime>
  <Words>1640</Words>
  <Application>Microsoft Office PowerPoint</Application>
  <PresentationFormat>Widescreen</PresentationFormat>
  <Paragraphs>180</Paragraphs>
  <Slides>20</Slides>
  <Notes>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20</vt:i4>
      </vt:variant>
    </vt:vector>
  </HeadingPairs>
  <TitlesOfParts>
    <vt:vector size="27" baseType="lpstr">
      <vt:lpstr>Arial</vt:lpstr>
      <vt:lpstr>Calibri</vt:lpstr>
      <vt:lpstr>Century Gothic</vt:lpstr>
      <vt:lpstr>Times New Roman</vt:lpstr>
      <vt:lpstr>Wingdings</vt:lpstr>
      <vt:lpstr>Wingdings 3</vt:lpstr>
      <vt:lpstr>Ion Boardroom</vt:lpstr>
      <vt:lpstr> RECAP… What do the terms ‘Agency’ and ‘Empowerment’ mean in a Health and Social Care Context?</vt:lpstr>
      <vt:lpstr>Positionality</vt:lpstr>
      <vt:lpstr>Positionality</vt:lpstr>
      <vt:lpstr>What is Agency?</vt:lpstr>
      <vt:lpstr>Agency and Structure </vt:lpstr>
      <vt:lpstr>Empowerment </vt:lpstr>
      <vt:lpstr> Concepts of power . . .</vt:lpstr>
      <vt:lpstr>Defining Empowerment </vt:lpstr>
      <vt:lpstr>Agency and Empowerment</vt:lpstr>
      <vt:lpstr>Health and Social Care UK Government, NHS and Health and Social Care organisations </vt:lpstr>
      <vt:lpstr>Health and Social Care: Frontline </vt:lpstr>
      <vt:lpstr>Health and Social Care Users in the Community</vt:lpstr>
      <vt:lpstr>Health and Social Care Users in Residential Care</vt:lpstr>
      <vt:lpstr>Health and Social Care Practitioners</vt:lpstr>
      <vt:lpstr>Barriers to Agency and Empowerment </vt:lpstr>
      <vt:lpstr>Increasing Agency </vt:lpstr>
      <vt:lpstr>What next?</vt:lpstr>
      <vt:lpstr>References </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 and Control</dc:title>
  <dc:creator>Frozr Jones</dc:creator>
  <cp:lastModifiedBy>Joanne Davies (Yr Athrofa)</cp:lastModifiedBy>
  <cp:revision>94</cp:revision>
  <dcterms:created xsi:type="dcterms:W3CDTF">2016-01-12T23:56:41Z</dcterms:created>
  <dcterms:modified xsi:type="dcterms:W3CDTF">2020-10-19T22:16:06Z</dcterms:modified>
</cp:coreProperties>
</file>