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63" r:id="rId3"/>
    <p:sldId id="272" r:id="rId4"/>
    <p:sldId id="257" r:id="rId5"/>
    <p:sldId id="262" r:id="rId6"/>
    <p:sldId id="258" r:id="rId7"/>
    <p:sldId id="264" r:id="rId8"/>
    <p:sldId id="267" r:id="rId9"/>
    <p:sldId id="268" r:id="rId10"/>
    <p:sldId id="259" r:id="rId11"/>
    <p:sldId id="269" r:id="rId12"/>
    <p:sldId id="260" r:id="rId13"/>
    <p:sldId id="26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8" autoAdjust="0"/>
    <p:restoredTop sz="94660"/>
  </p:normalViewPr>
  <p:slideViewPr>
    <p:cSldViewPr snapToGrid="0">
      <p:cViewPr varScale="1">
        <p:scale>
          <a:sx n="115" d="100"/>
          <a:sy n="115" d="100"/>
        </p:scale>
        <p:origin x="42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4164330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725392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55455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083018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5C6854-5E2C-4E09-95F1-E9B75E6118AC}"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895922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5C6854-5E2C-4E09-95F1-E9B75E6118AC}"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797671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DB5C6854-5E2C-4E09-95F1-E9B75E6118AC}"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166784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06568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286785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660892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1731834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80281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B5C6854-5E2C-4E09-95F1-E9B75E6118AC}"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428355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B5C6854-5E2C-4E09-95F1-E9B75E6118AC}"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4495514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B5C6854-5E2C-4E09-95F1-E9B75E6118AC}"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8224876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3853734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8147957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5C6854-5E2C-4E09-95F1-E9B75E6118AC}"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C9C016-2D6C-40DA-87A1-AE60BBEA7181}" type="slidenum">
              <a:rPr lang="en-GB" smtClean="0"/>
              <a:t>‹#›</a:t>
            </a:fld>
            <a:endParaRPr lang="en-GB"/>
          </a:p>
        </p:txBody>
      </p:sp>
    </p:spTree>
    <p:extLst>
      <p:ext uri="{BB962C8B-B14F-4D97-AF65-F5344CB8AC3E}">
        <p14:creationId xmlns:p14="http://schemas.microsoft.com/office/powerpoint/2010/main" val="2147935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B5C6854-5E2C-4E09-95F1-E9B75E6118AC}" type="datetimeFigureOut">
              <a:rPr lang="en-GB" smtClean="0"/>
              <a:t>09/05/2019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FC9C016-2D6C-40DA-87A1-AE60BBEA7181}" type="slidenum">
              <a:rPr lang="en-GB" smtClean="0"/>
              <a:t>‹#›</a:t>
            </a:fld>
            <a:endParaRPr lang="en-GB"/>
          </a:p>
        </p:txBody>
      </p:sp>
    </p:spTree>
    <p:extLst>
      <p:ext uri="{BB962C8B-B14F-4D97-AF65-F5344CB8AC3E}">
        <p14:creationId xmlns:p14="http://schemas.microsoft.com/office/powerpoint/2010/main" val="95271806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 id="2147483754" r:id="rId17"/>
    <p:sldLayoutId id="214748375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201CA9-F9B5-47A9-B56C-6D25859949D8}"/>
              </a:ext>
            </a:extLst>
          </p:cNvPr>
          <p:cNvSpPr/>
          <p:nvPr/>
        </p:nvSpPr>
        <p:spPr>
          <a:xfrm>
            <a:off x="191199" y="166899"/>
            <a:ext cx="8432101" cy="5940088"/>
          </a:xfrm>
          <a:prstGeom prst="rect">
            <a:avLst/>
          </a:prstGeom>
        </p:spPr>
        <p:txBody>
          <a:bodyPr wrap="square">
            <a:spAutoFit/>
          </a:bodyPr>
          <a:lstStyle/>
          <a:p>
            <a:r>
              <a:rPr lang="en-GB" sz="2000" u="sng" dirty="0">
                <a:solidFill>
                  <a:srgbClr val="FF0000"/>
                </a:solidFill>
              </a:rPr>
              <a:t>Introduction</a:t>
            </a:r>
          </a:p>
          <a:p>
            <a:r>
              <a:rPr lang="en-GB" dirty="0">
                <a:solidFill>
                  <a:srgbClr val="FF0000"/>
                </a:solidFill>
                <a:latin typeface="Arial" panose="020B0604020202020204" pitchFamily="34" charset="0"/>
                <a:cs typeface="Arial" panose="020B0604020202020204" pitchFamily="34" charset="0"/>
              </a:rPr>
              <a:t>The research this study looked at was to see if consumers attitude towards a celebrity means they are more likely to buy a product endorsed by a celebrity. This study was based on previous research like </a:t>
            </a:r>
            <a:r>
              <a:rPr lang="en-GB" dirty="0" err="1">
                <a:solidFill>
                  <a:srgbClr val="FF0000"/>
                </a:solidFill>
                <a:latin typeface="Arial" panose="020B0604020202020204" pitchFamily="34" charset="0"/>
                <a:cs typeface="Arial" panose="020B0604020202020204" pitchFamily="34" charset="0"/>
              </a:rPr>
              <a:t>Alsmadi</a:t>
            </a:r>
            <a:r>
              <a:rPr lang="en-GB" dirty="0">
                <a:solidFill>
                  <a:srgbClr val="FF0000"/>
                </a:solidFill>
                <a:latin typeface="Arial" panose="020B0604020202020204" pitchFamily="34" charset="0"/>
                <a:cs typeface="Arial" panose="020B0604020202020204" pitchFamily="34" charset="0"/>
              </a:rPr>
              <a:t> (2006) The Power of Celebrity Endorsement in Brand Choice </a:t>
            </a:r>
            <a:r>
              <a:rPr lang="en-GB" dirty="0" err="1">
                <a:solidFill>
                  <a:srgbClr val="FF0000"/>
                </a:solidFill>
                <a:latin typeface="Arial" panose="020B0604020202020204" pitchFamily="34" charset="0"/>
                <a:cs typeface="Arial" panose="020B0604020202020204" pitchFamily="34" charset="0"/>
              </a:rPr>
              <a:t>Behavior</a:t>
            </a:r>
            <a:r>
              <a:rPr lang="en-GB" dirty="0">
                <a:solidFill>
                  <a:srgbClr val="FF0000"/>
                </a:solidFill>
                <a:latin typeface="Arial" panose="020B0604020202020204" pitchFamily="34" charset="0"/>
                <a:cs typeface="Arial" panose="020B0604020202020204" pitchFamily="34" charset="0"/>
              </a:rPr>
              <a:t> and research by Freire, Quevedo-Silva, </a:t>
            </a:r>
            <a:r>
              <a:rPr lang="en-GB" dirty="0" err="1">
                <a:solidFill>
                  <a:srgbClr val="FF0000"/>
                </a:solidFill>
                <a:latin typeface="Arial" panose="020B0604020202020204" pitchFamily="34" charset="0"/>
                <a:cs typeface="Arial" panose="020B0604020202020204" pitchFamily="34" charset="0"/>
              </a:rPr>
              <a:t>Senise</a:t>
            </a:r>
            <a:r>
              <a:rPr lang="en-GB" dirty="0">
                <a:solidFill>
                  <a:srgbClr val="FF0000"/>
                </a:solidFill>
                <a:latin typeface="Arial" panose="020B0604020202020204" pitchFamily="34" charset="0"/>
                <a:cs typeface="Arial" panose="020B0604020202020204" pitchFamily="34" charset="0"/>
              </a:rPr>
              <a:t>, </a:t>
            </a:r>
            <a:r>
              <a:rPr lang="en-GB" dirty="0" err="1">
                <a:solidFill>
                  <a:srgbClr val="FF0000"/>
                </a:solidFill>
                <a:latin typeface="Arial" panose="020B0604020202020204" pitchFamily="34" charset="0"/>
                <a:cs typeface="Arial" panose="020B0604020202020204" pitchFamily="34" charset="0"/>
              </a:rPr>
              <a:t>Scrivano</a:t>
            </a:r>
            <a:r>
              <a:rPr lang="en-GB" dirty="0">
                <a:solidFill>
                  <a:srgbClr val="FF0000"/>
                </a:solidFill>
                <a:latin typeface="Arial" panose="020B0604020202020204" pitchFamily="34" charset="0"/>
                <a:cs typeface="Arial" panose="020B0604020202020204" pitchFamily="34" charset="0"/>
              </a:rPr>
              <a:t>, (2018) and  The effectiveness of celebrity endorsement in aspiring new celebrities: Examining the effects of brand, congruence, charisma and </a:t>
            </a:r>
            <a:r>
              <a:rPr lang="en-GB" dirty="0" err="1">
                <a:solidFill>
                  <a:srgbClr val="FF0000"/>
                </a:solidFill>
                <a:latin typeface="Arial" panose="020B0604020202020204" pitchFamily="34" charset="0"/>
                <a:cs typeface="Arial" panose="020B0604020202020204" pitchFamily="34" charset="0"/>
              </a:rPr>
              <a:t>overexposure.Celebrity</a:t>
            </a:r>
            <a:r>
              <a:rPr lang="en-GB" dirty="0">
                <a:solidFill>
                  <a:srgbClr val="FF0000"/>
                </a:solidFill>
                <a:latin typeface="Arial" panose="020B0604020202020204" pitchFamily="34" charset="0"/>
                <a:cs typeface="Arial" panose="020B0604020202020204" pitchFamily="34" charset="0"/>
              </a:rPr>
              <a:t> endorsement is when a well known person, who is popular with the public and are Celebrities that are seen to be a role model to the public (McCracken, 1989), normally these can be models, athletes or famous actors (Friedman and Friedman, 1979). Companies have gradually increased in investing in the use of celebrities during advertising , this is to try and persuade consumers to buy their product (McNamara, 2009). Using a celebrity as the “face” of the product is a common practice especially for bigger firms like </a:t>
            </a:r>
            <a:r>
              <a:rPr lang="en-GB" dirty="0" err="1">
                <a:solidFill>
                  <a:srgbClr val="FF0000"/>
                </a:solidFill>
                <a:latin typeface="Arial" panose="020B0604020202020204" pitchFamily="34" charset="0"/>
                <a:cs typeface="Arial" panose="020B0604020202020204" pitchFamily="34" charset="0"/>
              </a:rPr>
              <a:t>L’Oreal</a:t>
            </a:r>
            <a:r>
              <a:rPr lang="en-GB" dirty="0">
                <a:solidFill>
                  <a:srgbClr val="FF0000"/>
                </a:solidFill>
                <a:latin typeface="Arial" panose="020B0604020202020204" pitchFamily="34" charset="0"/>
                <a:cs typeface="Arial" panose="020B0604020202020204" pitchFamily="34" charset="0"/>
              </a:rPr>
              <a:t>. marketers and advertisers may possibly be prepared to pay millions of pounds on celebrity athlete endorsement to expand their promotional strategies to associate their product images with their chosen athlete endorser (Jones &amp; Schumann, 2000). Kim Kardashian is reportedly paid £500,000 to post just one photo endorsing a product on Instagram. So does a celebrity have a influence in a product we buy and what do companies look for in a celebrity to endorse their products?</a:t>
            </a:r>
          </a:p>
        </p:txBody>
      </p:sp>
      <p:pic>
        <p:nvPicPr>
          <p:cNvPr id="8" name="Picture 7">
            <a:extLst>
              <a:ext uri="{FF2B5EF4-FFF2-40B4-BE49-F238E27FC236}">
                <a16:creationId xmlns:a16="http://schemas.microsoft.com/office/drawing/2014/main" id="{420C1954-7151-4CB2-90E6-15077784473D}"/>
              </a:ext>
            </a:extLst>
          </p:cNvPr>
          <p:cNvPicPr>
            <a:picLocks noChangeAspect="1"/>
          </p:cNvPicPr>
          <p:nvPr/>
        </p:nvPicPr>
        <p:blipFill>
          <a:blip r:embed="rId2"/>
          <a:stretch>
            <a:fillRect/>
          </a:stretch>
        </p:blipFill>
        <p:spPr>
          <a:xfrm>
            <a:off x="8754328" y="1005099"/>
            <a:ext cx="3043972" cy="5146905"/>
          </a:xfrm>
          <a:prstGeom prst="rect">
            <a:avLst/>
          </a:prstGeom>
        </p:spPr>
      </p:pic>
    </p:spTree>
    <p:extLst>
      <p:ext uri="{BB962C8B-B14F-4D97-AF65-F5344CB8AC3E}">
        <p14:creationId xmlns:p14="http://schemas.microsoft.com/office/powerpoint/2010/main" val="347529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DB7BA53-BB29-4B40-B34A-E27D22D6DD5B}"/>
              </a:ext>
            </a:extLst>
          </p:cNvPr>
          <p:cNvSpPr/>
          <p:nvPr/>
        </p:nvSpPr>
        <p:spPr>
          <a:xfrm>
            <a:off x="784860" y="495301"/>
            <a:ext cx="10187940" cy="5940088"/>
          </a:xfrm>
          <a:prstGeom prst="rect">
            <a:avLst/>
          </a:prstGeom>
        </p:spPr>
        <p:txBody>
          <a:bodyPr wrap="square">
            <a:spAutoFit/>
          </a:bodyPr>
          <a:lstStyle/>
          <a:p>
            <a:r>
              <a:rPr lang="en-GB" sz="2000" dirty="0">
                <a:solidFill>
                  <a:srgbClr val="FF0000"/>
                </a:solidFill>
                <a:latin typeface="Arial" panose="020B0604020202020204" pitchFamily="34" charset="0"/>
                <a:cs typeface="Arial" panose="020B0604020202020204" pitchFamily="34" charset="0"/>
              </a:rPr>
              <a:t>Companies want celebrities that are attractive, likable and who consumers can trust.</a:t>
            </a:r>
          </a:p>
          <a:p>
            <a:r>
              <a:rPr lang="en-GB" sz="2000" dirty="0">
                <a:solidFill>
                  <a:srgbClr val="FF0000"/>
                </a:solidFill>
                <a:latin typeface="Arial" panose="020B0604020202020204" pitchFamily="34" charset="0"/>
                <a:cs typeface="Arial" panose="020B0604020202020204" pitchFamily="34" charset="0"/>
              </a:rPr>
              <a:t>Celebrity endorsement is commonly used during advertisements on the idea that endorsers have a very important role in persuasive communications (Agrawal &amp; Kamakura, 1995; Atkin &amp; Block, 1983; Till &amp; </a:t>
            </a:r>
            <a:r>
              <a:rPr lang="en-GB" sz="2000" dirty="0" err="1">
                <a:solidFill>
                  <a:srgbClr val="FF0000"/>
                </a:solidFill>
                <a:latin typeface="Arial" panose="020B0604020202020204" pitchFamily="34" charset="0"/>
                <a:cs typeface="Arial" panose="020B0604020202020204" pitchFamily="34" charset="0"/>
              </a:rPr>
              <a:t>Shimp</a:t>
            </a:r>
            <a:r>
              <a:rPr lang="en-GB" sz="2000" dirty="0">
                <a:solidFill>
                  <a:srgbClr val="FF0000"/>
                </a:solidFill>
                <a:latin typeface="Arial" panose="020B0604020202020204" pitchFamily="34" charset="0"/>
                <a:cs typeface="Arial" panose="020B0604020202020204" pitchFamily="34" charset="0"/>
              </a:rPr>
              <a:t>, 1998; Tripp et al, 1994). </a:t>
            </a:r>
          </a:p>
          <a:p>
            <a:r>
              <a:rPr lang="en-GB" sz="2000" dirty="0">
                <a:solidFill>
                  <a:srgbClr val="FF0000"/>
                </a:solidFill>
                <a:latin typeface="Arial" panose="020B0604020202020204" pitchFamily="34" charset="0"/>
                <a:cs typeface="Arial" panose="020B0604020202020204" pitchFamily="34" charset="0"/>
              </a:rPr>
              <a:t>Celebrity endorsements are also used when it comes to launching new products, strengthen a brand image or trying to move on from a previous brand image (Erdogan et al, 2001 &amp; Ohanian, 1991). </a:t>
            </a:r>
          </a:p>
          <a:p>
            <a:endParaRPr lang="en-GB" sz="2000" dirty="0">
              <a:solidFill>
                <a:srgbClr val="FF0000"/>
              </a:solidFill>
              <a:latin typeface="Arial" panose="020B0604020202020204" pitchFamily="34" charset="0"/>
              <a:cs typeface="Arial" panose="020B0604020202020204" pitchFamily="34" charset="0"/>
            </a:endParaRPr>
          </a:p>
          <a:p>
            <a:r>
              <a:rPr lang="en-GB" sz="2000" dirty="0">
                <a:solidFill>
                  <a:srgbClr val="FF0000"/>
                </a:solidFill>
                <a:latin typeface="Arial" panose="020B0604020202020204" pitchFamily="34" charset="0"/>
                <a:cs typeface="Arial" panose="020B0604020202020204" pitchFamily="34" charset="0"/>
              </a:rPr>
              <a:t>To choose which celebrity to be endorsers is a hard </a:t>
            </a:r>
          </a:p>
          <a:p>
            <a:r>
              <a:rPr lang="en-GB" sz="2000" dirty="0">
                <a:solidFill>
                  <a:srgbClr val="FF0000"/>
                </a:solidFill>
                <a:latin typeface="Arial" panose="020B0604020202020204" pitchFamily="34" charset="0"/>
                <a:cs typeface="Arial" panose="020B0604020202020204" pitchFamily="34" charset="0"/>
              </a:rPr>
              <a:t>choose to make, several researches have attempted </a:t>
            </a:r>
          </a:p>
          <a:p>
            <a:r>
              <a:rPr lang="en-GB" sz="2000" dirty="0">
                <a:solidFill>
                  <a:srgbClr val="FF0000"/>
                </a:solidFill>
                <a:latin typeface="Arial" panose="020B0604020202020204" pitchFamily="34" charset="0"/>
                <a:cs typeface="Arial" panose="020B0604020202020204" pitchFamily="34" charset="0"/>
              </a:rPr>
              <a:t>to form models when it comes to selecting the right </a:t>
            </a:r>
          </a:p>
          <a:p>
            <a:r>
              <a:rPr lang="en-GB" sz="2000" dirty="0">
                <a:solidFill>
                  <a:srgbClr val="FF0000"/>
                </a:solidFill>
                <a:latin typeface="Arial" panose="020B0604020202020204" pitchFamily="34" charset="0"/>
                <a:cs typeface="Arial" panose="020B0604020202020204" pitchFamily="34" charset="0"/>
              </a:rPr>
              <a:t>celebrity endorsers for the right brands.</a:t>
            </a:r>
          </a:p>
          <a:p>
            <a:endParaRPr lang="en-GB" sz="2000" dirty="0">
              <a:solidFill>
                <a:srgbClr val="FF0000"/>
              </a:solidFill>
              <a:latin typeface="Arial" panose="020B0604020202020204" pitchFamily="34" charset="0"/>
              <a:cs typeface="Arial" panose="020B0604020202020204" pitchFamily="34" charset="0"/>
            </a:endParaRPr>
          </a:p>
          <a:p>
            <a:r>
              <a:rPr lang="en-GB" sz="2000" dirty="0">
                <a:solidFill>
                  <a:srgbClr val="FF0000"/>
                </a:solidFill>
                <a:latin typeface="Arial" panose="020B0604020202020204" pitchFamily="34" charset="0"/>
                <a:cs typeface="Arial" panose="020B0604020202020204" pitchFamily="34" charset="0"/>
              </a:rPr>
              <a:t>There are several models that have been created The source credibility model (</a:t>
            </a:r>
            <a:r>
              <a:rPr lang="en-GB" sz="2000" dirty="0" err="1">
                <a:solidFill>
                  <a:srgbClr val="FF0000"/>
                </a:solidFill>
                <a:latin typeface="Arial" panose="020B0604020202020204" pitchFamily="34" charset="0"/>
                <a:cs typeface="Arial" panose="020B0604020202020204" pitchFamily="34" charset="0"/>
              </a:rPr>
              <a:t>Hovland</a:t>
            </a:r>
            <a:r>
              <a:rPr lang="en-GB" sz="2000" dirty="0">
                <a:solidFill>
                  <a:srgbClr val="FF0000"/>
                </a:solidFill>
                <a:latin typeface="Arial" panose="020B0604020202020204" pitchFamily="34" charset="0"/>
                <a:cs typeface="Arial" panose="020B0604020202020204" pitchFamily="34" charset="0"/>
              </a:rPr>
              <a:t> et al, 1953), the meaning transfer model (McCracken, 1989), the source attractiveness model (McGuire, 1985) and finally the product match up hypothesis (</a:t>
            </a:r>
            <a:r>
              <a:rPr lang="en-GB" sz="2000" dirty="0" err="1">
                <a:solidFill>
                  <a:srgbClr val="FF0000"/>
                </a:solidFill>
                <a:latin typeface="Arial" panose="020B0604020202020204" pitchFamily="34" charset="0"/>
                <a:cs typeface="Arial" panose="020B0604020202020204" pitchFamily="34" charset="0"/>
              </a:rPr>
              <a:t>Forkan</a:t>
            </a:r>
            <a:r>
              <a:rPr lang="en-GB" sz="2000" dirty="0">
                <a:solidFill>
                  <a:srgbClr val="FF0000"/>
                </a:solidFill>
                <a:latin typeface="Arial" panose="020B0604020202020204" pitchFamily="34" charset="0"/>
                <a:cs typeface="Arial" panose="020B0604020202020204" pitchFamily="34" charset="0"/>
              </a:rPr>
              <a:t>, 1980; </a:t>
            </a:r>
            <a:r>
              <a:rPr lang="en-GB" sz="2000" dirty="0" err="1">
                <a:solidFill>
                  <a:srgbClr val="FF0000"/>
                </a:solidFill>
                <a:latin typeface="Arial" panose="020B0604020202020204" pitchFamily="34" charset="0"/>
                <a:cs typeface="Arial" panose="020B0604020202020204" pitchFamily="34" charset="0"/>
              </a:rPr>
              <a:t>Kamins</a:t>
            </a:r>
            <a:r>
              <a:rPr lang="en-GB" sz="2000" dirty="0">
                <a:solidFill>
                  <a:srgbClr val="FF0000"/>
                </a:solidFill>
                <a:latin typeface="Arial" panose="020B0604020202020204" pitchFamily="34" charset="0"/>
                <a:cs typeface="Arial" panose="020B0604020202020204" pitchFamily="34" charset="0"/>
              </a:rPr>
              <a:t>, 1989, 1990), which I will go into more detail later on. </a:t>
            </a:r>
          </a:p>
          <a:p>
            <a:endParaRPr lang="en-GB" sz="2000" dirty="0">
              <a:solidFill>
                <a:srgbClr val="FF0000"/>
              </a:solidFill>
            </a:endParaRPr>
          </a:p>
          <a:p>
            <a:r>
              <a:rPr lang="en-GB" sz="2000" dirty="0"/>
              <a:t>We are now going to look at the current research and results.</a:t>
            </a:r>
          </a:p>
        </p:txBody>
      </p:sp>
      <p:pic>
        <p:nvPicPr>
          <p:cNvPr id="3" name="Picture 2">
            <a:extLst>
              <a:ext uri="{FF2B5EF4-FFF2-40B4-BE49-F238E27FC236}">
                <a16:creationId xmlns:a16="http://schemas.microsoft.com/office/drawing/2014/main" id="{C5645810-3FAC-44EB-86E2-27A891F8BAC3}"/>
              </a:ext>
            </a:extLst>
          </p:cNvPr>
          <p:cNvPicPr>
            <a:picLocks noChangeAspect="1"/>
          </p:cNvPicPr>
          <p:nvPr/>
        </p:nvPicPr>
        <p:blipFill>
          <a:blip r:embed="rId2"/>
          <a:stretch>
            <a:fillRect/>
          </a:stretch>
        </p:blipFill>
        <p:spPr>
          <a:xfrm>
            <a:off x="7276603" y="2829732"/>
            <a:ext cx="3840813" cy="1579001"/>
          </a:xfrm>
          <a:prstGeom prst="rect">
            <a:avLst/>
          </a:prstGeom>
        </p:spPr>
      </p:pic>
    </p:spTree>
    <p:extLst>
      <p:ext uri="{BB962C8B-B14F-4D97-AF65-F5344CB8AC3E}">
        <p14:creationId xmlns:p14="http://schemas.microsoft.com/office/powerpoint/2010/main" val="2021142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C82508D-39BB-4147-855B-58F2E78CFE27}"/>
              </a:ext>
            </a:extLst>
          </p:cNvPr>
          <p:cNvSpPr/>
          <p:nvPr/>
        </p:nvSpPr>
        <p:spPr>
          <a:xfrm>
            <a:off x="342900" y="762001"/>
            <a:ext cx="6858000" cy="2585323"/>
          </a:xfrm>
          <a:prstGeom prst="rect">
            <a:avLst/>
          </a:prstGeom>
        </p:spPr>
        <p:txBody>
          <a:bodyPr wrap="square">
            <a:spAutoFit/>
          </a:bodyPr>
          <a:lstStyle/>
          <a:p>
            <a:r>
              <a:rPr lang="en-GB" u="sng" dirty="0"/>
              <a:t>Aim</a:t>
            </a:r>
          </a:p>
          <a:p>
            <a:r>
              <a:rPr lang="en-GB" dirty="0"/>
              <a:t>The aim of this study was to examine if celebrity endorsement influences the consumers attitude to the choice of brand they use.</a:t>
            </a:r>
          </a:p>
          <a:p>
            <a:endParaRPr lang="en-GB" dirty="0"/>
          </a:p>
          <a:p>
            <a:r>
              <a:rPr lang="en-GB" u="sng" dirty="0"/>
              <a:t>Hypothesis </a:t>
            </a:r>
          </a:p>
          <a:p>
            <a:r>
              <a:rPr lang="en-GB" dirty="0"/>
              <a:t>Consumers who have a better attitude towards a celebrity are more likely to buy a product endorsed by the celebrity.</a:t>
            </a:r>
          </a:p>
          <a:p>
            <a:endParaRPr lang="en-GB" dirty="0"/>
          </a:p>
          <a:p>
            <a:endParaRPr lang="en-GB" dirty="0"/>
          </a:p>
        </p:txBody>
      </p:sp>
    </p:spTree>
    <p:extLst>
      <p:ext uri="{BB962C8B-B14F-4D97-AF65-F5344CB8AC3E}">
        <p14:creationId xmlns:p14="http://schemas.microsoft.com/office/powerpoint/2010/main" val="1471179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A476F82-672F-4AD6-9869-4B6D24BAD790}"/>
              </a:ext>
            </a:extLst>
          </p:cNvPr>
          <p:cNvSpPr/>
          <p:nvPr/>
        </p:nvSpPr>
        <p:spPr>
          <a:xfrm>
            <a:off x="569844" y="355359"/>
            <a:ext cx="11052312" cy="6463308"/>
          </a:xfrm>
          <a:prstGeom prst="rect">
            <a:avLst/>
          </a:prstGeom>
        </p:spPr>
        <p:txBody>
          <a:bodyPr wrap="square">
            <a:spAutoFit/>
          </a:bodyPr>
          <a:lstStyle/>
          <a:p>
            <a:r>
              <a:rPr lang="en-GB" dirty="0">
                <a:solidFill>
                  <a:srgbClr val="FF0000"/>
                </a:solidFill>
              </a:rPr>
              <a:t>                                                                       </a:t>
            </a:r>
            <a:r>
              <a:rPr lang="en-GB" u="sng" dirty="0">
                <a:solidFill>
                  <a:srgbClr val="FF0000"/>
                </a:solidFill>
              </a:rPr>
              <a:t> Methodology</a:t>
            </a:r>
          </a:p>
          <a:p>
            <a:r>
              <a:rPr lang="en-GB" u="sng" dirty="0">
                <a:solidFill>
                  <a:srgbClr val="FF0000"/>
                </a:solidFill>
              </a:rPr>
              <a:t>Participants</a:t>
            </a:r>
            <a:r>
              <a:rPr lang="en-GB" dirty="0">
                <a:solidFill>
                  <a:srgbClr val="FF0000"/>
                </a:solidFill>
              </a:rPr>
              <a:t> </a:t>
            </a:r>
          </a:p>
          <a:p>
            <a:r>
              <a:rPr lang="en-GB" dirty="0">
                <a:solidFill>
                  <a:srgbClr val="FF0000"/>
                </a:solidFill>
              </a:rPr>
              <a:t>There was a total of 31 participants. There were 3 males and 28  females. The age ranged from 18-36 years old. Most participants were randomly selected as the link was shared on social media, where participants were redirected to the questionnaire. Some were selected and were emailed a link which redirected them to the questionnaire on kwik survey.</a:t>
            </a:r>
          </a:p>
          <a:p>
            <a:r>
              <a:rPr lang="en-GB" u="sng" dirty="0">
                <a:solidFill>
                  <a:srgbClr val="FF0000"/>
                </a:solidFill>
              </a:rPr>
              <a:t>Materials</a:t>
            </a:r>
            <a:r>
              <a:rPr lang="en-GB" dirty="0">
                <a:solidFill>
                  <a:srgbClr val="FF0000"/>
                </a:solidFill>
              </a:rPr>
              <a:t> </a:t>
            </a:r>
          </a:p>
          <a:p>
            <a:r>
              <a:rPr lang="en-GB" dirty="0">
                <a:solidFill>
                  <a:srgbClr val="FF0000"/>
                </a:solidFill>
              </a:rPr>
              <a:t>The questionnaire used was </a:t>
            </a:r>
            <a:r>
              <a:rPr lang="en-GB" dirty="0" err="1">
                <a:solidFill>
                  <a:srgbClr val="FF0000"/>
                </a:solidFill>
              </a:rPr>
              <a:t>Alsmadi</a:t>
            </a:r>
            <a:r>
              <a:rPr lang="en-GB" dirty="0">
                <a:solidFill>
                  <a:srgbClr val="FF0000"/>
                </a:solidFill>
              </a:rPr>
              <a:t> (2006) the English version it was validated through a pilot study, which included academics, specialists and, advertising practitioners. The reliability of the measuring instrument was evaluated by Cronbach Alpha analysis. The test output of reliability analysis revealed a correlation value of (α = 0.84). They were asked to complete a questionnaire of 11 questions, the 11 questions are split into 3 sections.</a:t>
            </a:r>
          </a:p>
          <a:p>
            <a:r>
              <a:rPr lang="en-GB" dirty="0">
                <a:solidFill>
                  <a:srgbClr val="FF0000"/>
                </a:solidFill>
              </a:rPr>
              <a:t>Section 1) Attraction of CBTA (celebrity-based television Advertising) e.g. Television advertising, which uses celebrities, attracts my attraction?</a:t>
            </a:r>
          </a:p>
          <a:p>
            <a:r>
              <a:rPr lang="en-GB" dirty="0">
                <a:solidFill>
                  <a:srgbClr val="FF0000"/>
                </a:solidFill>
              </a:rPr>
              <a:t>Section 2) Influence of CBTA (celebrity-based television Advertising) on consumers' brand choice behaviour e.g. CBTA helps me make the buying decision?</a:t>
            </a:r>
          </a:p>
          <a:p>
            <a:r>
              <a:rPr lang="en-GB" dirty="0">
                <a:solidFill>
                  <a:srgbClr val="FF0000"/>
                </a:solidFill>
              </a:rPr>
              <a:t>Section 3) Celebrity-product match up e.g. The character of a celebrity influences the image of the endorsed brand.</a:t>
            </a:r>
          </a:p>
          <a:p>
            <a:r>
              <a:rPr lang="en-GB" dirty="0">
                <a:solidFill>
                  <a:srgbClr val="FF0000"/>
                </a:solidFill>
              </a:rPr>
              <a:t>  </a:t>
            </a:r>
          </a:p>
          <a:p>
            <a:r>
              <a:rPr lang="en-GB" dirty="0">
                <a:solidFill>
                  <a:srgbClr val="FF0000"/>
                </a:solidFill>
              </a:rPr>
              <a:t>A five-point Likert scale was used for measurement. The scale consisted of five answers 1) strongly disagree -5) strongly agree (A=strongly disagree, B=disagree, C=neutral, D=agree and, E=strongly agree). The measurement logic was based on the fact that the higher the attitude mean score the more positive the attitude, and vice versa.  </a:t>
            </a:r>
          </a:p>
          <a:p>
            <a:endParaRPr lang="en-GB" dirty="0">
              <a:solidFill>
                <a:srgbClr val="FF0000"/>
              </a:solidFill>
            </a:endParaRPr>
          </a:p>
          <a:p>
            <a:r>
              <a:rPr lang="en-GB" dirty="0">
                <a:solidFill>
                  <a:srgbClr val="FF0000"/>
                </a:solidFill>
              </a:rPr>
              <a:t>All data was be collected and analysed using SPSS. Using a one-way ANOVA.</a:t>
            </a:r>
          </a:p>
          <a:p>
            <a:endParaRPr lang="en-GB" dirty="0"/>
          </a:p>
        </p:txBody>
      </p:sp>
    </p:spTree>
    <p:extLst>
      <p:ext uri="{BB962C8B-B14F-4D97-AF65-F5344CB8AC3E}">
        <p14:creationId xmlns:p14="http://schemas.microsoft.com/office/powerpoint/2010/main" val="4084097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ABBA71E-ACFD-4315-A8AA-D96161753EB9}"/>
              </a:ext>
            </a:extLst>
          </p:cNvPr>
          <p:cNvSpPr txBox="1"/>
          <p:nvPr/>
        </p:nvSpPr>
        <p:spPr>
          <a:xfrm>
            <a:off x="548640" y="525780"/>
            <a:ext cx="8732520" cy="1200329"/>
          </a:xfrm>
          <a:prstGeom prst="rect">
            <a:avLst/>
          </a:prstGeom>
          <a:noFill/>
        </p:spPr>
        <p:txBody>
          <a:bodyPr wrap="square" rtlCol="0">
            <a:spAutoFit/>
          </a:bodyPr>
          <a:lstStyle/>
          <a:p>
            <a:r>
              <a:rPr lang="en-GB" dirty="0"/>
              <a:t>Procedure </a:t>
            </a:r>
          </a:p>
          <a:p>
            <a:r>
              <a:rPr lang="en-GB" dirty="0"/>
              <a:t>The </a:t>
            </a:r>
            <a:r>
              <a:rPr lang="en-GB" dirty="0" smtClean="0"/>
              <a:t>questionnaires </a:t>
            </a:r>
            <a:r>
              <a:rPr lang="en-GB" dirty="0"/>
              <a:t>were sent out by email to </a:t>
            </a:r>
            <a:r>
              <a:rPr lang="en-GB" dirty="0" smtClean="0"/>
              <a:t>participants </a:t>
            </a:r>
            <a:r>
              <a:rPr lang="en-GB" dirty="0"/>
              <a:t>a link was also posted on social media where they were directed to kwik survey where they filled out a 11 questionnaire. Once all data was collected it was scored using FINSH  </a:t>
            </a:r>
          </a:p>
        </p:txBody>
      </p:sp>
    </p:spTree>
    <p:extLst>
      <p:ext uri="{BB962C8B-B14F-4D97-AF65-F5344CB8AC3E}">
        <p14:creationId xmlns:p14="http://schemas.microsoft.com/office/powerpoint/2010/main" val="1308383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91D7CA-5884-4220-BED9-59926D84B11E}"/>
              </a:ext>
            </a:extLst>
          </p:cNvPr>
          <p:cNvSpPr/>
          <p:nvPr/>
        </p:nvSpPr>
        <p:spPr>
          <a:xfrm>
            <a:off x="138595" y="209620"/>
            <a:ext cx="11158331" cy="8279190"/>
          </a:xfrm>
          <a:prstGeom prst="rect">
            <a:avLst/>
          </a:prstGeom>
        </p:spPr>
        <p:txBody>
          <a:bodyPr wrap="square">
            <a:spAutoFit/>
          </a:bodyPr>
          <a:lstStyle/>
          <a:p>
            <a:r>
              <a:rPr lang="en-GB" sz="1600" dirty="0"/>
              <a:t> </a:t>
            </a:r>
            <a:r>
              <a:rPr lang="en-GB" sz="1600" b="1" u="sng" dirty="0"/>
              <a:t>Results</a:t>
            </a:r>
          </a:p>
          <a:p>
            <a:r>
              <a:rPr lang="en-GB" sz="1600" u="sng" dirty="0"/>
              <a:t>Age</a:t>
            </a:r>
          </a:p>
          <a:p>
            <a:pPr marL="285750" indent="-285750">
              <a:buFont typeface="Arial" panose="020B0604020202020204" pitchFamily="34" charset="0"/>
              <a:buChar char="•"/>
            </a:pPr>
            <a:r>
              <a:rPr lang="en-GB" sz="1600" dirty="0"/>
              <a:t>18-36 years old </a:t>
            </a:r>
          </a:p>
          <a:p>
            <a:r>
              <a:rPr lang="en-GB" sz="1600" u="sng" dirty="0"/>
              <a:t>Sex​</a:t>
            </a:r>
          </a:p>
          <a:p>
            <a:pPr marL="285750" indent="-285750">
              <a:buFont typeface="Arial" panose="020B0604020202020204" pitchFamily="34" charset="0"/>
              <a:buChar char="•"/>
            </a:pPr>
            <a:r>
              <a:rPr lang="en-GB" sz="1600" dirty="0"/>
              <a:t>Female - 93% </a:t>
            </a:r>
          </a:p>
          <a:p>
            <a:pPr marL="285750" indent="-285750">
              <a:buFont typeface="Arial" panose="020B0604020202020204" pitchFamily="34" charset="0"/>
              <a:buChar char="•"/>
            </a:pPr>
            <a:r>
              <a:rPr lang="en-GB" sz="1600" dirty="0"/>
              <a:t>Male - 7%</a:t>
            </a:r>
          </a:p>
          <a:p>
            <a:r>
              <a:rPr lang="en-GB" sz="1600" dirty="0"/>
              <a:t>Standard Deviation-12.5</a:t>
            </a:r>
          </a:p>
          <a:p>
            <a:endParaRPr lang="en-GB" sz="1600" dirty="0"/>
          </a:p>
          <a:p>
            <a:r>
              <a:rPr lang="en-GB" sz="1600" dirty="0"/>
              <a:t>When asked if Television advertising, which uses celebrities, attracts their attention.</a:t>
            </a:r>
          </a:p>
          <a:p>
            <a:pPr marL="285750" indent="-285750">
              <a:buFont typeface="Arial" panose="020B0604020202020204" pitchFamily="34" charset="0"/>
              <a:buChar char="•"/>
            </a:pPr>
            <a:r>
              <a:rPr lang="en-GB" sz="1600" dirty="0"/>
              <a:t>7% - Disagree</a:t>
            </a:r>
          </a:p>
          <a:p>
            <a:pPr marL="285750" indent="-285750">
              <a:buFont typeface="Arial" panose="020B0604020202020204" pitchFamily="34" charset="0"/>
              <a:buChar char="•"/>
            </a:pPr>
            <a:r>
              <a:rPr lang="en-GB" sz="1600" dirty="0"/>
              <a:t>20% - Neutral</a:t>
            </a:r>
          </a:p>
          <a:p>
            <a:pPr marL="285750" indent="-285750">
              <a:buFont typeface="Arial" panose="020B0604020202020204" pitchFamily="34" charset="0"/>
              <a:buChar char="•"/>
            </a:pPr>
            <a:r>
              <a:rPr lang="en-GB" sz="1600" dirty="0"/>
              <a:t>60% - Agree</a:t>
            </a:r>
          </a:p>
          <a:p>
            <a:pPr marL="285750" indent="-285750">
              <a:buFont typeface="Arial" panose="020B0604020202020204" pitchFamily="34" charset="0"/>
              <a:buChar char="•"/>
            </a:pPr>
            <a:r>
              <a:rPr lang="en-GB" sz="1600" dirty="0"/>
              <a:t>13% - Strongly Agree</a:t>
            </a:r>
          </a:p>
          <a:p>
            <a:r>
              <a:rPr lang="en-GB" sz="1600" dirty="0"/>
              <a:t>The Standard Deviation was 6.32</a:t>
            </a:r>
          </a:p>
          <a:p>
            <a:endParaRPr lang="en-GB" sz="1600" dirty="0"/>
          </a:p>
          <a:p>
            <a:r>
              <a:rPr lang="en-GB" sz="1600" dirty="0"/>
              <a:t>When asked if Television advertising, which uses celebrities, is popular to me</a:t>
            </a:r>
          </a:p>
          <a:p>
            <a:pPr marL="285750" indent="-285750">
              <a:buFont typeface="Arial" panose="020B0604020202020204" pitchFamily="34" charset="0"/>
              <a:buChar char="•"/>
            </a:pPr>
            <a:r>
              <a:rPr lang="en-GB" sz="1600" dirty="0"/>
              <a:t>0% - Strongly Disagree</a:t>
            </a:r>
          </a:p>
          <a:p>
            <a:pPr marL="285750" indent="-285750">
              <a:buFont typeface="Arial" panose="020B0604020202020204" pitchFamily="34" charset="0"/>
              <a:buChar char="•"/>
            </a:pPr>
            <a:r>
              <a:rPr lang="en-GB" sz="1600" dirty="0"/>
              <a:t>10% - Disagree</a:t>
            </a:r>
          </a:p>
          <a:p>
            <a:pPr marL="285750" indent="-285750">
              <a:buFont typeface="Arial" panose="020B0604020202020204" pitchFamily="34" charset="0"/>
              <a:buChar char="•"/>
            </a:pPr>
            <a:r>
              <a:rPr lang="en-GB" sz="1600" dirty="0"/>
              <a:t>17% -Neutral</a:t>
            </a:r>
          </a:p>
          <a:p>
            <a:pPr marL="285750" indent="-285750">
              <a:buFont typeface="Arial" panose="020B0604020202020204" pitchFamily="34" charset="0"/>
              <a:buChar char="•"/>
            </a:pPr>
            <a:r>
              <a:rPr lang="en-GB" sz="1600" dirty="0"/>
              <a:t>53% - Agree</a:t>
            </a:r>
          </a:p>
          <a:p>
            <a:pPr marL="285750" indent="-285750">
              <a:buFont typeface="Arial" panose="020B0604020202020204" pitchFamily="34" charset="0"/>
              <a:buChar char="•"/>
            </a:pPr>
            <a:r>
              <a:rPr lang="en-GB" sz="1600" dirty="0"/>
              <a:t>20% - Strongly Agree</a:t>
            </a:r>
          </a:p>
          <a:p>
            <a:pPr marL="285750" indent="-285750">
              <a:buFont typeface="Arial" panose="020B0604020202020204" pitchFamily="34" charset="0"/>
              <a:buChar char="•"/>
            </a:pPr>
            <a:r>
              <a:rPr lang="en-GB" sz="1600" dirty="0"/>
              <a:t>Standard Deviation - 5.4</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40872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22C1E73-1045-48E1-92A2-BC4401F60BD8}"/>
              </a:ext>
            </a:extLst>
          </p:cNvPr>
          <p:cNvSpPr/>
          <p:nvPr/>
        </p:nvSpPr>
        <p:spPr>
          <a:xfrm>
            <a:off x="279400" y="355600"/>
            <a:ext cx="11544300" cy="6647974"/>
          </a:xfrm>
          <a:prstGeom prst="rect">
            <a:avLst/>
          </a:prstGeom>
        </p:spPr>
        <p:txBody>
          <a:bodyPr wrap="square">
            <a:spAutoFit/>
          </a:bodyPr>
          <a:lstStyle/>
          <a:p>
            <a:endParaRPr lang="en-GB" sz="1600" dirty="0"/>
          </a:p>
          <a:p>
            <a:r>
              <a:rPr lang="en-GB" sz="1600" dirty="0"/>
              <a:t>Television advertising, which uses celebrities, is enjoyable to me </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7% - Disagree</a:t>
            </a:r>
          </a:p>
          <a:p>
            <a:pPr marL="171450" indent="-171450">
              <a:buFont typeface="Arial" panose="020B0604020202020204" pitchFamily="34" charset="0"/>
              <a:buChar char="•"/>
            </a:pPr>
            <a:r>
              <a:rPr lang="en-GB" sz="1600" dirty="0"/>
              <a:t>20% - Neutral</a:t>
            </a:r>
          </a:p>
          <a:p>
            <a:pPr marL="171450" indent="-171450">
              <a:buFont typeface="Arial" panose="020B0604020202020204" pitchFamily="34" charset="0"/>
              <a:buChar char="•"/>
            </a:pPr>
            <a:r>
              <a:rPr lang="en-GB" sz="1600" dirty="0"/>
              <a:t>47% - Agree</a:t>
            </a:r>
          </a:p>
          <a:p>
            <a:pPr marL="171450" indent="-171450">
              <a:buFont typeface="Arial" panose="020B0604020202020204" pitchFamily="34" charset="0"/>
              <a:buChar char="•"/>
            </a:pPr>
            <a:r>
              <a:rPr lang="en-GB" sz="1600" dirty="0"/>
              <a:t>27% - Strongly Agree</a:t>
            </a:r>
          </a:p>
          <a:p>
            <a:pPr marL="171450" indent="-171450">
              <a:buFont typeface="Arial" panose="020B0604020202020204" pitchFamily="34" charset="0"/>
              <a:buChar char="•"/>
            </a:pPr>
            <a:r>
              <a:rPr lang="en-GB" sz="1600" dirty="0"/>
              <a:t>Standard Deviation - 4.9</a:t>
            </a:r>
          </a:p>
          <a:p>
            <a:endParaRPr lang="en-GB" sz="1600" dirty="0"/>
          </a:p>
          <a:p>
            <a:r>
              <a:rPr lang="en-GB" sz="1600" dirty="0"/>
              <a:t>Attractive celebrities in television advertising make me pay more attention to product details  </a:t>
            </a:r>
          </a:p>
          <a:p>
            <a:pPr marL="285750" indent="-285750">
              <a:buFont typeface="Arial" panose="020B0604020202020204" pitchFamily="34" charset="0"/>
              <a:buChar char="•"/>
            </a:pPr>
            <a:r>
              <a:rPr lang="en-GB" sz="1600" dirty="0"/>
              <a:t>0% - Strongly Disagree</a:t>
            </a:r>
          </a:p>
          <a:p>
            <a:pPr marL="285750" indent="-285750">
              <a:buFont typeface="Arial" panose="020B0604020202020204" pitchFamily="34" charset="0"/>
              <a:buChar char="•"/>
            </a:pPr>
            <a:r>
              <a:rPr lang="en-GB" sz="1600" dirty="0"/>
              <a:t>7% - Disagree</a:t>
            </a:r>
          </a:p>
          <a:p>
            <a:pPr marL="285750" indent="-285750">
              <a:buFont typeface="Arial" panose="020B0604020202020204" pitchFamily="34" charset="0"/>
              <a:buChar char="•"/>
            </a:pPr>
            <a:r>
              <a:rPr lang="en-GB" sz="1600" dirty="0"/>
              <a:t>7% - Neutral</a:t>
            </a:r>
          </a:p>
          <a:p>
            <a:pPr marL="285750" indent="-285750">
              <a:buFont typeface="Arial" panose="020B0604020202020204" pitchFamily="34" charset="0"/>
              <a:buChar char="•"/>
            </a:pPr>
            <a:r>
              <a:rPr lang="en-GB" sz="1600" dirty="0"/>
              <a:t>60% - Agree</a:t>
            </a:r>
          </a:p>
          <a:p>
            <a:pPr marL="285750" indent="-285750">
              <a:buFont typeface="Arial" panose="020B0604020202020204" pitchFamily="34" charset="0"/>
              <a:buChar char="•"/>
            </a:pPr>
            <a:r>
              <a:rPr lang="en-GB" sz="1600" dirty="0"/>
              <a:t>27% - Strongly agree</a:t>
            </a:r>
          </a:p>
          <a:p>
            <a:pPr marL="285750" indent="-285750">
              <a:buFont typeface="Arial" panose="020B0604020202020204" pitchFamily="34" charset="0"/>
              <a:buChar char="•"/>
            </a:pPr>
            <a:r>
              <a:rPr lang="en-GB" sz="1600" dirty="0"/>
              <a:t>Standard Deviation - 6.57</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Celebrity based television Advertising helps me make the buying decision</a:t>
            </a:r>
          </a:p>
          <a:p>
            <a:pPr marL="285750" indent="-285750">
              <a:buFont typeface="Arial" panose="020B0604020202020204" pitchFamily="34" charset="0"/>
              <a:buChar char="•"/>
            </a:pPr>
            <a:r>
              <a:rPr lang="en-GB" sz="1600" dirty="0"/>
              <a:t>0% - Strongly Disagree</a:t>
            </a:r>
          </a:p>
          <a:p>
            <a:pPr marL="285750" indent="-285750">
              <a:buFont typeface="Arial" panose="020B0604020202020204" pitchFamily="34" charset="0"/>
              <a:buChar char="•"/>
            </a:pPr>
            <a:r>
              <a:rPr lang="en-GB" sz="1600" dirty="0"/>
              <a:t>13% - Disagree</a:t>
            </a:r>
          </a:p>
          <a:p>
            <a:pPr marL="285750" indent="-285750">
              <a:buFont typeface="Arial" panose="020B0604020202020204" pitchFamily="34" charset="0"/>
              <a:buChar char="•"/>
            </a:pPr>
            <a:r>
              <a:rPr lang="en-GB" sz="1600" dirty="0"/>
              <a:t>20% - Neutral</a:t>
            </a:r>
          </a:p>
          <a:p>
            <a:pPr marL="285750" indent="-285750">
              <a:buFont typeface="Arial" panose="020B0604020202020204" pitchFamily="34" charset="0"/>
              <a:buChar char="•"/>
            </a:pPr>
            <a:r>
              <a:rPr lang="en-GB" sz="1600" dirty="0"/>
              <a:t>53% - Agree</a:t>
            </a:r>
          </a:p>
          <a:p>
            <a:pPr marL="285750" indent="-285750">
              <a:buFont typeface="Arial" panose="020B0604020202020204" pitchFamily="34" charset="0"/>
              <a:buChar char="•"/>
            </a:pPr>
            <a:r>
              <a:rPr lang="en-GB" sz="1600" dirty="0"/>
              <a:t>13% - Strongly Agree</a:t>
            </a:r>
          </a:p>
          <a:p>
            <a:pPr marL="285750" indent="-285750">
              <a:buFont typeface="Arial" panose="020B0604020202020204" pitchFamily="34" charset="0"/>
              <a:buChar char="•"/>
            </a:pPr>
            <a:r>
              <a:rPr lang="en-GB" sz="1600" dirty="0"/>
              <a:t>Standard Deviation - 5.37</a:t>
            </a:r>
          </a:p>
          <a:p>
            <a:pPr marL="285750" indent="-285750">
              <a:buFont typeface="Arial" panose="020B0604020202020204" pitchFamily="34" charset="0"/>
              <a:buChar char="•"/>
            </a:pPr>
            <a:endParaRPr lang="en-GB" dirty="0"/>
          </a:p>
          <a:p>
            <a:endParaRPr lang="en-GB" sz="1400" dirty="0"/>
          </a:p>
          <a:p>
            <a:endParaRPr lang="en-GB" sz="1000" dirty="0"/>
          </a:p>
        </p:txBody>
      </p:sp>
    </p:spTree>
    <p:extLst>
      <p:ext uri="{BB962C8B-B14F-4D97-AF65-F5344CB8AC3E}">
        <p14:creationId xmlns:p14="http://schemas.microsoft.com/office/powerpoint/2010/main" val="1386348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E8C2974-4A4F-4430-A29C-FC6B53E8F13C}"/>
              </a:ext>
            </a:extLst>
          </p:cNvPr>
          <p:cNvSpPr/>
          <p:nvPr/>
        </p:nvSpPr>
        <p:spPr>
          <a:xfrm>
            <a:off x="403087" y="508001"/>
            <a:ext cx="8918713" cy="6155531"/>
          </a:xfrm>
          <a:prstGeom prst="rect">
            <a:avLst/>
          </a:prstGeom>
        </p:spPr>
        <p:txBody>
          <a:bodyPr wrap="square">
            <a:spAutoFit/>
          </a:bodyPr>
          <a:lstStyle/>
          <a:p>
            <a:r>
              <a:rPr lang="en-GB" sz="1600" dirty="0"/>
              <a:t>Celebrity based television Advertising helps me make the buying decision</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13% - Disagree</a:t>
            </a:r>
          </a:p>
          <a:p>
            <a:pPr marL="171450" indent="-171450">
              <a:buFont typeface="Arial" panose="020B0604020202020204" pitchFamily="34" charset="0"/>
              <a:buChar char="•"/>
            </a:pPr>
            <a:r>
              <a:rPr lang="en-GB" sz="1600" dirty="0"/>
              <a:t>20% - Neutral</a:t>
            </a:r>
          </a:p>
          <a:p>
            <a:pPr marL="171450" indent="-171450">
              <a:buFont typeface="Arial" panose="020B0604020202020204" pitchFamily="34" charset="0"/>
              <a:buChar char="•"/>
            </a:pPr>
            <a:r>
              <a:rPr lang="en-GB" sz="1600" dirty="0"/>
              <a:t>53% - Agree</a:t>
            </a:r>
          </a:p>
          <a:p>
            <a:pPr marL="171450" indent="-171450">
              <a:buFont typeface="Arial" panose="020B0604020202020204" pitchFamily="34" charset="0"/>
              <a:buChar char="•"/>
            </a:pPr>
            <a:r>
              <a:rPr lang="en-GB" sz="1600" dirty="0"/>
              <a:t>13% - Strongly Agree</a:t>
            </a:r>
          </a:p>
          <a:p>
            <a:pPr marL="171450" indent="-171450">
              <a:buFont typeface="Arial" panose="020B0604020202020204" pitchFamily="34" charset="0"/>
              <a:buChar char="•"/>
            </a:pPr>
            <a:r>
              <a:rPr lang="en-GB" sz="1600" dirty="0"/>
              <a:t>Standard Deviation - 5.37</a:t>
            </a:r>
          </a:p>
          <a:p>
            <a:endParaRPr lang="en-GB" sz="1600" dirty="0"/>
          </a:p>
          <a:p>
            <a:r>
              <a:rPr lang="en-GB" sz="1600" dirty="0"/>
              <a:t>Celebrity based television Advertising​ increases acceptance of the endorsed brands</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10% - Disagree</a:t>
            </a:r>
          </a:p>
          <a:p>
            <a:pPr marL="171450" indent="-171450">
              <a:buFont typeface="Arial" panose="020B0604020202020204" pitchFamily="34" charset="0"/>
              <a:buChar char="•"/>
            </a:pPr>
            <a:r>
              <a:rPr lang="en-GB" sz="1600" dirty="0"/>
              <a:t>13% - Neutral</a:t>
            </a:r>
          </a:p>
          <a:p>
            <a:pPr marL="171450" indent="-171450">
              <a:buFont typeface="Arial" panose="020B0604020202020204" pitchFamily="34" charset="0"/>
              <a:buChar char="•"/>
            </a:pPr>
            <a:r>
              <a:rPr lang="en-GB" sz="1600" dirty="0"/>
              <a:t>57%  - Agree</a:t>
            </a:r>
          </a:p>
          <a:p>
            <a:pPr marL="171450" indent="-171450">
              <a:buFont typeface="Arial" panose="020B0604020202020204" pitchFamily="34" charset="0"/>
              <a:buChar char="•"/>
            </a:pPr>
            <a:r>
              <a:rPr lang="en-GB" sz="1600" dirty="0"/>
              <a:t>20% - Strongly Agree</a:t>
            </a:r>
          </a:p>
          <a:p>
            <a:pPr marL="171450" indent="-171450">
              <a:buFont typeface="Arial" panose="020B0604020202020204" pitchFamily="34" charset="0"/>
              <a:buChar char="•"/>
            </a:pPr>
            <a:r>
              <a:rPr lang="en-GB" sz="1600" dirty="0"/>
              <a:t>Standard Deviation - 5.83</a:t>
            </a:r>
          </a:p>
          <a:p>
            <a:pPr marL="171450" indent="-171450">
              <a:buFont typeface="Arial" panose="020B0604020202020204" pitchFamily="34" charset="0"/>
              <a:buChar char="•"/>
            </a:pPr>
            <a:endParaRPr lang="en-GB" sz="1600" dirty="0"/>
          </a:p>
          <a:p>
            <a:pPr marL="171450" indent="-171450">
              <a:buFont typeface="Arial" panose="020B0604020202020204" pitchFamily="34" charset="0"/>
              <a:buChar char="•"/>
            </a:pPr>
            <a:r>
              <a:rPr lang="en-GB" sz="1600" dirty="0"/>
              <a:t>Celebrity based television Advertising​ increases my awareness of endorsed brands that the celebrity is in.​</a:t>
            </a:r>
          </a:p>
          <a:p>
            <a:pPr marL="171450" indent="-171450">
              <a:buFont typeface="Arial" panose="020B0604020202020204" pitchFamily="34" charset="0"/>
              <a:buChar char="•"/>
            </a:pPr>
            <a:r>
              <a:rPr lang="en-GB" sz="1600" dirty="0"/>
              <a:t>0% - Strongly Disagree</a:t>
            </a:r>
          </a:p>
          <a:p>
            <a:pPr marL="171450" indent="-171450">
              <a:buFont typeface="Arial" panose="020B0604020202020204" pitchFamily="34" charset="0"/>
              <a:buChar char="•"/>
            </a:pPr>
            <a:r>
              <a:rPr lang="en-GB" sz="1600" dirty="0"/>
              <a:t>7% - Disagree</a:t>
            </a:r>
          </a:p>
          <a:p>
            <a:pPr marL="171450" indent="-171450">
              <a:buFont typeface="Arial" panose="020B0604020202020204" pitchFamily="34" charset="0"/>
              <a:buChar char="•"/>
            </a:pPr>
            <a:r>
              <a:rPr lang="en-GB" sz="1600" dirty="0"/>
              <a:t>3% - Neutral</a:t>
            </a:r>
          </a:p>
          <a:p>
            <a:pPr marL="171450" indent="-171450">
              <a:buFont typeface="Arial" panose="020B0604020202020204" pitchFamily="34" charset="0"/>
              <a:buChar char="•"/>
            </a:pPr>
            <a:r>
              <a:rPr lang="en-GB" sz="1600" dirty="0"/>
              <a:t>72% - Agree</a:t>
            </a:r>
          </a:p>
          <a:p>
            <a:pPr marL="171450" indent="-171450">
              <a:buFont typeface="Arial" panose="020B0604020202020204" pitchFamily="34" charset="0"/>
              <a:buChar char="•"/>
            </a:pPr>
            <a:r>
              <a:rPr lang="en-GB" sz="1600" dirty="0"/>
              <a:t>17% - Strongly Agree</a:t>
            </a:r>
          </a:p>
          <a:p>
            <a:pPr marL="171450" indent="-171450">
              <a:buFont typeface="Arial" panose="020B0604020202020204" pitchFamily="34" charset="0"/>
              <a:buChar char="•"/>
            </a:pPr>
            <a:r>
              <a:rPr lang="en-GB" sz="1600" dirty="0"/>
              <a:t>Standard Deviation- 7.78</a:t>
            </a:r>
          </a:p>
          <a:p>
            <a:pPr marL="171450" indent="-171450">
              <a:buFont typeface="Arial" panose="020B0604020202020204" pitchFamily="34" charset="0"/>
              <a:buChar char="•"/>
            </a:pPr>
            <a:endParaRPr lang="en-GB" sz="1600" dirty="0"/>
          </a:p>
          <a:p>
            <a:endParaRPr lang="en-GB" sz="1000" dirty="0"/>
          </a:p>
        </p:txBody>
      </p:sp>
    </p:spTree>
    <p:extLst>
      <p:ext uri="{BB962C8B-B14F-4D97-AF65-F5344CB8AC3E}">
        <p14:creationId xmlns:p14="http://schemas.microsoft.com/office/powerpoint/2010/main" val="3224819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E8F9CB-DB3D-45BB-9B3B-61D76A5BBDF7}"/>
              </a:ext>
            </a:extLst>
          </p:cNvPr>
          <p:cNvSpPr/>
          <p:nvPr/>
        </p:nvSpPr>
        <p:spPr>
          <a:xfrm>
            <a:off x="267804" y="255104"/>
            <a:ext cx="8812696" cy="5663089"/>
          </a:xfrm>
          <a:prstGeom prst="rect">
            <a:avLst/>
          </a:prstGeom>
        </p:spPr>
        <p:txBody>
          <a:bodyPr wrap="square">
            <a:spAutoFit/>
          </a:bodyPr>
          <a:lstStyle/>
          <a:p>
            <a:endParaRPr lang="en-GB" sz="1000" dirty="0"/>
          </a:p>
          <a:p>
            <a:r>
              <a:rPr lang="en-GB" sz="1000" dirty="0"/>
              <a:t>​</a:t>
            </a:r>
            <a:r>
              <a:rPr lang="en-GB" sz="1600" dirty="0"/>
              <a:t>The character of a celebrity influences the image of the endorsed brand they are the face of.</a:t>
            </a:r>
          </a:p>
          <a:p>
            <a:pPr marL="171450" indent="-171450">
              <a:buFont typeface="Arial" panose="020B0604020202020204" pitchFamily="34" charset="0"/>
              <a:buChar char="•"/>
            </a:pPr>
            <a:r>
              <a:rPr lang="en-GB" sz="1600" dirty="0"/>
              <a:t>3% - Strongly Disagree</a:t>
            </a:r>
          </a:p>
          <a:p>
            <a:pPr marL="171450" indent="-171450">
              <a:buFont typeface="Arial" panose="020B0604020202020204" pitchFamily="34" charset="0"/>
              <a:buChar char="•"/>
            </a:pPr>
            <a:r>
              <a:rPr lang="en-GB" sz="1600" dirty="0"/>
              <a:t>3% - Disagree</a:t>
            </a:r>
          </a:p>
          <a:p>
            <a:pPr marL="171450" indent="-171450">
              <a:buFont typeface="Arial" panose="020B0604020202020204" pitchFamily="34" charset="0"/>
              <a:buChar char="•"/>
            </a:pPr>
            <a:r>
              <a:rPr lang="en-GB" sz="1600" dirty="0"/>
              <a:t>7% - Neutral</a:t>
            </a:r>
          </a:p>
          <a:p>
            <a:pPr marL="171450" indent="-171450">
              <a:buFont typeface="Arial" panose="020B0604020202020204" pitchFamily="34" charset="0"/>
              <a:buChar char="•"/>
            </a:pPr>
            <a:r>
              <a:rPr lang="en-GB" sz="1600" dirty="0"/>
              <a:t>62% - Agree</a:t>
            </a:r>
          </a:p>
          <a:p>
            <a:pPr marL="171450" indent="-171450">
              <a:buFont typeface="Arial" panose="020B0604020202020204" pitchFamily="34" charset="0"/>
              <a:buChar char="•"/>
            </a:pPr>
            <a:r>
              <a:rPr lang="en-GB" sz="1600" dirty="0"/>
              <a:t>24% - Strongly Agree</a:t>
            </a:r>
          </a:p>
          <a:p>
            <a:pPr marL="171450" indent="-171450">
              <a:buFont typeface="Arial" panose="020B0604020202020204" pitchFamily="34" charset="0"/>
              <a:buChar char="•"/>
            </a:pPr>
            <a:r>
              <a:rPr lang="en-GB" sz="1600" dirty="0"/>
              <a:t>Standard Deviation - 6.49</a:t>
            </a:r>
          </a:p>
          <a:p>
            <a:endParaRPr lang="en-GB" sz="1600" dirty="0"/>
          </a:p>
          <a:p>
            <a:r>
              <a:rPr lang="en-GB" sz="1600" dirty="0"/>
              <a:t>The more meaningful the match up between the celebrity and the endorsed brand, the greater the trust in the brand</a:t>
            </a:r>
          </a:p>
          <a:p>
            <a:pPr marL="285750" indent="-285750">
              <a:buFont typeface="Arial" panose="020B0604020202020204" pitchFamily="34" charset="0"/>
              <a:buChar char="•"/>
            </a:pPr>
            <a:r>
              <a:rPr lang="en-GB" sz="1600" dirty="0"/>
              <a:t>7% - Strongly Disagree</a:t>
            </a:r>
          </a:p>
          <a:p>
            <a:pPr marL="285750" indent="-285750">
              <a:buFont typeface="Arial" panose="020B0604020202020204" pitchFamily="34" charset="0"/>
              <a:buChar char="•"/>
            </a:pPr>
            <a:r>
              <a:rPr lang="en-GB" sz="1600" dirty="0"/>
              <a:t>3% - Disagree</a:t>
            </a:r>
          </a:p>
          <a:p>
            <a:pPr marL="285750" indent="-285750">
              <a:buFont typeface="Arial" panose="020B0604020202020204" pitchFamily="34" charset="0"/>
              <a:buChar char="•"/>
            </a:pPr>
            <a:r>
              <a:rPr lang="en-GB" sz="1600" dirty="0"/>
              <a:t>0% - Neutral</a:t>
            </a:r>
          </a:p>
          <a:p>
            <a:pPr marL="285750" indent="-285750">
              <a:buFont typeface="Arial" panose="020B0604020202020204" pitchFamily="34" charset="0"/>
              <a:buChar char="•"/>
            </a:pPr>
            <a:r>
              <a:rPr lang="en-GB" sz="1600" dirty="0"/>
              <a:t>55% - Agree</a:t>
            </a:r>
          </a:p>
          <a:p>
            <a:pPr marL="285750" indent="-285750">
              <a:buFont typeface="Arial" panose="020B0604020202020204" pitchFamily="34" charset="0"/>
              <a:buChar char="•"/>
            </a:pPr>
            <a:r>
              <a:rPr lang="en-GB" sz="1600" dirty="0"/>
              <a:t>34% - Strongly Agree</a:t>
            </a:r>
          </a:p>
          <a:p>
            <a:pPr marL="285750" indent="-285750">
              <a:buFont typeface="Arial" panose="020B0604020202020204" pitchFamily="34" charset="0"/>
              <a:buChar char="•"/>
            </a:pPr>
            <a:r>
              <a:rPr lang="en-GB" sz="1600" dirty="0"/>
              <a:t>Standard Deviation - 6.21</a:t>
            </a:r>
          </a:p>
          <a:p>
            <a:endParaRPr lang="en-GB" sz="16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39009592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9981DB-0BE7-4C08-8DD2-D38C902CA9FB}"/>
              </a:ext>
            </a:extLst>
          </p:cNvPr>
          <p:cNvSpPr/>
          <p:nvPr/>
        </p:nvSpPr>
        <p:spPr>
          <a:xfrm>
            <a:off x="891540" y="821174"/>
            <a:ext cx="9144000" cy="3354765"/>
          </a:xfrm>
          <a:prstGeom prst="rect">
            <a:avLst/>
          </a:prstGeom>
        </p:spPr>
        <p:txBody>
          <a:bodyPr wrap="square">
            <a:spAutoFit/>
          </a:bodyPr>
          <a:lstStyle/>
          <a:p>
            <a:r>
              <a:rPr lang="en-GB" u="sng" dirty="0"/>
              <a:t>Discussion</a:t>
            </a:r>
          </a:p>
          <a:p>
            <a:r>
              <a:rPr lang="en-GB" dirty="0"/>
              <a:t>The aim of the study was to explore the influence celebrity endorsement has on the consumers attitude towards the brand </a:t>
            </a:r>
          </a:p>
          <a:p>
            <a:endParaRPr lang="en-GB" sz="1400"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39402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C0ABD3-9339-467A-A573-B1E9995D92B9}"/>
              </a:ext>
            </a:extLst>
          </p:cNvPr>
          <p:cNvSpPr/>
          <p:nvPr/>
        </p:nvSpPr>
        <p:spPr>
          <a:xfrm>
            <a:off x="636103" y="503583"/>
            <a:ext cx="11304105" cy="553998"/>
          </a:xfrm>
          <a:prstGeom prst="rect">
            <a:avLst/>
          </a:prstGeom>
        </p:spPr>
        <p:txBody>
          <a:bodyPr wrap="square">
            <a:spAutoFit/>
          </a:bodyPr>
          <a:lstStyle/>
          <a:p>
            <a:endParaRPr lang="en-GB" sz="1000" dirty="0"/>
          </a:p>
          <a:p>
            <a:endParaRPr lang="en-GB" sz="1000" dirty="0"/>
          </a:p>
          <a:p>
            <a:endParaRPr lang="en-GB" sz="1000" dirty="0"/>
          </a:p>
        </p:txBody>
      </p:sp>
      <p:sp>
        <p:nvSpPr>
          <p:cNvPr id="3" name="Rectangle 2">
            <a:extLst>
              <a:ext uri="{FF2B5EF4-FFF2-40B4-BE49-F238E27FC236}">
                <a16:creationId xmlns:a16="http://schemas.microsoft.com/office/drawing/2014/main" id="{DFFAA0F3-F039-42B8-9363-29EEB455AEBD}"/>
              </a:ext>
            </a:extLst>
          </p:cNvPr>
          <p:cNvSpPr/>
          <p:nvPr/>
        </p:nvSpPr>
        <p:spPr>
          <a:xfrm>
            <a:off x="636103" y="742122"/>
            <a:ext cx="8507897" cy="3970318"/>
          </a:xfrm>
          <a:prstGeom prst="rect">
            <a:avLst/>
          </a:prstGeom>
        </p:spPr>
        <p:txBody>
          <a:bodyPr wrap="square">
            <a:spAutoFit/>
          </a:bodyPr>
          <a:lstStyle/>
          <a:p>
            <a:r>
              <a:rPr lang="en-GB" dirty="0"/>
              <a:t>If consumers feel like the celebrity endorser has credibility then they are </a:t>
            </a:r>
            <a:r>
              <a:rPr lang="en-GB" dirty="0" err="1"/>
              <a:t>gonna</a:t>
            </a:r>
            <a:r>
              <a:rPr lang="en-GB" dirty="0"/>
              <a:t> purchase more of the product </a:t>
            </a:r>
            <a:r>
              <a:rPr lang="en-GB" dirty="0" err="1"/>
              <a:t>espically</a:t>
            </a:r>
            <a:r>
              <a:rPr lang="en-GB" dirty="0"/>
              <a:t> if the consumers have the impression that the celebrity loves to us the product (Erdogan, 1999; Ohanian, 1991; </a:t>
            </a:r>
            <a:r>
              <a:rPr lang="en-GB" dirty="0" err="1"/>
              <a:t>vander</a:t>
            </a:r>
            <a:r>
              <a:rPr lang="en-GB" dirty="0"/>
              <a:t> </a:t>
            </a:r>
            <a:r>
              <a:rPr lang="en-GB" dirty="0" err="1"/>
              <a:t>Waldt</a:t>
            </a:r>
            <a:r>
              <a:rPr lang="en-GB" dirty="0"/>
              <a:t> et al., 2009).</a:t>
            </a:r>
          </a:p>
          <a:p>
            <a:endParaRPr lang="en-GB" dirty="0"/>
          </a:p>
          <a:p>
            <a:r>
              <a:rPr lang="en-GB" dirty="0"/>
              <a:t>The source credibility model (</a:t>
            </a:r>
            <a:r>
              <a:rPr lang="en-GB" dirty="0" err="1"/>
              <a:t>Hovland</a:t>
            </a:r>
            <a:r>
              <a:rPr lang="en-GB" dirty="0"/>
              <a:t> and Weiss, 1951-1952; </a:t>
            </a:r>
            <a:r>
              <a:rPr lang="en-GB" dirty="0" err="1"/>
              <a:t>Hovland</a:t>
            </a:r>
            <a:r>
              <a:rPr lang="en-GB" dirty="0"/>
              <a:t>, Jani, and Kelley, 1953) is built on that the effectiveness of the message varies on the level in which the consumer thinks the endorser is trustworthy and has expertise in the product (</a:t>
            </a:r>
            <a:r>
              <a:rPr lang="en-GB" dirty="0" err="1"/>
              <a:t>Hovland</a:t>
            </a:r>
            <a:r>
              <a:rPr lang="en-GB" dirty="0"/>
              <a:t> et al.,, 1953; </a:t>
            </a:r>
            <a:r>
              <a:rPr lang="en-GB" dirty="0" err="1"/>
              <a:t>Hovland</a:t>
            </a:r>
            <a:r>
              <a:rPr lang="en-GB" dirty="0"/>
              <a:t> and Weiss, 1951; Ohanian, 1991). (Erdogan, 1999) states that if we believe the endorser to be credible then it can have a influence our attitude, beliefs and opinions this is because of a process called “internalization”, this happens when </a:t>
            </a:r>
          </a:p>
          <a:p>
            <a:endParaRPr lang="en-GB" dirty="0"/>
          </a:p>
          <a:p>
            <a:endParaRPr lang="en-GB" dirty="0"/>
          </a:p>
          <a:p>
            <a:r>
              <a:rPr lang="en-GB" dirty="0"/>
              <a:t>, which occurs when receivers accept a source influence in terms of their personal attitude and value structures</a:t>
            </a:r>
          </a:p>
        </p:txBody>
      </p:sp>
    </p:spTree>
    <p:extLst>
      <p:ext uri="{BB962C8B-B14F-4D97-AF65-F5344CB8AC3E}">
        <p14:creationId xmlns:p14="http://schemas.microsoft.com/office/powerpoint/2010/main" val="3785936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2CB717-9F8F-4104-95D4-5FBFBD07FB43}"/>
              </a:ext>
            </a:extLst>
          </p:cNvPr>
          <p:cNvSpPr/>
          <p:nvPr/>
        </p:nvSpPr>
        <p:spPr>
          <a:xfrm>
            <a:off x="1656182" y="872195"/>
            <a:ext cx="6242113" cy="3693319"/>
          </a:xfrm>
          <a:prstGeom prst="rect">
            <a:avLst/>
          </a:prstGeom>
        </p:spPr>
        <p:txBody>
          <a:bodyPr wrap="square">
            <a:spAutoFit/>
          </a:bodyPr>
          <a:lstStyle/>
          <a:p>
            <a:r>
              <a:rPr lang="en-GB" dirty="0"/>
              <a:t>• Conclusion</a:t>
            </a:r>
          </a:p>
          <a:p>
            <a:r>
              <a:rPr lang="en-GB" dirty="0"/>
              <a:t>Limitations </a:t>
            </a:r>
          </a:p>
          <a:p>
            <a:r>
              <a:rPr lang="en-GB" dirty="0"/>
              <a:t>This has implications when it comes to helping companies when it comes to choosing which celebrity to endorse their product and if the celebrity matches the product brand image they are looking to represent. It also has implications when it comes to the persuasive effectiveness of advertisement. It is important to recognise that the celebrity must have credibility, trustworthy and attractive this leads to consumers have a positive image of the product if they have a positive image of the celebrity.</a:t>
            </a:r>
          </a:p>
          <a:p>
            <a:endParaRPr lang="en-GB" dirty="0"/>
          </a:p>
          <a:p>
            <a:endParaRPr lang="en-GB" dirty="0"/>
          </a:p>
          <a:p>
            <a:endParaRPr lang="en-GB" dirty="0"/>
          </a:p>
        </p:txBody>
      </p:sp>
    </p:spTree>
    <p:extLst>
      <p:ext uri="{BB962C8B-B14F-4D97-AF65-F5344CB8AC3E}">
        <p14:creationId xmlns:p14="http://schemas.microsoft.com/office/powerpoint/2010/main" val="1584063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DBC1256-2160-4606-B3DD-3DAB1521818B}"/>
              </a:ext>
            </a:extLst>
          </p:cNvPr>
          <p:cNvSpPr txBox="1"/>
          <p:nvPr/>
        </p:nvSpPr>
        <p:spPr>
          <a:xfrm>
            <a:off x="834887" y="649357"/>
            <a:ext cx="10760765" cy="8956298"/>
          </a:xfrm>
          <a:prstGeom prst="rect">
            <a:avLst/>
          </a:prstGeom>
          <a:noFill/>
        </p:spPr>
        <p:txBody>
          <a:bodyPr wrap="square" rtlCol="0">
            <a:spAutoFit/>
          </a:bodyPr>
          <a:lstStyle/>
          <a:p>
            <a:r>
              <a:rPr lang="en-GB" dirty="0"/>
              <a:t>Reference</a:t>
            </a:r>
          </a:p>
          <a:p>
            <a:r>
              <a:rPr lang="en-GB" dirty="0"/>
              <a:t> </a:t>
            </a:r>
          </a:p>
          <a:p>
            <a:r>
              <a:rPr lang="en-GB" dirty="0"/>
              <a:t>1. </a:t>
            </a:r>
            <a:r>
              <a:rPr lang="en-GB" dirty="0" err="1"/>
              <a:t>Peeter</a:t>
            </a:r>
            <a:r>
              <a:rPr lang="en-GB" dirty="0"/>
              <a:t> W.J. </a:t>
            </a:r>
            <a:r>
              <a:rPr lang="en-GB" dirty="0" err="1"/>
              <a:t>Verlegh</a:t>
            </a:r>
            <a:r>
              <a:rPr lang="en-GB" dirty="0"/>
              <a:t>, Marieke L. </a:t>
            </a:r>
            <a:r>
              <a:rPr lang="en-GB" dirty="0" err="1"/>
              <a:t>Fransen</a:t>
            </a:r>
            <a:r>
              <a:rPr lang="en-GB" dirty="0"/>
              <a:t> &amp; Amna </a:t>
            </a:r>
            <a:r>
              <a:rPr lang="en-GB" dirty="0" err="1"/>
              <a:t>Kirmani</a:t>
            </a:r>
            <a:r>
              <a:rPr lang="en-GB" dirty="0"/>
              <a:t> (2015) Persuasion</a:t>
            </a:r>
          </a:p>
          <a:p>
            <a:r>
              <a:rPr lang="en-GB" dirty="0"/>
              <a:t>in advertising: when does it work, and when does it not?, International Journal of Advertising,</a:t>
            </a:r>
          </a:p>
          <a:p>
            <a:r>
              <a:rPr lang="en-GB" dirty="0"/>
              <a:t>34:1, 3-5 </a:t>
            </a:r>
          </a:p>
          <a:p>
            <a:r>
              <a:rPr lang="en-GB" dirty="0"/>
              <a:t>2. Yeung-Jo Kim June-</a:t>
            </a:r>
            <a:r>
              <a:rPr lang="en-GB" dirty="0" err="1"/>
              <a:t>Hee</a:t>
            </a:r>
            <a:r>
              <a:rPr lang="en-GB" dirty="0"/>
              <a:t> Na , (2007),"Effects of celebrity athlete endorsement on attitude towards the product: the role of</a:t>
            </a:r>
          </a:p>
          <a:p>
            <a:r>
              <a:rPr lang="en-GB" dirty="0"/>
              <a:t>credibility, attractiveness and the concept of congruence", International Journal of Sports Marketing and Sponsorship, Vol. 8</a:t>
            </a:r>
          </a:p>
          <a:p>
            <a:r>
              <a:rPr lang="en-GB" dirty="0" err="1"/>
              <a:t>Iss</a:t>
            </a:r>
            <a:r>
              <a:rPr lang="en-GB" dirty="0"/>
              <a:t> 4 pp. 23 – 33 </a:t>
            </a:r>
          </a:p>
          <a:p>
            <a:r>
              <a:rPr lang="en-GB" dirty="0"/>
              <a:t>3. </a:t>
            </a:r>
            <a:r>
              <a:rPr lang="en-GB" dirty="0" err="1"/>
              <a:t>Otávio</a:t>
            </a:r>
            <a:r>
              <a:rPr lang="en-GB" dirty="0"/>
              <a:t> Freire, Filipe Quevedo-Silva, Diego </a:t>
            </a:r>
            <a:r>
              <a:rPr lang="en-GB" dirty="0" err="1"/>
              <a:t>Senise</a:t>
            </a:r>
            <a:r>
              <a:rPr lang="en-GB" dirty="0"/>
              <a:t>, Pedro </a:t>
            </a:r>
            <a:r>
              <a:rPr lang="en-GB" dirty="0" err="1"/>
              <a:t>Scrivano</a:t>
            </a:r>
            <a:r>
              <a:rPr lang="en-GB" dirty="0"/>
              <a:t>, (2018) "The effectiveness of</a:t>
            </a:r>
          </a:p>
          <a:p>
            <a:r>
              <a:rPr lang="en-GB" dirty="0"/>
              <a:t>celebrity endorsement in aspiring new celebrities: Examining the effects of brand, congruence,</a:t>
            </a:r>
          </a:p>
          <a:p>
            <a:r>
              <a:rPr lang="en-GB" dirty="0"/>
              <a:t>charisma and overexposure", RAUSP Management Journal, Vol. 53 Issue: 3, pp.289-303 </a:t>
            </a:r>
          </a:p>
          <a:p>
            <a:r>
              <a:rPr lang="en-GB" dirty="0"/>
              <a:t>4. B. Zafer Erdogan (1999) Celebrity Endorsement: A Literature Review, Journal of Marketing Management, 15:4, 291-314</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4990051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12270</TotalTime>
  <Words>1731</Words>
  <Application>Microsoft Office PowerPoint</Application>
  <PresentationFormat>Widescreen</PresentationFormat>
  <Paragraphs>181</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Collins</dc:creator>
  <cp:lastModifiedBy>Jemma Collins (1704061)</cp:lastModifiedBy>
  <cp:revision>43</cp:revision>
  <dcterms:created xsi:type="dcterms:W3CDTF">2019-04-30T13:31:05Z</dcterms:created>
  <dcterms:modified xsi:type="dcterms:W3CDTF">2019-05-09T11:25:30Z</dcterms:modified>
</cp:coreProperties>
</file>