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15"/>
  </p:notesMasterIdLst>
  <p:sldIdLst>
    <p:sldId id="256" r:id="rId2"/>
    <p:sldId id="257" r:id="rId3"/>
    <p:sldId id="258" r:id="rId4"/>
    <p:sldId id="260" r:id="rId5"/>
    <p:sldId id="262" r:id="rId6"/>
    <p:sldId id="264" r:id="rId7"/>
    <p:sldId id="259" r:id="rId8"/>
    <p:sldId id="263" r:id="rId9"/>
    <p:sldId id="266" r:id="rId10"/>
    <p:sldId id="265" r:id="rId11"/>
    <p:sldId id="267" r:id="rId12"/>
    <p:sldId id="261"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454F89-214F-43FB-AFE7-7F6058386179}"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EDB983E2-6EF6-45B4-8D4A-036B9F1AC58A}">
      <dgm:prSet/>
      <dgm:spPr/>
      <dgm:t>
        <a:bodyPr/>
        <a:lstStyle/>
        <a:p>
          <a:r>
            <a:rPr lang="en-US"/>
            <a:t>INTRODUCTION</a:t>
          </a:r>
        </a:p>
      </dgm:t>
    </dgm:pt>
    <dgm:pt modelId="{D434148F-FDD9-454A-8BC1-3D06FA49AA98}" type="parTrans" cxnId="{8AB9473A-8D7D-48BB-A59D-57B6FD1EB124}">
      <dgm:prSet/>
      <dgm:spPr/>
      <dgm:t>
        <a:bodyPr/>
        <a:lstStyle/>
        <a:p>
          <a:endParaRPr lang="en-US"/>
        </a:p>
      </dgm:t>
    </dgm:pt>
    <dgm:pt modelId="{78D525C3-CC1A-40FE-81C6-B6E1D9E0C030}" type="sibTrans" cxnId="{8AB9473A-8D7D-48BB-A59D-57B6FD1EB124}">
      <dgm:prSet/>
      <dgm:spPr/>
      <dgm:t>
        <a:bodyPr/>
        <a:lstStyle/>
        <a:p>
          <a:endParaRPr lang="en-US"/>
        </a:p>
      </dgm:t>
    </dgm:pt>
    <dgm:pt modelId="{9682641C-ED55-495D-95EA-70B010E9EEBC}">
      <dgm:prSet/>
      <dgm:spPr/>
      <dgm:t>
        <a:bodyPr/>
        <a:lstStyle/>
        <a:p>
          <a:r>
            <a:rPr lang="en-US"/>
            <a:t>EMPLOYEE ENGAGEMENT</a:t>
          </a:r>
        </a:p>
      </dgm:t>
    </dgm:pt>
    <dgm:pt modelId="{0BB9AA47-58AD-4526-AD55-F949188FB76D}" type="parTrans" cxnId="{E5A7CEC2-B102-475A-8CD5-3125415FC114}">
      <dgm:prSet/>
      <dgm:spPr/>
      <dgm:t>
        <a:bodyPr/>
        <a:lstStyle/>
        <a:p>
          <a:endParaRPr lang="en-US"/>
        </a:p>
      </dgm:t>
    </dgm:pt>
    <dgm:pt modelId="{98C2E045-3734-4D24-9476-F234C840C861}" type="sibTrans" cxnId="{E5A7CEC2-B102-475A-8CD5-3125415FC114}">
      <dgm:prSet/>
      <dgm:spPr/>
      <dgm:t>
        <a:bodyPr/>
        <a:lstStyle/>
        <a:p>
          <a:endParaRPr lang="en-US"/>
        </a:p>
      </dgm:t>
    </dgm:pt>
    <dgm:pt modelId="{E8106E9D-E9F3-4BF8-830C-3C44E939FE5A}">
      <dgm:prSet/>
      <dgm:spPr/>
      <dgm:t>
        <a:bodyPr/>
        <a:lstStyle/>
        <a:p>
          <a:r>
            <a:rPr lang="en-US"/>
            <a:t>The Zinger model</a:t>
          </a:r>
        </a:p>
      </dgm:t>
    </dgm:pt>
    <dgm:pt modelId="{8CB23B75-66B5-43FD-A74A-9771D2E2CD27}" type="parTrans" cxnId="{C9167B24-0A63-4622-A91F-BCC51F58A437}">
      <dgm:prSet/>
      <dgm:spPr/>
      <dgm:t>
        <a:bodyPr/>
        <a:lstStyle/>
        <a:p>
          <a:endParaRPr lang="en-US"/>
        </a:p>
      </dgm:t>
    </dgm:pt>
    <dgm:pt modelId="{9B97DB74-1713-4196-B2F5-C7385B7B69EB}" type="sibTrans" cxnId="{C9167B24-0A63-4622-A91F-BCC51F58A437}">
      <dgm:prSet/>
      <dgm:spPr/>
      <dgm:t>
        <a:bodyPr/>
        <a:lstStyle/>
        <a:p>
          <a:endParaRPr lang="en-US"/>
        </a:p>
      </dgm:t>
    </dgm:pt>
    <dgm:pt modelId="{E4276C38-F802-479D-8D0B-FDCEF901A21D}">
      <dgm:prSet/>
      <dgm:spPr/>
      <dgm:t>
        <a:bodyPr/>
        <a:lstStyle/>
        <a:p>
          <a:r>
            <a:rPr lang="en-US" dirty="0"/>
            <a:t>Hospitality employees are expected to be engaged, so why is that important?</a:t>
          </a:r>
        </a:p>
      </dgm:t>
    </dgm:pt>
    <dgm:pt modelId="{1601CF11-B50F-4F3B-97BE-64E954329795}" type="parTrans" cxnId="{8D04BBA8-1FC7-426B-89BC-03FC5FEB2695}">
      <dgm:prSet/>
      <dgm:spPr/>
      <dgm:t>
        <a:bodyPr/>
        <a:lstStyle/>
        <a:p>
          <a:endParaRPr lang="en-US"/>
        </a:p>
      </dgm:t>
    </dgm:pt>
    <dgm:pt modelId="{29D74165-74C2-49F0-A5B1-AC6596391C54}" type="sibTrans" cxnId="{8D04BBA8-1FC7-426B-89BC-03FC5FEB2695}">
      <dgm:prSet/>
      <dgm:spPr/>
      <dgm:t>
        <a:bodyPr/>
        <a:lstStyle/>
        <a:p>
          <a:endParaRPr lang="en-US"/>
        </a:p>
      </dgm:t>
    </dgm:pt>
    <dgm:pt modelId="{24DA66C7-3B15-40B9-9D75-28D810FAA946}">
      <dgm:prSet/>
      <dgm:spPr/>
      <dgm:t>
        <a:bodyPr/>
        <a:lstStyle/>
        <a:p>
          <a:r>
            <a:rPr lang="en-US" dirty="0"/>
            <a:t>A Hospitality Industry Guide to Employee Engagement</a:t>
          </a:r>
          <a:br>
            <a:rPr lang="en-US" dirty="0"/>
          </a:br>
          <a:r>
            <a:rPr lang="en-US" dirty="0"/>
            <a:t>Improved guest experiences through engagement programs</a:t>
          </a:r>
        </a:p>
      </dgm:t>
    </dgm:pt>
    <dgm:pt modelId="{7853C74B-F640-4093-8BAC-F7618F1D40A4}" type="parTrans" cxnId="{C0985354-0052-4ABD-852D-801414815751}">
      <dgm:prSet/>
      <dgm:spPr/>
      <dgm:t>
        <a:bodyPr/>
        <a:lstStyle/>
        <a:p>
          <a:endParaRPr lang="en-US"/>
        </a:p>
      </dgm:t>
    </dgm:pt>
    <dgm:pt modelId="{01327494-E718-4713-8CEF-C81B19088F94}" type="sibTrans" cxnId="{C0985354-0052-4ABD-852D-801414815751}">
      <dgm:prSet/>
      <dgm:spPr/>
      <dgm:t>
        <a:bodyPr/>
        <a:lstStyle/>
        <a:p>
          <a:endParaRPr lang="en-US"/>
        </a:p>
      </dgm:t>
    </dgm:pt>
    <dgm:pt modelId="{64A49FA5-1C9A-42DF-80C8-C15ED5C3333F}">
      <dgm:prSet/>
      <dgm:spPr/>
      <dgm:t>
        <a:bodyPr/>
        <a:lstStyle/>
        <a:p>
          <a:r>
            <a:rPr lang="en-US"/>
            <a:t>REFERENCE LIST</a:t>
          </a:r>
          <a:br>
            <a:rPr lang="en-US"/>
          </a:br>
          <a:endParaRPr lang="en-US"/>
        </a:p>
      </dgm:t>
    </dgm:pt>
    <dgm:pt modelId="{FCB5AEC0-A249-4F13-BC2B-5425B83F0845}" type="parTrans" cxnId="{D1E632F1-4C8D-4237-8845-7932EC24C337}">
      <dgm:prSet/>
      <dgm:spPr/>
      <dgm:t>
        <a:bodyPr/>
        <a:lstStyle/>
        <a:p>
          <a:endParaRPr lang="en-US"/>
        </a:p>
      </dgm:t>
    </dgm:pt>
    <dgm:pt modelId="{3FA8B187-2728-485C-A291-53D98624AE55}" type="sibTrans" cxnId="{D1E632F1-4C8D-4237-8845-7932EC24C337}">
      <dgm:prSet/>
      <dgm:spPr/>
      <dgm:t>
        <a:bodyPr/>
        <a:lstStyle/>
        <a:p>
          <a:endParaRPr lang="en-US"/>
        </a:p>
      </dgm:t>
    </dgm:pt>
    <dgm:pt modelId="{59700F7F-AF20-EB45-8DDE-E266B6BB6C2F}" type="pres">
      <dgm:prSet presAssocID="{00454F89-214F-43FB-AFE7-7F6058386179}" presName="Name0" presStyleCnt="0">
        <dgm:presLayoutVars>
          <dgm:dir/>
          <dgm:resizeHandles val="exact"/>
        </dgm:presLayoutVars>
      </dgm:prSet>
      <dgm:spPr/>
    </dgm:pt>
    <dgm:pt modelId="{2162ED1D-F366-7B42-8528-A85B6569528F}" type="pres">
      <dgm:prSet presAssocID="{EDB983E2-6EF6-45B4-8D4A-036B9F1AC58A}" presName="node" presStyleLbl="node1" presStyleIdx="0" presStyleCnt="6">
        <dgm:presLayoutVars>
          <dgm:bulletEnabled val="1"/>
        </dgm:presLayoutVars>
      </dgm:prSet>
      <dgm:spPr/>
    </dgm:pt>
    <dgm:pt modelId="{C10C0ED2-A73C-1B4F-825A-094EE73CCD96}" type="pres">
      <dgm:prSet presAssocID="{78D525C3-CC1A-40FE-81C6-B6E1D9E0C030}" presName="sibTrans" presStyleLbl="sibTrans1D1" presStyleIdx="0" presStyleCnt="5"/>
      <dgm:spPr/>
    </dgm:pt>
    <dgm:pt modelId="{F220941F-E478-9840-8AE1-6AE691ED678A}" type="pres">
      <dgm:prSet presAssocID="{78D525C3-CC1A-40FE-81C6-B6E1D9E0C030}" presName="connectorText" presStyleLbl="sibTrans1D1" presStyleIdx="0" presStyleCnt="5"/>
      <dgm:spPr/>
    </dgm:pt>
    <dgm:pt modelId="{CB8D376F-750B-074F-A247-53A7353026F6}" type="pres">
      <dgm:prSet presAssocID="{9682641C-ED55-495D-95EA-70B010E9EEBC}" presName="node" presStyleLbl="node1" presStyleIdx="1" presStyleCnt="6">
        <dgm:presLayoutVars>
          <dgm:bulletEnabled val="1"/>
        </dgm:presLayoutVars>
      </dgm:prSet>
      <dgm:spPr/>
    </dgm:pt>
    <dgm:pt modelId="{B79EE663-1DD2-0343-9BAA-735F108399BD}" type="pres">
      <dgm:prSet presAssocID="{98C2E045-3734-4D24-9476-F234C840C861}" presName="sibTrans" presStyleLbl="sibTrans1D1" presStyleIdx="1" presStyleCnt="5"/>
      <dgm:spPr/>
    </dgm:pt>
    <dgm:pt modelId="{DE643F7B-3CC7-D44E-B16B-A438AA547781}" type="pres">
      <dgm:prSet presAssocID="{98C2E045-3734-4D24-9476-F234C840C861}" presName="connectorText" presStyleLbl="sibTrans1D1" presStyleIdx="1" presStyleCnt="5"/>
      <dgm:spPr/>
    </dgm:pt>
    <dgm:pt modelId="{E6D8B822-BA58-A845-BC4C-C71AB264A418}" type="pres">
      <dgm:prSet presAssocID="{E8106E9D-E9F3-4BF8-830C-3C44E939FE5A}" presName="node" presStyleLbl="node1" presStyleIdx="2" presStyleCnt="6">
        <dgm:presLayoutVars>
          <dgm:bulletEnabled val="1"/>
        </dgm:presLayoutVars>
      </dgm:prSet>
      <dgm:spPr/>
    </dgm:pt>
    <dgm:pt modelId="{35734F4F-6076-E542-AA66-C7AE155FCE28}" type="pres">
      <dgm:prSet presAssocID="{9B97DB74-1713-4196-B2F5-C7385B7B69EB}" presName="sibTrans" presStyleLbl="sibTrans1D1" presStyleIdx="2" presStyleCnt="5"/>
      <dgm:spPr/>
    </dgm:pt>
    <dgm:pt modelId="{3CB702C3-B552-0D4C-8C6F-454A63499111}" type="pres">
      <dgm:prSet presAssocID="{9B97DB74-1713-4196-B2F5-C7385B7B69EB}" presName="connectorText" presStyleLbl="sibTrans1D1" presStyleIdx="2" presStyleCnt="5"/>
      <dgm:spPr/>
    </dgm:pt>
    <dgm:pt modelId="{169CC68E-72CF-F04A-85F8-44F6148B89BC}" type="pres">
      <dgm:prSet presAssocID="{E4276C38-F802-479D-8D0B-FDCEF901A21D}" presName="node" presStyleLbl="node1" presStyleIdx="3" presStyleCnt="6">
        <dgm:presLayoutVars>
          <dgm:bulletEnabled val="1"/>
        </dgm:presLayoutVars>
      </dgm:prSet>
      <dgm:spPr/>
    </dgm:pt>
    <dgm:pt modelId="{7235230A-1C4A-FA43-9AFD-08C616F74E49}" type="pres">
      <dgm:prSet presAssocID="{29D74165-74C2-49F0-A5B1-AC6596391C54}" presName="sibTrans" presStyleLbl="sibTrans1D1" presStyleIdx="3" presStyleCnt="5"/>
      <dgm:spPr/>
    </dgm:pt>
    <dgm:pt modelId="{84C41FF1-A753-D944-99DB-38AD9906F4EA}" type="pres">
      <dgm:prSet presAssocID="{29D74165-74C2-49F0-A5B1-AC6596391C54}" presName="connectorText" presStyleLbl="sibTrans1D1" presStyleIdx="3" presStyleCnt="5"/>
      <dgm:spPr/>
    </dgm:pt>
    <dgm:pt modelId="{76A56963-95D1-B649-A799-A62E4FF9C38A}" type="pres">
      <dgm:prSet presAssocID="{24DA66C7-3B15-40B9-9D75-28D810FAA946}" presName="node" presStyleLbl="node1" presStyleIdx="4" presStyleCnt="6">
        <dgm:presLayoutVars>
          <dgm:bulletEnabled val="1"/>
        </dgm:presLayoutVars>
      </dgm:prSet>
      <dgm:spPr/>
    </dgm:pt>
    <dgm:pt modelId="{25AE0A0D-F601-2642-B443-E9325B74EE14}" type="pres">
      <dgm:prSet presAssocID="{01327494-E718-4713-8CEF-C81B19088F94}" presName="sibTrans" presStyleLbl="sibTrans1D1" presStyleIdx="4" presStyleCnt="5"/>
      <dgm:spPr/>
    </dgm:pt>
    <dgm:pt modelId="{DAFA935C-0C46-974E-BB4A-8F06110932F1}" type="pres">
      <dgm:prSet presAssocID="{01327494-E718-4713-8CEF-C81B19088F94}" presName="connectorText" presStyleLbl="sibTrans1D1" presStyleIdx="4" presStyleCnt="5"/>
      <dgm:spPr/>
    </dgm:pt>
    <dgm:pt modelId="{5BCE3173-A217-8B41-9243-CF11CC65F3FE}" type="pres">
      <dgm:prSet presAssocID="{64A49FA5-1C9A-42DF-80C8-C15ED5C3333F}" presName="node" presStyleLbl="node1" presStyleIdx="5" presStyleCnt="6">
        <dgm:presLayoutVars>
          <dgm:bulletEnabled val="1"/>
        </dgm:presLayoutVars>
      </dgm:prSet>
      <dgm:spPr/>
    </dgm:pt>
  </dgm:ptLst>
  <dgm:cxnLst>
    <dgm:cxn modelId="{BE41C90F-BFFA-1C41-A4A0-F1EE80CDED84}" type="presOf" srcId="{9B97DB74-1713-4196-B2F5-C7385B7B69EB}" destId="{3CB702C3-B552-0D4C-8C6F-454A63499111}" srcOrd="1" destOrd="0" presId="urn:microsoft.com/office/officeart/2016/7/layout/RepeatingBendingProcessNew"/>
    <dgm:cxn modelId="{5039F418-D582-3748-ADF3-829567B6AD5E}" type="presOf" srcId="{9B97DB74-1713-4196-B2F5-C7385B7B69EB}" destId="{35734F4F-6076-E542-AA66-C7AE155FCE28}" srcOrd="0" destOrd="0" presId="urn:microsoft.com/office/officeart/2016/7/layout/RepeatingBendingProcessNew"/>
    <dgm:cxn modelId="{7FBB3E20-48E5-0E48-A2E8-35BC540C9CDE}" type="presOf" srcId="{E8106E9D-E9F3-4BF8-830C-3C44E939FE5A}" destId="{E6D8B822-BA58-A845-BC4C-C71AB264A418}" srcOrd="0" destOrd="0" presId="urn:microsoft.com/office/officeart/2016/7/layout/RepeatingBendingProcessNew"/>
    <dgm:cxn modelId="{C9167B24-0A63-4622-A91F-BCC51F58A437}" srcId="{00454F89-214F-43FB-AFE7-7F6058386179}" destId="{E8106E9D-E9F3-4BF8-830C-3C44E939FE5A}" srcOrd="2" destOrd="0" parTransId="{8CB23B75-66B5-43FD-A74A-9771D2E2CD27}" sibTransId="{9B97DB74-1713-4196-B2F5-C7385B7B69EB}"/>
    <dgm:cxn modelId="{60FF2A2C-4FF8-524F-9DBF-34C471186D15}" type="presOf" srcId="{EDB983E2-6EF6-45B4-8D4A-036B9F1AC58A}" destId="{2162ED1D-F366-7B42-8528-A85B6569528F}" srcOrd="0" destOrd="0" presId="urn:microsoft.com/office/officeart/2016/7/layout/RepeatingBendingProcessNew"/>
    <dgm:cxn modelId="{8AB9473A-8D7D-48BB-A59D-57B6FD1EB124}" srcId="{00454F89-214F-43FB-AFE7-7F6058386179}" destId="{EDB983E2-6EF6-45B4-8D4A-036B9F1AC58A}" srcOrd="0" destOrd="0" parTransId="{D434148F-FDD9-454A-8BC1-3D06FA49AA98}" sibTransId="{78D525C3-CC1A-40FE-81C6-B6E1D9E0C030}"/>
    <dgm:cxn modelId="{1C0B6D4B-9DA9-B848-862C-65D96E778325}" type="presOf" srcId="{29D74165-74C2-49F0-A5B1-AC6596391C54}" destId="{7235230A-1C4A-FA43-9AFD-08C616F74E49}" srcOrd="0" destOrd="0" presId="urn:microsoft.com/office/officeart/2016/7/layout/RepeatingBendingProcessNew"/>
    <dgm:cxn modelId="{C0985354-0052-4ABD-852D-801414815751}" srcId="{00454F89-214F-43FB-AFE7-7F6058386179}" destId="{24DA66C7-3B15-40B9-9D75-28D810FAA946}" srcOrd="4" destOrd="0" parTransId="{7853C74B-F640-4093-8BAC-F7618F1D40A4}" sibTransId="{01327494-E718-4713-8CEF-C81B19088F94}"/>
    <dgm:cxn modelId="{960D505A-259D-5941-9E3B-CBDB4933C61E}" type="presOf" srcId="{98C2E045-3734-4D24-9476-F234C840C861}" destId="{B79EE663-1DD2-0343-9BAA-735F108399BD}" srcOrd="0" destOrd="0" presId="urn:microsoft.com/office/officeart/2016/7/layout/RepeatingBendingProcessNew"/>
    <dgm:cxn modelId="{F37BFE5C-403F-5A42-9D04-0DFA894B3316}" type="presOf" srcId="{29D74165-74C2-49F0-A5B1-AC6596391C54}" destId="{84C41FF1-A753-D944-99DB-38AD9906F4EA}" srcOrd="1" destOrd="0" presId="urn:microsoft.com/office/officeart/2016/7/layout/RepeatingBendingProcessNew"/>
    <dgm:cxn modelId="{C0340968-9ACC-C342-B9B4-FC4C8C7FF8D4}" type="presOf" srcId="{01327494-E718-4713-8CEF-C81B19088F94}" destId="{25AE0A0D-F601-2642-B443-E9325B74EE14}" srcOrd="0" destOrd="0" presId="urn:microsoft.com/office/officeart/2016/7/layout/RepeatingBendingProcessNew"/>
    <dgm:cxn modelId="{48D45A6D-F999-9A47-B4F9-2B7F46AC2ACB}" type="presOf" srcId="{98C2E045-3734-4D24-9476-F234C840C861}" destId="{DE643F7B-3CC7-D44E-B16B-A438AA547781}" srcOrd="1" destOrd="0" presId="urn:microsoft.com/office/officeart/2016/7/layout/RepeatingBendingProcessNew"/>
    <dgm:cxn modelId="{CBF48E90-0EA6-A344-A47B-925CCB05AC0C}" type="presOf" srcId="{64A49FA5-1C9A-42DF-80C8-C15ED5C3333F}" destId="{5BCE3173-A217-8B41-9243-CF11CC65F3FE}" srcOrd="0" destOrd="0" presId="urn:microsoft.com/office/officeart/2016/7/layout/RepeatingBendingProcessNew"/>
    <dgm:cxn modelId="{357EAF90-30B9-7440-870C-E100452EA9BE}" type="presOf" srcId="{78D525C3-CC1A-40FE-81C6-B6E1D9E0C030}" destId="{C10C0ED2-A73C-1B4F-825A-094EE73CCD96}" srcOrd="0" destOrd="0" presId="urn:microsoft.com/office/officeart/2016/7/layout/RepeatingBendingProcessNew"/>
    <dgm:cxn modelId="{3C8ECEA4-5C28-4E4D-B7AF-837C1BD166F5}" type="presOf" srcId="{01327494-E718-4713-8CEF-C81B19088F94}" destId="{DAFA935C-0C46-974E-BB4A-8F06110932F1}" srcOrd="1" destOrd="0" presId="urn:microsoft.com/office/officeart/2016/7/layout/RepeatingBendingProcessNew"/>
    <dgm:cxn modelId="{8D04BBA8-1FC7-426B-89BC-03FC5FEB2695}" srcId="{00454F89-214F-43FB-AFE7-7F6058386179}" destId="{E4276C38-F802-479D-8D0B-FDCEF901A21D}" srcOrd="3" destOrd="0" parTransId="{1601CF11-B50F-4F3B-97BE-64E954329795}" sibTransId="{29D74165-74C2-49F0-A5B1-AC6596391C54}"/>
    <dgm:cxn modelId="{EDF3B2AD-3CA7-4F43-8A48-9F468501F1CB}" type="presOf" srcId="{9682641C-ED55-495D-95EA-70B010E9EEBC}" destId="{CB8D376F-750B-074F-A247-53A7353026F6}" srcOrd="0" destOrd="0" presId="urn:microsoft.com/office/officeart/2016/7/layout/RepeatingBendingProcessNew"/>
    <dgm:cxn modelId="{E5A7CEC2-B102-475A-8CD5-3125415FC114}" srcId="{00454F89-214F-43FB-AFE7-7F6058386179}" destId="{9682641C-ED55-495D-95EA-70B010E9EEBC}" srcOrd="1" destOrd="0" parTransId="{0BB9AA47-58AD-4526-AD55-F949188FB76D}" sibTransId="{98C2E045-3734-4D24-9476-F234C840C861}"/>
    <dgm:cxn modelId="{2910E6CA-4A1B-E84A-874B-F996A6404B1C}" type="presOf" srcId="{E4276C38-F802-479D-8D0B-FDCEF901A21D}" destId="{169CC68E-72CF-F04A-85F8-44F6148B89BC}" srcOrd="0" destOrd="0" presId="urn:microsoft.com/office/officeart/2016/7/layout/RepeatingBendingProcessNew"/>
    <dgm:cxn modelId="{D1E632F1-4C8D-4237-8845-7932EC24C337}" srcId="{00454F89-214F-43FB-AFE7-7F6058386179}" destId="{64A49FA5-1C9A-42DF-80C8-C15ED5C3333F}" srcOrd="5" destOrd="0" parTransId="{FCB5AEC0-A249-4F13-BC2B-5425B83F0845}" sibTransId="{3FA8B187-2728-485C-A291-53D98624AE55}"/>
    <dgm:cxn modelId="{B96C94F5-4481-8A43-996C-419A0A747181}" type="presOf" srcId="{78D525C3-CC1A-40FE-81C6-B6E1D9E0C030}" destId="{F220941F-E478-9840-8AE1-6AE691ED678A}" srcOrd="1" destOrd="0" presId="urn:microsoft.com/office/officeart/2016/7/layout/RepeatingBendingProcessNew"/>
    <dgm:cxn modelId="{C88055FB-E3AD-3440-AE21-FE7EAC209E40}" type="presOf" srcId="{24DA66C7-3B15-40B9-9D75-28D810FAA946}" destId="{76A56963-95D1-B649-A799-A62E4FF9C38A}" srcOrd="0" destOrd="0" presId="urn:microsoft.com/office/officeart/2016/7/layout/RepeatingBendingProcessNew"/>
    <dgm:cxn modelId="{C339AFFB-7506-B948-8B36-A201654CB20B}" type="presOf" srcId="{00454F89-214F-43FB-AFE7-7F6058386179}" destId="{59700F7F-AF20-EB45-8DDE-E266B6BB6C2F}" srcOrd="0" destOrd="0" presId="urn:microsoft.com/office/officeart/2016/7/layout/RepeatingBendingProcessNew"/>
    <dgm:cxn modelId="{31840350-9B59-4C45-9BA6-8E4799CC9C91}" type="presParOf" srcId="{59700F7F-AF20-EB45-8DDE-E266B6BB6C2F}" destId="{2162ED1D-F366-7B42-8528-A85B6569528F}" srcOrd="0" destOrd="0" presId="urn:microsoft.com/office/officeart/2016/7/layout/RepeatingBendingProcessNew"/>
    <dgm:cxn modelId="{FB07972C-83AB-C64A-B77E-15821B7B127E}" type="presParOf" srcId="{59700F7F-AF20-EB45-8DDE-E266B6BB6C2F}" destId="{C10C0ED2-A73C-1B4F-825A-094EE73CCD96}" srcOrd="1" destOrd="0" presId="urn:microsoft.com/office/officeart/2016/7/layout/RepeatingBendingProcessNew"/>
    <dgm:cxn modelId="{6A964E4D-BB38-5A45-9E49-F44E7E38C565}" type="presParOf" srcId="{C10C0ED2-A73C-1B4F-825A-094EE73CCD96}" destId="{F220941F-E478-9840-8AE1-6AE691ED678A}" srcOrd="0" destOrd="0" presId="urn:microsoft.com/office/officeart/2016/7/layout/RepeatingBendingProcessNew"/>
    <dgm:cxn modelId="{DFC05557-A528-2949-BA4C-4C20FDA57B8C}" type="presParOf" srcId="{59700F7F-AF20-EB45-8DDE-E266B6BB6C2F}" destId="{CB8D376F-750B-074F-A247-53A7353026F6}" srcOrd="2" destOrd="0" presId="urn:microsoft.com/office/officeart/2016/7/layout/RepeatingBendingProcessNew"/>
    <dgm:cxn modelId="{E2C11762-FE85-214F-8AC3-C35CF37AFF0D}" type="presParOf" srcId="{59700F7F-AF20-EB45-8DDE-E266B6BB6C2F}" destId="{B79EE663-1DD2-0343-9BAA-735F108399BD}" srcOrd="3" destOrd="0" presId="urn:microsoft.com/office/officeart/2016/7/layout/RepeatingBendingProcessNew"/>
    <dgm:cxn modelId="{B4CBAC29-9880-B444-8260-9076D17D011E}" type="presParOf" srcId="{B79EE663-1DD2-0343-9BAA-735F108399BD}" destId="{DE643F7B-3CC7-D44E-B16B-A438AA547781}" srcOrd="0" destOrd="0" presId="urn:microsoft.com/office/officeart/2016/7/layout/RepeatingBendingProcessNew"/>
    <dgm:cxn modelId="{154715E0-8B46-204A-AC3B-A966E35FA5BF}" type="presParOf" srcId="{59700F7F-AF20-EB45-8DDE-E266B6BB6C2F}" destId="{E6D8B822-BA58-A845-BC4C-C71AB264A418}" srcOrd="4" destOrd="0" presId="urn:microsoft.com/office/officeart/2016/7/layout/RepeatingBendingProcessNew"/>
    <dgm:cxn modelId="{351736B3-D34C-9341-8BFE-19714B716A3A}" type="presParOf" srcId="{59700F7F-AF20-EB45-8DDE-E266B6BB6C2F}" destId="{35734F4F-6076-E542-AA66-C7AE155FCE28}" srcOrd="5" destOrd="0" presId="urn:microsoft.com/office/officeart/2016/7/layout/RepeatingBendingProcessNew"/>
    <dgm:cxn modelId="{E7174C7D-6BDD-0E4A-BE89-009EB266302F}" type="presParOf" srcId="{35734F4F-6076-E542-AA66-C7AE155FCE28}" destId="{3CB702C3-B552-0D4C-8C6F-454A63499111}" srcOrd="0" destOrd="0" presId="urn:microsoft.com/office/officeart/2016/7/layout/RepeatingBendingProcessNew"/>
    <dgm:cxn modelId="{9974EC00-0101-2649-8BA1-CCD38D2DAA3D}" type="presParOf" srcId="{59700F7F-AF20-EB45-8DDE-E266B6BB6C2F}" destId="{169CC68E-72CF-F04A-85F8-44F6148B89BC}" srcOrd="6" destOrd="0" presId="urn:microsoft.com/office/officeart/2016/7/layout/RepeatingBendingProcessNew"/>
    <dgm:cxn modelId="{A15E25E6-EC83-9D42-B908-5EF0A049C8BA}" type="presParOf" srcId="{59700F7F-AF20-EB45-8DDE-E266B6BB6C2F}" destId="{7235230A-1C4A-FA43-9AFD-08C616F74E49}" srcOrd="7" destOrd="0" presId="urn:microsoft.com/office/officeart/2016/7/layout/RepeatingBendingProcessNew"/>
    <dgm:cxn modelId="{FD86144C-8174-C141-8B7F-96EEC4198DA8}" type="presParOf" srcId="{7235230A-1C4A-FA43-9AFD-08C616F74E49}" destId="{84C41FF1-A753-D944-99DB-38AD9906F4EA}" srcOrd="0" destOrd="0" presId="urn:microsoft.com/office/officeart/2016/7/layout/RepeatingBendingProcessNew"/>
    <dgm:cxn modelId="{1D1A4FBA-1037-1346-AFD9-B8111A769724}" type="presParOf" srcId="{59700F7F-AF20-EB45-8DDE-E266B6BB6C2F}" destId="{76A56963-95D1-B649-A799-A62E4FF9C38A}" srcOrd="8" destOrd="0" presId="urn:microsoft.com/office/officeart/2016/7/layout/RepeatingBendingProcessNew"/>
    <dgm:cxn modelId="{219C7E2B-DB11-CE4E-BC7F-058C09D5BEFD}" type="presParOf" srcId="{59700F7F-AF20-EB45-8DDE-E266B6BB6C2F}" destId="{25AE0A0D-F601-2642-B443-E9325B74EE14}" srcOrd="9" destOrd="0" presId="urn:microsoft.com/office/officeart/2016/7/layout/RepeatingBendingProcessNew"/>
    <dgm:cxn modelId="{C8D7A01D-CFCB-164C-AC02-723F9491F92D}" type="presParOf" srcId="{25AE0A0D-F601-2642-B443-E9325B74EE14}" destId="{DAFA935C-0C46-974E-BB4A-8F06110932F1}" srcOrd="0" destOrd="0" presId="urn:microsoft.com/office/officeart/2016/7/layout/RepeatingBendingProcessNew"/>
    <dgm:cxn modelId="{68D857E0-2308-4140-A0DC-DD54E458AC9F}" type="presParOf" srcId="{59700F7F-AF20-EB45-8DDE-E266B6BB6C2F}" destId="{5BCE3173-A217-8B41-9243-CF11CC65F3F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0B6CD-664D-4E8D-B154-23564906B11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A1B4194-797A-48BD-BAE7-7A34040FF4C3}">
      <dgm:prSet/>
      <dgm:spPr/>
      <dgm:t>
        <a:bodyPr/>
        <a:lstStyle/>
        <a:p>
          <a:r>
            <a:rPr lang="en-US" dirty="0"/>
            <a:t>The engagement of employees is one of the most important aspects of any business.</a:t>
          </a:r>
          <a:r>
            <a:rPr lang="en-US" b="1" dirty="0"/>
            <a:t> A company's profitability and employee turnover rate can be positively affected by effective engagement strategies.</a:t>
          </a:r>
          <a:endParaRPr lang="en-US" dirty="0"/>
        </a:p>
      </dgm:t>
    </dgm:pt>
    <dgm:pt modelId="{8AB888ED-53E4-4DDD-A84F-E13AA78961E9}" type="parTrans" cxnId="{BCA9513D-AA09-4227-BE85-3D3B2987A277}">
      <dgm:prSet/>
      <dgm:spPr/>
      <dgm:t>
        <a:bodyPr/>
        <a:lstStyle/>
        <a:p>
          <a:endParaRPr lang="en-US"/>
        </a:p>
      </dgm:t>
    </dgm:pt>
    <dgm:pt modelId="{2A7784C1-CF74-41A6-A477-18CD3E050940}" type="sibTrans" cxnId="{BCA9513D-AA09-4227-BE85-3D3B2987A277}">
      <dgm:prSet/>
      <dgm:spPr/>
      <dgm:t>
        <a:bodyPr/>
        <a:lstStyle/>
        <a:p>
          <a:endParaRPr lang="en-US"/>
        </a:p>
      </dgm:t>
    </dgm:pt>
    <dgm:pt modelId="{E4EEF3BF-B208-4122-901E-4467F2D4097B}">
      <dgm:prSet/>
      <dgm:spPr/>
      <dgm:t>
        <a:bodyPr/>
        <a:lstStyle/>
        <a:p>
          <a:r>
            <a:rPr lang="en-US" dirty="0"/>
            <a:t>The hospitality industry in particular is concerned with employee engagement. Your employees are your sole brand ambassadors in the hospitality industry because of its customer-service-driven model. </a:t>
          </a:r>
        </a:p>
      </dgm:t>
    </dgm:pt>
    <dgm:pt modelId="{BF31A41D-5F93-42DA-B0F6-FAD5A75DB1C2}" type="parTrans" cxnId="{82712880-5735-4161-BDC6-834AC3084BDA}">
      <dgm:prSet/>
      <dgm:spPr/>
      <dgm:t>
        <a:bodyPr/>
        <a:lstStyle/>
        <a:p>
          <a:endParaRPr lang="en-US"/>
        </a:p>
      </dgm:t>
    </dgm:pt>
    <dgm:pt modelId="{253D01A9-DEFC-4410-A535-1E80682819E1}" type="sibTrans" cxnId="{82712880-5735-4161-BDC6-834AC3084BDA}">
      <dgm:prSet/>
      <dgm:spPr/>
      <dgm:t>
        <a:bodyPr/>
        <a:lstStyle/>
        <a:p>
          <a:endParaRPr lang="en-US"/>
        </a:p>
      </dgm:t>
    </dgm:pt>
    <dgm:pt modelId="{3AEF5C6A-ED16-41AC-896E-12415964C8A8}" type="pres">
      <dgm:prSet presAssocID="{3880B6CD-664D-4E8D-B154-23564906B11F}" presName="root" presStyleCnt="0">
        <dgm:presLayoutVars>
          <dgm:dir/>
          <dgm:resizeHandles val="exact"/>
        </dgm:presLayoutVars>
      </dgm:prSet>
      <dgm:spPr/>
    </dgm:pt>
    <dgm:pt modelId="{0F27669B-CC9E-42E0-AA35-569AB5505263}" type="pres">
      <dgm:prSet presAssocID="{CA1B4194-797A-48BD-BAE7-7A34040FF4C3}" presName="compNode" presStyleCnt="0"/>
      <dgm:spPr/>
    </dgm:pt>
    <dgm:pt modelId="{0C4FCACD-F9A1-4A26-BC3B-54792456135B}" type="pres">
      <dgm:prSet presAssocID="{CA1B4194-797A-48BD-BAE7-7A34040FF4C3}" presName="bgRect" presStyleLbl="bgShp" presStyleIdx="0" presStyleCnt="2"/>
      <dgm:spPr/>
    </dgm:pt>
    <dgm:pt modelId="{0B45E3AC-E3F4-4331-A13C-54AA49CAF93E}" type="pres">
      <dgm:prSet presAssocID="{CA1B4194-797A-48BD-BAE7-7A34040FF4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6321BB3B-FA5F-495C-9E98-06782678D21F}" type="pres">
      <dgm:prSet presAssocID="{CA1B4194-797A-48BD-BAE7-7A34040FF4C3}" presName="spaceRect" presStyleCnt="0"/>
      <dgm:spPr/>
    </dgm:pt>
    <dgm:pt modelId="{D5F4C54E-237E-4B6F-A061-B8619250474A}" type="pres">
      <dgm:prSet presAssocID="{CA1B4194-797A-48BD-BAE7-7A34040FF4C3}" presName="parTx" presStyleLbl="revTx" presStyleIdx="0" presStyleCnt="2">
        <dgm:presLayoutVars>
          <dgm:chMax val="0"/>
          <dgm:chPref val="0"/>
        </dgm:presLayoutVars>
      </dgm:prSet>
      <dgm:spPr/>
    </dgm:pt>
    <dgm:pt modelId="{EE8FC326-0761-42DB-A2E4-265B74B9C4E8}" type="pres">
      <dgm:prSet presAssocID="{2A7784C1-CF74-41A6-A477-18CD3E050940}" presName="sibTrans" presStyleCnt="0"/>
      <dgm:spPr/>
    </dgm:pt>
    <dgm:pt modelId="{112E82C8-8D6A-4393-98DE-429F917E4001}" type="pres">
      <dgm:prSet presAssocID="{E4EEF3BF-B208-4122-901E-4467F2D4097B}" presName="compNode" presStyleCnt="0"/>
      <dgm:spPr/>
    </dgm:pt>
    <dgm:pt modelId="{F96F9B84-E1C6-47C9-9D67-6BA6DEF7C1BD}" type="pres">
      <dgm:prSet presAssocID="{E4EEF3BF-B208-4122-901E-4467F2D4097B}" presName="bgRect" presStyleLbl="bgShp" presStyleIdx="1" presStyleCnt="2" custLinFactNeighborX="1467" custLinFactNeighborY="-3376"/>
      <dgm:spPr/>
    </dgm:pt>
    <dgm:pt modelId="{75C2F37B-658A-430D-A59A-CE7F5B76C85B}" type="pres">
      <dgm:prSet presAssocID="{E4EEF3BF-B208-4122-901E-4467F2D4097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053B961B-2794-4DD3-89BD-25AC492D8DCB}" type="pres">
      <dgm:prSet presAssocID="{E4EEF3BF-B208-4122-901E-4467F2D4097B}" presName="spaceRect" presStyleCnt="0"/>
      <dgm:spPr/>
    </dgm:pt>
    <dgm:pt modelId="{84EE504D-61F0-4433-99D5-2D16E2657331}" type="pres">
      <dgm:prSet presAssocID="{E4EEF3BF-B208-4122-901E-4467F2D4097B}" presName="parTx" presStyleLbl="revTx" presStyleIdx="1" presStyleCnt="2">
        <dgm:presLayoutVars>
          <dgm:chMax val="0"/>
          <dgm:chPref val="0"/>
        </dgm:presLayoutVars>
      </dgm:prSet>
      <dgm:spPr/>
    </dgm:pt>
  </dgm:ptLst>
  <dgm:cxnLst>
    <dgm:cxn modelId="{BCA9513D-AA09-4227-BE85-3D3B2987A277}" srcId="{3880B6CD-664D-4E8D-B154-23564906B11F}" destId="{CA1B4194-797A-48BD-BAE7-7A34040FF4C3}" srcOrd="0" destOrd="0" parTransId="{8AB888ED-53E4-4DDD-A84F-E13AA78961E9}" sibTransId="{2A7784C1-CF74-41A6-A477-18CD3E050940}"/>
    <dgm:cxn modelId="{82712880-5735-4161-BDC6-834AC3084BDA}" srcId="{3880B6CD-664D-4E8D-B154-23564906B11F}" destId="{E4EEF3BF-B208-4122-901E-4467F2D4097B}" srcOrd="1" destOrd="0" parTransId="{BF31A41D-5F93-42DA-B0F6-FAD5A75DB1C2}" sibTransId="{253D01A9-DEFC-4410-A535-1E80682819E1}"/>
    <dgm:cxn modelId="{AECCB28A-37A9-40BD-AC6F-0D0A5EEA1FA1}" type="presOf" srcId="{3880B6CD-664D-4E8D-B154-23564906B11F}" destId="{3AEF5C6A-ED16-41AC-896E-12415964C8A8}" srcOrd="0" destOrd="0" presId="urn:microsoft.com/office/officeart/2018/2/layout/IconVerticalSolidList"/>
    <dgm:cxn modelId="{F183A6DC-C0D7-4457-AD88-249D38579802}" type="presOf" srcId="{CA1B4194-797A-48BD-BAE7-7A34040FF4C3}" destId="{D5F4C54E-237E-4B6F-A061-B8619250474A}" srcOrd="0" destOrd="0" presId="urn:microsoft.com/office/officeart/2018/2/layout/IconVerticalSolidList"/>
    <dgm:cxn modelId="{CB9DE1E6-1323-496D-92DA-BA508B14B9EE}" type="presOf" srcId="{E4EEF3BF-B208-4122-901E-4467F2D4097B}" destId="{84EE504D-61F0-4433-99D5-2D16E2657331}" srcOrd="0" destOrd="0" presId="urn:microsoft.com/office/officeart/2018/2/layout/IconVerticalSolidList"/>
    <dgm:cxn modelId="{A1D7696F-EEA9-4662-99E1-D4D928BC0F89}" type="presParOf" srcId="{3AEF5C6A-ED16-41AC-896E-12415964C8A8}" destId="{0F27669B-CC9E-42E0-AA35-569AB5505263}" srcOrd="0" destOrd="0" presId="urn:microsoft.com/office/officeart/2018/2/layout/IconVerticalSolidList"/>
    <dgm:cxn modelId="{B3389C47-51CF-483A-AA03-FF74CD66AFBE}" type="presParOf" srcId="{0F27669B-CC9E-42E0-AA35-569AB5505263}" destId="{0C4FCACD-F9A1-4A26-BC3B-54792456135B}" srcOrd="0" destOrd="0" presId="urn:microsoft.com/office/officeart/2018/2/layout/IconVerticalSolidList"/>
    <dgm:cxn modelId="{3B0592AA-DC4F-4196-9F5B-09442D0AEF33}" type="presParOf" srcId="{0F27669B-CC9E-42E0-AA35-569AB5505263}" destId="{0B45E3AC-E3F4-4331-A13C-54AA49CAF93E}" srcOrd="1" destOrd="0" presId="urn:microsoft.com/office/officeart/2018/2/layout/IconVerticalSolidList"/>
    <dgm:cxn modelId="{96008D05-AD1E-4D89-B809-6FF760C303E9}" type="presParOf" srcId="{0F27669B-CC9E-42E0-AA35-569AB5505263}" destId="{6321BB3B-FA5F-495C-9E98-06782678D21F}" srcOrd="2" destOrd="0" presId="urn:microsoft.com/office/officeart/2018/2/layout/IconVerticalSolidList"/>
    <dgm:cxn modelId="{D82DBADF-ACD9-4EC3-A414-8BDA040E778A}" type="presParOf" srcId="{0F27669B-CC9E-42E0-AA35-569AB5505263}" destId="{D5F4C54E-237E-4B6F-A061-B8619250474A}" srcOrd="3" destOrd="0" presId="urn:microsoft.com/office/officeart/2018/2/layout/IconVerticalSolidList"/>
    <dgm:cxn modelId="{3A6B28CB-A2A6-489B-999D-75AF53A086B7}" type="presParOf" srcId="{3AEF5C6A-ED16-41AC-896E-12415964C8A8}" destId="{EE8FC326-0761-42DB-A2E4-265B74B9C4E8}" srcOrd="1" destOrd="0" presId="urn:microsoft.com/office/officeart/2018/2/layout/IconVerticalSolidList"/>
    <dgm:cxn modelId="{AFAD473C-899D-4538-891E-B28A8D579615}" type="presParOf" srcId="{3AEF5C6A-ED16-41AC-896E-12415964C8A8}" destId="{112E82C8-8D6A-4393-98DE-429F917E4001}" srcOrd="2" destOrd="0" presId="urn:microsoft.com/office/officeart/2018/2/layout/IconVerticalSolidList"/>
    <dgm:cxn modelId="{F20DB3A9-AC85-40E2-B422-E25D3669FF34}" type="presParOf" srcId="{112E82C8-8D6A-4393-98DE-429F917E4001}" destId="{F96F9B84-E1C6-47C9-9D67-6BA6DEF7C1BD}" srcOrd="0" destOrd="0" presId="urn:microsoft.com/office/officeart/2018/2/layout/IconVerticalSolidList"/>
    <dgm:cxn modelId="{09E80827-F459-49AF-AA10-E7FC31797E9D}" type="presParOf" srcId="{112E82C8-8D6A-4393-98DE-429F917E4001}" destId="{75C2F37B-658A-430D-A59A-CE7F5B76C85B}" srcOrd="1" destOrd="0" presId="urn:microsoft.com/office/officeart/2018/2/layout/IconVerticalSolidList"/>
    <dgm:cxn modelId="{C4450EFA-D357-4AB5-8679-676D58384879}" type="presParOf" srcId="{112E82C8-8D6A-4393-98DE-429F917E4001}" destId="{053B961B-2794-4DD3-89BD-25AC492D8DCB}" srcOrd="2" destOrd="0" presId="urn:microsoft.com/office/officeart/2018/2/layout/IconVerticalSolidList"/>
    <dgm:cxn modelId="{431D898B-149B-49CF-9012-41D3358AFCFB}" type="presParOf" srcId="{112E82C8-8D6A-4393-98DE-429F917E4001}" destId="{84EE504D-61F0-4433-99D5-2D16E26573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E9AFC6-C9F2-496D-A17C-5DD3EC9D35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99A4F05-DBAD-42A1-853C-CF513AE40080}">
      <dgm:prSet/>
      <dgm:spPr/>
      <dgm:t>
        <a:bodyPr/>
        <a:lstStyle/>
        <a:p>
          <a:r>
            <a:rPr lang="en-US" dirty="0"/>
            <a:t>The Zinger model's ultimate goal is to achieve the desired results, i.e., higher levels of employee engagement; however, other steps contribute to this process as well. Well-crafted strategies must be used by managers to motivate themselves and their employees.</a:t>
          </a:r>
        </a:p>
      </dgm:t>
    </dgm:pt>
    <dgm:pt modelId="{1B29F352-D35A-4523-BDEF-E582520C0AC0}" type="parTrans" cxnId="{DB1AA43E-9429-4824-88C4-3E72D19F9D98}">
      <dgm:prSet/>
      <dgm:spPr/>
      <dgm:t>
        <a:bodyPr/>
        <a:lstStyle/>
        <a:p>
          <a:endParaRPr lang="en-US"/>
        </a:p>
      </dgm:t>
    </dgm:pt>
    <dgm:pt modelId="{56D9B955-5ED0-41C7-A1F1-735436433819}" type="sibTrans" cxnId="{DB1AA43E-9429-4824-88C4-3E72D19F9D98}">
      <dgm:prSet/>
      <dgm:spPr/>
      <dgm:t>
        <a:bodyPr/>
        <a:lstStyle/>
        <a:p>
          <a:endParaRPr lang="en-US"/>
        </a:p>
      </dgm:t>
    </dgm:pt>
    <dgm:pt modelId="{0F5A8230-89A9-4552-9221-3B14EF9913AF}">
      <dgm:prSet/>
      <dgm:spPr/>
      <dgm:t>
        <a:bodyPr/>
        <a:lstStyle/>
        <a:p>
          <a:r>
            <a:rPr lang="en-US" dirty="0"/>
            <a:t>The first and foremost step to achieving better employee engagement is to craft appropriate strategies. In addition to considering employee needs, </a:t>
          </a:r>
          <a:r>
            <a:rPr lang="en-US" dirty="0" err="1"/>
            <a:t>organisational</a:t>
          </a:r>
          <a:r>
            <a:rPr lang="en-US" dirty="0"/>
            <a:t> requirements also have to be considered. It is possible for managers to craft effective strategies with the help of professional management consultants.</a:t>
          </a:r>
        </a:p>
      </dgm:t>
    </dgm:pt>
    <dgm:pt modelId="{4F9684A4-30ED-491D-98F4-0121D4FD7B27}" type="parTrans" cxnId="{F3A0F9A8-1B4D-4A5E-AC75-3EF451CE3A30}">
      <dgm:prSet/>
      <dgm:spPr/>
      <dgm:t>
        <a:bodyPr/>
        <a:lstStyle/>
        <a:p>
          <a:endParaRPr lang="en-US"/>
        </a:p>
      </dgm:t>
    </dgm:pt>
    <dgm:pt modelId="{995D4D60-2FCD-44E6-B2AB-A27A1DA40F12}" type="sibTrans" cxnId="{F3A0F9A8-1B4D-4A5E-AC75-3EF451CE3A30}">
      <dgm:prSet/>
      <dgm:spPr/>
      <dgm:t>
        <a:bodyPr/>
        <a:lstStyle/>
        <a:p>
          <a:endParaRPr lang="en-US"/>
        </a:p>
      </dgm:t>
    </dgm:pt>
    <dgm:pt modelId="{49AD74C3-0DCB-43D9-BD99-14F2E54172DC}">
      <dgm:prSet/>
      <dgm:spPr/>
      <dgm:t>
        <a:bodyPr/>
        <a:lstStyle/>
        <a:p>
          <a:r>
            <a:rPr lang="en-US" dirty="0"/>
            <a:t>Engage employees: When they are engaged in their work, they will enjoy it. For managers to stay motivated in their jobs, they should rethink their tasks and responsibilities, so that boredom is removed from their work.</a:t>
          </a:r>
        </a:p>
      </dgm:t>
    </dgm:pt>
    <dgm:pt modelId="{F092AC27-9371-4CF6-B709-7E13272D4B36}" type="parTrans" cxnId="{DE6D6C9A-96F7-4249-9D30-894E5171C019}">
      <dgm:prSet/>
      <dgm:spPr/>
      <dgm:t>
        <a:bodyPr/>
        <a:lstStyle/>
        <a:p>
          <a:endParaRPr lang="en-US"/>
        </a:p>
      </dgm:t>
    </dgm:pt>
    <dgm:pt modelId="{1001E853-AFC7-4FD7-8D97-F8F0A2A1A933}" type="sibTrans" cxnId="{DE6D6C9A-96F7-4249-9D30-894E5171C019}">
      <dgm:prSet/>
      <dgm:spPr/>
      <dgm:t>
        <a:bodyPr/>
        <a:lstStyle/>
        <a:p>
          <a:endParaRPr lang="en-US"/>
        </a:p>
      </dgm:t>
    </dgm:pt>
    <dgm:pt modelId="{7C94D4EA-5128-44F2-B733-DCDB86599767}">
      <dgm:prSet/>
      <dgm:spPr/>
      <dgm:t>
        <a:bodyPr/>
        <a:lstStyle/>
        <a:p>
          <a:r>
            <a:rPr lang="en-US" dirty="0"/>
            <a:t>In order to succeed at work, employees must be motivated to perform their duties. For employees to remain motivated and perform better, </a:t>
          </a:r>
          <a:r>
            <a:rPr lang="en-US" dirty="0" err="1"/>
            <a:t>organisations</a:t>
          </a:r>
          <a:r>
            <a:rPr lang="en-US" dirty="0"/>
            <a:t> need to have a system for recognizing and rewarding their efforts.</a:t>
          </a:r>
        </a:p>
      </dgm:t>
    </dgm:pt>
    <dgm:pt modelId="{B472540A-A593-475B-B493-4BD3CA84BDC4}" type="parTrans" cxnId="{5BCEE451-AF09-4FFD-8BB2-978054B7A571}">
      <dgm:prSet/>
      <dgm:spPr/>
      <dgm:t>
        <a:bodyPr/>
        <a:lstStyle/>
        <a:p>
          <a:endParaRPr lang="en-US"/>
        </a:p>
      </dgm:t>
    </dgm:pt>
    <dgm:pt modelId="{F19B425C-E80D-4C5B-BD3B-9E957E994836}" type="sibTrans" cxnId="{5BCEE451-AF09-4FFD-8BB2-978054B7A571}">
      <dgm:prSet/>
      <dgm:spPr/>
      <dgm:t>
        <a:bodyPr/>
        <a:lstStyle/>
        <a:p>
          <a:endParaRPr lang="en-US"/>
        </a:p>
      </dgm:t>
    </dgm:pt>
    <dgm:pt modelId="{F9C44591-079F-4FFC-87AE-AEAB3CC8B7DA}">
      <dgm:prSet/>
      <dgm:spPr/>
      <dgm:t>
        <a:bodyPr/>
        <a:lstStyle/>
        <a:p>
          <a:r>
            <a:rPr lang="en-US" dirty="0"/>
            <a:t>Stay connected: Managers should be able to communicate with their subordinates about problems and ask for advice on performing their duties. Every managerial process depends on communication.</a:t>
          </a:r>
        </a:p>
      </dgm:t>
    </dgm:pt>
    <dgm:pt modelId="{E7C623F0-9A28-4101-95DB-F0E76289ED7E}" type="parTrans" cxnId="{E8AF51DE-E3AF-448E-BAAA-1A3BC7097AEF}">
      <dgm:prSet/>
      <dgm:spPr/>
      <dgm:t>
        <a:bodyPr/>
        <a:lstStyle/>
        <a:p>
          <a:endParaRPr lang="en-US"/>
        </a:p>
      </dgm:t>
    </dgm:pt>
    <dgm:pt modelId="{F0540390-99F2-46A0-92F7-6FCB3E072578}" type="sibTrans" cxnId="{E8AF51DE-E3AF-448E-BAAA-1A3BC7097AEF}">
      <dgm:prSet/>
      <dgm:spPr/>
      <dgm:t>
        <a:bodyPr/>
        <a:lstStyle/>
        <a:p>
          <a:endParaRPr lang="en-US"/>
        </a:p>
      </dgm:t>
    </dgm:pt>
    <dgm:pt modelId="{3675784E-725B-4A34-97F6-327EB6B65BFB}">
      <dgm:prSet/>
      <dgm:spPr/>
      <dgm:t>
        <a:bodyPr/>
        <a:lstStyle/>
        <a:p>
          <a:r>
            <a:rPr lang="en-US" dirty="0"/>
            <a:t>Leadership requires a leader to be authentic and genuine. It is important that the organization's top management, HR personnel, and immediate managers dedicate themselves to helping employees resolve their problems.</a:t>
          </a:r>
        </a:p>
      </dgm:t>
    </dgm:pt>
    <dgm:pt modelId="{AAE35E41-126C-49FE-96A4-F48C0A81C1FF}" type="parTrans" cxnId="{FE7A5486-B8F0-43E2-9190-98DD203883C3}">
      <dgm:prSet/>
      <dgm:spPr/>
      <dgm:t>
        <a:bodyPr/>
        <a:lstStyle/>
        <a:p>
          <a:endParaRPr lang="en-US"/>
        </a:p>
      </dgm:t>
    </dgm:pt>
    <dgm:pt modelId="{EE35A570-4F2A-4297-AB53-AB3855AA3516}" type="sibTrans" cxnId="{FE7A5486-B8F0-43E2-9190-98DD203883C3}">
      <dgm:prSet/>
      <dgm:spPr/>
      <dgm:t>
        <a:bodyPr/>
        <a:lstStyle/>
        <a:p>
          <a:endParaRPr lang="en-US"/>
        </a:p>
      </dgm:t>
    </dgm:pt>
    <dgm:pt modelId="{F916E73F-2F5E-474F-99B0-BD33BEE6A4D1}">
      <dgm:prSet/>
      <dgm:spPr/>
      <dgm:t>
        <a:bodyPr/>
        <a:lstStyle/>
        <a:p>
          <a:r>
            <a:rPr lang="en-US" dirty="0"/>
            <a:t>Recognizing employees face-to-face increases their morale and encourages them to stay with the company and perform their best.</a:t>
          </a:r>
        </a:p>
      </dgm:t>
    </dgm:pt>
    <dgm:pt modelId="{49A53655-DB3F-4544-B43E-C89D702DB5F1}" type="parTrans" cxnId="{902EF197-167B-482F-8552-A6D37A9EFF34}">
      <dgm:prSet/>
      <dgm:spPr/>
      <dgm:t>
        <a:bodyPr/>
        <a:lstStyle/>
        <a:p>
          <a:endParaRPr lang="en-US"/>
        </a:p>
      </dgm:t>
    </dgm:pt>
    <dgm:pt modelId="{36ACCCAF-BA4D-449B-95FF-B6A30342BF07}" type="sibTrans" cxnId="{902EF197-167B-482F-8552-A6D37A9EFF34}">
      <dgm:prSet/>
      <dgm:spPr/>
      <dgm:t>
        <a:bodyPr/>
        <a:lstStyle/>
        <a:p>
          <a:endParaRPr lang="en-US"/>
        </a:p>
      </dgm:t>
    </dgm:pt>
    <dgm:pt modelId="{9BE9BA72-1416-492F-8125-D18DD7ECE85C}">
      <dgm:prSet/>
      <dgm:spPr/>
      <dgm:t>
        <a:bodyPr/>
        <a:lstStyle/>
        <a:p>
          <a:r>
            <a:rPr lang="en-US" dirty="0"/>
            <a:t>•Fully engage employees: Only fully engaged employees are able to deliver the desired results in the fastest time possible. An extensive study of employee engagement and disengagement needs to be conducted. Next comes the development and implementation of appropriate strategies.</a:t>
          </a:r>
        </a:p>
      </dgm:t>
    </dgm:pt>
    <dgm:pt modelId="{4149D41D-FDB6-4E11-A7C2-79DE5EF9D0A9}" type="parTrans" cxnId="{75E610D5-2877-4B3B-A465-C89A26691FDB}">
      <dgm:prSet/>
      <dgm:spPr/>
      <dgm:t>
        <a:bodyPr/>
        <a:lstStyle/>
        <a:p>
          <a:endParaRPr lang="en-US"/>
        </a:p>
      </dgm:t>
    </dgm:pt>
    <dgm:pt modelId="{FBC05755-7D00-49D7-9DD6-460DE889145C}" type="sibTrans" cxnId="{75E610D5-2877-4B3B-A465-C89A26691FDB}">
      <dgm:prSet/>
      <dgm:spPr/>
      <dgm:t>
        <a:bodyPr/>
        <a:lstStyle/>
        <a:p>
          <a:endParaRPr lang="en-US"/>
        </a:p>
      </dgm:t>
    </dgm:pt>
    <dgm:pt modelId="{4AD3D9E0-255F-438D-9765-0F0F21AE1504}">
      <dgm:prSet/>
      <dgm:spPr/>
      <dgm:t>
        <a:bodyPr/>
        <a:lstStyle/>
        <a:p>
          <a:r>
            <a:rPr lang="en-US" dirty="0"/>
            <a:t>An employee who feels connected to their organization is more likely to stay with that organization for many years. Without them, nothing can be accomplished. The management should understand this.</a:t>
          </a:r>
        </a:p>
      </dgm:t>
    </dgm:pt>
    <dgm:pt modelId="{7149B364-F171-4ACE-8F3D-CA52709284D7}" type="parTrans" cxnId="{0B161851-595B-44D3-B5C5-F301E6F358CD}">
      <dgm:prSet/>
      <dgm:spPr/>
      <dgm:t>
        <a:bodyPr/>
        <a:lstStyle/>
        <a:p>
          <a:endParaRPr lang="en-US"/>
        </a:p>
      </dgm:t>
    </dgm:pt>
    <dgm:pt modelId="{F1CAA9DA-FDF1-4B95-9038-2DAD8A028A68}" type="sibTrans" cxnId="{0B161851-595B-44D3-B5C5-F301E6F358CD}">
      <dgm:prSet/>
      <dgm:spPr/>
      <dgm:t>
        <a:bodyPr/>
        <a:lstStyle/>
        <a:p>
          <a:endParaRPr lang="en-US"/>
        </a:p>
      </dgm:t>
    </dgm:pt>
    <dgm:pt modelId="{F678D2B6-53F7-43C3-8633-23CEC7E7EA3A}">
      <dgm:prSet/>
      <dgm:spPr/>
      <dgm:t>
        <a:bodyPr/>
        <a:lstStyle/>
        <a:p>
          <a:r>
            <a:rPr lang="en-US" dirty="0"/>
            <a:t>In order to provide the best service to their customers, only engaged employees can do so. Offering the best services to the customers requires maintaining traditions and cultures. Sometimes reminding employees about this tradition of the company can be really helpful.</a:t>
          </a:r>
        </a:p>
      </dgm:t>
    </dgm:pt>
    <dgm:pt modelId="{275317F2-CA07-4AAB-BC9B-221883E68200}" type="parTrans" cxnId="{5A7357D5-3F04-4738-BA86-10D488019117}">
      <dgm:prSet/>
      <dgm:spPr/>
      <dgm:t>
        <a:bodyPr/>
        <a:lstStyle/>
        <a:p>
          <a:endParaRPr lang="en-US"/>
        </a:p>
      </dgm:t>
    </dgm:pt>
    <dgm:pt modelId="{B373E098-1731-408C-8DDF-1072D5BDB13E}" type="sibTrans" cxnId="{5A7357D5-3F04-4738-BA86-10D488019117}">
      <dgm:prSet/>
      <dgm:spPr/>
      <dgm:t>
        <a:bodyPr/>
        <a:lstStyle/>
        <a:p>
          <a:endParaRPr lang="en-US"/>
        </a:p>
      </dgm:t>
    </dgm:pt>
    <dgm:pt modelId="{C52DD8A7-F787-425F-ADD3-C63664791A5D}">
      <dgm:prSet/>
      <dgm:spPr/>
      <dgm:t>
        <a:bodyPr/>
        <a:lstStyle/>
        <a:p>
          <a:r>
            <a:rPr lang="en-US" dirty="0"/>
            <a:t>An organization should not only focus on attaining its goals, but also on developing its employees personally. Growing with an organization means being deeply connected to the workplace and being willing to go the extra mile to achieve the organization's goals.</a:t>
          </a:r>
        </a:p>
      </dgm:t>
    </dgm:pt>
    <dgm:pt modelId="{2D642B57-B30C-40CE-BD53-5DB679A35DE6}" type="parTrans" cxnId="{8740B30E-88B6-41FF-BF01-D7908CFC95A9}">
      <dgm:prSet/>
      <dgm:spPr/>
      <dgm:t>
        <a:bodyPr/>
        <a:lstStyle/>
        <a:p>
          <a:endParaRPr lang="en-US"/>
        </a:p>
      </dgm:t>
    </dgm:pt>
    <dgm:pt modelId="{8B4A92C8-7692-4C88-B76A-F456C27452FD}" type="sibTrans" cxnId="{8740B30E-88B6-41FF-BF01-D7908CFC95A9}">
      <dgm:prSet/>
      <dgm:spPr/>
      <dgm:t>
        <a:bodyPr/>
        <a:lstStyle/>
        <a:p>
          <a:endParaRPr lang="en-US"/>
        </a:p>
      </dgm:t>
    </dgm:pt>
    <dgm:pt modelId="{F35C0F53-3909-4785-B41D-D292A3AF5E53}">
      <dgm:prSet/>
      <dgm:spPr/>
      <dgm:t>
        <a:bodyPr/>
        <a:lstStyle/>
        <a:p>
          <a:r>
            <a:rPr lang="en-US" dirty="0"/>
            <a:t>The most important asset an organization can possess is a happy and satisfied workforce. High-performing businesses are successful because their employees are happy.</a:t>
          </a:r>
        </a:p>
      </dgm:t>
    </dgm:pt>
    <dgm:pt modelId="{A731CE94-D2AE-4B80-9AB9-DC7395C4C52D}" type="parTrans" cxnId="{ED017958-5906-46FC-A3C1-354AC927CA00}">
      <dgm:prSet/>
      <dgm:spPr/>
      <dgm:t>
        <a:bodyPr/>
        <a:lstStyle/>
        <a:p>
          <a:endParaRPr lang="en-US"/>
        </a:p>
      </dgm:t>
    </dgm:pt>
    <dgm:pt modelId="{975D16E4-40BB-4C26-922F-54AF7CF34B0E}" type="sibTrans" cxnId="{ED017958-5906-46FC-A3C1-354AC927CA00}">
      <dgm:prSet/>
      <dgm:spPr/>
      <dgm:t>
        <a:bodyPr/>
        <a:lstStyle/>
        <a:p>
          <a:endParaRPr lang="en-US"/>
        </a:p>
      </dgm:t>
    </dgm:pt>
    <dgm:pt modelId="{DFF34FEF-1E7C-9743-8D17-ACFFD6D606F5}" type="pres">
      <dgm:prSet presAssocID="{0AE9AFC6-C9F2-496D-A17C-5DD3EC9D35D7}" presName="diagram" presStyleCnt="0">
        <dgm:presLayoutVars>
          <dgm:dir/>
          <dgm:resizeHandles val="exact"/>
        </dgm:presLayoutVars>
      </dgm:prSet>
      <dgm:spPr/>
    </dgm:pt>
    <dgm:pt modelId="{AB65221F-279C-C245-A4A2-E1A6CCEF44FE}" type="pres">
      <dgm:prSet presAssocID="{999A4F05-DBAD-42A1-853C-CF513AE40080}" presName="node" presStyleLbl="node1" presStyleIdx="0" presStyleCnt="12">
        <dgm:presLayoutVars>
          <dgm:bulletEnabled val="1"/>
        </dgm:presLayoutVars>
      </dgm:prSet>
      <dgm:spPr/>
    </dgm:pt>
    <dgm:pt modelId="{0E655096-4B5B-784F-BB63-74F2E9CD92A4}" type="pres">
      <dgm:prSet presAssocID="{56D9B955-5ED0-41C7-A1F1-735436433819}" presName="sibTrans" presStyleCnt="0"/>
      <dgm:spPr/>
    </dgm:pt>
    <dgm:pt modelId="{375B0935-BB50-B249-8067-AC29C0921451}" type="pres">
      <dgm:prSet presAssocID="{0F5A8230-89A9-4552-9221-3B14EF9913AF}" presName="node" presStyleLbl="node1" presStyleIdx="1" presStyleCnt="12">
        <dgm:presLayoutVars>
          <dgm:bulletEnabled val="1"/>
        </dgm:presLayoutVars>
      </dgm:prSet>
      <dgm:spPr/>
    </dgm:pt>
    <dgm:pt modelId="{1CA95DC2-A059-1643-8BF1-5B40665DED6B}" type="pres">
      <dgm:prSet presAssocID="{995D4D60-2FCD-44E6-B2AB-A27A1DA40F12}" presName="sibTrans" presStyleCnt="0"/>
      <dgm:spPr/>
    </dgm:pt>
    <dgm:pt modelId="{264CF3CC-BF78-D742-9A7F-35E5378591C8}" type="pres">
      <dgm:prSet presAssocID="{49AD74C3-0DCB-43D9-BD99-14F2E54172DC}" presName="node" presStyleLbl="node1" presStyleIdx="2" presStyleCnt="12">
        <dgm:presLayoutVars>
          <dgm:bulletEnabled val="1"/>
        </dgm:presLayoutVars>
      </dgm:prSet>
      <dgm:spPr/>
    </dgm:pt>
    <dgm:pt modelId="{11D6F80A-9304-4F44-8D79-E5E4C5DC04AA}" type="pres">
      <dgm:prSet presAssocID="{1001E853-AFC7-4FD7-8D97-F8F0A2A1A933}" presName="sibTrans" presStyleCnt="0"/>
      <dgm:spPr/>
    </dgm:pt>
    <dgm:pt modelId="{4B68F04D-AFF6-6243-A145-8800A2FE5326}" type="pres">
      <dgm:prSet presAssocID="{7C94D4EA-5128-44F2-B733-DCDB86599767}" presName="node" presStyleLbl="node1" presStyleIdx="3" presStyleCnt="12">
        <dgm:presLayoutVars>
          <dgm:bulletEnabled val="1"/>
        </dgm:presLayoutVars>
      </dgm:prSet>
      <dgm:spPr/>
    </dgm:pt>
    <dgm:pt modelId="{1A2BA61B-7013-0E42-AC9B-43452871456C}" type="pres">
      <dgm:prSet presAssocID="{F19B425C-E80D-4C5B-BD3B-9E957E994836}" presName="sibTrans" presStyleCnt="0"/>
      <dgm:spPr/>
    </dgm:pt>
    <dgm:pt modelId="{589E37A8-AD7F-7B4D-AD9C-AA708BCCA9B1}" type="pres">
      <dgm:prSet presAssocID="{F9C44591-079F-4FFC-87AE-AEAB3CC8B7DA}" presName="node" presStyleLbl="node1" presStyleIdx="4" presStyleCnt="12">
        <dgm:presLayoutVars>
          <dgm:bulletEnabled val="1"/>
        </dgm:presLayoutVars>
      </dgm:prSet>
      <dgm:spPr/>
    </dgm:pt>
    <dgm:pt modelId="{4251EE27-DCB2-EB44-9E5B-FDD97ED536BF}" type="pres">
      <dgm:prSet presAssocID="{F0540390-99F2-46A0-92F7-6FCB3E072578}" presName="sibTrans" presStyleCnt="0"/>
      <dgm:spPr/>
    </dgm:pt>
    <dgm:pt modelId="{A94680E2-71CB-D446-9450-E06ACEC9E894}" type="pres">
      <dgm:prSet presAssocID="{3675784E-725B-4A34-97F6-327EB6B65BFB}" presName="node" presStyleLbl="node1" presStyleIdx="5" presStyleCnt="12">
        <dgm:presLayoutVars>
          <dgm:bulletEnabled val="1"/>
        </dgm:presLayoutVars>
      </dgm:prSet>
      <dgm:spPr/>
    </dgm:pt>
    <dgm:pt modelId="{6DD3E239-12BB-7B47-8AA6-2714CB3F8651}" type="pres">
      <dgm:prSet presAssocID="{EE35A570-4F2A-4297-AB53-AB3855AA3516}" presName="sibTrans" presStyleCnt="0"/>
      <dgm:spPr/>
    </dgm:pt>
    <dgm:pt modelId="{D3711FB5-68AE-EA4B-B66B-C45CCC72E65F}" type="pres">
      <dgm:prSet presAssocID="{F916E73F-2F5E-474F-99B0-BD33BEE6A4D1}" presName="node" presStyleLbl="node1" presStyleIdx="6" presStyleCnt="12">
        <dgm:presLayoutVars>
          <dgm:bulletEnabled val="1"/>
        </dgm:presLayoutVars>
      </dgm:prSet>
      <dgm:spPr/>
    </dgm:pt>
    <dgm:pt modelId="{05EEEC0F-EA6D-BA40-B2AD-5C5B9FD3F5FE}" type="pres">
      <dgm:prSet presAssocID="{36ACCCAF-BA4D-449B-95FF-B6A30342BF07}" presName="sibTrans" presStyleCnt="0"/>
      <dgm:spPr/>
    </dgm:pt>
    <dgm:pt modelId="{0D3452E7-1497-A74D-810A-0B867E818AF2}" type="pres">
      <dgm:prSet presAssocID="{9BE9BA72-1416-492F-8125-D18DD7ECE85C}" presName="node" presStyleLbl="node1" presStyleIdx="7" presStyleCnt="12">
        <dgm:presLayoutVars>
          <dgm:bulletEnabled val="1"/>
        </dgm:presLayoutVars>
      </dgm:prSet>
      <dgm:spPr/>
    </dgm:pt>
    <dgm:pt modelId="{F427B61B-7CBE-B341-AF19-F7C5AEC9387B}" type="pres">
      <dgm:prSet presAssocID="{FBC05755-7D00-49D7-9DD6-460DE889145C}" presName="sibTrans" presStyleCnt="0"/>
      <dgm:spPr/>
    </dgm:pt>
    <dgm:pt modelId="{F880D7BA-AE72-3948-A185-7DDC5987BD7B}" type="pres">
      <dgm:prSet presAssocID="{4AD3D9E0-255F-438D-9765-0F0F21AE1504}" presName="node" presStyleLbl="node1" presStyleIdx="8" presStyleCnt="12">
        <dgm:presLayoutVars>
          <dgm:bulletEnabled val="1"/>
        </dgm:presLayoutVars>
      </dgm:prSet>
      <dgm:spPr/>
    </dgm:pt>
    <dgm:pt modelId="{EBDEE1C9-820A-D94C-95C2-59E7CAC29DC1}" type="pres">
      <dgm:prSet presAssocID="{F1CAA9DA-FDF1-4B95-9038-2DAD8A028A68}" presName="sibTrans" presStyleCnt="0"/>
      <dgm:spPr/>
    </dgm:pt>
    <dgm:pt modelId="{2F6CA7FA-3B9E-1E4D-A61F-60FCC9408980}" type="pres">
      <dgm:prSet presAssocID="{F678D2B6-53F7-43C3-8633-23CEC7E7EA3A}" presName="node" presStyleLbl="node1" presStyleIdx="9" presStyleCnt="12">
        <dgm:presLayoutVars>
          <dgm:bulletEnabled val="1"/>
        </dgm:presLayoutVars>
      </dgm:prSet>
      <dgm:spPr/>
    </dgm:pt>
    <dgm:pt modelId="{71D49A20-F5CC-D04E-94E9-375473DF8BEF}" type="pres">
      <dgm:prSet presAssocID="{B373E098-1731-408C-8DDF-1072D5BDB13E}" presName="sibTrans" presStyleCnt="0"/>
      <dgm:spPr/>
    </dgm:pt>
    <dgm:pt modelId="{6ED9E285-4F75-4740-809A-C84F2A720BF5}" type="pres">
      <dgm:prSet presAssocID="{C52DD8A7-F787-425F-ADD3-C63664791A5D}" presName="node" presStyleLbl="node1" presStyleIdx="10" presStyleCnt="12">
        <dgm:presLayoutVars>
          <dgm:bulletEnabled val="1"/>
        </dgm:presLayoutVars>
      </dgm:prSet>
      <dgm:spPr/>
    </dgm:pt>
    <dgm:pt modelId="{885E0F34-C156-8743-981A-5A2C3A61AE9A}" type="pres">
      <dgm:prSet presAssocID="{8B4A92C8-7692-4C88-B76A-F456C27452FD}" presName="sibTrans" presStyleCnt="0"/>
      <dgm:spPr/>
    </dgm:pt>
    <dgm:pt modelId="{78B5C515-0E7F-9D4F-AFA7-5E5E78808C6C}" type="pres">
      <dgm:prSet presAssocID="{F35C0F53-3909-4785-B41D-D292A3AF5E53}" presName="node" presStyleLbl="node1" presStyleIdx="11" presStyleCnt="12">
        <dgm:presLayoutVars>
          <dgm:bulletEnabled val="1"/>
        </dgm:presLayoutVars>
      </dgm:prSet>
      <dgm:spPr/>
    </dgm:pt>
  </dgm:ptLst>
  <dgm:cxnLst>
    <dgm:cxn modelId="{8740B30E-88B6-41FF-BF01-D7908CFC95A9}" srcId="{0AE9AFC6-C9F2-496D-A17C-5DD3EC9D35D7}" destId="{C52DD8A7-F787-425F-ADD3-C63664791A5D}" srcOrd="10" destOrd="0" parTransId="{2D642B57-B30C-40CE-BD53-5DB679A35DE6}" sibTransId="{8B4A92C8-7692-4C88-B76A-F456C27452FD}"/>
    <dgm:cxn modelId="{3DEB4A34-44C6-154F-B6C0-09B60A1186F9}" type="presOf" srcId="{0AE9AFC6-C9F2-496D-A17C-5DD3EC9D35D7}" destId="{DFF34FEF-1E7C-9743-8D17-ACFFD6D606F5}" srcOrd="0" destOrd="0" presId="urn:microsoft.com/office/officeart/2005/8/layout/default"/>
    <dgm:cxn modelId="{DB1AA43E-9429-4824-88C4-3E72D19F9D98}" srcId="{0AE9AFC6-C9F2-496D-A17C-5DD3EC9D35D7}" destId="{999A4F05-DBAD-42A1-853C-CF513AE40080}" srcOrd="0" destOrd="0" parTransId="{1B29F352-D35A-4523-BDEF-E582520C0AC0}" sibTransId="{56D9B955-5ED0-41C7-A1F1-735436433819}"/>
    <dgm:cxn modelId="{4F6DCA43-9DE9-1C47-9100-7C29BC7A560A}" type="presOf" srcId="{C52DD8A7-F787-425F-ADD3-C63664791A5D}" destId="{6ED9E285-4F75-4740-809A-C84F2A720BF5}" srcOrd="0" destOrd="0" presId="urn:microsoft.com/office/officeart/2005/8/layout/default"/>
    <dgm:cxn modelId="{2FD42049-B675-9347-8237-611BF86C8296}" type="presOf" srcId="{7C94D4EA-5128-44F2-B733-DCDB86599767}" destId="{4B68F04D-AFF6-6243-A145-8800A2FE5326}" srcOrd="0" destOrd="0" presId="urn:microsoft.com/office/officeart/2005/8/layout/default"/>
    <dgm:cxn modelId="{0B161851-595B-44D3-B5C5-F301E6F358CD}" srcId="{0AE9AFC6-C9F2-496D-A17C-5DD3EC9D35D7}" destId="{4AD3D9E0-255F-438D-9765-0F0F21AE1504}" srcOrd="8" destOrd="0" parTransId="{7149B364-F171-4ACE-8F3D-CA52709284D7}" sibTransId="{F1CAA9DA-FDF1-4B95-9038-2DAD8A028A68}"/>
    <dgm:cxn modelId="{5BCEE451-AF09-4FFD-8BB2-978054B7A571}" srcId="{0AE9AFC6-C9F2-496D-A17C-5DD3EC9D35D7}" destId="{7C94D4EA-5128-44F2-B733-DCDB86599767}" srcOrd="3" destOrd="0" parTransId="{B472540A-A593-475B-B493-4BD3CA84BDC4}" sibTransId="{F19B425C-E80D-4C5B-BD3B-9E957E994836}"/>
    <dgm:cxn modelId="{ED017958-5906-46FC-A3C1-354AC927CA00}" srcId="{0AE9AFC6-C9F2-496D-A17C-5DD3EC9D35D7}" destId="{F35C0F53-3909-4785-B41D-D292A3AF5E53}" srcOrd="11" destOrd="0" parTransId="{A731CE94-D2AE-4B80-9AB9-DC7395C4C52D}" sibTransId="{975D16E4-40BB-4C26-922F-54AF7CF34B0E}"/>
    <dgm:cxn modelId="{C71F1868-7863-0E4E-8C26-B61FCD8674BC}" type="presOf" srcId="{49AD74C3-0DCB-43D9-BD99-14F2E54172DC}" destId="{264CF3CC-BF78-D742-9A7F-35E5378591C8}" srcOrd="0" destOrd="0" presId="urn:microsoft.com/office/officeart/2005/8/layout/default"/>
    <dgm:cxn modelId="{F876B06D-2A0D-044A-B9C0-3BAA4028E810}" type="presOf" srcId="{F678D2B6-53F7-43C3-8633-23CEC7E7EA3A}" destId="{2F6CA7FA-3B9E-1E4D-A61F-60FCC9408980}" srcOrd="0" destOrd="0" presId="urn:microsoft.com/office/officeart/2005/8/layout/default"/>
    <dgm:cxn modelId="{49175681-D6B0-3D4F-82E0-D2B16A10A201}" type="presOf" srcId="{0F5A8230-89A9-4552-9221-3B14EF9913AF}" destId="{375B0935-BB50-B249-8067-AC29C0921451}" srcOrd="0" destOrd="0" presId="urn:microsoft.com/office/officeart/2005/8/layout/default"/>
    <dgm:cxn modelId="{FE7A5486-B8F0-43E2-9190-98DD203883C3}" srcId="{0AE9AFC6-C9F2-496D-A17C-5DD3EC9D35D7}" destId="{3675784E-725B-4A34-97F6-327EB6B65BFB}" srcOrd="5" destOrd="0" parTransId="{AAE35E41-126C-49FE-96A4-F48C0A81C1FF}" sibTransId="{EE35A570-4F2A-4297-AB53-AB3855AA3516}"/>
    <dgm:cxn modelId="{1D02888E-D5C5-6942-8C98-92A3DB724DA7}" type="presOf" srcId="{999A4F05-DBAD-42A1-853C-CF513AE40080}" destId="{AB65221F-279C-C245-A4A2-E1A6CCEF44FE}" srcOrd="0" destOrd="0" presId="urn:microsoft.com/office/officeart/2005/8/layout/default"/>
    <dgm:cxn modelId="{DF328D95-807D-BF47-89CB-C43258F826BC}" type="presOf" srcId="{F9C44591-079F-4FFC-87AE-AEAB3CC8B7DA}" destId="{589E37A8-AD7F-7B4D-AD9C-AA708BCCA9B1}" srcOrd="0" destOrd="0" presId="urn:microsoft.com/office/officeart/2005/8/layout/default"/>
    <dgm:cxn modelId="{902EF197-167B-482F-8552-A6D37A9EFF34}" srcId="{0AE9AFC6-C9F2-496D-A17C-5DD3EC9D35D7}" destId="{F916E73F-2F5E-474F-99B0-BD33BEE6A4D1}" srcOrd="6" destOrd="0" parTransId="{49A53655-DB3F-4544-B43E-C89D702DB5F1}" sibTransId="{36ACCCAF-BA4D-449B-95FF-B6A30342BF07}"/>
    <dgm:cxn modelId="{DE6D6C9A-96F7-4249-9D30-894E5171C019}" srcId="{0AE9AFC6-C9F2-496D-A17C-5DD3EC9D35D7}" destId="{49AD74C3-0DCB-43D9-BD99-14F2E54172DC}" srcOrd="2" destOrd="0" parTransId="{F092AC27-9371-4CF6-B709-7E13272D4B36}" sibTransId="{1001E853-AFC7-4FD7-8D97-F8F0A2A1A933}"/>
    <dgm:cxn modelId="{F3A0F9A8-1B4D-4A5E-AC75-3EF451CE3A30}" srcId="{0AE9AFC6-C9F2-496D-A17C-5DD3EC9D35D7}" destId="{0F5A8230-89A9-4552-9221-3B14EF9913AF}" srcOrd="1" destOrd="0" parTransId="{4F9684A4-30ED-491D-98F4-0121D4FD7B27}" sibTransId="{995D4D60-2FCD-44E6-B2AB-A27A1DA40F12}"/>
    <dgm:cxn modelId="{9D7C97B9-EDBF-F440-9E47-EE51D9C6F8AE}" type="presOf" srcId="{F916E73F-2F5E-474F-99B0-BD33BEE6A4D1}" destId="{D3711FB5-68AE-EA4B-B66B-C45CCC72E65F}" srcOrd="0" destOrd="0" presId="urn:microsoft.com/office/officeart/2005/8/layout/default"/>
    <dgm:cxn modelId="{F13069CD-20D6-F942-B545-074F7A093417}" type="presOf" srcId="{4AD3D9E0-255F-438D-9765-0F0F21AE1504}" destId="{F880D7BA-AE72-3948-A185-7DDC5987BD7B}" srcOrd="0" destOrd="0" presId="urn:microsoft.com/office/officeart/2005/8/layout/default"/>
    <dgm:cxn modelId="{5EC5F9D1-B63B-BE41-84B4-C6C84C2F7629}" type="presOf" srcId="{3675784E-725B-4A34-97F6-327EB6B65BFB}" destId="{A94680E2-71CB-D446-9450-E06ACEC9E894}" srcOrd="0" destOrd="0" presId="urn:microsoft.com/office/officeart/2005/8/layout/default"/>
    <dgm:cxn modelId="{75E610D5-2877-4B3B-A465-C89A26691FDB}" srcId="{0AE9AFC6-C9F2-496D-A17C-5DD3EC9D35D7}" destId="{9BE9BA72-1416-492F-8125-D18DD7ECE85C}" srcOrd="7" destOrd="0" parTransId="{4149D41D-FDB6-4E11-A7C2-79DE5EF9D0A9}" sibTransId="{FBC05755-7D00-49D7-9DD6-460DE889145C}"/>
    <dgm:cxn modelId="{5A7357D5-3F04-4738-BA86-10D488019117}" srcId="{0AE9AFC6-C9F2-496D-A17C-5DD3EC9D35D7}" destId="{F678D2B6-53F7-43C3-8633-23CEC7E7EA3A}" srcOrd="9" destOrd="0" parTransId="{275317F2-CA07-4AAB-BC9B-221883E68200}" sibTransId="{B373E098-1731-408C-8DDF-1072D5BDB13E}"/>
    <dgm:cxn modelId="{E8AF51DE-E3AF-448E-BAAA-1A3BC7097AEF}" srcId="{0AE9AFC6-C9F2-496D-A17C-5DD3EC9D35D7}" destId="{F9C44591-079F-4FFC-87AE-AEAB3CC8B7DA}" srcOrd="4" destOrd="0" parTransId="{E7C623F0-9A28-4101-95DB-F0E76289ED7E}" sibTransId="{F0540390-99F2-46A0-92F7-6FCB3E072578}"/>
    <dgm:cxn modelId="{749F84E9-AE59-8043-908D-31F9997289DB}" type="presOf" srcId="{9BE9BA72-1416-492F-8125-D18DD7ECE85C}" destId="{0D3452E7-1497-A74D-810A-0B867E818AF2}" srcOrd="0" destOrd="0" presId="urn:microsoft.com/office/officeart/2005/8/layout/default"/>
    <dgm:cxn modelId="{9E10BBFE-5E92-9545-ADE4-474AE8CF688D}" type="presOf" srcId="{F35C0F53-3909-4785-B41D-D292A3AF5E53}" destId="{78B5C515-0E7F-9D4F-AFA7-5E5E78808C6C}" srcOrd="0" destOrd="0" presId="urn:microsoft.com/office/officeart/2005/8/layout/default"/>
    <dgm:cxn modelId="{D32F6844-9E0F-5549-92F0-4E62FAEC093A}" type="presParOf" srcId="{DFF34FEF-1E7C-9743-8D17-ACFFD6D606F5}" destId="{AB65221F-279C-C245-A4A2-E1A6CCEF44FE}" srcOrd="0" destOrd="0" presId="urn:microsoft.com/office/officeart/2005/8/layout/default"/>
    <dgm:cxn modelId="{A57B8E20-5C62-0B40-99D8-D463ACB122A8}" type="presParOf" srcId="{DFF34FEF-1E7C-9743-8D17-ACFFD6D606F5}" destId="{0E655096-4B5B-784F-BB63-74F2E9CD92A4}" srcOrd="1" destOrd="0" presId="urn:microsoft.com/office/officeart/2005/8/layout/default"/>
    <dgm:cxn modelId="{43160F41-85EF-7041-A2C4-3CA3D2187A8F}" type="presParOf" srcId="{DFF34FEF-1E7C-9743-8D17-ACFFD6D606F5}" destId="{375B0935-BB50-B249-8067-AC29C0921451}" srcOrd="2" destOrd="0" presId="urn:microsoft.com/office/officeart/2005/8/layout/default"/>
    <dgm:cxn modelId="{BA42F179-6445-5247-99FB-8AE9665A3F57}" type="presParOf" srcId="{DFF34FEF-1E7C-9743-8D17-ACFFD6D606F5}" destId="{1CA95DC2-A059-1643-8BF1-5B40665DED6B}" srcOrd="3" destOrd="0" presId="urn:microsoft.com/office/officeart/2005/8/layout/default"/>
    <dgm:cxn modelId="{E32F3732-FE21-9F41-B07B-6EBED7A3301A}" type="presParOf" srcId="{DFF34FEF-1E7C-9743-8D17-ACFFD6D606F5}" destId="{264CF3CC-BF78-D742-9A7F-35E5378591C8}" srcOrd="4" destOrd="0" presId="urn:microsoft.com/office/officeart/2005/8/layout/default"/>
    <dgm:cxn modelId="{EFA9EFCC-8E09-2F42-ADE2-2AE7124D61D5}" type="presParOf" srcId="{DFF34FEF-1E7C-9743-8D17-ACFFD6D606F5}" destId="{11D6F80A-9304-4F44-8D79-E5E4C5DC04AA}" srcOrd="5" destOrd="0" presId="urn:microsoft.com/office/officeart/2005/8/layout/default"/>
    <dgm:cxn modelId="{009EF369-2953-D441-B177-EE03415BD4EC}" type="presParOf" srcId="{DFF34FEF-1E7C-9743-8D17-ACFFD6D606F5}" destId="{4B68F04D-AFF6-6243-A145-8800A2FE5326}" srcOrd="6" destOrd="0" presId="urn:microsoft.com/office/officeart/2005/8/layout/default"/>
    <dgm:cxn modelId="{8EB49DDD-EEE7-CC48-A443-EF3762EC0E17}" type="presParOf" srcId="{DFF34FEF-1E7C-9743-8D17-ACFFD6D606F5}" destId="{1A2BA61B-7013-0E42-AC9B-43452871456C}" srcOrd="7" destOrd="0" presId="urn:microsoft.com/office/officeart/2005/8/layout/default"/>
    <dgm:cxn modelId="{7E671519-1C1B-E747-9774-632F3A11D976}" type="presParOf" srcId="{DFF34FEF-1E7C-9743-8D17-ACFFD6D606F5}" destId="{589E37A8-AD7F-7B4D-AD9C-AA708BCCA9B1}" srcOrd="8" destOrd="0" presId="urn:microsoft.com/office/officeart/2005/8/layout/default"/>
    <dgm:cxn modelId="{66017572-1851-A245-88F4-8C994870B03A}" type="presParOf" srcId="{DFF34FEF-1E7C-9743-8D17-ACFFD6D606F5}" destId="{4251EE27-DCB2-EB44-9E5B-FDD97ED536BF}" srcOrd="9" destOrd="0" presId="urn:microsoft.com/office/officeart/2005/8/layout/default"/>
    <dgm:cxn modelId="{0CB93806-DB20-F941-9C09-0D3DC7900BEC}" type="presParOf" srcId="{DFF34FEF-1E7C-9743-8D17-ACFFD6D606F5}" destId="{A94680E2-71CB-D446-9450-E06ACEC9E894}" srcOrd="10" destOrd="0" presId="urn:microsoft.com/office/officeart/2005/8/layout/default"/>
    <dgm:cxn modelId="{4A74AE51-A803-8C4A-95B0-33BC3C95F1C3}" type="presParOf" srcId="{DFF34FEF-1E7C-9743-8D17-ACFFD6D606F5}" destId="{6DD3E239-12BB-7B47-8AA6-2714CB3F8651}" srcOrd="11" destOrd="0" presId="urn:microsoft.com/office/officeart/2005/8/layout/default"/>
    <dgm:cxn modelId="{A814C95F-AF3B-EE47-9053-68E3A98E77F3}" type="presParOf" srcId="{DFF34FEF-1E7C-9743-8D17-ACFFD6D606F5}" destId="{D3711FB5-68AE-EA4B-B66B-C45CCC72E65F}" srcOrd="12" destOrd="0" presId="urn:microsoft.com/office/officeart/2005/8/layout/default"/>
    <dgm:cxn modelId="{F7C1B3F2-8B08-D24F-9849-55944CD81111}" type="presParOf" srcId="{DFF34FEF-1E7C-9743-8D17-ACFFD6D606F5}" destId="{05EEEC0F-EA6D-BA40-B2AD-5C5B9FD3F5FE}" srcOrd="13" destOrd="0" presId="urn:microsoft.com/office/officeart/2005/8/layout/default"/>
    <dgm:cxn modelId="{19150C60-DC4B-A245-8538-E3753C429485}" type="presParOf" srcId="{DFF34FEF-1E7C-9743-8D17-ACFFD6D606F5}" destId="{0D3452E7-1497-A74D-810A-0B867E818AF2}" srcOrd="14" destOrd="0" presId="urn:microsoft.com/office/officeart/2005/8/layout/default"/>
    <dgm:cxn modelId="{CA3B1EA0-10BA-E449-BC06-736BB8D2DDD3}" type="presParOf" srcId="{DFF34FEF-1E7C-9743-8D17-ACFFD6D606F5}" destId="{F427B61B-7CBE-B341-AF19-F7C5AEC9387B}" srcOrd="15" destOrd="0" presId="urn:microsoft.com/office/officeart/2005/8/layout/default"/>
    <dgm:cxn modelId="{1DDDC7E0-E1E4-F441-9A01-6E5567F54F24}" type="presParOf" srcId="{DFF34FEF-1E7C-9743-8D17-ACFFD6D606F5}" destId="{F880D7BA-AE72-3948-A185-7DDC5987BD7B}" srcOrd="16" destOrd="0" presId="urn:microsoft.com/office/officeart/2005/8/layout/default"/>
    <dgm:cxn modelId="{FE335DD6-9180-054F-BA8B-23CB05EA5BB1}" type="presParOf" srcId="{DFF34FEF-1E7C-9743-8D17-ACFFD6D606F5}" destId="{EBDEE1C9-820A-D94C-95C2-59E7CAC29DC1}" srcOrd="17" destOrd="0" presId="urn:microsoft.com/office/officeart/2005/8/layout/default"/>
    <dgm:cxn modelId="{1F534315-8E30-3648-A9F5-65572F18AB20}" type="presParOf" srcId="{DFF34FEF-1E7C-9743-8D17-ACFFD6D606F5}" destId="{2F6CA7FA-3B9E-1E4D-A61F-60FCC9408980}" srcOrd="18" destOrd="0" presId="urn:microsoft.com/office/officeart/2005/8/layout/default"/>
    <dgm:cxn modelId="{965BB698-AECE-1247-B344-BFE3D7DC1B6B}" type="presParOf" srcId="{DFF34FEF-1E7C-9743-8D17-ACFFD6D606F5}" destId="{71D49A20-F5CC-D04E-94E9-375473DF8BEF}" srcOrd="19" destOrd="0" presId="urn:microsoft.com/office/officeart/2005/8/layout/default"/>
    <dgm:cxn modelId="{ECAF426B-A4C8-0F49-9271-24B810D73F77}" type="presParOf" srcId="{DFF34FEF-1E7C-9743-8D17-ACFFD6D606F5}" destId="{6ED9E285-4F75-4740-809A-C84F2A720BF5}" srcOrd="20" destOrd="0" presId="urn:microsoft.com/office/officeart/2005/8/layout/default"/>
    <dgm:cxn modelId="{59BDDB77-877E-BF41-B890-6CD411FE12ED}" type="presParOf" srcId="{DFF34FEF-1E7C-9743-8D17-ACFFD6D606F5}" destId="{885E0F34-C156-8743-981A-5A2C3A61AE9A}" srcOrd="21" destOrd="0" presId="urn:microsoft.com/office/officeart/2005/8/layout/default"/>
    <dgm:cxn modelId="{15A04B94-8D8E-5C41-88F6-44462CF7F291}" type="presParOf" srcId="{DFF34FEF-1E7C-9743-8D17-ACFFD6D606F5}" destId="{78B5C515-0E7F-9D4F-AFA7-5E5E78808C6C}"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C0ED2-A73C-1B4F-825A-094EE73CCD96}">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2162ED1D-F366-7B42-8528-A85B6569528F}">
      <dsp:nvSpPr>
        <dsp:cNvPr id="0" name=""/>
        <dsp:cNvSpPr/>
      </dsp:nvSpPr>
      <dsp:spPr>
        <a:xfrm>
          <a:off x="8061" y="5979"/>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a:t>INTRODUCTION</a:t>
          </a:r>
        </a:p>
      </dsp:txBody>
      <dsp:txXfrm>
        <a:off x="8061" y="5979"/>
        <a:ext cx="3034531" cy="1820718"/>
      </dsp:txXfrm>
    </dsp:sp>
    <dsp:sp modelId="{B79EE663-1DD2-0343-9BAA-735F108399BD}">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CB8D376F-750B-074F-A247-53A7353026F6}">
      <dsp:nvSpPr>
        <dsp:cNvPr id="0" name=""/>
        <dsp:cNvSpPr/>
      </dsp:nvSpPr>
      <dsp:spPr>
        <a:xfrm>
          <a:off x="3740534" y="5979"/>
          <a:ext cx="3034531" cy="18207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a:t>EMPLOYEE ENGAGEMENT</a:t>
          </a:r>
        </a:p>
      </dsp:txBody>
      <dsp:txXfrm>
        <a:off x="3740534" y="5979"/>
        <a:ext cx="3034531" cy="1820718"/>
      </dsp:txXfrm>
    </dsp:sp>
    <dsp:sp modelId="{35734F4F-6076-E542-AA66-C7AE155FCE28}">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E6D8B822-BA58-A845-BC4C-C71AB264A418}">
      <dsp:nvSpPr>
        <dsp:cNvPr id="0" name=""/>
        <dsp:cNvSpPr/>
      </dsp:nvSpPr>
      <dsp:spPr>
        <a:xfrm>
          <a:off x="7473007" y="5979"/>
          <a:ext cx="3034531" cy="18207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a:t>The Zinger model</a:t>
          </a:r>
        </a:p>
      </dsp:txBody>
      <dsp:txXfrm>
        <a:off x="7473007" y="5979"/>
        <a:ext cx="3034531" cy="1820718"/>
      </dsp:txXfrm>
    </dsp:sp>
    <dsp:sp modelId="{7235230A-1C4A-FA43-9AFD-08C616F74E49}">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169CC68E-72CF-F04A-85F8-44F6148B89BC}">
      <dsp:nvSpPr>
        <dsp:cNvPr id="0" name=""/>
        <dsp:cNvSpPr/>
      </dsp:nvSpPr>
      <dsp:spPr>
        <a:xfrm>
          <a:off x="8061" y="2524640"/>
          <a:ext cx="3034531" cy="18207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dirty="0"/>
            <a:t>Hospitality employees are expected to be engaged, so why is that important?</a:t>
          </a:r>
        </a:p>
      </dsp:txBody>
      <dsp:txXfrm>
        <a:off x="8061" y="2524640"/>
        <a:ext cx="3034531" cy="1820718"/>
      </dsp:txXfrm>
    </dsp:sp>
    <dsp:sp modelId="{25AE0A0D-F601-2642-B443-E9325B74EE1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76A56963-95D1-B649-A799-A62E4FF9C38A}">
      <dsp:nvSpPr>
        <dsp:cNvPr id="0" name=""/>
        <dsp:cNvSpPr/>
      </dsp:nvSpPr>
      <dsp:spPr>
        <a:xfrm>
          <a:off x="3740534" y="2524640"/>
          <a:ext cx="3034531" cy="18207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dirty="0"/>
            <a:t>A Hospitality Industry Guide to Employee Engagement</a:t>
          </a:r>
          <a:br>
            <a:rPr lang="en-US" sz="1700" kern="1200" dirty="0"/>
          </a:br>
          <a:r>
            <a:rPr lang="en-US" sz="1700" kern="1200" dirty="0"/>
            <a:t>Improved guest experiences through engagement programs</a:t>
          </a:r>
        </a:p>
      </dsp:txBody>
      <dsp:txXfrm>
        <a:off x="3740534" y="2524640"/>
        <a:ext cx="3034531" cy="1820718"/>
      </dsp:txXfrm>
    </dsp:sp>
    <dsp:sp modelId="{5BCE3173-A217-8B41-9243-CF11CC65F3FE}">
      <dsp:nvSpPr>
        <dsp:cNvPr id="0" name=""/>
        <dsp:cNvSpPr/>
      </dsp:nvSpPr>
      <dsp:spPr>
        <a:xfrm>
          <a:off x="7473007" y="2524640"/>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US" sz="1700" kern="1200"/>
            <a:t>REFERENCE LIST</a:t>
          </a:r>
          <a:br>
            <a:rPr lang="en-US" sz="1700" kern="1200"/>
          </a:br>
          <a:endParaRPr lang="en-US" sz="1700" kern="1200"/>
        </a:p>
      </dsp:txBody>
      <dsp:txXfrm>
        <a:off x="7473007"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FCACD-F9A1-4A26-BC3B-54792456135B}">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5E3AC-E3F4-4331-A13C-54AA49CAF93E}">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F4C54E-237E-4B6F-A061-B8619250474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90000"/>
            </a:lnSpc>
            <a:spcBef>
              <a:spcPct val="0"/>
            </a:spcBef>
            <a:spcAft>
              <a:spcPct val="35000"/>
            </a:spcAft>
            <a:buNone/>
          </a:pPr>
          <a:r>
            <a:rPr lang="en-US" sz="2000" kern="1200" dirty="0"/>
            <a:t>The engagement of employees is one of the most important aspects of any business.</a:t>
          </a:r>
          <a:r>
            <a:rPr lang="en-US" sz="2000" b="1" kern="1200" dirty="0"/>
            <a:t> A company's profitability and employee turnover rate can be positively affected by effective engagement strategies.</a:t>
          </a:r>
          <a:endParaRPr lang="en-US" sz="2000" kern="1200" dirty="0"/>
        </a:p>
      </dsp:txBody>
      <dsp:txXfrm>
        <a:off x="1507738" y="707092"/>
        <a:ext cx="9007861" cy="1305401"/>
      </dsp:txXfrm>
    </dsp:sp>
    <dsp:sp modelId="{F96F9B84-E1C6-47C9-9D67-6BA6DEF7C1BD}">
      <dsp:nvSpPr>
        <dsp:cNvPr id="0" name=""/>
        <dsp:cNvSpPr/>
      </dsp:nvSpPr>
      <dsp:spPr>
        <a:xfrm>
          <a:off x="0" y="2294773"/>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2F37B-658A-430D-A59A-CE7F5B76C85B}">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E504D-61F0-4433-99D5-2D16E2657331}">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89000">
            <a:lnSpc>
              <a:spcPct val="90000"/>
            </a:lnSpc>
            <a:spcBef>
              <a:spcPct val="0"/>
            </a:spcBef>
            <a:spcAft>
              <a:spcPct val="35000"/>
            </a:spcAft>
            <a:buNone/>
          </a:pPr>
          <a:r>
            <a:rPr lang="en-US" sz="2000" kern="1200" dirty="0"/>
            <a:t>The hospitality industry in particular is concerned with employee engagement. Your employees are your sole brand ambassadors in the hospitality industry because of its customer-service-driven model. </a:t>
          </a:r>
        </a:p>
      </dsp:txBody>
      <dsp:txXfrm>
        <a:off x="1507738" y="2338844"/>
        <a:ext cx="9007861" cy="13054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5221F-279C-C245-A4A2-E1A6CCEF44FE}">
      <dsp:nvSpPr>
        <dsp:cNvPr id="0" name=""/>
        <dsp:cNvSpPr/>
      </dsp:nvSpPr>
      <dsp:spPr>
        <a:xfrm>
          <a:off x="3245" y="601782"/>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The Zinger model's ultimate goal is to achieve the desired results, i.e., higher levels of employee engagement; however, other steps contribute to this process as well. Well-crafted strategies must be used by managers to motivate themselves and their employees.</a:t>
          </a:r>
        </a:p>
      </dsp:txBody>
      <dsp:txXfrm>
        <a:off x="3245" y="601782"/>
        <a:ext cx="2574554" cy="1544732"/>
      </dsp:txXfrm>
    </dsp:sp>
    <dsp:sp modelId="{375B0935-BB50-B249-8067-AC29C0921451}">
      <dsp:nvSpPr>
        <dsp:cNvPr id="0" name=""/>
        <dsp:cNvSpPr/>
      </dsp:nvSpPr>
      <dsp:spPr>
        <a:xfrm>
          <a:off x="2835254" y="601782"/>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The first and foremost step to achieving better employee engagement is to craft appropriate strategies. In addition to considering employee needs, </a:t>
          </a:r>
          <a:r>
            <a:rPr lang="en-US" sz="1000" kern="1200" dirty="0" err="1"/>
            <a:t>organisational</a:t>
          </a:r>
          <a:r>
            <a:rPr lang="en-US" sz="1000" kern="1200" dirty="0"/>
            <a:t> requirements also have to be considered. It is possible for managers to craft effective strategies with the help of professional management consultants.</a:t>
          </a:r>
        </a:p>
      </dsp:txBody>
      <dsp:txXfrm>
        <a:off x="2835254" y="601782"/>
        <a:ext cx="2574554" cy="1544732"/>
      </dsp:txXfrm>
    </dsp:sp>
    <dsp:sp modelId="{264CF3CC-BF78-D742-9A7F-35E5378591C8}">
      <dsp:nvSpPr>
        <dsp:cNvPr id="0" name=""/>
        <dsp:cNvSpPr/>
      </dsp:nvSpPr>
      <dsp:spPr>
        <a:xfrm>
          <a:off x="5667264" y="601782"/>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Engage employees: When they are engaged in their work, they will enjoy it. For managers to stay motivated in their jobs, they should rethink their tasks and responsibilities, so that boredom is removed from their work.</a:t>
          </a:r>
        </a:p>
      </dsp:txBody>
      <dsp:txXfrm>
        <a:off x="5667264" y="601782"/>
        <a:ext cx="2574554" cy="1544732"/>
      </dsp:txXfrm>
    </dsp:sp>
    <dsp:sp modelId="{4B68F04D-AFF6-6243-A145-8800A2FE5326}">
      <dsp:nvSpPr>
        <dsp:cNvPr id="0" name=""/>
        <dsp:cNvSpPr/>
      </dsp:nvSpPr>
      <dsp:spPr>
        <a:xfrm>
          <a:off x="8499274" y="601782"/>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 order to succeed at work, employees must be motivated to perform their duties. For employees to remain motivated and perform better, </a:t>
          </a:r>
          <a:r>
            <a:rPr lang="en-US" sz="1000" kern="1200" dirty="0" err="1"/>
            <a:t>organisations</a:t>
          </a:r>
          <a:r>
            <a:rPr lang="en-US" sz="1000" kern="1200" dirty="0"/>
            <a:t> need to have a system for recognizing and rewarding their efforts.</a:t>
          </a:r>
        </a:p>
      </dsp:txBody>
      <dsp:txXfrm>
        <a:off x="8499274" y="601782"/>
        <a:ext cx="2574554" cy="1544732"/>
      </dsp:txXfrm>
    </dsp:sp>
    <dsp:sp modelId="{589E37A8-AD7F-7B4D-AD9C-AA708BCCA9B1}">
      <dsp:nvSpPr>
        <dsp:cNvPr id="0" name=""/>
        <dsp:cNvSpPr/>
      </dsp:nvSpPr>
      <dsp:spPr>
        <a:xfrm>
          <a:off x="3245" y="2403970"/>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Stay connected: Managers should be able to communicate with their subordinates about problems and ask for advice on performing their duties. Every managerial process depends on communication.</a:t>
          </a:r>
        </a:p>
      </dsp:txBody>
      <dsp:txXfrm>
        <a:off x="3245" y="2403970"/>
        <a:ext cx="2574554" cy="1544732"/>
      </dsp:txXfrm>
    </dsp:sp>
    <dsp:sp modelId="{A94680E2-71CB-D446-9450-E06ACEC9E894}">
      <dsp:nvSpPr>
        <dsp:cNvPr id="0" name=""/>
        <dsp:cNvSpPr/>
      </dsp:nvSpPr>
      <dsp:spPr>
        <a:xfrm>
          <a:off x="2835254" y="2403970"/>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Leadership requires a leader to be authentic and genuine. It is important that the organization's top management, HR personnel, and immediate managers dedicate themselves to helping employees resolve their problems.</a:t>
          </a:r>
        </a:p>
      </dsp:txBody>
      <dsp:txXfrm>
        <a:off x="2835254" y="2403970"/>
        <a:ext cx="2574554" cy="1544732"/>
      </dsp:txXfrm>
    </dsp:sp>
    <dsp:sp modelId="{D3711FB5-68AE-EA4B-B66B-C45CCC72E65F}">
      <dsp:nvSpPr>
        <dsp:cNvPr id="0" name=""/>
        <dsp:cNvSpPr/>
      </dsp:nvSpPr>
      <dsp:spPr>
        <a:xfrm>
          <a:off x="5667264" y="2403970"/>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Recognizing employees face-to-face increases their morale and encourages them to stay with the company and perform their best.</a:t>
          </a:r>
        </a:p>
      </dsp:txBody>
      <dsp:txXfrm>
        <a:off x="5667264" y="2403970"/>
        <a:ext cx="2574554" cy="1544732"/>
      </dsp:txXfrm>
    </dsp:sp>
    <dsp:sp modelId="{0D3452E7-1497-A74D-810A-0B867E818AF2}">
      <dsp:nvSpPr>
        <dsp:cNvPr id="0" name=""/>
        <dsp:cNvSpPr/>
      </dsp:nvSpPr>
      <dsp:spPr>
        <a:xfrm>
          <a:off x="8499274" y="2403970"/>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•Fully engage employees: Only fully engaged employees are able to deliver the desired results in the fastest time possible. An extensive study of employee engagement and disengagement needs to be conducted. Next comes the development and implementation of appropriate strategies.</a:t>
          </a:r>
        </a:p>
      </dsp:txBody>
      <dsp:txXfrm>
        <a:off x="8499274" y="2403970"/>
        <a:ext cx="2574554" cy="1544732"/>
      </dsp:txXfrm>
    </dsp:sp>
    <dsp:sp modelId="{F880D7BA-AE72-3948-A185-7DDC5987BD7B}">
      <dsp:nvSpPr>
        <dsp:cNvPr id="0" name=""/>
        <dsp:cNvSpPr/>
      </dsp:nvSpPr>
      <dsp:spPr>
        <a:xfrm>
          <a:off x="3245" y="4206158"/>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An employee who feels connected to their organization is more likely to stay with that organization for many years. Without them, nothing can be accomplished. The management should understand this.</a:t>
          </a:r>
        </a:p>
      </dsp:txBody>
      <dsp:txXfrm>
        <a:off x="3245" y="4206158"/>
        <a:ext cx="2574554" cy="1544732"/>
      </dsp:txXfrm>
    </dsp:sp>
    <dsp:sp modelId="{2F6CA7FA-3B9E-1E4D-A61F-60FCC9408980}">
      <dsp:nvSpPr>
        <dsp:cNvPr id="0" name=""/>
        <dsp:cNvSpPr/>
      </dsp:nvSpPr>
      <dsp:spPr>
        <a:xfrm>
          <a:off x="2835254" y="4206158"/>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In order to provide the best service to their customers, only engaged employees can do so. Offering the best services to the customers requires maintaining traditions and cultures. Sometimes reminding employees about this tradition of the company can be really helpful.</a:t>
          </a:r>
        </a:p>
      </dsp:txBody>
      <dsp:txXfrm>
        <a:off x="2835254" y="4206158"/>
        <a:ext cx="2574554" cy="1544732"/>
      </dsp:txXfrm>
    </dsp:sp>
    <dsp:sp modelId="{6ED9E285-4F75-4740-809A-C84F2A720BF5}">
      <dsp:nvSpPr>
        <dsp:cNvPr id="0" name=""/>
        <dsp:cNvSpPr/>
      </dsp:nvSpPr>
      <dsp:spPr>
        <a:xfrm>
          <a:off x="5667264" y="4206158"/>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An organization should not only focus on attaining its goals, but also on developing its employees personally. Growing with an organization means being deeply connected to the workplace and being willing to go the extra mile to achieve the organization's goals.</a:t>
          </a:r>
        </a:p>
      </dsp:txBody>
      <dsp:txXfrm>
        <a:off x="5667264" y="4206158"/>
        <a:ext cx="2574554" cy="1544732"/>
      </dsp:txXfrm>
    </dsp:sp>
    <dsp:sp modelId="{78B5C515-0E7F-9D4F-AFA7-5E5E78808C6C}">
      <dsp:nvSpPr>
        <dsp:cNvPr id="0" name=""/>
        <dsp:cNvSpPr/>
      </dsp:nvSpPr>
      <dsp:spPr>
        <a:xfrm>
          <a:off x="8499274" y="4206158"/>
          <a:ext cx="2574554" cy="154473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The most important asset an organization can possess is a happy and satisfied workforce. High-performing businesses are successful because their employees are happy.</a:t>
          </a:r>
        </a:p>
      </dsp:txBody>
      <dsp:txXfrm>
        <a:off x="8499274" y="4206158"/>
        <a:ext cx="2574554" cy="154473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EFFD9-060C-7148-A62E-AFA7C452B385}" type="datetimeFigureOut">
              <a:rPr lang="en-US" smtClean="0"/>
              <a:t>12/5/22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B6AA8-2F48-8842-9156-4A9A30468FEF}" type="slidenum">
              <a:rPr lang="en-US" smtClean="0"/>
              <a:t>‹#›</a:t>
            </a:fld>
            <a:endParaRPr lang="en-US"/>
          </a:p>
        </p:txBody>
      </p:sp>
    </p:spTree>
    <p:extLst>
      <p:ext uri="{BB962C8B-B14F-4D97-AF65-F5344CB8AC3E}">
        <p14:creationId xmlns:p14="http://schemas.microsoft.com/office/powerpoint/2010/main" val="432715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davidzinger.com/wp-content/uploads/Slide11.jp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8382C"/>
                </a:solidFill>
                <a:effectLst/>
                <a:latin typeface="Proxima Nova Rg"/>
              </a:rPr>
              <a:t>Employee engagement measures how employee </a:t>
            </a:r>
            <a:r>
              <a:rPr lang="en-GB" b="0" i="1" u="none" strike="noStrike" dirty="0">
                <a:solidFill>
                  <a:srgbClr val="38382C"/>
                </a:solidFill>
                <a:effectLst/>
                <a:latin typeface="Proxima Nova Rg"/>
              </a:rPr>
              <a:t>feel </a:t>
            </a:r>
            <a:r>
              <a:rPr lang="en-GB" b="0" i="0" u="none" strike="noStrike" dirty="0">
                <a:solidFill>
                  <a:srgbClr val="38382C"/>
                </a:solidFill>
                <a:effectLst/>
                <a:latin typeface="Proxima Nova Rg"/>
              </a:rPr>
              <a:t>about their organization. Based on their perceptions of their workplace, employees are categorized into four main groups.</a:t>
            </a:r>
            <a:endParaRPr lang="en-US" dirty="0"/>
          </a:p>
        </p:txBody>
      </p:sp>
      <p:sp>
        <p:nvSpPr>
          <p:cNvPr id="4" name="Slide Number Placeholder 3"/>
          <p:cNvSpPr>
            <a:spLocks noGrp="1"/>
          </p:cNvSpPr>
          <p:nvPr>
            <p:ph type="sldNum" sz="quarter" idx="5"/>
          </p:nvPr>
        </p:nvSpPr>
        <p:spPr/>
        <p:txBody>
          <a:bodyPr/>
          <a:lstStyle/>
          <a:p>
            <a:fld id="{2FAB6AA8-2F48-8842-9156-4A9A30468FEF}" type="slidenum">
              <a:rPr lang="en-US" smtClean="0"/>
              <a:t>4</a:t>
            </a:fld>
            <a:endParaRPr lang="en-US"/>
          </a:p>
        </p:txBody>
      </p:sp>
    </p:spTree>
    <p:extLst>
      <p:ext uri="{BB962C8B-B14F-4D97-AF65-F5344CB8AC3E}">
        <p14:creationId xmlns:p14="http://schemas.microsoft.com/office/powerpoint/2010/main" val="10208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121D30"/>
                </a:solidFill>
                <a:effectLst/>
                <a:latin typeface="Poppins" pitchFamily="2" charset="77"/>
              </a:rPr>
              <a:t>The Zinger employee engagement theory can be visualized as a </a:t>
            </a:r>
            <a:r>
              <a:rPr lang="en-GB" b="1" i="0" u="none" strike="noStrike" dirty="0">
                <a:solidFill>
                  <a:srgbClr val="19B3B0"/>
                </a:solidFill>
                <a:effectLst/>
                <a:latin typeface="Poppins" pitchFamily="2" charset="77"/>
                <a:hlinkClick r:id="rId3"/>
              </a:rPr>
              <a:t>pyramid </a:t>
            </a:r>
            <a:r>
              <a:rPr lang="en-GB" b="0" i="0" u="none" strike="noStrike" dirty="0">
                <a:solidFill>
                  <a:srgbClr val="121D30"/>
                </a:solidFill>
                <a:effectLst/>
                <a:latin typeface="Poppins" pitchFamily="2" charset="77"/>
              </a:rPr>
              <a:t>consisting of ten blocks. The structure’s foundation consists of four employee needs referred to as “the </a:t>
            </a:r>
            <a:r>
              <a:rPr lang="en-GB" b="1" i="0" u="none" strike="noStrike" dirty="0">
                <a:solidFill>
                  <a:srgbClr val="121D30"/>
                </a:solidFill>
                <a:effectLst/>
                <a:latin typeface="Poppins" pitchFamily="2" charset="77"/>
              </a:rPr>
              <a:t>necessities</a:t>
            </a:r>
            <a:r>
              <a:rPr lang="en-GB" b="0" i="0" u="none" strike="noStrike" dirty="0">
                <a:solidFill>
                  <a:srgbClr val="121D30"/>
                </a:solidFill>
                <a:effectLst/>
                <a:latin typeface="Poppins" pitchFamily="2" charset="77"/>
              </a:rPr>
              <a:t>”: the need for meaning, enhanced well-being, enlivened energy, and leveraged strengths. This bedrock row ensures that employees are cared for and stimulated as they are given meaningful work and opportunities to showcase their strengths.</a:t>
            </a:r>
            <a:endParaRPr lang="en-US" dirty="0"/>
          </a:p>
        </p:txBody>
      </p:sp>
      <p:sp>
        <p:nvSpPr>
          <p:cNvPr id="4" name="Slide Number Placeholder 3"/>
          <p:cNvSpPr>
            <a:spLocks noGrp="1"/>
          </p:cNvSpPr>
          <p:nvPr>
            <p:ph type="sldNum" sz="quarter" idx="5"/>
          </p:nvPr>
        </p:nvSpPr>
        <p:spPr/>
        <p:txBody>
          <a:bodyPr/>
          <a:lstStyle/>
          <a:p>
            <a:fld id="{2FAB6AA8-2F48-8842-9156-4A9A30468FEF}" type="slidenum">
              <a:rPr lang="en-US" smtClean="0"/>
              <a:t>5</a:t>
            </a:fld>
            <a:endParaRPr lang="en-US"/>
          </a:p>
        </p:txBody>
      </p:sp>
    </p:spTree>
    <p:extLst>
      <p:ext uri="{BB962C8B-B14F-4D97-AF65-F5344CB8AC3E}">
        <p14:creationId xmlns:p14="http://schemas.microsoft.com/office/powerpoint/2010/main" val="2029803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AB6AA8-2F48-8842-9156-4A9A30468FEF}" type="slidenum">
              <a:rPr lang="en-US" smtClean="0"/>
              <a:t>13</a:t>
            </a:fld>
            <a:endParaRPr lang="en-US"/>
          </a:p>
        </p:txBody>
      </p:sp>
    </p:spTree>
    <p:extLst>
      <p:ext uri="{BB962C8B-B14F-4D97-AF65-F5344CB8AC3E}">
        <p14:creationId xmlns:p14="http://schemas.microsoft.com/office/powerpoint/2010/main" val="1973029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12/5/22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6064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12/5/22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790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8845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811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708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856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415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0410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8588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262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12/5/22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9041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12/5/22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05099290"/>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effectory.com/knowledge/five-employee-engagement-model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a:extLst>
              <a:ext uri="{FF2B5EF4-FFF2-40B4-BE49-F238E27FC236}">
                <a16:creationId xmlns:a16="http://schemas.microsoft.com/office/drawing/2014/main" id="{5406924F-21B0-8232-FB63-FE18DFDB541C}"/>
              </a:ext>
            </a:extLst>
          </p:cNvPr>
          <p:cNvPicPr>
            <a:picLocks noChangeAspect="1"/>
          </p:cNvPicPr>
          <p:nvPr/>
        </p:nvPicPr>
        <p:blipFill rotWithShape="1">
          <a:blip r:embed="rId2">
            <a:alphaModFix amt="55000"/>
          </a:blip>
          <a:srcRect l="413" r="10699"/>
          <a:stretch/>
        </p:blipFill>
        <p:spPr>
          <a:xfrm>
            <a:off x="20" y="10"/>
            <a:ext cx="12191980" cy="6857990"/>
          </a:xfrm>
          <a:prstGeom prst="rect">
            <a:avLst/>
          </a:prstGeom>
        </p:spPr>
      </p:pic>
      <p:sp>
        <p:nvSpPr>
          <p:cNvPr id="10" name="Rectangle: Rounded Corners 9">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0AC8D3-E9CB-C5D2-1D7A-767E9C9C0134}"/>
              </a:ext>
            </a:extLst>
          </p:cNvPr>
          <p:cNvSpPr>
            <a:spLocks noGrp="1"/>
          </p:cNvSpPr>
          <p:nvPr>
            <p:ph type="ctrTitle"/>
          </p:nvPr>
        </p:nvSpPr>
        <p:spPr>
          <a:xfrm>
            <a:off x="6257047" y="795509"/>
            <a:ext cx="5037616" cy="3011340"/>
          </a:xfrm>
        </p:spPr>
        <p:txBody>
          <a:bodyPr>
            <a:normAutofit fontScale="90000"/>
          </a:bodyPr>
          <a:lstStyle/>
          <a:p>
            <a:r>
              <a:rPr lang="en-US" sz="2400" dirty="0"/>
              <a:t>MODULE: Operating Hotel Facilities </a:t>
            </a:r>
            <a:br>
              <a:rPr lang="en-US" sz="2400" dirty="0"/>
            </a:br>
            <a:r>
              <a:rPr lang="en-US" sz="2400" dirty="0"/>
              <a:t>MODULE CODE: BMIH4006 </a:t>
            </a:r>
            <a:br>
              <a:rPr lang="en-US" sz="2400" dirty="0"/>
            </a:br>
            <a:r>
              <a:rPr lang="en-US" sz="2400" dirty="0"/>
              <a:t>Employee Engagement</a:t>
            </a:r>
            <a:br>
              <a:rPr lang="en-US" sz="2400" dirty="0"/>
            </a:br>
            <a:r>
              <a:rPr lang="en-US" sz="2400" dirty="0"/>
              <a:t>Student: Alina Gaspar</a:t>
            </a:r>
            <a:br>
              <a:rPr lang="en-US" sz="2400" dirty="0"/>
            </a:br>
            <a:r>
              <a:rPr lang="en-US" sz="2400" dirty="0"/>
              <a:t>Student id:2120009</a:t>
            </a:r>
            <a:br>
              <a:rPr lang="en-US" sz="2400" dirty="0"/>
            </a:br>
            <a:r>
              <a:rPr lang="en-US" sz="2400" dirty="0"/>
              <a:t>Teacher name : Lisa-Marie </a:t>
            </a:r>
            <a:r>
              <a:rPr lang="en-US" sz="2400" dirty="0" err="1"/>
              <a:t>Bassler</a:t>
            </a:r>
            <a:br>
              <a:rPr lang="en-US" sz="2400" dirty="0"/>
            </a:br>
            <a:br>
              <a:rPr lang="en-US" sz="2400" dirty="0"/>
            </a:br>
            <a:endParaRPr lang="en-US" sz="2400" dirty="0"/>
          </a:p>
        </p:txBody>
      </p:sp>
      <p:sp>
        <p:nvSpPr>
          <p:cNvPr id="12" name="Arc 11">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576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3A0994-532A-9E8E-7F37-D9CD4F0090B0}"/>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CONTENT</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28AF42F-7021-EBF6-0A08-DA082D02D9DF}"/>
              </a:ext>
            </a:extLst>
          </p:cNvPr>
          <p:cNvGraphicFramePr>
            <a:graphicFrameLocks noGrp="1"/>
          </p:cNvGraphicFramePr>
          <p:nvPr>
            <p:ph idx="1"/>
            <p:extLst>
              <p:ext uri="{D42A27DB-BD31-4B8C-83A1-F6EECF244321}">
                <p14:modId xmlns:p14="http://schemas.microsoft.com/office/powerpoint/2010/main" val="265029518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2226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33FCE1-5FEC-CA8B-B241-D7D0A898AB39}"/>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rPr>
              <a:t>INTRODUCTION</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911F37C-F555-4821-71B0-A9912B8C57DF}"/>
              </a:ext>
            </a:extLst>
          </p:cNvPr>
          <p:cNvGraphicFramePr>
            <a:graphicFrameLocks noGrp="1"/>
          </p:cNvGraphicFramePr>
          <p:nvPr>
            <p:ph idx="1"/>
            <p:extLst>
              <p:ext uri="{D42A27DB-BD31-4B8C-83A1-F6EECF244321}">
                <p14:modId xmlns:p14="http://schemas.microsoft.com/office/powerpoint/2010/main" val="140028882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011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6" name="Freeform: Shape 104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employee engagement definition">
            <a:extLst>
              <a:ext uri="{FF2B5EF4-FFF2-40B4-BE49-F238E27FC236}">
                <a16:creationId xmlns:a16="http://schemas.microsoft.com/office/drawing/2014/main" id="{131B3830-F1F2-5EDC-488B-E7B429AA83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2094556"/>
            <a:ext cx="4777381" cy="249618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048" name="Arc 1047">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8445FF-4FA8-A076-8E42-E0A9AF9ABF36}"/>
              </a:ext>
            </a:extLst>
          </p:cNvPr>
          <p:cNvSpPr>
            <a:spLocks noGrp="1"/>
          </p:cNvSpPr>
          <p:nvPr>
            <p:ph type="title"/>
          </p:nvPr>
        </p:nvSpPr>
        <p:spPr>
          <a:xfrm>
            <a:off x="838201" y="479493"/>
            <a:ext cx="5257800" cy="1325563"/>
          </a:xfrm>
        </p:spPr>
        <p:txBody>
          <a:bodyPr>
            <a:normAutofit/>
          </a:bodyPr>
          <a:lstStyle/>
          <a:p>
            <a:r>
              <a:rPr lang="en-US" dirty="0"/>
              <a:t>Employee Engagement</a:t>
            </a:r>
          </a:p>
        </p:txBody>
      </p:sp>
      <p:sp>
        <p:nvSpPr>
          <p:cNvPr id="3" name="Content Placeholder 2">
            <a:extLst>
              <a:ext uri="{FF2B5EF4-FFF2-40B4-BE49-F238E27FC236}">
                <a16:creationId xmlns:a16="http://schemas.microsoft.com/office/drawing/2014/main" id="{1B208799-7C33-04B2-C39E-7767E2E8AF99}"/>
              </a:ext>
            </a:extLst>
          </p:cNvPr>
          <p:cNvSpPr>
            <a:spLocks noGrp="1"/>
          </p:cNvSpPr>
          <p:nvPr>
            <p:ph idx="1"/>
          </p:nvPr>
        </p:nvSpPr>
        <p:spPr>
          <a:xfrm>
            <a:off x="838201" y="1984443"/>
            <a:ext cx="5257800" cy="4192520"/>
          </a:xfrm>
        </p:spPr>
        <p:txBody>
          <a:bodyPr>
            <a:normAutofit/>
          </a:bodyPr>
          <a:lstStyle/>
          <a:p>
            <a:r>
              <a:rPr lang="en-US" dirty="0"/>
              <a:t>A company's level of employee engagement is a measure of the strength of its psychological and emotional connections with its employees, its teams, and its organizational culture (</a:t>
            </a:r>
            <a:r>
              <a:rPr lang="en-US" dirty="0" err="1"/>
              <a:t>Ryba</a:t>
            </a:r>
            <a:r>
              <a:rPr lang="en-US" dirty="0"/>
              <a:t>, 2021).</a:t>
            </a:r>
          </a:p>
        </p:txBody>
      </p:sp>
    </p:spTree>
    <p:extLst>
      <p:ext uri="{BB962C8B-B14F-4D97-AF65-F5344CB8AC3E}">
        <p14:creationId xmlns:p14="http://schemas.microsoft.com/office/powerpoint/2010/main" val="3613986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54">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2" name="Arc 2056">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BF4022-CE64-10C7-8E60-2A8CED936C8B}"/>
              </a:ext>
            </a:extLst>
          </p:cNvPr>
          <p:cNvSpPr>
            <a:spLocks noGrp="1"/>
          </p:cNvSpPr>
          <p:nvPr>
            <p:ph type="title"/>
          </p:nvPr>
        </p:nvSpPr>
        <p:spPr>
          <a:xfrm>
            <a:off x="838200" y="365125"/>
            <a:ext cx="10515600" cy="1325563"/>
          </a:xfrm>
        </p:spPr>
        <p:txBody>
          <a:bodyPr>
            <a:normAutofit/>
          </a:bodyPr>
          <a:lstStyle/>
          <a:p>
            <a:r>
              <a:rPr lang="en-US" dirty="0"/>
              <a:t>The Zinger model</a:t>
            </a:r>
            <a:br>
              <a:rPr lang="en-US" dirty="0"/>
            </a:br>
            <a:endParaRPr lang="en-US" dirty="0"/>
          </a:p>
        </p:txBody>
      </p:sp>
      <p:sp>
        <p:nvSpPr>
          <p:cNvPr id="3" name="Content Placeholder 2">
            <a:extLst>
              <a:ext uri="{FF2B5EF4-FFF2-40B4-BE49-F238E27FC236}">
                <a16:creationId xmlns:a16="http://schemas.microsoft.com/office/drawing/2014/main" id="{4706D3B2-A5F3-F608-AE44-2EC05A733CAB}"/>
              </a:ext>
            </a:extLst>
          </p:cNvPr>
          <p:cNvSpPr>
            <a:spLocks noGrp="1"/>
          </p:cNvSpPr>
          <p:nvPr>
            <p:ph idx="1"/>
          </p:nvPr>
        </p:nvSpPr>
        <p:spPr>
          <a:xfrm>
            <a:off x="838200" y="1825625"/>
            <a:ext cx="5393361" cy="4351338"/>
          </a:xfrm>
        </p:spPr>
        <p:txBody>
          <a:bodyPr>
            <a:normAutofit/>
          </a:bodyPr>
          <a:lstStyle/>
          <a:p>
            <a:r>
              <a:rPr lang="en-US" sz="2000" dirty="0"/>
              <a:t>Zinger is the name of the management consultant who created this employee engagement model. Throughout his career, he has worked in the fields of employee psychology, assistance, engagement, and burnout. As part of his model, he emphasizes the importance of connections between employees, between employees and their organization, with their customers, with their broader community, and with their own performance (</a:t>
            </a:r>
            <a:r>
              <a:rPr lang="en-US" sz="2000" dirty="0" err="1"/>
              <a:t>Effectory</a:t>
            </a:r>
            <a:r>
              <a:rPr lang="en-US" sz="2000" dirty="0"/>
              <a:t>, n.d.).</a:t>
            </a:r>
          </a:p>
        </p:txBody>
      </p:sp>
      <p:sp>
        <p:nvSpPr>
          <p:cNvPr id="2063" name="Oval 205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0" name="Picture 2" descr="Zinger Model">
            <a:extLst>
              <a:ext uri="{FF2B5EF4-FFF2-40B4-BE49-F238E27FC236}">
                <a16:creationId xmlns:a16="http://schemas.microsoft.com/office/drawing/2014/main" id="{AE620F63-D3CE-62D9-848B-C77A6FC9711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09962" y="2989296"/>
            <a:ext cx="4221597" cy="3162122"/>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9576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2">
            <a:extLst>
              <a:ext uri="{FF2B5EF4-FFF2-40B4-BE49-F238E27FC236}">
                <a16:creationId xmlns:a16="http://schemas.microsoft.com/office/drawing/2014/main" id="{F7B0B037-5112-0EBC-6A8C-BC61E8440FF0}"/>
              </a:ext>
            </a:extLst>
          </p:cNvPr>
          <p:cNvGraphicFramePr>
            <a:graphicFrameLocks noGrp="1"/>
          </p:cNvGraphicFramePr>
          <p:nvPr>
            <p:ph idx="1"/>
            <p:extLst>
              <p:ext uri="{D42A27DB-BD31-4B8C-83A1-F6EECF244321}">
                <p14:modId xmlns:p14="http://schemas.microsoft.com/office/powerpoint/2010/main" val="2158771093"/>
              </p:ext>
            </p:extLst>
          </p:nvPr>
        </p:nvGraphicFramePr>
        <p:xfrm>
          <a:off x="276726" y="336884"/>
          <a:ext cx="11077074" cy="6352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39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FC9C77-BB02-8911-E7EB-B01706C5974D}"/>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Why is employee engagement in the hospitality industry important?</a:t>
            </a:r>
          </a:p>
        </p:txBody>
      </p:sp>
      <p:sp>
        <p:nvSpPr>
          <p:cNvPr id="3" name="Content Placeholder 2">
            <a:extLst>
              <a:ext uri="{FF2B5EF4-FFF2-40B4-BE49-F238E27FC236}">
                <a16:creationId xmlns:a16="http://schemas.microsoft.com/office/drawing/2014/main" id="{BF776E23-DD1D-158B-E214-F7A8AA530B4E}"/>
              </a:ext>
            </a:extLst>
          </p:cNvPr>
          <p:cNvSpPr>
            <a:spLocks noGrp="1"/>
          </p:cNvSpPr>
          <p:nvPr>
            <p:ph idx="1"/>
          </p:nvPr>
        </p:nvSpPr>
        <p:spPr>
          <a:xfrm>
            <a:off x="4447308" y="591344"/>
            <a:ext cx="6906491" cy="5585619"/>
          </a:xfrm>
        </p:spPr>
        <p:txBody>
          <a:bodyPr anchor="ctr">
            <a:normAutofit/>
          </a:bodyPr>
          <a:lstStyle/>
          <a:p>
            <a:r>
              <a:rPr lang="en-US" dirty="0"/>
              <a:t>Having great talent is crucial to the success of a service company. The level of knowledge and performance of a new employee takes time to develop. If the wait staff is excellent, guests will be encouraged to explore the menu items further (the classic upsell), which will result in greater revenue. If the desk staff is excellent, guests will be more responsive and encouraged to return, leading to increased conversions and repeat business (</a:t>
            </a:r>
            <a:r>
              <a:rPr lang="en-US" dirty="0" err="1"/>
              <a:t>Valamis</a:t>
            </a:r>
            <a:r>
              <a:rPr lang="en-US" dirty="0"/>
              <a:t>,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378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7172B4-BC78-7F14-7CD8-E8DFFAB95D3D}"/>
              </a:ext>
            </a:extLst>
          </p:cNvPr>
          <p:cNvSpPr>
            <a:spLocks noGrp="1"/>
          </p:cNvSpPr>
          <p:nvPr>
            <p:ph type="title"/>
          </p:nvPr>
        </p:nvSpPr>
        <p:spPr>
          <a:xfrm>
            <a:off x="5894962" y="479493"/>
            <a:ext cx="5458838" cy="1325563"/>
          </a:xfrm>
        </p:spPr>
        <p:txBody>
          <a:bodyPr>
            <a:normAutofit/>
          </a:bodyPr>
          <a:lstStyle/>
          <a:p>
            <a:r>
              <a:rPr lang="en-US" dirty="0"/>
              <a:t>Continue…</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roup Success">
            <a:extLst>
              <a:ext uri="{FF2B5EF4-FFF2-40B4-BE49-F238E27FC236}">
                <a16:creationId xmlns:a16="http://schemas.microsoft.com/office/drawing/2014/main" id="{15E4E279-989B-B807-A8D1-44D71BB9C6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03F162A-C531-6FAE-8A10-B520451F296F}"/>
              </a:ext>
            </a:extLst>
          </p:cNvPr>
          <p:cNvSpPr>
            <a:spLocks noGrp="1"/>
          </p:cNvSpPr>
          <p:nvPr>
            <p:ph idx="1"/>
          </p:nvPr>
        </p:nvSpPr>
        <p:spPr>
          <a:xfrm>
            <a:off x="5894962" y="1872625"/>
            <a:ext cx="5458838" cy="4192520"/>
          </a:xfrm>
        </p:spPr>
        <p:txBody>
          <a:bodyPr>
            <a:normAutofit/>
          </a:bodyPr>
          <a:lstStyle/>
          <a:p>
            <a:pPr marL="0" indent="0">
              <a:buNone/>
            </a:pPr>
            <a:r>
              <a:rPr lang="en-US" sz="1500" dirty="0"/>
              <a:t>1. Better customer satisfaction</a:t>
            </a:r>
          </a:p>
          <a:p>
            <a:pPr marL="0" indent="0">
              <a:buNone/>
            </a:pPr>
            <a:r>
              <a:rPr lang="en-US" sz="1200" dirty="0"/>
              <a:t>An engaged workforce will go the extra mile to provide excellent customer service. Their jobs will be performed as best as they can.</a:t>
            </a:r>
            <a:endParaRPr lang="en-US" sz="1500" dirty="0"/>
          </a:p>
          <a:p>
            <a:pPr marL="0" indent="0">
              <a:buNone/>
            </a:pPr>
            <a:r>
              <a:rPr lang="en-US" sz="1500" dirty="0"/>
              <a:t>2. Improved productivity and efficiency</a:t>
            </a:r>
          </a:p>
          <a:p>
            <a:r>
              <a:rPr lang="en-US" sz="1200" dirty="0"/>
              <a:t>In order to produce good quality work quickly, engaged employees will find ways to benefit the organization. </a:t>
            </a:r>
          </a:p>
          <a:p>
            <a:pPr marL="0" indent="0">
              <a:buNone/>
            </a:pPr>
            <a:r>
              <a:rPr lang="en-US" sz="1500" i="1" dirty="0"/>
              <a:t>3. Reduction of staff turnover</a:t>
            </a:r>
          </a:p>
          <a:p>
            <a:r>
              <a:rPr lang="en-US" sz="1200" i="1" dirty="0"/>
              <a:t>The difference between employee satisfaction and employee engagement can be seen here again. If offered a nice raise, an employee might take another job even if they are very satisfied with their current one.</a:t>
            </a:r>
            <a:endParaRPr lang="en-US" sz="1200" dirty="0"/>
          </a:p>
          <a:p>
            <a:pPr marL="0" indent="0">
              <a:buNone/>
            </a:pPr>
            <a:endParaRPr lang="en-US" sz="1500" i="1" dirty="0"/>
          </a:p>
        </p:txBody>
      </p:sp>
    </p:spTree>
    <p:extLst>
      <p:ext uri="{BB962C8B-B14F-4D97-AF65-F5344CB8AC3E}">
        <p14:creationId xmlns:p14="http://schemas.microsoft.com/office/powerpoint/2010/main" val="2031526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1">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4567DD-78AD-1145-3FC1-D08F44443044}"/>
              </a:ext>
            </a:extLst>
          </p:cNvPr>
          <p:cNvSpPr>
            <a:spLocks noGrp="1"/>
          </p:cNvSpPr>
          <p:nvPr>
            <p:ph type="title"/>
          </p:nvPr>
        </p:nvSpPr>
        <p:spPr>
          <a:xfrm>
            <a:off x="686834" y="591344"/>
            <a:ext cx="3200400" cy="5585619"/>
          </a:xfrm>
        </p:spPr>
        <p:txBody>
          <a:bodyPr>
            <a:normAutofit/>
          </a:bodyPr>
          <a:lstStyle/>
          <a:p>
            <a:r>
              <a:rPr lang="en-GB" b="1" i="0" u="none" strike="noStrike" dirty="0">
                <a:solidFill>
                  <a:srgbClr val="FFFFFF"/>
                </a:solidFill>
                <a:effectLst/>
                <a:latin typeface="Trebuchet MS" panose="020B0703020202090204" pitchFamily="34" charset="0"/>
              </a:rPr>
              <a:t> Effective Employee Engagement Strategies That Work in the Hospitality Industry</a:t>
            </a:r>
            <a:br>
              <a:rPr lang="en-GB" b="1" i="0" u="none" strike="noStrike" dirty="0">
                <a:solidFill>
                  <a:srgbClr val="FFFFFF"/>
                </a:solidFill>
                <a:effectLst/>
                <a:latin typeface="Trebuchet MS" panose="020B0703020202090204" pitchFamily="34" charset="0"/>
              </a:rPr>
            </a:br>
            <a:endParaRPr lang="en-US" dirty="0">
              <a:solidFill>
                <a:srgbClr val="FFFFFF"/>
              </a:solidFill>
            </a:endParaRPr>
          </a:p>
        </p:txBody>
      </p:sp>
      <p:sp>
        <p:nvSpPr>
          <p:cNvPr id="15" name="Content Placeholder 2">
            <a:extLst>
              <a:ext uri="{FF2B5EF4-FFF2-40B4-BE49-F238E27FC236}">
                <a16:creationId xmlns:a16="http://schemas.microsoft.com/office/drawing/2014/main" id="{54AA2868-7FD2-99C8-E617-3702DE9D917E}"/>
              </a:ext>
            </a:extLst>
          </p:cNvPr>
          <p:cNvSpPr>
            <a:spLocks noGrp="1"/>
          </p:cNvSpPr>
          <p:nvPr>
            <p:ph idx="1"/>
          </p:nvPr>
        </p:nvSpPr>
        <p:spPr>
          <a:xfrm>
            <a:off x="4447308" y="591344"/>
            <a:ext cx="6906491" cy="5585619"/>
          </a:xfrm>
        </p:spPr>
        <p:txBody>
          <a:bodyPr anchor="ctr">
            <a:normAutofit/>
          </a:bodyPr>
          <a:lstStyle/>
          <a:p>
            <a:pPr marL="0" indent="0">
              <a:buNone/>
            </a:pPr>
            <a:r>
              <a:rPr lang="en-US" sz="1100" dirty="0"/>
              <a:t>1. Offer Rewards and Recognition</a:t>
            </a:r>
          </a:p>
          <a:p>
            <a:r>
              <a:rPr lang="en-US" sz="1100" dirty="0"/>
              <a:t> </a:t>
            </a:r>
            <a:r>
              <a:rPr lang="en-US" sz="1000" dirty="0"/>
              <a:t>Are you familiar with the experience of your front desk reception last week when you dealt with a irate walk-in client? Would the housekeeping manager have been able to manage their staff in time to accommodate a large event? To show how much you appreciate the efforts of your staff, offer rewards and recognition.</a:t>
            </a:r>
          </a:p>
          <a:p>
            <a:r>
              <a:rPr lang="en-US" sz="1000" dirty="0"/>
              <a:t> You can offer rewards and recognition in many ways, and most don't require grandiose budgets. A shout-out on your business's social media profiles or a big praise in front of the staff could be the way to show appreciation to the employee. In addition to money bonuses, you can also give them additional days off.</a:t>
            </a:r>
          </a:p>
          <a:p>
            <a:pPr marL="0" indent="0">
              <a:buNone/>
            </a:pPr>
            <a:r>
              <a:rPr lang="en-US" sz="1100" dirty="0"/>
              <a:t> 2. Give Freebies</a:t>
            </a:r>
          </a:p>
          <a:p>
            <a:r>
              <a:rPr lang="en-US" sz="1000" dirty="0"/>
              <a:t> Giving out freebies to deserving employees is an effective employee engagement strategy - it won't take long. In addition to this easy-to-implement strategy, you can also give away gift certificates to local restaurants or spas depending on your budget. Corporate merchandise, including shirts, cups, and pens, should be given to employees who perform well.</a:t>
            </a:r>
          </a:p>
          <a:p>
            <a:pPr marL="0" indent="0">
              <a:buNone/>
            </a:pPr>
            <a:r>
              <a:rPr lang="en-US" sz="1100" dirty="0"/>
              <a:t> 3. Offer Compensatory Time</a:t>
            </a:r>
          </a:p>
          <a:p>
            <a:pPr marL="0" indent="0">
              <a:buNone/>
            </a:pPr>
            <a:r>
              <a:rPr lang="en-US" sz="1000" dirty="0"/>
              <a:t> It is not always the case that hospitality employees work 9-5 schedules. When a special guest arrives at the hotel, your employees may be required to work overtime, which can eventually affect their personal lives. You can also provide employees with compensation time regularly to boost employee engagement. It is possible for you to give them more break time or additional rest days from work. In addition to showing that you value their time (especially when they work more than eight hours), asking them to work longer hours will also help them feel less drained.</a:t>
            </a:r>
          </a:p>
          <a:p>
            <a:pPr marL="0" indent="0">
              <a:buNone/>
            </a:pPr>
            <a:endParaRPr lang="en-US" sz="1100" dirty="0"/>
          </a:p>
          <a:p>
            <a:pPr marL="0" indent="0">
              <a:buNone/>
            </a:pPr>
            <a:r>
              <a:rPr lang="en-US" sz="1100" dirty="0"/>
              <a:t> </a:t>
            </a:r>
          </a:p>
          <a:p>
            <a:pPr marL="0" indent="0">
              <a:buNone/>
            </a:pPr>
            <a:endParaRPr lang="en-US" sz="1100" dirty="0"/>
          </a:p>
        </p:txBody>
      </p:sp>
      <p:sp>
        <p:nvSpPr>
          <p:cNvPr id="30"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0010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C39777-2ACA-345F-EAEF-D730F20197DE}"/>
              </a:ext>
            </a:extLst>
          </p:cNvPr>
          <p:cNvSpPr>
            <a:spLocks noGrp="1"/>
          </p:cNvSpPr>
          <p:nvPr>
            <p:ph type="title"/>
          </p:nvPr>
        </p:nvSpPr>
        <p:spPr>
          <a:xfrm>
            <a:off x="838200" y="365125"/>
            <a:ext cx="5558489" cy="1325563"/>
          </a:xfrm>
        </p:spPr>
        <p:txBody>
          <a:bodyPr>
            <a:normAutofit/>
          </a:bodyPr>
          <a:lstStyle/>
          <a:p>
            <a:r>
              <a:rPr lang="en-GB" sz="2200" b="1" i="0" u="none" strike="noStrike">
                <a:effectLst/>
                <a:latin typeface="Montserrat" pitchFamily="2" charset="77"/>
              </a:rPr>
              <a:t>Ways an engagement program can deliver better guest experiences</a:t>
            </a:r>
            <a:br>
              <a:rPr lang="en-GB" sz="2200" b="1" i="0" u="none" strike="noStrike">
                <a:effectLst/>
                <a:latin typeface="Montserrat" pitchFamily="2" charset="77"/>
              </a:rPr>
            </a:br>
            <a:endParaRPr lang="en-US" sz="220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2225BF-077D-AC79-4522-42305CC36D6A}"/>
              </a:ext>
            </a:extLst>
          </p:cNvPr>
          <p:cNvSpPr>
            <a:spLocks noGrp="1"/>
          </p:cNvSpPr>
          <p:nvPr>
            <p:ph idx="1"/>
          </p:nvPr>
        </p:nvSpPr>
        <p:spPr>
          <a:xfrm>
            <a:off x="700418" y="1642513"/>
            <a:ext cx="5558489" cy="4351338"/>
          </a:xfrm>
        </p:spPr>
        <p:txBody>
          <a:bodyPr>
            <a:normAutofit/>
          </a:bodyPr>
          <a:lstStyle/>
          <a:p>
            <a:pPr marL="0" indent="0">
              <a:buNone/>
            </a:pPr>
            <a:r>
              <a:rPr lang="en-GB" sz="1300" b="1" i="0" u="none" strike="noStrike" dirty="0">
                <a:effectLst/>
                <a:latin typeface="Montserrat" pitchFamily="2" charset="77"/>
              </a:rPr>
              <a:t>Improving teamwork</a:t>
            </a:r>
          </a:p>
          <a:p>
            <a:r>
              <a:rPr lang="en-US" sz="1100" dirty="0"/>
              <a:t> Hospitality employees are not always required to work 9-5 schedules. You may have to ask your employees to work overtime when a special guest arrives at your hotel. This can have a negative impact on their personal lives over time. Regular compensation time can also be provided to employees to boost engagement. More break time or additional rest days from work are possible for you to give them. They will also feel less exhausted by working longer hours (especially if they work more than eight hours).</a:t>
            </a:r>
          </a:p>
          <a:p>
            <a:pPr marL="0" indent="0">
              <a:buNone/>
            </a:pPr>
            <a:r>
              <a:rPr lang="en-GB" sz="1300" b="1" i="0" u="none" strike="noStrike" dirty="0">
                <a:effectLst/>
                <a:latin typeface="Montserrat" pitchFamily="2" charset="77"/>
              </a:rPr>
              <a:t>Addressing issues</a:t>
            </a:r>
          </a:p>
          <a:p>
            <a:r>
              <a:rPr lang="en-US" sz="1100" dirty="0"/>
              <a:t>An engagement program with this feature is one of the best because it allows participants to anonymously ask if anything needs to be improved. In this way, problems are exposed more quickly, and solutions can be crowdsourced from the front line employees.</a:t>
            </a:r>
          </a:p>
          <a:p>
            <a:pPr marL="0" indent="0">
              <a:buNone/>
            </a:pPr>
            <a:r>
              <a:rPr lang="en-GB" sz="1300" b="1" i="0" u="none" strike="noStrike" dirty="0">
                <a:effectLst/>
                <a:latin typeface="Montserrat" pitchFamily="2" charset="77"/>
              </a:rPr>
              <a:t>Planning resources</a:t>
            </a:r>
          </a:p>
          <a:p>
            <a:r>
              <a:rPr lang="en-US" sz="1100" dirty="0"/>
              <a:t>It is very difficult to know what issues are the most pressing in a large property, but quarterly surveys can help you identify which ones are most critical (and need to be addressed as soon as possible). Front desk software that is slow or old vacuums that move dust rather than eliminate it might be the culprit. The engagement multiplier provides efficient triage (Engagement Multiplier, 2017).</a:t>
            </a:r>
          </a:p>
          <a:p>
            <a:pPr marL="0" indent="0">
              <a:buNone/>
            </a:pPr>
            <a:endParaRPr lang="en-US" sz="13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6396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D61079-4859-0312-6E31-445F4143FC57}"/>
              </a:ext>
            </a:extLst>
          </p:cNvPr>
          <p:cNvSpPr>
            <a:spLocks noGrp="1"/>
          </p:cNvSpPr>
          <p:nvPr>
            <p:ph type="title"/>
          </p:nvPr>
        </p:nvSpPr>
        <p:spPr>
          <a:xfrm>
            <a:off x="838200" y="365125"/>
            <a:ext cx="10515600" cy="1325563"/>
          </a:xfrm>
        </p:spPr>
        <p:txBody>
          <a:bodyPr>
            <a:normAutofit/>
          </a:bodyPr>
          <a:lstStyle/>
          <a:p>
            <a:r>
              <a:rPr lang="en-US"/>
              <a:t>Conclusion</a:t>
            </a:r>
            <a:endParaRPr lang="en-US" dirty="0"/>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41B2FF-424B-6504-68E3-DDD757D22F79}"/>
              </a:ext>
            </a:extLst>
          </p:cNvPr>
          <p:cNvSpPr>
            <a:spLocks noGrp="1"/>
          </p:cNvSpPr>
          <p:nvPr>
            <p:ph idx="1"/>
          </p:nvPr>
        </p:nvSpPr>
        <p:spPr>
          <a:xfrm>
            <a:off x="838200" y="1825625"/>
            <a:ext cx="10515600" cy="3859742"/>
          </a:xfrm>
        </p:spPr>
        <p:txBody>
          <a:bodyPr>
            <a:normAutofit/>
          </a:bodyPr>
          <a:lstStyle/>
          <a:p>
            <a:r>
              <a:rPr lang="en-US" dirty="0"/>
              <a:t>Besides models originating from academic circles, the chapter also examined models developed by consulting firms to identify the general antecedents of employee engagement. In addition to the academic data, the practitioner's perspective was also taken into account in order to gain insight and make contributions. Creating an environment that is sufficiently attractive to their workers is the management's responsibility, and these people will become engaged as a result. Engagement is not something that an organization can do to its workforce.</a:t>
            </a:r>
          </a:p>
          <a:p>
            <a:pPr marL="0" indent="0">
              <a:buNone/>
            </a:pPr>
            <a:endParaRPr lang="en-US" dirty="0"/>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2756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A6FF-ECD2-B242-1D20-F3093623A44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3D10DF03-0BB2-2603-234B-7031624F4B10}"/>
              </a:ext>
            </a:extLst>
          </p:cNvPr>
          <p:cNvSpPr>
            <a:spLocks noGrp="1"/>
          </p:cNvSpPr>
          <p:nvPr>
            <p:ph idx="1"/>
          </p:nvPr>
        </p:nvSpPr>
        <p:spPr/>
        <p:txBody>
          <a:bodyPr>
            <a:normAutofit fontScale="92500" lnSpcReduction="10000"/>
          </a:bodyPr>
          <a:lstStyle/>
          <a:p>
            <a:r>
              <a:rPr lang="en-GB" b="0" i="0" u="none" strike="noStrike" dirty="0" err="1">
                <a:solidFill>
                  <a:srgbClr val="000000"/>
                </a:solidFill>
                <a:effectLst/>
                <a:latin typeface="Calibri" panose="020F0502020204030204" pitchFamily="34" charset="0"/>
              </a:rPr>
              <a:t>Effectory</a:t>
            </a:r>
            <a:r>
              <a:rPr lang="en-GB" b="0" i="0" u="none" strike="noStrike" dirty="0">
                <a:solidFill>
                  <a:srgbClr val="000000"/>
                </a:solidFill>
                <a:effectLst/>
                <a:latin typeface="Calibri" panose="020F0502020204030204" pitchFamily="34" charset="0"/>
              </a:rPr>
              <a:t>. (n.d.). Five employee engagement models. [online] Available at: </a:t>
            </a:r>
            <a:r>
              <a:rPr lang="en-GB" b="0" i="0" u="none" strike="noStrike" dirty="0">
                <a:solidFill>
                  <a:srgbClr val="000000"/>
                </a:solidFill>
                <a:effectLst/>
                <a:latin typeface="Calibri" panose="020F0502020204030204" pitchFamily="34" charset="0"/>
                <a:hlinkClick r:id="rId2"/>
              </a:rPr>
              <a:t>https://www.effectory.com/knowledge/five-employee-engagement-models/</a:t>
            </a:r>
            <a:r>
              <a:rPr lang="en-GB" b="0" i="0" u="none" strike="noStrike" dirty="0">
                <a:solidFill>
                  <a:srgbClr val="000000"/>
                </a:solidFill>
                <a:effectLst/>
                <a:latin typeface="Calibri" panose="020F0502020204030204" pitchFamily="34" charset="0"/>
              </a:rPr>
              <a:t>.</a:t>
            </a:r>
          </a:p>
          <a:p>
            <a:r>
              <a:rPr lang="en-GB" b="0" i="0" u="none" strike="noStrike" dirty="0">
                <a:solidFill>
                  <a:srgbClr val="000000"/>
                </a:solidFill>
                <a:effectLst/>
                <a:latin typeface="Calibri" panose="020F0502020204030204" pitchFamily="34" charset="0"/>
              </a:rPr>
              <a:t>Engagement Multiplier. (2017). How Employee Engagement Works in Hospitality Industries. [online] Available at: https://</a:t>
            </a:r>
            <a:r>
              <a:rPr lang="en-GB" b="0" i="0" u="none" strike="noStrike" dirty="0" err="1">
                <a:solidFill>
                  <a:srgbClr val="000000"/>
                </a:solidFill>
                <a:effectLst/>
                <a:latin typeface="Calibri" panose="020F0502020204030204" pitchFamily="34" charset="0"/>
              </a:rPr>
              <a:t>www.engagementmultiplier.com</a:t>
            </a:r>
            <a:r>
              <a:rPr lang="en-GB" b="0" i="0" u="none" strike="noStrike" dirty="0">
                <a:solidFill>
                  <a:srgbClr val="000000"/>
                </a:solidFill>
                <a:effectLst/>
                <a:latin typeface="Calibri" panose="020F0502020204030204" pitchFamily="34" charset="0"/>
              </a:rPr>
              <a:t>/resources/engaged-employees-happy-guests-how-employee-engagement-works-in-the-hospitality-industry/.</a:t>
            </a:r>
          </a:p>
          <a:p>
            <a:pPr algn="l"/>
            <a:r>
              <a:rPr lang="en-GB" b="0" i="0" u="none" strike="noStrike" dirty="0" err="1">
                <a:solidFill>
                  <a:srgbClr val="000000"/>
                </a:solidFill>
                <a:effectLst/>
                <a:latin typeface="Calibri" panose="020F0502020204030204" pitchFamily="34" charset="0"/>
              </a:rPr>
              <a:t>Ryba</a:t>
            </a:r>
            <a:r>
              <a:rPr lang="en-GB" b="0" i="0" u="none" strike="noStrike" dirty="0">
                <a:solidFill>
                  <a:srgbClr val="000000"/>
                </a:solidFill>
                <a:effectLst/>
                <a:latin typeface="Calibri" panose="020F0502020204030204" pitchFamily="34" charset="0"/>
              </a:rPr>
              <a:t>, K. (2021). </a:t>
            </a:r>
            <a:r>
              <a:rPr lang="en-GB" b="0" i="1" u="none" strike="noStrike" dirty="0">
                <a:solidFill>
                  <a:srgbClr val="000000"/>
                </a:solidFill>
                <a:effectLst/>
                <a:latin typeface="Calibri" panose="020F0502020204030204" pitchFamily="34" charset="0"/>
              </a:rPr>
              <a:t>What is Employee Engagement? [Definition]</a:t>
            </a:r>
            <a:r>
              <a:rPr lang="en-GB" b="0" i="0" u="none" strike="noStrike" dirty="0">
                <a:solidFill>
                  <a:srgbClr val="000000"/>
                </a:solidFill>
                <a:effectLst/>
                <a:latin typeface="Calibri" panose="020F0502020204030204" pitchFamily="34" charset="0"/>
              </a:rPr>
              <a:t>. [online] </a:t>
            </a:r>
            <a:r>
              <a:rPr lang="en-GB" b="0" i="0" u="none" strike="noStrike" dirty="0" err="1">
                <a:solidFill>
                  <a:srgbClr val="000000"/>
                </a:solidFill>
                <a:effectLst/>
                <a:latin typeface="Calibri" panose="020F0502020204030204" pitchFamily="34" charset="0"/>
              </a:rPr>
              <a:t>www.quantumworkplace.com</a:t>
            </a:r>
            <a:r>
              <a:rPr lang="en-GB" b="0" i="0" u="none" strike="noStrike" dirty="0">
                <a:solidFill>
                  <a:srgbClr val="000000"/>
                </a:solidFill>
                <a:effectLst/>
                <a:latin typeface="Calibri" panose="020F0502020204030204" pitchFamily="34" charset="0"/>
              </a:rPr>
              <a:t>. Available at: https://</a:t>
            </a:r>
            <a:r>
              <a:rPr lang="en-GB" b="0" i="0" u="none" strike="noStrike" dirty="0" err="1">
                <a:solidFill>
                  <a:srgbClr val="000000"/>
                </a:solidFill>
                <a:effectLst/>
                <a:latin typeface="Calibri" panose="020F0502020204030204" pitchFamily="34" charset="0"/>
              </a:rPr>
              <a:t>www.quantumworkplace.com</a:t>
            </a:r>
            <a:r>
              <a:rPr lang="en-GB" b="0" i="0" u="none" strike="noStrike" dirty="0">
                <a:solidFill>
                  <a:srgbClr val="000000"/>
                </a:solidFill>
                <a:effectLst/>
                <a:latin typeface="Calibri" panose="020F0502020204030204" pitchFamily="34" charset="0"/>
              </a:rPr>
              <a:t>/future-of-work/what-is-employee-engagement-definition.</a:t>
            </a:r>
          </a:p>
          <a:p>
            <a:pPr algn="l"/>
            <a:r>
              <a:rPr lang="en-GB" b="0" i="0" u="none" strike="noStrike" dirty="0" err="1">
                <a:solidFill>
                  <a:srgbClr val="000000"/>
                </a:solidFill>
                <a:effectLst/>
                <a:latin typeface="Calibri" panose="020F0502020204030204" pitchFamily="34" charset="0"/>
              </a:rPr>
              <a:t>Valamis</a:t>
            </a:r>
            <a:r>
              <a:rPr lang="en-GB" b="0" i="0" u="none" strike="noStrike" dirty="0">
                <a:solidFill>
                  <a:srgbClr val="000000"/>
                </a:solidFill>
                <a:effectLst/>
                <a:latin typeface="Calibri" panose="020F0502020204030204" pitchFamily="34" charset="0"/>
              </a:rPr>
              <a:t>. (2020). </a:t>
            </a:r>
            <a:r>
              <a:rPr lang="en-GB" b="0" i="1" u="none" strike="noStrike" dirty="0">
                <a:solidFill>
                  <a:srgbClr val="000000"/>
                </a:solidFill>
                <a:effectLst/>
                <a:latin typeface="Calibri" panose="020F0502020204030204" pitchFamily="34" charset="0"/>
              </a:rPr>
              <a:t>What is Employee Engagement? Strategies, Best Practices &amp; Ideas</a:t>
            </a:r>
            <a:r>
              <a:rPr lang="en-GB" b="0" i="0" u="none" strike="noStrike" dirty="0">
                <a:solidFill>
                  <a:srgbClr val="000000"/>
                </a:solidFill>
                <a:effectLst/>
                <a:latin typeface="Calibri" panose="020F0502020204030204" pitchFamily="34" charset="0"/>
              </a:rPr>
              <a:t>. [online] Available at: https://</a:t>
            </a:r>
            <a:r>
              <a:rPr lang="en-GB" b="0" i="0" u="none" strike="noStrike" dirty="0" err="1">
                <a:solidFill>
                  <a:srgbClr val="000000"/>
                </a:solidFill>
                <a:effectLst/>
                <a:latin typeface="Calibri" panose="020F0502020204030204" pitchFamily="34" charset="0"/>
              </a:rPr>
              <a:t>www.valamis.com</a:t>
            </a:r>
            <a:r>
              <a:rPr lang="en-GB" b="0" i="0" u="none" strike="noStrike" dirty="0">
                <a:solidFill>
                  <a:srgbClr val="000000"/>
                </a:solidFill>
                <a:effectLst/>
                <a:latin typeface="Calibri" panose="020F0502020204030204" pitchFamily="34" charset="0"/>
              </a:rPr>
              <a:t>/hub/employee-engagement.</a:t>
            </a:r>
          </a:p>
          <a:p>
            <a:pPr marL="0" indent="0" algn="l">
              <a:buNone/>
            </a:pPr>
            <a:endParaRPr lang="en-GB" b="0" i="0" u="none" strike="noStrike"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1613198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Freeform: Shape 307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Arc 3080">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083" name="Rectangle 3082">
            <a:extLst>
              <a:ext uri="{FF2B5EF4-FFF2-40B4-BE49-F238E27FC236}">
                <a16:creationId xmlns:a16="http://schemas.microsoft.com/office/drawing/2014/main" id="{BCC81228-CEA3-402B-B8E5-688F5BFA7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5" name="Arc 3084">
            <a:extLst>
              <a:ext uri="{FF2B5EF4-FFF2-40B4-BE49-F238E27FC236}">
                <a16:creationId xmlns:a16="http://schemas.microsoft.com/office/drawing/2014/main" id="{BC0916B8-FF7A-4ECB-9FD7-C7668658D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011959" flipH="1">
            <a:off x="548353" y="314719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926866-07CE-20CA-96B9-88EFCE8626F3}"/>
              </a:ext>
            </a:extLst>
          </p:cNvPr>
          <p:cNvSpPr>
            <a:spLocks noGrp="1"/>
          </p:cNvSpPr>
          <p:nvPr>
            <p:ph type="title"/>
          </p:nvPr>
        </p:nvSpPr>
        <p:spPr>
          <a:xfrm>
            <a:off x="874815" y="2322864"/>
            <a:ext cx="5491090" cy="2387600"/>
          </a:xfrm>
        </p:spPr>
        <p:txBody>
          <a:bodyPr vert="horz" lIns="91440" tIns="45720" rIns="91440" bIns="45720" rtlCol="0" anchor="b">
            <a:normAutofit/>
          </a:bodyPr>
          <a:lstStyle/>
          <a:p>
            <a:r>
              <a:rPr lang="en-US" sz="6000" kern="1200">
                <a:solidFill>
                  <a:schemeClr val="tx1"/>
                </a:solidFill>
                <a:latin typeface="+mj-lt"/>
                <a:ea typeface="+mj-ea"/>
                <a:cs typeface="+mj-cs"/>
              </a:rPr>
              <a:t>APPENDIX</a:t>
            </a:r>
          </a:p>
        </p:txBody>
      </p:sp>
      <p:pic>
        <p:nvPicPr>
          <p:cNvPr id="3074" name="Picture 2" descr="A Decade of Customer Engagement Research in Hospitality and Tourism: A  Systematic Review and Research Agenda - Kevin Kam Fung So, Xiang (Robert)  Li, Hyunsu Kim, 2020">
            <a:extLst>
              <a:ext uri="{FF2B5EF4-FFF2-40B4-BE49-F238E27FC236}">
                <a16:creationId xmlns:a16="http://schemas.microsoft.com/office/drawing/2014/main" id="{D069ED4E-2A23-4D61-6C6F-D827C74711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7733" y="654567"/>
            <a:ext cx="5169282" cy="2688026"/>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9DC011D4-C95F-4B2E-9A3C-A46DCDE95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8584" y="447363"/>
            <a:ext cx="734141" cy="734141"/>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F30F8-37F3-D6C5-3336-B184AE9DC25B}"/>
              </a:ext>
            </a:extLst>
          </p:cNvPr>
          <p:cNvSpPr txBox="1"/>
          <p:nvPr/>
        </p:nvSpPr>
        <p:spPr>
          <a:xfrm>
            <a:off x="6731601" y="3549797"/>
            <a:ext cx="4612160" cy="184666"/>
          </a:xfrm>
          <a:prstGeom prst="rect">
            <a:avLst/>
          </a:prstGeom>
          <a:noFill/>
        </p:spPr>
        <p:txBody>
          <a:bodyPr wrap="none" rtlCol="0">
            <a:spAutoFit/>
          </a:bodyPr>
          <a:lstStyle/>
          <a:p>
            <a:pPr algn="l"/>
            <a:r>
              <a:rPr lang="en-GB" sz="600" b="1" i="0" u="none" strike="noStrike" dirty="0">
                <a:solidFill>
                  <a:srgbClr val="555555"/>
                </a:solidFill>
                <a:effectLst/>
                <a:latin typeface="Open Sans" panose="020B0606030504020204" pitchFamily="34" charset="0"/>
              </a:rPr>
              <a:t>A Decade of Customer Engagement Research in Hospitality and Tourism: A Systematic Review and Research Agenda</a:t>
            </a:r>
          </a:p>
        </p:txBody>
      </p:sp>
    </p:spTree>
    <p:extLst>
      <p:ext uri="{BB962C8B-B14F-4D97-AF65-F5344CB8AC3E}">
        <p14:creationId xmlns:p14="http://schemas.microsoft.com/office/powerpoint/2010/main" val="320181526"/>
      </p:ext>
    </p:extLst>
  </p:cSld>
  <p:clrMapOvr>
    <a:masterClrMapping/>
  </p:clrMapOvr>
</p:sld>
</file>

<file path=ppt/theme/theme1.xml><?xml version="1.0" encoding="utf-8"?>
<a:theme xmlns:a="http://schemas.openxmlformats.org/drawingml/2006/main" name="ShapesVTI">
  <a:themeElements>
    <a:clrScheme name="AnalogousFromLightSeed_2SEEDS">
      <a:dk1>
        <a:srgbClr val="000000"/>
      </a:dk1>
      <a:lt1>
        <a:srgbClr val="FFFFFF"/>
      </a:lt1>
      <a:dk2>
        <a:srgbClr val="41243E"/>
      </a:dk2>
      <a:lt2>
        <a:srgbClr val="E4E8E2"/>
      </a:lt2>
      <a:accent1>
        <a:srgbClr val="AA7FBA"/>
      </a:accent1>
      <a:accent2>
        <a:srgbClr val="A596C6"/>
      </a:accent2>
      <a:accent3>
        <a:srgbClr val="C492BD"/>
      </a:accent3>
      <a:accent4>
        <a:srgbClr val="77AF89"/>
      </a:accent4>
      <a:accent5>
        <a:srgbClr val="82ACA2"/>
      </a:accent5>
      <a:accent6>
        <a:srgbClr val="7CACB5"/>
      </a:accent6>
      <a:hlink>
        <a:srgbClr val="658E56"/>
      </a:hlink>
      <a:folHlink>
        <a:srgbClr val="7F7F7F"/>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1784</Words>
  <Application>Microsoft Macintosh PowerPoint</Application>
  <PresentationFormat>Widescreen</PresentationFormat>
  <Paragraphs>67</Paragraphs>
  <Slides>13</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Century Gothic</vt:lpstr>
      <vt:lpstr>Montserrat</vt:lpstr>
      <vt:lpstr>Open Sans</vt:lpstr>
      <vt:lpstr>Poppins</vt:lpstr>
      <vt:lpstr>Proxima Nova Rg</vt:lpstr>
      <vt:lpstr>Trebuchet MS</vt:lpstr>
      <vt:lpstr>ShapesVTI</vt:lpstr>
      <vt:lpstr>MODULE: Operating Hotel Facilities  MODULE CODE: BMIH4006  Employee Engagement Student: Alina Gaspar Student id:2120009 Teacher name : Lisa-Marie Bassler  </vt:lpstr>
      <vt:lpstr>CONTENT</vt:lpstr>
      <vt:lpstr>INTRODUCTION</vt:lpstr>
      <vt:lpstr>Employee Engagement</vt:lpstr>
      <vt:lpstr>The Zinger model </vt:lpstr>
      <vt:lpstr>PowerPoint Presentation</vt:lpstr>
      <vt:lpstr>Why is employee engagement in the hospitality industry important?</vt:lpstr>
      <vt:lpstr>Continue…</vt:lpstr>
      <vt:lpstr> Effective Employee Engagement Strategies That Work in the Hospitality Industry </vt:lpstr>
      <vt:lpstr>Ways an engagement program can deliver better guest experiences </vt:lpstr>
      <vt:lpstr>Conclusion</vt:lpstr>
      <vt:lpstr>REFERENCE LIST</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Operating Hotel Facilities  MODULE CODE: BMIH4006  Employee Engagement Student:  Student id: Teacher name</dc:title>
  <cp:lastModifiedBy>Andreea Asanache</cp:lastModifiedBy>
  <cp:revision>4</cp:revision>
  <dcterms:created xsi:type="dcterms:W3CDTF">2022-12-01T11:58:37Z</dcterms:created>
  <dcterms:modified xsi:type="dcterms:W3CDTF">2022-12-05T16:13:55Z</dcterms:modified>
</cp:coreProperties>
</file>