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63" r:id="rId2"/>
    <p:sldId id="256" r:id="rId3"/>
    <p:sldId id="262" r:id="rId4"/>
    <p:sldId id="286" r:id="rId5"/>
    <p:sldId id="261" r:id="rId6"/>
    <p:sldId id="264" r:id="rId7"/>
    <p:sldId id="258" r:id="rId8"/>
    <p:sldId id="265" r:id="rId9"/>
    <p:sldId id="274" r:id="rId10"/>
    <p:sldId id="275" r:id="rId11"/>
    <p:sldId id="276" r:id="rId12"/>
    <p:sldId id="277" r:id="rId13"/>
    <p:sldId id="278" r:id="rId14"/>
    <p:sldId id="279" r:id="rId15"/>
    <p:sldId id="280" r:id="rId16"/>
    <p:sldId id="267" r:id="rId17"/>
    <p:sldId id="268" r:id="rId18"/>
    <p:sldId id="283" r:id="rId19"/>
    <p:sldId id="284" r:id="rId20"/>
    <p:sldId id="285" r:id="rId21"/>
    <p:sldId id="269" r:id="rId22"/>
    <p:sldId id="287" r:id="rId23"/>
    <p:sldId id="271" r:id="rId24"/>
    <p:sldId id="272" r:id="rId25"/>
    <p:sldId id="273" r:id="rId26"/>
    <p:sldId id="282" r:id="rId27"/>
    <p:sldId id="281" r:id="rId28"/>
    <p:sldId id="28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A890C-0FC0-6948-5C91-94686165CE9E}" v="1256" dt="2021-11-17T16:10:10.229"/>
    <p1510:client id="{0FD057C7-0AC9-2403-1DFB-C430518B71AB}" v="826" dt="2021-11-04T16:32:36.567"/>
    <p1510:client id="{2A65ABCE-AAE6-2E16-9EC4-F22BE4CB1E2A}" v="247" dt="2021-11-03T13:53:02.275"/>
    <p1510:client id="{2CDA3DD6-4543-B12A-F066-7BB4377DEB12}" v="1" dt="2021-10-27T13:39:07.527"/>
    <p1510:client id="{39E466C1-E080-2C14-88A8-F0D0986D198C}" v="492" dt="2021-11-03T13:56:55.892"/>
    <p1510:client id="{417F80B6-8015-10B2-697E-46078B997682}" v="871" dt="2021-11-05T14:56:21.160"/>
    <p1510:client id="{42CE678E-94E7-4EF0-A2AA-6793A66C1D87}" v="1248" dt="2021-11-17T16:22:14.381"/>
    <p1510:client id="{51D877E0-C058-9291-CC14-9358B4272606}" v="23" dt="2021-11-03T13:57:46.376"/>
    <p1510:client id="{55E3B367-17D0-E3B2-AA5C-5F998EF6481B}" v="12" dt="2021-10-21T15:14:50.665"/>
    <p1510:client id="{641D663D-5AFE-5798-84E6-5CDCCBB805E8}" v="357" dt="2021-11-08T13:05:32.673"/>
    <p1510:client id="{81C0F08E-5BCB-8E5C-A30F-7B9D4A44F2D6}" v="573" dt="2021-11-17T15:47:50.575"/>
    <p1510:client id="{8A931B35-6438-EB4C-1349-FC2DDA2D392D}" v="213" dt="2021-11-10T16:54:25.453"/>
    <p1510:client id="{9A74B071-1DC8-2001-1601-1407B24669E7}" v="21" dt="2021-11-10T15:43:42.091"/>
    <p1510:client id="{9F73412B-036E-43DE-B886-A3E43CA3A98C}" v="202" dt="2021-09-29T16:11:25.398"/>
    <p1510:client id="{A3F1F9DD-53B9-F9FC-9099-4028900712E2}" v="712" dt="2021-10-21T18:04:44.391"/>
    <p1510:client id="{B600A9AC-A00B-F0DB-620E-CEF55777835D}" v="400" dt="2021-11-10T14:51:36.004"/>
    <p1510:client id="{C9D29859-B7D2-2FF1-2637-5A606AEBB35D}" v="664" dt="2021-11-04T17:53:21.981"/>
    <p1510:client id="{D0E163FB-1DA1-64EF-D507-6CF6D08ECECA}" v="157" dt="2021-11-04T17:58:36.543"/>
    <p1510:client id="{D64F1139-0C48-76B6-68BF-722A8F8240C6}" v="909" dt="2021-11-04T16:29:07.428"/>
    <p1510:client id="{D8945122-AE0B-4641-889F-7D46E7045977}" v="82" dt="2021-11-03T13:15:33.2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787CE8-4785-455C-87F9-CD233B09652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77D836-253B-4350-8807-11873CB25EC5}">
      <dgm:prSet/>
      <dgm:spPr/>
      <dgm:t>
        <a:bodyPr/>
        <a:lstStyle/>
        <a:p>
          <a:r>
            <a:rPr lang="en-GB"/>
            <a:t>Clothing company selling T-shirts and customised T-shirts.</a:t>
          </a:r>
          <a:endParaRPr lang="en-US"/>
        </a:p>
      </dgm:t>
    </dgm:pt>
    <dgm:pt modelId="{E570938B-74CB-431B-84C8-CD20C56982DB}" type="parTrans" cxnId="{0D85AE31-A67D-48B7-84F0-5FAABFD07BC9}">
      <dgm:prSet/>
      <dgm:spPr/>
      <dgm:t>
        <a:bodyPr/>
        <a:lstStyle/>
        <a:p>
          <a:endParaRPr lang="en-US"/>
        </a:p>
      </dgm:t>
    </dgm:pt>
    <dgm:pt modelId="{7B167320-A7FA-4537-B55A-2CDEB484198D}" type="sibTrans" cxnId="{0D85AE31-A67D-48B7-84F0-5FAABFD07BC9}">
      <dgm:prSet/>
      <dgm:spPr/>
      <dgm:t>
        <a:bodyPr/>
        <a:lstStyle/>
        <a:p>
          <a:endParaRPr lang="en-US"/>
        </a:p>
      </dgm:t>
    </dgm:pt>
    <dgm:pt modelId="{F279C7C4-755E-48D1-93B8-D7A19583B64C}">
      <dgm:prSet/>
      <dgm:spPr/>
      <dgm:t>
        <a:bodyPr/>
        <a:lstStyle/>
        <a:p>
          <a:r>
            <a:rPr lang="en-GB"/>
            <a:t>Inspirational quotes aimed at young people to raise awareness for mental health.</a:t>
          </a:r>
          <a:endParaRPr lang="en-US"/>
        </a:p>
      </dgm:t>
    </dgm:pt>
    <dgm:pt modelId="{BB5CCB69-4790-4B61-ADB7-8EDE1A483926}" type="parTrans" cxnId="{C6819EFB-428D-4FAB-86C9-12B1E80F2AD3}">
      <dgm:prSet/>
      <dgm:spPr/>
      <dgm:t>
        <a:bodyPr/>
        <a:lstStyle/>
        <a:p>
          <a:endParaRPr lang="en-US"/>
        </a:p>
      </dgm:t>
    </dgm:pt>
    <dgm:pt modelId="{28717989-48DF-415F-9A2C-D025E5242FED}" type="sibTrans" cxnId="{C6819EFB-428D-4FAB-86C9-12B1E80F2AD3}">
      <dgm:prSet/>
      <dgm:spPr/>
      <dgm:t>
        <a:bodyPr/>
        <a:lstStyle/>
        <a:p>
          <a:endParaRPr lang="en-US"/>
        </a:p>
      </dgm:t>
    </dgm:pt>
    <dgm:pt modelId="{F14EF0F7-E920-4B63-B817-52824C992248}">
      <dgm:prSet/>
      <dgm:spPr/>
      <dgm:t>
        <a:bodyPr/>
        <a:lstStyle/>
        <a:p>
          <a:r>
            <a:rPr lang="en-GB"/>
            <a:t>Using the power of social media to get our business well known.</a:t>
          </a:r>
          <a:endParaRPr lang="en-US"/>
        </a:p>
      </dgm:t>
    </dgm:pt>
    <dgm:pt modelId="{81CDB19B-66F9-427A-8792-37D777DB7356}" type="parTrans" cxnId="{94EEB30D-8458-4185-8D63-52ACE133C0E8}">
      <dgm:prSet/>
      <dgm:spPr/>
      <dgm:t>
        <a:bodyPr/>
        <a:lstStyle/>
        <a:p>
          <a:endParaRPr lang="en-US"/>
        </a:p>
      </dgm:t>
    </dgm:pt>
    <dgm:pt modelId="{C1C733B5-2AA5-4434-A535-C24DB8300AAC}" type="sibTrans" cxnId="{94EEB30D-8458-4185-8D63-52ACE133C0E8}">
      <dgm:prSet/>
      <dgm:spPr/>
      <dgm:t>
        <a:bodyPr/>
        <a:lstStyle/>
        <a:p>
          <a:endParaRPr lang="en-US"/>
        </a:p>
      </dgm:t>
    </dgm:pt>
    <dgm:pt modelId="{407D429E-4F25-444F-89C6-DA79CEA61BEE}" type="pres">
      <dgm:prSet presAssocID="{89787CE8-4785-455C-87F9-CD233B096523}" presName="linear" presStyleCnt="0">
        <dgm:presLayoutVars>
          <dgm:animLvl val="lvl"/>
          <dgm:resizeHandles val="exact"/>
        </dgm:presLayoutVars>
      </dgm:prSet>
      <dgm:spPr/>
    </dgm:pt>
    <dgm:pt modelId="{00C82EA5-6DBF-4898-9809-EB03B5CBA003}" type="pres">
      <dgm:prSet presAssocID="{EC77D836-253B-4350-8807-11873CB25EC5}" presName="parentText" presStyleLbl="node1" presStyleIdx="0" presStyleCnt="3">
        <dgm:presLayoutVars>
          <dgm:chMax val="0"/>
          <dgm:bulletEnabled val="1"/>
        </dgm:presLayoutVars>
      </dgm:prSet>
      <dgm:spPr/>
    </dgm:pt>
    <dgm:pt modelId="{7559B447-797A-40BC-A1DA-3F5D83D1CDF0}" type="pres">
      <dgm:prSet presAssocID="{7B167320-A7FA-4537-B55A-2CDEB484198D}" presName="spacer" presStyleCnt="0"/>
      <dgm:spPr/>
    </dgm:pt>
    <dgm:pt modelId="{02AB6A68-9983-4A8C-AAE7-01BA5C9BE244}" type="pres">
      <dgm:prSet presAssocID="{F279C7C4-755E-48D1-93B8-D7A19583B64C}" presName="parentText" presStyleLbl="node1" presStyleIdx="1" presStyleCnt="3">
        <dgm:presLayoutVars>
          <dgm:chMax val="0"/>
          <dgm:bulletEnabled val="1"/>
        </dgm:presLayoutVars>
      </dgm:prSet>
      <dgm:spPr/>
    </dgm:pt>
    <dgm:pt modelId="{2B082343-E360-4FC7-9859-325F300BB5F2}" type="pres">
      <dgm:prSet presAssocID="{28717989-48DF-415F-9A2C-D025E5242FED}" presName="spacer" presStyleCnt="0"/>
      <dgm:spPr/>
    </dgm:pt>
    <dgm:pt modelId="{BF2A5A70-3FE8-480B-B4A2-16F3570D5350}" type="pres">
      <dgm:prSet presAssocID="{F14EF0F7-E920-4B63-B817-52824C992248}" presName="parentText" presStyleLbl="node1" presStyleIdx="2" presStyleCnt="3">
        <dgm:presLayoutVars>
          <dgm:chMax val="0"/>
          <dgm:bulletEnabled val="1"/>
        </dgm:presLayoutVars>
      </dgm:prSet>
      <dgm:spPr/>
    </dgm:pt>
  </dgm:ptLst>
  <dgm:cxnLst>
    <dgm:cxn modelId="{94EEB30D-8458-4185-8D63-52ACE133C0E8}" srcId="{89787CE8-4785-455C-87F9-CD233B096523}" destId="{F14EF0F7-E920-4B63-B817-52824C992248}" srcOrd="2" destOrd="0" parTransId="{81CDB19B-66F9-427A-8792-37D777DB7356}" sibTransId="{C1C733B5-2AA5-4434-A535-C24DB8300AAC}"/>
    <dgm:cxn modelId="{9F33D923-90CE-4619-A298-D0EAE836D64B}" type="presOf" srcId="{F14EF0F7-E920-4B63-B817-52824C992248}" destId="{BF2A5A70-3FE8-480B-B4A2-16F3570D5350}" srcOrd="0" destOrd="0" presId="urn:microsoft.com/office/officeart/2005/8/layout/vList2"/>
    <dgm:cxn modelId="{0D85AE31-A67D-48B7-84F0-5FAABFD07BC9}" srcId="{89787CE8-4785-455C-87F9-CD233B096523}" destId="{EC77D836-253B-4350-8807-11873CB25EC5}" srcOrd="0" destOrd="0" parTransId="{E570938B-74CB-431B-84C8-CD20C56982DB}" sibTransId="{7B167320-A7FA-4537-B55A-2CDEB484198D}"/>
    <dgm:cxn modelId="{870ABB98-1D8A-4934-8D0B-B1E043D129BD}" type="presOf" srcId="{F279C7C4-755E-48D1-93B8-D7A19583B64C}" destId="{02AB6A68-9983-4A8C-AAE7-01BA5C9BE244}" srcOrd="0" destOrd="0" presId="urn:microsoft.com/office/officeart/2005/8/layout/vList2"/>
    <dgm:cxn modelId="{C0EF2BA0-4DFD-47E0-BD63-EB5644035DA5}" type="presOf" srcId="{89787CE8-4785-455C-87F9-CD233B096523}" destId="{407D429E-4F25-444F-89C6-DA79CEA61BEE}" srcOrd="0" destOrd="0" presId="urn:microsoft.com/office/officeart/2005/8/layout/vList2"/>
    <dgm:cxn modelId="{66D6F9BB-D18C-42F4-93BD-84234AD99896}" type="presOf" srcId="{EC77D836-253B-4350-8807-11873CB25EC5}" destId="{00C82EA5-6DBF-4898-9809-EB03B5CBA003}" srcOrd="0" destOrd="0" presId="urn:microsoft.com/office/officeart/2005/8/layout/vList2"/>
    <dgm:cxn modelId="{C6819EFB-428D-4FAB-86C9-12B1E80F2AD3}" srcId="{89787CE8-4785-455C-87F9-CD233B096523}" destId="{F279C7C4-755E-48D1-93B8-D7A19583B64C}" srcOrd="1" destOrd="0" parTransId="{BB5CCB69-4790-4B61-ADB7-8EDE1A483926}" sibTransId="{28717989-48DF-415F-9A2C-D025E5242FED}"/>
    <dgm:cxn modelId="{7A7BB15F-A7F1-4B1E-9696-7D23666B24C7}" type="presParOf" srcId="{407D429E-4F25-444F-89C6-DA79CEA61BEE}" destId="{00C82EA5-6DBF-4898-9809-EB03B5CBA003}" srcOrd="0" destOrd="0" presId="urn:microsoft.com/office/officeart/2005/8/layout/vList2"/>
    <dgm:cxn modelId="{51FE6FA5-B352-4CFC-B5F0-D5883F4F9193}" type="presParOf" srcId="{407D429E-4F25-444F-89C6-DA79CEA61BEE}" destId="{7559B447-797A-40BC-A1DA-3F5D83D1CDF0}" srcOrd="1" destOrd="0" presId="urn:microsoft.com/office/officeart/2005/8/layout/vList2"/>
    <dgm:cxn modelId="{4D8B36D7-626F-455B-A91A-0B039BA73891}" type="presParOf" srcId="{407D429E-4F25-444F-89C6-DA79CEA61BEE}" destId="{02AB6A68-9983-4A8C-AAE7-01BA5C9BE244}" srcOrd="2" destOrd="0" presId="urn:microsoft.com/office/officeart/2005/8/layout/vList2"/>
    <dgm:cxn modelId="{9F6A9DF9-8810-4246-9672-510470596D89}" type="presParOf" srcId="{407D429E-4F25-444F-89C6-DA79CEA61BEE}" destId="{2B082343-E360-4FC7-9859-325F300BB5F2}" srcOrd="3" destOrd="0" presId="urn:microsoft.com/office/officeart/2005/8/layout/vList2"/>
    <dgm:cxn modelId="{1EB24975-A1CA-4BF6-ADE0-AD3BAD1325F1}" type="presParOf" srcId="{407D429E-4F25-444F-89C6-DA79CEA61BEE}" destId="{BF2A5A70-3FE8-480B-B4A2-16F3570D535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DABD96-39D2-41E9-97AC-47E96E1014C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69B842F-4ED6-42CE-9077-65CB1DCC29AE}">
      <dgm:prSet/>
      <dgm:spPr/>
      <dgm:t>
        <a:bodyPr/>
        <a:lstStyle/>
        <a:p>
          <a:r>
            <a:rPr lang="en-GB"/>
            <a:t>Strengths -</a:t>
          </a:r>
          <a:endParaRPr lang="en-US"/>
        </a:p>
      </dgm:t>
    </dgm:pt>
    <dgm:pt modelId="{F05038A6-1F45-4A7A-9423-5B8E5FA69CF3}" type="parTrans" cxnId="{2B04E54A-5E35-40A4-883F-66069B098BBE}">
      <dgm:prSet/>
      <dgm:spPr/>
      <dgm:t>
        <a:bodyPr/>
        <a:lstStyle/>
        <a:p>
          <a:endParaRPr lang="en-US"/>
        </a:p>
      </dgm:t>
    </dgm:pt>
    <dgm:pt modelId="{0BFA952E-7E84-4F1D-A41A-55E1A8904E70}" type="sibTrans" cxnId="{2B04E54A-5E35-40A4-883F-66069B098BBE}">
      <dgm:prSet/>
      <dgm:spPr/>
      <dgm:t>
        <a:bodyPr/>
        <a:lstStyle/>
        <a:p>
          <a:endParaRPr lang="en-US"/>
        </a:p>
      </dgm:t>
    </dgm:pt>
    <dgm:pt modelId="{BB5B9A48-B830-4018-A126-6342459A439F}">
      <dgm:prSet/>
      <dgm:spPr/>
      <dgm:t>
        <a:bodyPr/>
        <a:lstStyle/>
        <a:p>
          <a:r>
            <a:rPr lang="en-GB"/>
            <a:t>Knowledge and expertise </a:t>
          </a:r>
          <a:endParaRPr lang="en-US"/>
        </a:p>
      </dgm:t>
    </dgm:pt>
    <dgm:pt modelId="{A1F5FB03-A1E3-43BD-9C1F-C479D32A5B76}" type="parTrans" cxnId="{5E1E2ABE-F4BF-4024-91AB-B5982F37CCCC}">
      <dgm:prSet/>
      <dgm:spPr/>
      <dgm:t>
        <a:bodyPr/>
        <a:lstStyle/>
        <a:p>
          <a:endParaRPr lang="en-US"/>
        </a:p>
      </dgm:t>
    </dgm:pt>
    <dgm:pt modelId="{AD3B3F3B-1999-483A-AA08-21061A3EB4FD}" type="sibTrans" cxnId="{5E1E2ABE-F4BF-4024-91AB-B5982F37CCCC}">
      <dgm:prSet/>
      <dgm:spPr/>
      <dgm:t>
        <a:bodyPr/>
        <a:lstStyle/>
        <a:p>
          <a:endParaRPr lang="en-US"/>
        </a:p>
      </dgm:t>
    </dgm:pt>
    <dgm:pt modelId="{052DA64C-7B2B-4096-B2F7-9BB424440FCE}">
      <dgm:prSet/>
      <dgm:spPr/>
      <dgm:t>
        <a:bodyPr/>
        <a:lstStyle/>
        <a:p>
          <a:r>
            <a:rPr lang="en-GB"/>
            <a:t>Communication</a:t>
          </a:r>
          <a:endParaRPr lang="en-US"/>
        </a:p>
      </dgm:t>
    </dgm:pt>
    <dgm:pt modelId="{1E4CAE50-FFF1-4962-BC92-E8454E4D1ED7}" type="parTrans" cxnId="{55FE4A31-8737-4C75-80E2-345507B4DCA8}">
      <dgm:prSet/>
      <dgm:spPr/>
      <dgm:t>
        <a:bodyPr/>
        <a:lstStyle/>
        <a:p>
          <a:endParaRPr lang="en-US"/>
        </a:p>
      </dgm:t>
    </dgm:pt>
    <dgm:pt modelId="{1C1828CD-0D74-4708-B981-D31DE61EB096}" type="sibTrans" cxnId="{55FE4A31-8737-4C75-80E2-345507B4DCA8}">
      <dgm:prSet/>
      <dgm:spPr/>
      <dgm:t>
        <a:bodyPr/>
        <a:lstStyle/>
        <a:p>
          <a:endParaRPr lang="en-US"/>
        </a:p>
      </dgm:t>
    </dgm:pt>
    <dgm:pt modelId="{ADF46F5F-4900-4ED0-A1F8-CFA0E5EA72B6}">
      <dgm:prSet/>
      <dgm:spPr/>
      <dgm:t>
        <a:bodyPr/>
        <a:lstStyle/>
        <a:p>
          <a:r>
            <a:rPr lang="en-GB"/>
            <a:t>Connect and actively engage with our customers through social media platforms like, Instagram, </a:t>
          </a:r>
          <a:r>
            <a:rPr lang="en-GB" err="1"/>
            <a:t>TicTok</a:t>
          </a:r>
          <a:r>
            <a:rPr lang="en-GB"/>
            <a:t>, YouTube</a:t>
          </a:r>
          <a:endParaRPr lang="en-US"/>
        </a:p>
      </dgm:t>
    </dgm:pt>
    <dgm:pt modelId="{4EDBA2A6-71E7-4B77-8F6F-37CEA6EFD46C}" type="parTrans" cxnId="{445985EB-5634-449B-822B-8B658B799CDC}">
      <dgm:prSet/>
      <dgm:spPr/>
      <dgm:t>
        <a:bodyPr/>
        <a:lstStyle/>
        <a:p>
          <a:endParaRPr lang="en-US"/>
        </a:p>
      </dgm:t>
    </dgm:pt>
    <dgm:pt modelId="{FC511523-D319-4420-B492-CCEF1D1732AD}" type="sibTrans" cxnId="{445985EB-5634-449B-822B-8B658B799CDC}">
      <dgm:prSet/>
      <dgm:spPr/>
      <dgm:t>
        <a:bodyPr/>
        <a:lstStyle/>
        <a:p>
          <a:endParaRPr lang="en-US"/>
        </a:p>
      </dgm:t>
    </dgm:pt>
    <dgm:pt modelId="{D22EAB5A-3011-4AF8-8449-A4C18B7A9B45}">
      <dgm:prSet/>
      <dgm:spPr/>
      <dgm:t>
        <a:bodyPr/>
        <a:lstStyle/>
        <a:p>
          <a:r>
            <a:rPr lang="en-GB"/>
            <a:t>Weaknesses -</a:t>
          </a:r>
          <a:endParaRPr lang="en-US"/>
        </a:p>
      </dgm:t>
    </dgm:pt>
    <dgm:pt modelId="{8EB188DD-4E44-4C41-B71E-D9B9F5CA0078}" type="parTrans" cxnId="{800DACC7-EF40-42D7-A412-34F8DEE3289D}">
      <dgm:prSet/>
      <dgm:spPr/>
      <dgm:t>
        <a:bodyPr/>
        <a:lstStyle/>
        <a:p>
          <a:endParaRPr lang="en-US"/>
        </a:p>
      </dgm:t>
    </dgm:pt>
    <dgm:pt modelId="{2681DF64-F1E8-4C11-A0B2-E22925610476}" type="sibTrans" cxnId="{800DACC7-EF40-42D7-A412-34F8DEE3289D}">
      <dgm:prSet/>
      <dgm:spPr/>
      <dgm:t>
        <a:bodyPr/>
        <a:lstStyle/>
        <a:p>
          <a:endParaRPr lang="en-US"/>
        </a:p>
      </dgm:t>
    </dgm:pt>
    <dgm:pt modelId="{AF6883D6-123F-48B0-BD82-55A083C2FCA4}">
      <dgm:prSet/>
      <dgm:spPr/>
      <dgm:t>
        <a:bodyPr/>
        <a:lstStyle/>
        <a:p>
          <a:r>
            <a:rPr lang="en-GB"/>
            <a:t>Huge competition from global retail players and ecommerce platforms means limited market share</a:t>
          </a:r>
          <a:endParaRPr lang="en-US"/>
        </a:p>
      </dgm:t>
    </dgm:pt>
    <dgm:pt modelId="{B7400A51-9254-4BB0-8666-A710B5FC2B0E}" type="parTrans" cxnId="{13C084CB-9D77-41D1-A894-8E5B42923EFE}">
      <dgm:prSet/>
      <dgm:spPr/>
      <dgm:t>
        <a:bodyPr/>
        <a:lstStyle/>
        <a:p>
          <a:endParaRPr lang="en-US"/>
        </a:p>
      </dgm:t>
    </dgm:pt>
    <dgm:pt modelId="{49C45AB3-6EA0-4EB6-B38D-DB334C16F03F}" type="sibTrans" cxnId="{13C084CB-9D77-41D1-A894-8E5B42923EFE}">
      <dgm:prSet/>
      <dgm:spPr/>
      <dgm:t>
        <a:bodyPr/>
        <a:lstStyle/>
        <a:p>
          <a:endParaRPr lang="en-US"/>
        </a:p>
      </dgm:t>
    </dgm:pt>
    <dgm:pt modelId="{A8A90016-86F1-465D-B532-20FAB49C1628}">
      <dgm:prSet/>
      <dgm:spPr/>
      <dgm:t>
        <a:bodyPr/>
        <a:lstStyle/>
        <a:p>
          <a:r>
            <a:rPr lang="en-GB"/>
            <a:t>Opportunities – consumers will be  willing to spend more money on unique products is a great opportunity for </a:t>
          </a:r>
          <a:r>
            <a:rPr lang="en-GB" err="1"/>
            <a:t>Essbee</a:t>
          </a:r>
          <a:r>
            <a:rPr lang="en-GB"/>
            <a:t> Boutique to grow</a:t>
          </a:r>
          <a:endParaRPr lang="en-US"/>
        </a:p>
      </dgm:t>
    </dgm:pt>
    <dgm:pt modelId="{879D471C-0A9D-48EF-AF88-475BD4D41CFE}" type="parTrans" cxnId="{95D77FA1-E804-41A5-ACBC-80728A82FD2A}">
      <dgm:prSet/>
      <dgm:spPr/>
      <dgm:t>
        <a:bodyPr/>
        <a:lstStyle/>
        <a:p>
          <a:endParaRPr lang="en-US"/>
        </a:p>
      </dgm:t>
    </dgm:pt>
    <dgm:pt modelId="{762D33E5-7081-48D2-B625-CFAE5BC914A2}" type="sibTrans" cxnId="{95D77FA1-E804-41A5-ACBC-80728A82FD2A}">
      <dgm:prSet/>
      <dgm:spPr/>
      <dgm:t>
        <a:bodyPr/>
        <a:lstStyle/>
        <a:p>
          <a:endParaRPr lang="en-US"/>
        </a:p>
      </dgm:t>
    </dgm:pt>
    <dgm:pt modelId="{3A8D263E-BE42-470F-A492-CC2EC38C2D98}">
      <dgm:prSet/>
      <dgm:spPr/>
      <dgm:t>
        <a:bodyPr/>
        <a:lstStyle/>
        <a:p>
          <a:r>
            <a:rPr lang="en-GB"/>
            <a:t>- The increase of mobile penetration helps people to make more purchases from mobile platforms</a:t>
          </a:r>
          <a:endParaRPr lang="en-US"/>
        </a:p>
      </dgm:t>
    </dgm:pt>
    <dgm:pt modelId="{BA6D6B5D-CECC-42A6-BD63-B79E539FFC4F}" type="parTrans" cxnId="{A98B8120-C3C5-4BC9-899A-518137B9C0F1}">
      <dgm:prSet/>
      <dgm:spPr/>
      <dgm:t>
        <a:bodyPr/>
        <a:lstStyle/>
        <a:p>
          <a:endParaRPr lang="en-US"/>
        </a:p>
      </dgm:t>
    </dgm:pt>
    <dgm:pt modelId="{26F4142C-F55D-42D5-B317-94FCE9B4AC21}" type="sibTrans" cxnId="{A98B8120-C3C5-4BC9-899A-518137B9C0F1}">
      <dgm:prSet/>
      <dgm:spPr/>
      <dgm:t>
        <a:bodyPr/>
        <a:lstStyle/>
        <a:p>
          <a:endParaRPr lang="en-US"/>
        </a:p>
      </dgm:t>
    </dgm:pt>
    <dgm:pt modelId="{B1708690-60F0-4CD3-9B1E-01525791DCB1}">
      <dgm:prSet/>
      <dgm:spPr/>
      <dgm:t>
        <a:bodyPr/>
        <a:lstStyle/>
        <a:p>
          <a:r>
            <a:rPr lang="en-GB"/>
            <a:t>Threats -</a:t>
          </a:r>
          <a:endParaRPr lang="en-US"/>
        </a:p>
      </dgm:t>
    </dgm:pt>
    <dgm:pt modelId="{A0CB8C34-A20C-497E-BA56-8C528C8C996E}" type="parTrans" cxnId="{15D4CB2C-9576-4F39-A50E-13C6EF23CA50}">
      <dgm:prSet/>
      <dgm:spPr/>
      <dgm:t>
        <a:bodyPr/>
        <a:lstStyle/>
        <a:p>
          <a:endParaRPr lang="en-US"/>
        </a:p>
      </dgm:t>
    </dgm:pt>
    <dgm:pt modelId="{84329EC8-51B1-4280-A7B9-8EC73BD94807}" type="sibTrans" cxnId="{15D4CB2C-9576-4F39-A50E-13C6EF23CA50}">
      <dgm:prSet/>
      <dgm:spPr/>
      <dgm:t>
        <a:bodyPr/>
        <a:lstStyle/>
        <a:p>
          <a:endParaRPr lang="en-US"/>
        </a:p>
      </dgm:t>
    </dgm:pt>
    <dgm:pt modelId="{0972C22E-73DA-47F1-BD45-A21E7A66DCCF}">
      <dgm:prSet/>
      <dgm:spPr/>
      <dgm:t>
        <a:bodyPr/>
        <a:lstStyle/>
        <a:p>
          <a:r>
            <a:rPr lang="en-GB"/>
            <a:t>Uncertain economic conditions, fluctuating currency values etc can lead to loss of business</a:t>
          </a:r>
          <a:endParaRPr lang="en-US"/>
        </a:p>
      </dgm:t>
    </dgm:pt>
    <dgm:pt modelId="{E5C0D6E0-FC43-4110-B2FD-755A45A6151E}" type="parTrans" cxnId="{13770945-710D-4AC5-AD09-FA4840F712DE}">
      <dgm:prSet/>
      <dgm:spPr/>
      <dgm:t>
        <a:bodyPr/>
        <a:lstStyle/>
        <a:p>
          <a:endParaRPr lang="en-US"/>
        </a:p>
      </dgm:t>
    </dgm:pt>
    <dgm:pt modelId="{2B7E909E-1037-4E9A-90D5-3FBFD8C2737F}" type="sibTrans" cxnId="{13770945-710D-4AC5-AD09-FA4840F712DE}">
      <dgm:prSet/>
      <dgm:spPr/>
      <dgm:t>
        <a:bodyPr/>
        <a:lstStyle/>
        <a:p>
          <a:endParaRPr lang="en-US"/>
        </a:p>
      </dgm:t>
    </dgm:pt>
    <dgm:pt modelId="{5CB5C532-D51A-43B1-9B2B-F7836315D637}">
      <dgm:prSet/>
      <dgm:spPr/>
      <dgm:t>
        <a:bodyPr/>
        <a:lstStyle/>
        <a:p>
          <a:r>
            <a:rPr lang="en-GB"/>
            <a:t>- new competitors</a:t>
          </a:r>
          <a:endParaRPr lang="en-US"/>
        </a:p>
      </dgm:t>
    </dgm:pt>
    <dgm:pt modelId="{ADF8D7A0-268C-4D96-AF0E-2741FA2B26F7}" type="parTrans" cxnId="{0B406279-9E04-4408-9A4E-8188EFFC2233}">
      <dgm:prSet/>
      <dgm:spPr/>
      <dgm:t>
        <a:bodyPr/>
        <a:lstStyle/>
        <a:p>
          <a:endParaRPr lang="en-US"/>
        </a:p>
      </dgm:t>
    </dgm:pt>
    <dgm:pt modelId="{C436F69C-9A06-4C43-8BED-D1B3279D0E5B}" type="sibTrans" cxnId="{0B406279-9E04-4408-9A4E-8188EFFC2233}">
      <dgm:prSet/>
      <dgm:spPr/>
      <dgm:t>
        <a:bodyPr/>
        <a:lstStyle/>
        <a:p>
          <a:endParaRPr lang="en-US"/>
        </a:p>
      </dgm:t>
    </dgm:pt>
    <dgm:pt modelId="{E0D0EAD0-77F6-4A50-BE66-FB3420631D01}" type="pres">
      <dgm:prSet presAssocID="{64DABD96-39D2-41E9-97AC-47E96E1014CB}" presName="diagram" presStyleCnt="0">
        <dgm:presLayoutVars>
          <dgm:dir/>
          <dgm:resizeHandles val="exact"/>
        </dgm:presLayoutVars>
      </dgm:prSet>
      <dgm:spPr/>
    </dgm:pt>
    <dgm:pt modelId="{E31840BA-834A-40AE-8327-E8C50C7874A1}" type="pres">
      <dgm:prSet presAssocID="{569B842F-4ED6-42CE-9077-65CB1DCC29AE}" presName="node" presStyleLbl="node1" presStyleIdx="0" presStyleCnt="11">
        <dgm:presLayoutVars>
          <dgm:bulletEnabled val="1"/>
        </dgm:presLayoutVars>
      </dgm:prSet>
      <dgm:spPr/>
    </dgm:pt>
    <dgm:pt modelId="{3180698B-CCFC-4ECA-81A5-C1A763A3C33E}" type="pres">
      <dgm:prSet presAssocID="{0BFA952E-7E84-4F1D-A41A-55E1A8904E70}" presName="sibTrans" presStyleCnt="0"/>
      <dgm:spPr/>
    </dgm:pt>
    <dgm:pt modelId="{DD980B34-636B-49BB-A3F2-EC38A89D0023}" type="pres">
      <dgm:prSet presAssocID="{BB5B9A48-B830-4018-A126-6342459A439F}" presName="node" presStyleLbl="node1" presStyleIdx="1" presStyleCnt="11">
        <dgm:presLayoutVars>
          <dgm:bulletEnabled val="1"/>
        </dgm:presLayoutVars>
      </dgm:prSet>
      <dgm:spPr/>
    </dgm:pt>
    <dgm:pt modelId="{E5E64124-EED0-41FF-8C38-5A2DAA83331D}" type="pres">
      <dgm:prSet presAssocID="{AD3B3F3B-1999-483A-AA08-21061A3EB4FD}" presName="sibTrans" presStyleCnt="0"/>
      <dgm:spPr/>
    </dgm:pt>
    <dgm:pt modelId="{599700FA-1EEA-4039-83FC-FDF5B30A3210}" type="pres">
      <dgm:prSet presAssocID="{052DA64C-7B2B-4096-B2F7-9BB424440FCE}" presName="node" presStyleLbl="node1" presStyleIdx="2" presStyleCnt="11">
        <dgm:presLayoutVars>
          <dgm:bulletEnabled val="1"/>
        </dgm:presLayoutVars>
      </dgm:prSet>
      <dgm:spPr/>
    </dgm:pt>
    <dgm:pt modelId="{D8A992C9-7162-4AB8-8576-0D473B916780}" type="pres">
      <dgm:prSet presAssocID="{1C1828CD-0D74-4708-B981-D31DE61EB096}" presName="sibTrans" presStyleCnt="0"/>
      <dgm:spPr/>
    </dgm:pt>
    <dgm:pt modelId="{9F715D26-DB65-41BA-9372-B4A9C234F365}" type="pres">
      <dgm:prSet presAssocID="{ADF46F5F-4900-4ED0-A1F8-CFA0E5EA72B6}" presName="node" presStyleLbl="node1" presStyleIdx="3" presStyleCnt="11">
        <dgm:presLayoutVars>
          <dgm:bulletEnabled val="1"/>
        </dgm:presLayoutVars>
      </dgm:prSet>
      <dgm:spPr/>
    </dgm:pt>
    <dgm:pt modelId="{4EF5E1EF-B06A-4E14-A668-15F7BC87BF49}" type="pres">
      <dgm:prSet presAssocID="{FC511523-D319-4420-B492-CCEF1D1732AD}" presName="sibTrans" presStyleCnt="0"/>
      <dgm:spPr/>
    </dgm:pt>
    <dgm:pt modelId="{EE5572AA-AF9B-457B-A6CD-6C01A793E991}" type="pres">
      <dgm:prSet presAssocID="{D22EAB5A-3011-4AF8-8449-A4C18B7A9B45}" presName="node" presStyleLbl="node1" presStyleIdx="4" presStyleCnt="11">
        <dgm:presLayoutVars>
          <dgm:bulletEnabled val="1"/>
        </dgm:presLayoutVars>
      </dgm:prSet>
      <dgm:spPr/>
    </dgm:pt>
    <dgm:pt modelId="{09EE8DB9-3093-4EC9-BA0C-D3BC6C01B920}" type="pres">
      <dgm:prSet presAssocID="{2681DF64-F1E8-4C11-A0B2-E22925610476}" presName="sibTrans" presStyleCnt="0"/>
      <dgm:spPr/>
    </dgm:pt>
    <dgm:pt modelId="{2ACCF1A8-766B-4E74-8AE6-7F82EB51713D}" type="pres">
      <dgm:prSet presAssocID="{AF6883D6-123F-48B0-BD82-55A083C2FCA4}" presName="node" presStyleLbl="node1" presStyleIdx="5" presStyleCnt="11">
        <dgm:presLayoutVars>
          <dgm:bulletEnabled val="1"/>
        </dgm:presLayoutVars>
      </dgm:prSet>
      <dgm:spPr/>
    </dgm:pt>
    <dgm:pt modelId="{D17EF119-C9D7-41CC-96A2-9179C9070601}" type="pres">
      <dgm:prSet presAssocID="{49C45AB3-6EA0-4EB6-B38D-DB334C16F03F}" presName="sibTrans" presStyleCnt="0"/>
      <dgm:spPr/>
    </dgm:pt>
    <dgm:pt modelId="{5167BF13-9169-4198-B4A5-3A76CC905488}" type="pres">
      <dgm:prSet presAssocID="{A8A90016-86F1-465D-B532-20FAB49C1628}" presName="node" presStyleLbl="node1" presStyleIdx="6" presStyleCnt="11">
        <dgm:presLayoutVars>
          <dgm:bulletEnabled val="1"/>
        </dgm:presLayoutVars>
      </dgm:prSet>
      <dgm:spPr/>
    </dgm:pt>
    <dgm:pt modelId="{C10A979F-7238-42B5-85E6-B36D78312EAE}" type="pres">
      <dgm:prSet presAssocID="{762D33E5-7081-48D2-B625-CFAE5BC914A2}" presName="sibTrans" presStyleCnt="0"/>
      <dgm:spPr/>
    </dgm:pt>
    <dgm:pt modelId="{3946989C-E63B-4725-86B5-82398634A4D3}" type="pres">
      <dgm:prSet presAssocID="{3A8D263E-BE42-470F-A492-CC2EC38C2D98}" presName="node" presStyleLbl="node1" presStyleIdx="7" presStyleCnt="11">
        <dgm:presLayoutVars>
          <dgm:bulletEnabled val="1"/>
        </dgm:presLayoutVars>
      </dgm:prSet>
      <dgm:spPr/>
    </dgm:pt>
    <dgm:pt modelId="{F3FED415-6381-4BD0-845A-B8EB18AC45A4}" type="pres">
      <dgm:prSet presAssocID="{26F4142C-F55D-42D5-B317-94FCE9B4AC21}" presName="sibTrans" presStyleCnt="0"/>
      <dgm:spPr/>
    </dgm:pt>
    <dgm:pt modelId="{CB45E462-2D4D-4853-8C8B-B8DA7A48B788}" type="pres">
      <dgm:prSet presAssocID="{B1708690-60F0-4CD3-9B1E-01525791DCB1}" presName="node" presStyleLbl="node1" presStyleIdx="8" presStyleCnt="11">
        <dgm:presLayoutVars>
          <dgm:bulletEnabled val="1"/>
        </dgm:presLayoutVars>
      </dgm:prSet>
      <dgm:spPr/>
    </dgm:pt>
    <dgm:pt modelId="{E298164D-77D6-45FF-9E98-677682FCA134}" type="pres">
      <dgm:prSet presAssocID="{84329EC8-51B1-4280-A7B9-8EC73BD94807}" presName="sibTrans" presStyleCnt="0"/>
      <dgm:spPr/>
    </dgm:pt>
    <dgm:pt modelId="{30D557C3-EC03-4713-9528-7F33A147518F}" type="pres">
      <dgm:prSet presAssocID="{0972C22E-73DA-47F1-BD45-A21E7A66DCCF}" presName="node" presStyleLbl="node1" presStyleIdx="9" presStyleCnt="11">
        <dgm:presLayoutVars>
          <dgm:bulletEnabled val="1"/>
        </dgm:presLayoutVars>
      </dgm:prSet>
      <dgm:spPr/>
    </dgm:pt>
    <dgm:pt modelId="{A6955A11-2E2C-4E83-9462-BC87819DB3D3}" type="pres">
      <dgm:prSet presAssocID="{2B7E909E-1037-4E9A-90D5-3FBFD8C2737F}" presName="sibTrans" presStyleCnt="0"/>
      <dgm:spPr/>
    </dgm:pt>
    <dgm:pt modelId="{AA7E6CFF-79BB-42A6-A153-70499C1C66E8}" type="pres">
      <dgm:prSet presAssocID="{5CB5C532-D51A-43B1-9B2B-F7836315D637}" presName="node" presStyleLbl="node1" presStyleIdx="10" presStyleCnt="11">
        <dgm:presLayoutVars>
          <dgm:bulletEnabled val="1"/>
        </dgm:presLayoutVars>
      </dgm:prSet>
      <dgm:spPr/>
    </dgm:pt>
  </dgm:ptLst>
  <dgm:cxnLst>
    <dgm:cxn modelId="{99B80119-4949-4397-ADEF-93D052DD19A3}" type="presOf" srcId="{BB5B9A48-B830-4018-A126-6342459A439F}" destId="{DD980B34-636B-49BB-A3F2-EC38A89D0023}" srcOrd="0" destOrd="0" presId="urn:microsoft.com/office/officeart/2005/8/layout/default"/>
    <dgm:cxn modelId="{A98B8120-C3C5-4BC9-899A-518137B9C0F1}" srcId="{64DABD96-39D2-41E9-97AC-47E96E1014CB}" destId="{3A8D263E-BE42-470F-A492-CC2EC38C2D98}" srcOrd="7" destOrd="0" parTransId="{BA6D6B5D-CECC-42A6-BD63-B79E539FFC4F}" sibTransId="{26F4142C-F55D-42D5-B317-94FCE9B4AC21}"/>
    <dgm:cxn modelId="{15D4CB2C-9576-4F39-A50E-13C6EF23CA50}" srcId="{64DABD96-39D2-41E9-97AC-47E96E1014CB}" destId="{B1708690-60F0-4CD3-9B1E-01525791DCB1}" srcOrd="8" destOrd="0" parTransId="{A0CB8C34-A20C-497E-BA56-8C528C8C996E}" sibTransId="{84329EC8-51B1-4280-A7B9-8EC73BD94807}"/>
    <dgm:cxn modelId="{CE109A30-8387-47B0-A844-55800AFDB619}" type="presOf" srcId="{569B842F-4ED6-42CE-9077-65CB1DCC29AE}" destId="{E31840BA-834A-40AE-8327-E8C50C7874A1}" srcOrd="0" destOrd="0" presId="urn:microsoft.com/office/officeart/2005/8/layout/default"/>
    <dgm:cxn modelId="{58791D31-C462-442F-A954-237DD7273232}" type="presOf" srcId="{A8A90016-86F1-465D-B532-20FAB49C1628}" destId="{5167BF13-9169-4198-B4A5-3A76CC905488}" srcOrd="0" destOrd="0" presId="urn:microsoft.com/office/officeart/2005/8/layout/default"/>
    <dgm:cxn modelId="{55FE4A31-8737-4C75-80E2-345507B4DCA8}" srcId="{64DABD96-39D2-41E9-97AC-47E96E1014CB}" destId="{052DA64C-7B2B-4096-B2F7-9BB424440FCE}" srcOrd="2" destOrd="0" parTransId="{1E4CAE50-FFF1-4962-BC92-E8454E4D1ED7}" sibTransId="{1C1828CD-0D74-4708-B981-D31DE61EB096}"/>
    <dgm:cxn modelId="{8CB34D38-5697-4085-8B2F-39B72FE2B394}" type="presOf" srcId="{64DABD96-39D2-41E9-97AC-47E96E1014CB}" destId="{E0D0EAD0-77F6-4A50-BE66-FB3420631D01}" srcOrd="0" destOrd="0" presId="urn:microsoft.com/office/officeart/2005/8/layout/default"/>
    <dgm:cxn modelId="{C094D162-6851-4C5F-80C2-050AFA24CD7E}" type="presOf" srcId="{3A8D263E-BE42-470F-A492-CC2EC38C2D98}" destId="{3946989C-E63B-4725-86B5-82398634A4D3}" srcOrd="0" destOrd="0" presId="urn:microsoft.com/office/officeart/2005/8/layout/default"/>
    <dgm:cxn modelId="{13770945-710D-4AC5-AD09-FA4840F712DE}" srcId="{64DABD96-39D2-41E9-97AC-47E96E1014CB}" destId="{0972C22E-73DA-47F1-BD45-A21E7A66DCCF}" srcOrd="9" destOrd="0" parTransId="{E5C0D6E0-FC43-4110-B2FD-755A45A6151E}" sibTransId="{2B7E909E-1037-4E9A-90D5-3FBFD8C2737F}"/>
    <dgm:cxn modelId="{2B04E54A-5E35-40A4-883F-66069B098BBE}" srcId="{64DABD96-39D2-41E9-97AC-47E96E1014CB}" destId="{569B842F-4ED6-42CE-9077-65CB1DCC29AE}" srcOrd="0" destOrd="0" parTransId="{F05038A6-1F45-4A7A-9423-5B8E5FA69CF3}" sibTransId="{0BFA952E-7E84-4F1D-A41A-55E1A8904E70}"/>
    <dgm:cxn modelId="{0B406279-9E04-4408-9A4E-8188EFFC2233}" srcId="{64DABD96-39D2-41E9-97AC-47E96E1014CB}" destId="{5CB5C532-D51A-43B1-9B2B-F7836315D637}" srcOrd="10" destOrd="0" parTransId="{ADF8D7A0-268C-4D96-AF0E-2741FA2B26F7}" sibTransId="{C436F69C-9A06-4C43-8BED-D1B3279D0E5B}"/>
    <dgm:cxn modelId="{6912709C-1DA6-45DA-8376-81A264CA1470}" type="presOf" srcId="{5CB5C532-D51A-43B1-9B2B-F7836315D637}" destId="{AA7E6CFF-79BB-42A6-A153-70499C1C66E8}" srcOrd="0" destOrd="0" presId="urn:microsoft.com/office/officeart/2005/8/layout/default"/>
    <dgm:cxn modelId="{95D77FA1-E804-41A5-ACBC-80728A82FD2A}" srcId="{64DABD96-39D2-41E9-97AC-47E96E1014CB}" destId="{A8A90016-86F1-465D-B532-20FAB49C1628}" srcOrd="6" destOrd="0" parTransId="{879D471C-0A9D-48EF-AF88-475BD4D41CFE}" sibTransId="{762D33E5-7081-48D2-B625-CFAE5BC914A2}"/>
    <dgm:cxn modelId="{0CD3E5BA-556B-49C4-BC4E-09E5F651019E}" type="presOf" srcId="{052DA64C-7B2B-4096-B2F7-9BB424440FCE}" destId="{599700FA-1EEA-4039-83FC-FDF5B30A3210}" srcOrd="0" destOrd="0" presId="urn:microsoft.com/office/officeart/2005/8/layout/default"/>
    <dgm:cxn modelId="{10088ABD-6E74-4CE9-B220-4DF4F0F1416E}" type="presOf" srcId="{AF6883D6-123F-48B0-BD82-55A083C2FCA4}" destId="{2ACCF1A8-766B-4E74-8AE6-7F82EB51713D}" srcOrd="0" destOrd="0" presId="urn:microsoft.com/office/officeart/2005/8/layout/default"/>
    <dgm:cxn modelId="{5E1E2ABE-F4BF-4024-91AB-B5982F37CCCC}" srcId="{64DABD96-39D2-41E9-97AC-47E96E1014CB}" destId="{BB5B9A48-B830-4018-A126-6342459A439F}" srcOrd="1" destOrd="0" parTransId="{A1F5FB03-A1E3-43BD-9C1F-C479D32A5B76}" sibTransId="{AD3B3F3B-1999-483A-AA08-21061A3EB4FD}"/>
    <dgm:cxn modelId="{A278F1C3-252E-4EEB-BEE6-29272500AE4D}" type="presOf" srcId="{0972C22E-73DA-47F1-BD45-A21E7A66DCCF}" destId="{30D557C3-EC03-4713-9528-7F33A147518F}" srcOrd="0" destOrd="0" presId="urn:microsoft.com/office/officeart/2005/8/layout/default"/>
    <dgm:cxn modelId="{800DACC7-EF40-42D7-A412-34F8DEE3289D}" srcId="{64DABD96-39D2-41E9-97AC-47E96E1014CB}" destId="{D22EAB5A-3011-4AF8-8449-A4C18B7A9B45}" srcOrd="4" destOrd="0" parTransId="{8EB188DD-4E44-4C41-B71E-D9B9F5CA0078}" sibTransId="{2681DF64-F1E8-4C11-A0B2-E22925610476}"/>
    <dgm:cxn modelId="{13C084CB-9D77-41D1-A894-8E5B42923EFE}" srcId="{64DABD96-39D2-41E9-97AC-47E96E1014CB}" destId="{AF6883D6-123F-48B0-BD82-55A083C2FCA4}" srcOrd="5" destOrd="0" parTransId="{B7400A51-9254-4BB0-8666-A710B5FC2B0E}" sibTransId="{49C45AB3-6EA0-4EB6-B38D-DB334C16F03F}"/>
    <dgm:cxn modelId="{6CBF16DC-0D30-4D52-8189-638324853B3B}" type="presOf" srcId="{B1708690-60F0-4CD3-9B1E-01525791DCB1}" destId="{CB45E462-2D4D-4853-8C8B-B8DA7A48B788}" srcOrd="0" destOrd="0" presId="urn:microsoft.com/office/officeart/2005/8/layout/default"/>
    <dgm:cxn modelId="{445985EB-5634-449B-822B-8B658B799CDC}" srcId="{64DABD96-39D2-41E9-97AC-47E96E1014CB}" destId="{ADF46F5F-4900-4ED0-A1F8-CFA0E5EA72B6}" srcOrd="3" destOrd="0" parTransId="{4EDBA2A6-71E7-4B77-8F6F-37CEA6EFD46C}" sibTransId="{FC511523-D319-4420-B492-CCEF1D1732AD}"/>
    <dgm:cxn modelId="{ABDE24F1-A8E3-4B12-B742-E3CDFC6C5DF4}" type="presOf" srcId="{D22EAB5A-3011-4AF8-8449-A4C18B7A9B45}" destId="{EE5572AA-AF9B-457B-A6CD-6C01A793E991}" srcOrd="0" destOrd="0" presId="urn:microsoft.com/office/officeart/2005/8/layout/default"/>
    <dgm:cxn modelId="{D9E087F7-9B99-42A4-A1C5-9C7DEB5820BD}" type="presOf" srcId="{ADF46F5F-4900-4ED0-A1F8-CFA0E5EA72B6}" destId="{9F715D26-DB65-41BA-9372-B4A9C234F365}" srcOrd="0" destOrd="0" presId="urn:microsoft.com/office/officeart/2005/8/layout/default"/>
    <dgm:cxn modelId="{BF6647F6-F46D-4ACE-8BE9-7C8317A2D22A}" type="presParOf" srcId="{E0D0EAD0-77F6-4A50-BE66-FB3420631D01}" destId="{E31840BA-834A-40AE-8327-E8C50C7874A1}" srcOrd="0" destOrd="0" presId="urn:microsoft.com/office/officeart/2005/8/layout/default"/>
    <dgm:cxn modelId="{687CC1CE-A523-444F-A0A8-D84F1633C0D8}" type="presParOf" srcId="{E0D0EAD0-77F6-4A50-BE66-FB3420631D01}" destId="{3180698B-CCFC-4ECA-81A5-C1A763A3C33E}" srcOrd="1" destOrd="0" presId="urn:microsoft.com/office/officeart/2005/8/layout/default"/>
    <dgm:cxn modelId="{F427F96C-1D0F-4EAE-9A7B-4C133D71019A}" type="presParOf" srcId="{E0D0EAD0-77F6-4A50-BE66-FB3420631D01}" destId="{DD980B34-636B-49BB-A3F2-EC38A89D0023}" srcOrd="2" destOrd="0" presId="urn:microsoft.com/office/officeart/2005/8/layout/default"/>
    <dgm:cxn modelId="{F5617CC3-29DC-48B7-AB6E-B55ADC553FEC}" type="presParOf" srcId="{E0D0EAD0-77F6-4A50-BE66-FB3420631D01}" destId="{E5E64124-EED0-41FF-8C38-5A2DAA83331D}" srcOrd="3" destOrd="0" presId="urn:microsoft.com/office/officeart/2005/8/layout/default"/>
    <dgm:cxn modelId="{DBD26F56-8EDC-4781-B82F-A945F7A6833D}" type="presParOf" srcId="{E0D0EAD0-77F6-4A50-BE66-FB3420631D01}" destId="{599700FA-1EEA-4039-83FC-FDF5B30A3210}" srcOrd="4" destOrd="0" presId="urn:microsoft.com/office/officeart/2005/8/layout/default"/>
    <dgm:cxn modelId="{DEBEA640-FBA7-405A-8656-8DE987077B53}" type="presParOf" srcId="{E0D0EAD0-77F6-4A50-BE66-FB3420631D01}" destId="{D8A992C9-7162-4AB8-8576-0D473B916780}" srcOrd="5" destOrd="0" presId="urn:microsoft.com/office/officeart/2005/8/layout/default"/>
    <dgm:cxn modelId="{19B86A0D-E343-403E-ADF0-CF80B50B3498}" type="presParOf" srcId="{E0D0EAD0-77F6-4A50-BE66-FB3420631D01}" destId="{9F715D26-DB65-41BA-9372-B4A9C234F365}" srcOrd="6" destOrd="0" presId="urn:microsoft.com/office/officeart/2005/8/layout/default"/>
    <dgm:cxn modelId="{F57D8234-F957-4408-AE7E-7340A5F9D67B}" type="presParOf" srcId="{E0D0EAD0-77F6-4A50-BE66-FB3420631D01}" destId="{4EF5E1EF-B06A-4E14-A668-15F7BC87BF49}" srcOrd="7" destOrd="0" presId="urn:microsoft.com/office/officeart/2005/8/layout/default"/>
    <dgm:cxn modelId="{F3F7BCE9-F9FB-4049-B791-C9710F81BC28}" type="presParOf" srcId="{E0D0EAD0-77F6-4A50-BE66-FB3420631D01}" destId="{EE5572AA-AF9B-457B-A6CD-6C01A793E991}" srcOrd="8" destOrd="0" presId="urn:microsoft.com/office/officeart/2005/8/layout/default"/>
    <dgm:cxn modelId="{8462166B-EBE2-4BA5-A186-9BF97324390F}" type="presParOf" srcId="{E0D0EAD0-77F6-4A50-BE66-FB3420631D01}" destId="{09EE8DB9-3093-4EC9-BA0C-D3BC6C01B920}" srcOrd="9" destOrd="0" presId="urn:microsoft.com/office/officeart/2005/8/layout/default"/>
    <dgm:cxn modelId="{87EE455E-480B-4A8B-B74B-677E04806596}" type="presParOf" srcId="{E0D0EAD0-77F6-4A50-BE66-FB3420631D01}" destId="{2ACCF1A8-766B-4E74-8AE6-7F82EB51713D}" srcOrd="10" destOrd="0" presId="urn:microsoft.com/office/officeart/2005/8/layout/default"/>
    <dgm:cxn modelId="{5B23B236-9861-425B-BF22-4DA3D572B935}" type="presParOf" srcId="{E0D0EAD0-77F6-4A50-BE66-FB3420631D01}" destId="{D17EF119-C9D7-41CC-96A2-9179C9070601}" srcOrd="11" destOrd="0" presId="urn:microsoft.com/office/officeart/2005/8/layout/default"/>
    <dgm:cxn modelId="{9AE0E804-ED06-44FA-B89D-06CAEB6375B6}" type="presParOf" srcId="{E0D0EAD0-77F6-4A50-BE66-FB3420631D01}" destId="{5167BF13-9169-4198-B4A5-3A76CC905488}" srcOrd="12" destOrd="0" presId="urn:microsoft.com/office/officeart/2005/8/layout/default"/>
    <dgm:cxn modelId="{9A9F829B-C6DF-419D-9972-8863A5656690}" type="presParOf" srcId="{E0D0EAD0-77F6-4A50-BE66-FB3420631D01}" destId="{C10A979F-7238-42B5-85E6-B36D78312EAE}" srcOrd="13" destOrd="0" presId="urn:microsoft.com/office/officeart/2005/8/layout/default"/>
    <dgm:cxn modelId="{5D2C30EB-CA42-4FCF-9536-1472097E2497}" type="presParOf" srcId="{E0D0EAD0-77F6-4A50-BE66-FB3420631D01}" destId="{3946989C-E63B-4725-86B5-82398634A4D3}" srcOrd="14" destOrd="0" presId="urn:microsoft.com/office/officeart/2005/8/layout/default"/>
    <dgm:cxn modelId="{F92A1D2E-ADFE-4C14-8817-48B523F28E52}" type="presParOf" srcId="{E0D0EAD0-77F6-4A50-BE66-FB3420631D01}" destId="{F3FED415-6381-4BD0-845A-B8EB18AC45A4}" srcOrd="15" destOrd="0" presId="urn:microsoft.com/office/officeart/2005/8/layout/default"/>
    <dgm:cxn modelId="{F6C512FE-9AC7-476E-B8FE-4FDAF521CF5F}" type="presParOf" srcId="{E0D0EAD0-77F6-4A50-BE66-FB3420631D01}" destId="{CB45E462-2D4D-4853-8C8B-B8DA7A48B788}" srcOrd="16" destOrd="0" presId="urn:microsoft.com/office/officeart/2005/8/layout/default"/>
    <dgm:cxn modelId="{4EDF26F3-94CF-4A05-AE72-2F3EC2C51B74}" type="presParOf" srcId="{E0D0EAD0-77F6-4A50-BE66-FB3420631D01}" destId="{E298164D-77D6-45FF-9E98-677682FCA134}" srcOrd="17" destOrd="0" presId="urn:microsoft.com/office/officeart/2005/8/layout/default"/>
    <dgm:cxn modelId="{0F825A7C-CE0A-41F1-AB7A-C5D588C3D054}" type="presParOf" srcId="{E0D0EAD0-77F6-4A50-BE66-FB3420631D01}" destId="{30D557C3-EC03-4713-9528-7F33A147518F}" srcOrd="18" destOrd="0" presId="urn:microsoft.com/office/officeart/2005/8/layout/default"/>
    <dgm:cxn modelId="{74CC2B38-35D8-4B63-9B68-6C6BB5956A18}" type="presParOf" srcId="{E0D0EAD0-77F6-4A50-BE66-FB3420631D01}" destId="{A6955A11-2E2C-4E83-9462-BC87819DB3D3}" srcOrd="19" destOrd="0" presId="urn:microsoft.com/office/officeart/2005/8/layout/default"/>
    <dgm:cxn modelId="{139E76ED-425C-4904-822D-8DF96C2E5998}" type="presParOf" srcId="{E0D0EAD0-77F6-4A50-BE66-FB3420631D01}" destId="{AA7E6CFF-79BB-42A6-A153-70499C1C66E8}"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F826F2-7D97-4E6D-BD47-8B654D23CCF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D54113A8-2C7F-441D-9A3F-77EE87DB2332}">
      <dgm:prSet phldrT="[Text]" phldr="0"/>
      <dgm:spPr/>
      <dgm:t>
        <a:bodyPr/>
        <a:lstStyle/>
        <a:p>
          <a:r>
            <a:rPr lang="en-GB">
              <a:latin typeface="Arial" panose="020B0604020202020204"/>
            </a:rPr>
            <a:t>Political</a:t>
          </a:r>
          <a:endParaRPr lang="en-GB"/>
        </a:p>
      </dgm:t>
    </dgm:pt>
    <dgm:pt modelId="{F28E7711-BEE4-49AB-9B61-2318E81E07F2}" type="parTrans" cxnId="{6E66C472-185A-45F4-82B3-548A7F35E3C6}">
      <dgm:prSet/>
      <dgm:spPr/>
      <dgm:t>
        <a:bodyPr/>
        <a:lstStyle/>
        <a:p>
          <a:endParaRPr lang="en-GB"/>
        </a:p>
      </dgm:t>
    </dgm:pt>
    <dgm:pt modelId="{3A36B844-1CC0-4328-8F17-3BAA80A131FA}" type="sibTrans" cxnId="{6E66C472-185A-45F4-82B3-548A7F35E3C6}">
      <dgm:prSet/>
      <dgm:spPr/>
      <dgm:t>
        <a:bodyPr/>
        <a:lstStyle/>
        <a:p>
          <a:endParaRPr lang="en-GB"/>
        </a:p>
      </dgm:t>
    </dgm:pt>
    <dgm:pt modelId="{A025D233-FF54-4BFB-B9DD-DDFC1A633033}">
      <dgm:prSet phldrT="[Text]" phldr="0"/>
      <dgm:spPr/>
      <dgm:t>
        <a:bodyPr/>
        <a:lstStyle/>
        <a:p>
          <a:r>
            <a:rPr lang="en-GB">
              <a:latin typeface="Arial" panose="020B0604020202020204"/>
            </a:rPr>
            <a:t>Economics</a:t>
          </a:r>
          <a:endParaRPr lang="en-GB"/>
        </a:p>
      </dgm:t>
    </dgm:pt>
    <dgm:pt modelId="{7F76397F-4285-4841-A206-C5A1381E8DE0}" type="parTrans" cxnId="{F94F82A7-A8AE-4884-A8FD-3DA2E690632B}">
      <dgm:prSet/>
      <dgm:spPr/>
      <dgm:t>
        <a:bodyPr/>
        <a:lstStyle/>
        <a:p>
          <a:endParaRPr lang="en-GB"/>
        </a:p>
      </dgm:t>
    </dgm:pt>
    <dgm:pt modelId="{2ADFEE87-9521-4264-B3D6-13B24B4B527D}" type="sibTrans" cxnId="{F94F82A7-A8AE-4884-A8FD-3DA2E690632B}">
      <dgm:prSet/>
      <dgm:spPr/>
      <dgm:t>
        <a:bodyPr/>
        <a:lstStyle/>
        <a:p>
          <a:endParaRPr lang="en-GB"/>
        </a:p>
      </dgm:t>
    </dgm:pt>
    <dgm:pt modelId="{2212B74D-F4E4-4B5F-A6D5-27C287D68E35}">
      <dgm:prSet phldrT="[Text]" phldr="0"/>
      <dgm:spPr/>
      <dgm:t>
        <a:bodyPr/>
        <a:lstStyle/>
        <a:p>
          <a:r>
            <a:rPr lang="en-GB">
              <a:latin typeface="Arial" panose="020B0604020202020204"/>
            </a:rPr>
            <a:t>Social</a:t>
          </a:r>
          <a:endParaRPr lang="en-GB"/>
        </a:p>
      </dgm:t>
    </dgm:pt>
    <dgm:pt modelId="{CCB49426-27E9-4418-BC0E-A96E1A3A2860}" type="parTrans" cxnId="{1393D440-698C-4713-99AF-25443F9C136C}">
      <dgm:prSet/>
      <dgm:spPr/>
      <dgm:t>
        <a:bodyPr/>
        <a:lstStyle/>
        <a:p>
          <a:endParaRPr lang="en-GB"/>
        </a:p>
      </dgm:t>
    </dgm:pt>
    <dgm:pt modelId="{F10AE3FC-814E-4643-A45D-80A8084DC371}" type="sibTrans" cxnId="{1393D440-698C-4713-99AF-25443F9C136C}">
      <dgm:prSet/>
      <dgm:spPr/>
      <dgm:t>
        <a:bodyPr/>
        <a:lstStyle/>
        <a:p>
          <a:endParaRPr lang="en-GB"/>
        </a:p>
      </dgm:t>
    </dgm:pt>
    <dgm:pt modelId="{0E5BD294-8A6E-4F00-BF55-931E4972CFDD}">
      <dgm:prSet phldrT="[Text]" phldr="0"/>
      <dgm:spPr/>
      <dgm:t>
        <a:bodyPr/>
        <a:lstStyle/>
        <a:p>
          <a:r>
            <a:rPr lang="en-GB">
              <a:latin typeface="Arial" panose="020B0604020202020204"/>
            </a:rPr>
            <a:t>Technology</a:t>
          </a:r>
          <a:endParaRPr lang="en-GB"/>
        </a:p>
      </dgm:t>
    </dgm:pt>
    <dgm:pt modelId="{65BE9758-6D13-4B9E-989B-C893D9C0B831}" type="parTrans" cxnId="{643CED87-6381-4EBC-8A0E-58567D4F36F3}">
      <dgm:prSet/>
      <dgm:spPr/>
      <dgm:t>
        <a:bodyPr/>
        <a:lstStyle/>
        <a:p>
          <a:endParaRPr lang="en-GB"/>
        </a:p>
      </dgm:t>
    </dgm:pt>
    <dgm:pt modelId="{BA36DAAA-4FB1-42B7-8C11-232E2BEEE9E5}" type="sibTrans" cxnId="{643CED87-6381-4EBC-8A0E-58567D4F36F3}">
      <dgm:prSet/>
      <dgm:spPr/>
      <dgm:t>
        <a:bodyPr/>
        <a:lstStyle/>
        <a:p>
          <a:endParaRPr lang="en-GB"/>
        </a:p>
      </dgm:t>
    </dgm:pt>
    <dgm:pt modelId="{BA19382F-7524-4FE8-A703-319339430265}">
      <dgm:prSet phldrT="[Text]" phldr="0"/>
      <dgm:spPr/>
      <dgm:t>
        <a:bodyPr/>
        <a:lstStyle/>
        <a:p>
          <a:r>
            <a:rPr lang="en-GB">
              <a:latin typeface="Arial" panose="020B0604020202020204"/>
            </a:rPr>
            <a:t>Legal</a:t>
          </a:r>
          <a:endParaRPr lang="en-GB"/>
        </a:p>
      </dgm:t>
    </dgm:pt>
    <dgm:pt modelId="{C1E4C309-146C-4C89-8225-7495E8F0B95F}" type="parTrans" cxnId="{475CC630-609F-4D63-BDAE-93523D3BCF5C}">
      <dgm:prSet/>
      <dgm:spPr/>
      <dgm:t>
        <a:bodyPr/>
        <a:lstStyle/>
        <a:p>
          <a:endParaRPr lang="en-GB"/>
        </a:p>
      </dgm:t>
    </dgm:pt>
    <dgm:pt modelId="{5D099EED-A751-41A6-AB7D-61929EC2D110}" type="sibTrans" cxnId="{475CC630-609F-4D63-BDAE-93523D3BCF5C}">
      <dgm:prSet/>
      <dgm:spPr/>
      <dgm:t>
        <a:bodyPr/>
        <a:lstStyle/>
        <a:p>
          <a:endParaRPr lang="en-GB"/>
        </a:p>
      </dgm:t>
    </dgm:pt>
    <dgm:pt modelId="{1167CB99-934F-4631-884D-915DAED4C7FD}">
      <dgm:prSet phldr="0"/>
      <dgm:spPr/>
      <dgm:t>
        <a:bodyPr/>
        <a:lstStyle/>
        <a:p>
          <a:pPr rtl="0"/>
          <a:r>
            <a:rPr lang="en-GB">
              <a:latin typeface="Arial" panose="020B0604020202020204"/>
            </a:rPr>
            <a:t>Enviromental</a:t>
          </a:r>
        </a:p>
      </dgm:t>
    </dgm:pt>
    <dgm:pt modelId="{F3213D60-53ED-4CB3-983E-C85B601F7727}" type="parTrans" cxnId="{C6678AE2-07A3-4D7D-BFDA-074F5C0D459E}">
      <dgm:prSet/>
      <dgm:spPr/>
    </dgm:pt>
    <dgm:pt modelId="{1DD700A9-69F3-495B-9BE0-D934B213B1C3}" type="sibTrans" cxnId="{C6678AE2-07A3-4D7D-BFDA-074F5C0D459E}">
      <dgm:prSet/>
      <dgm:spPr/>
    </dgm:pt>
    <dgm:pt modelId="{33E003CB-0EF5-40F2-B693-3590AE052E8E}" type="pres">
      <dgm:prSet presAssocID="{D4F826F2-7D97-4E6D-BD47-8B654D23CCF5}" presName="cycle" presStyleCnt="0">
        <dgm:presLayoutVars>
          <dgm:dir/>
          <dgm:resizeHandles val="exact"/>
        </dgm:presLayoutVars>
      </dgm:prSet>
      <dgm:spPr/>
    </dgm:pt>
    <dgm:pt modelId="{389CBF97-F924-440F-ADD6-A1687E72CD31}" type="pres">
      <dgm:prSet presAssocID="{D54113A8-2C7F-441D-9A3F-77EE87DB2332}" presName="node" presStyleLbl="node1" presStyleIdx="0" presStyleCnt="6">
        <dgm:presLayoutVars>
          <dgm:bulletEnabled val="1"/>
        </dgm:presLayoutVars>
      </dgm:prSet>
      <dgm:spPr/>
    </dgm:pt>
    <dgm:pt modelId="{F118B4A1-7E74-42EA-9E5C-6BA17E6C7610}" type="pres">
      <dgm:prSet presAssocID="{D54113A8-2C7F-441D-9A3F-77EE87DB2332}" presName="spNode" presStyleCnt="0"/>
      <dgm:spPr/>
    </dgm:pt>
    <dgm:pt modelId="{FEBE7AFA-CE0D-4CB8-85FB-CB1E2789B43A}" type="pres">
      <dgm:prSet presAssocID="{3A36B844-1CC0-4328-8F17-3BAA80A131FA}" presName="sibTrans" presStyleLbl="sibTrans1D1" presStyleIdx="0" presStyleCnt="6"/>
      <dgm:spPr/>
    </dgm:pt>
    <dgm:pt modelId="{EB45A485-EF73-4977-91E9-BC256B93A2FA}" type="pres">
      <dgm:prSet presAssocID="{A025D233-FF54-4BFB-B9DD-DDFC1A633033}" presName="node" presStyleLbl="node1" presStyleIdx="1" presStyleCnt="6">
        <dgm:presLayoutVars>
          <dgm:bulletEnabled val="1"/>
        </dgm:presLayoutVars>
      </dgm:prSet>
      <dgm:spPr/>
    </dgm:pt>
    <dgm:pt modelId="{8D56245E-3BD5-4DAA-A284-247174102E9F}" type="pres">
      <dgm:prSet presAssocID="{A025D233-FF54-4BFB-B9DD-DDFC1A633033}" presName="spNode" presStyleCnt="0"/>
      <dgm:spPr/>
    </dgm:pt>
    <dgm:pt modelId="{94D0AA8B-4376-4157-B4BC-A6F83A321F55}" type="pres">
      <dgm:prSet presAssocID="{2ADFEE87-9521-4264-B3D6-13B24B4B527D}" presName="sibTrans" presStyleLbl="sibTrans1D1" presStyleIdx="1" presStyleCnt="6"/>
      <dgm:spPr/>
    </dgm:pt>
    <dgm:pt modelId="{157EEA10-034E-4604-90F4-4B51C8690AA8}" type="pres">
      <dgm:prSet presAssocID="{2212B74D-F4E4-4B5F-A6D5-27C287D68E35}" presName="node" presStyleLbl="node1" presStyleIdx="2" presStyleCnt="6">
        <dgm:presLayoutVars>
          <dgm:bulletEnabled val="1"/>
        </dgm:presLayoutVars>
      </dgm:prSet>
      <dgm:spPr/>
    </dgm:pt>
    <dgm:pt modelId="{724CFA6A-7702-4BEF-8FB5-13505653DDC7}" type="pres">
      <dgm:prSet presAssocID="{2212B74D-F4E4-4B5F-A6D5-27C287D68E35}" presName="spNode" presStyleCnt="0"/>
      <dgm:spPr/>
    </dgm:pt>
    <dgm:pt modelId="{51D0EF96-A729-44F4-B897-C4FB50AF8E5B}" type="pres">
      <dgm:prSet presAssocID="{F10AE3FC-814E-4643-A45D-80A8084DC371}" presName="sibTrans" presStyleLbl="sibTrans1D1" presStyleIdx="2" presStyleCnt="6"/>
      <dgm:spPr/>
    </dgm:pt>
    <dgm:pt modelId="{C1E3DA2C-A216-4DC6-BE16-8CF60E8821B4}" type="pres">
      <dgm:prSet presAssocID="{0E5BD294-8A6E-4F00-BF55-931E4972CFDD}" presName="node" presStyleLbl="node1" presStyleIdx="3" presStyleCnt="6">
        <dgm:presLayoutVars>
          <dgm:bulletEnabled val="1"/>
        </dgm:presLayoutVars>
      </dgm:prSet>
      <dgm:spPr/>
    </dgm:pt>
    <dgm:pt modelId="{7DC3E2D1-1F2A-4236-9D29-CFC23FD309B4}" type="pres">
      <dgm:prSet presAssocID="{0E5BD294-8A6E-4F00-BF55-931E4972CFDD}" presName="spNode" presStyleCnt="0"/>
      <dgm:spPr/>
    </dgm:pt>
    <dgm:pt modelId="{E43FCDA8-0615-4D39-9AFD-215EC88CF757}" type="pres">
      <dgm:prSet presAssocID="{BA36DAAA-4FB1-42B7-8C11-232E2BEEE9E5}" presName="sibTrans" presStyleLbl="sibTrans1D1" presStyleIdx="3" presStyleCnt="6"/>
      <dgm:spPr/>
    </dgm:pt>
    <dgm:pt modelId="{7EA34C50-2AA5-41A9-82FC-C2DF733BE0BB}" type="pres">
      <dgm:prSet presAssocID="{BA19382F-7524-4FE8-A703-319339430265}" presName="node" presStyleLbl="node1" presStyleIdx="4" presStyleCnt="6">
        <dgm:presLayoutVars>
          <dgm:bulletEnabled val="1"/>
        </dgm:presLayoutVars>
      </dgm:prSet>
      <dgm:spPr/>
    </dgm:pt>
    <dgm:pt modelId="{9F57B6BF-2277-4F66-88B0-5CB3083466B9}" type="pres">
      <dgm:prSet presAssocID="{BA19382F-7524-4FE8-A703-319339430265}" presName="spNode" presStyleCnt="0"/>
      <dgm:spPr/>
    </dgm:pt>
    <dgm:pt modelId="{AA14714B-ADF7-43DA-B804-BB10109C8798}" type="pres">
      <dgm:prSet presAssocID="{5D099EED-A751-41A6-AB7D-61929EC2D110}" presName="sibTrans" presStyleLbl="sibTrans1D1" presStyleIdx="4" presStyleCnt="6"/>
      <dgm:spPr/>
    </dgm:pt>
    <dgm:pt modelId="{A0BC447D-CCEA-4C2A-89FD-4A1CDE314CD9}" type="pres">
      <dgm:prSet presAssocID="{1167CB99-934F-4631-884D-915DAED4C7FD}" presName="node" presStyleLbl="node1" presStyleIdx="5" presStyleCnt="6">
        <dgm:presLayoutVars>
          <dgm:bulletEnabled val="1"/>
        </dgm:presLayoutVars>
      </dgm:prSet>
      <dgm:spPr/>
    </dgm:pt>
    <dgm:pt modelId="{C00E91F6-D5AE-45C3-89FD-61417E1416C4}" type="pres">
      <dgm:prSet presAssocID="{1167CB99-934F-4631-884D-915DAED4C7FD}" presName="spNode" presStyleCnt="0"/>
      <dgm:spPr/>
    </dgm:pt>
    <dgm:pt modelId="{C9554385-F176-4184-89F7-DCC5123B2E8F}" type="pres">
      <dgm:prSet presAssocID="{1DD700A9-69F3-495B-9BE0-D934B213B1C3}" presName="sibTrans" presStyleLbl="sibTrans1D1" presStyleIdx="5" presStyleCnt="6"/>
      <dgm:spPr/>
    </dgm:pt>
  </dgm:ptLst>
  <dgm:cxnLst>
    <dgm:cxn modelId="{D045FC15-79A1-4B49-AF6E-11A3B6C57FDE}" type="presOf" srcId="{A025D233-FF54-4BFB-B9DD-DDFC1A633033}" destId="{EB45A485-EF73-4977-91E9-BC256B93A2FA}" srcOrd="0" destOrd="0" presId="urn:microsoft.com/office/officeart/2005/8/layout/cycle6"/>
    <dgm:cxn modelId="{A9D6AB2B-526C-4495-BAF6-766E367ED382}" type="presOf" srcId="{5D099EED-A751-41A6-AB7D-61929EC2D110}" destId="{AA14714B-ADF7-43DA-B804-BB10109C8798}" srcOrd="0" destOrd="0" presId="urn:microsoft.com/office/officeart/2005/8/layout/cycle6"/>
    <dgm:cxn modelId="{475CC630-609F-4D63-BDAE-93523D3BCF5C}" srcId="{D4F826F2-7D97-4E6D-BD47-8B654D23CCF5}" destId="{BA19382F-7524-4FE8-A703-319339430265}" srcOrd="4" destOrd="0" parTransId="{C1E4C309-146C-4C89-8225-7495E8F0B95F}" sibTransId="{5D099EED-A751-41A6-AB7D-61929EC2D110}"/>
    <dgm:cxn modelId="{87A72838-82CD-4AC1-99B3-8CF5EAD38B98}" type="presOf" srcId="{BA19382F-7524-4FE8-A703-319339430265}" destId="{7EA34C50-2AA5-41A9-82FC-C2DF733BE0BB}" srcOrd="0" destOrd="0" presId="urn:microsoft.com/office/officeart/2005/8/layout/cycle6"/>
    <dgm:cxn modelId="{1393D440-698C-4713-99AF-25443F9C136C}" srcId="{D4F826F2-7D97-4E6D-BD47-8B654D23CCF5}" destId="{2212B74D-F4E4-4B5F-A6D5-27C287D68E35}" srcOrd="2" destOrd="0" parTransId="{CCB49426-27E9-4418-BC0E-A96E1A3A2860}" sibTransId="{F10AE3FC-814E-4643-A45D-80A8084DC371}"/>
    <dgm:cxn modelId="{142F1C67-745B-4B72-AAFC-F9362C59F2C0}" type="presOf" srcId="{D54113A8-2C7F-441D-9A3F-77EE87DB2332}" destId="{389CBF97-F924-440F-ADD6-A1687E72CD31}" srcOrd="0" destOrd="0" presId="urn:microsoft.com/office/officeart/2005/8/layout/cycle6"/>
    <dgm:cxn modelId="{6E66C472-185A-45F4-82B3-548A7F35E3C6}" srcId="{D4F826F2-7D97-4E6D-BD47-8B654D23CCF5}" destId="{D54113A8-2C7F-441D-9A3F-77EE87DB2332}" srcOrd="0" destOrd="0" parTransId="{F28E7711-BEE4-49AB-9B61-2318E81E07F2}" sibTransId="{3A36B844-1CC0-4328-8F17-3BAA80A131FA}"/>
    <dgm:cxn modelId="{D818DA56-20AA-473D-8CD9-73022C6160BD}" type="presOf" srcId="{F10AE3FC-814E-4643-A45D-80A8084DC371}" destId="{51D0EF96-A729-44F4-B897-C4FB50AF8E5B}" srcOrd="0" destOrd="0" presId="urn:microsoft.com/office/officeart/2005/8/layout/cycle6"/>
    <dgm:cxn modelId="{5576E279-AE06-44AB-8985-AB9B3EA05D16}" type="presOf" srcId="{1167CB99-934F-4631-884D-915DAED4C7FD}" destId="{A0BC447D-CCEA-4C2A-89FD-4A1CDE314CD9}" srcOrd="0" destOrd="0" presId="urn:microsoft.com/office/officeart/2005/8/layout/cycle6"/>
    <dgm:cxn modelId="{9FF2F283-B531-4D0E-B9FA-B492EB53392A}" type="presOf" srcId="{3A36B844-1CC0-4328-8F17-3BAA80A131FA}" destId="{FEBE7AFA-CE0D-4CB8-85FB-CB1E2789B43A}" srcOrd="0" destOrd="0" presId="urn:microsoft.com/office/officeart/2005/8/layout/cycle6"/>
    <dgm:cxn modelId="{643CED87-6381-4EBC-8A0E-58567D4F36F3}" srcId="{D4F826F2-7D97-4E6D-BD47-8B654D23CCF5}" destId="{0E5BD294-8A6E-4F00-BF55-931E4972CFDD}" srcOrd="3" destOrd="0" parTransId="{65BE9758-6D13-4B9E-989B-C893D9C0B831}" sibTransId="{BA36DAAA-4FB1-42B7-8C11-232E2BEEE9E5}"/>
    <dgm:cxn modelId="{DFA38190-ED08-4C04-9612-AB9EB6ECED05}" type="presOf" srcId="{2ADFEE87-9521-4264-B3D6-13B24B4B527D}" destId="{94D0AA8B-4376-4157-B4BC-A6F83A321F55}" srcOrd="0" destOrd="0" presId="urn:microsoft.com/office/officeart/2005/8/layout/cycle6"/>
    <dgm:cxn modelId="{E92C3F9A-C2AB-48F5-836E-A0972AC133DB}" type="presOf" srcId="{0E5BD294-8A6E-4F00-BF55-931E4972CFDD}" destId="{C1E3DA2C-A216-4DC6-BE16-8CF60E8821B4}" srcOrd="0" destOrd="0" presId="urn:microsoft.com/office/officeart/2005/8/layout/cycle6"/>
    <dgm:cxn modelId="{B555409A-B74F-4DBC-8C1A-D4C560B6DE23}" type="presOf" srcId="{D4F826F2-7D97-4E6D-BD47-8B654D23CCF5}" destId="{33E003CB-0EF5-40F2-B693-3590AE052E8E}" srcOrd="0" destOrd="0" presId="urn:microsoft.com/office/officeart/2005/8/layout/cycle6"/>
    <dgm:cxn modelId="{F94F82A7-A8AE-4884-A8FD-3DA2E690632B}" srcId="{D4F826F2-7D97-4E6D-BD47-8B654D23CCF5}" destId="{A025D233-FF54-4BFB-B9DD-DDFC1A633033}" srcOrd="1" destOrd="0" parTransId="{7F76397F-4285-4841-A206-C5A1381E8DE0}" sibTransId="{2ADFEE87-9521-4264-B3D6-13B24B4B527D}"/>
    <dgm:cxn modelId="{C0B1F4B3-A0D9-42A9-A867-F2CEABC79A6E}" type="presOf" srcId="{2212B74D-F4E4-4B5F-A6D5-27C287D68E35}" destId="{157EEA10-034E-4604-90F4-4B51C8690AA8}" srcOrd="0" destOrd="0" presId="urn:microsoft.com/office/officeart/2005/8/layout/cycle6"/>
    <dgm:cxn modelId="{157226DB-387C-494B-9A4A-8C76EA46E9E7}" type="presOf" srcId="{1DD700A9-69F3-495B-9BE0-D934B213B1C3}" destId="{C9554385-F176-4184-89F7-DCC5123B2E8F}" srcOrd="0" destOrd="0" presId="urn:microsoft.com/office/officeart/2005/8/layout/cycle6"/>
    <dgm:cxn modelId="{C6678AE2-07A3-4D7D-BFDA-074F5C0D459E}" srcId="{D4F826F2-7D97-4E6D-BD47-8B654D23CCF5}" destId="{1167CB99-934F-4631-884D-915DAED4C7FD}" srcOrd="5" destOrd="0" parTransId="{F3213D60-53ED-4CB3-983E-C85B601F7727}" sibTransId="{1DD700A9-69F3-495B-9BE0-D934B213B1C3}"/>
    <dgm:cxn modelId="{0FB18AF3-048A-437B-9AF5-361B987FF362}" type="presOf" srcId="{BA36DAAA-4FB1-42B7-8C11-232E2BEEE9E5}" destId="{E43FCDA8-0615-4D39-9AFD-215EC88CF757}" srcOrd="0" destOrd="0" presId="urn:microsoft.com/office/officeart/2005/8/layout/cycle6"/>
    <dgm:cxn modelId="{948C37CC-903F-430E-877A-59D1910A754A}" type="presParOf" srcId="{33E003CB-0EF5-40F2-B693-3590AE052E8E}" destId="{389CBF97-F924-440F-ADD6-A1687E72CD31}" srcOrd="0" destOrd="0" presId="urn:microsoft.com/office/officeart/2005/8/layout/cycle6"/>
    <dgm:cxn modelId="{FE0F1300-5E32-4618-BCC1-69C2CE300003}" type="presParOf" srcId="{33E003CB-0EF5-40F2-B693-3590AE052E8E}" destId="{F118B4A1-7E74-42EA-9E5C-6BA17E6C7610}" srcOrd="1" destOrd="0" presId="urn:microsoft.com/office/officeart/2005/8/layout/cycle6"/>
    <dgm:cxn modelId="{DFAD9A73-7AB3-4413-839F-54C21C830C44}" type="presParOf" srcId="{33E003CB-0EF5-40F2-B693-3590AE052E8E}" destId="{FEBE7AFA-CE0D-4CB8-85FB-CB1E2789B43A}" srcOrd="2" destOrd="0" presId="urn:microsoft.com/office/officeart/2005/8/layout/cycle6"/>
    <dgm:cxn modelId="{C9A388A7-9414-4734-8F9A-4D0734A4E896}" type="presParOf" srcId="{33E003CB-0EF5-40F2-B693-3590AE052E8E}" destId="{EB45A485-EF73-4977-91E9-BC256B93A2FA}" srcOrd="3" destOrd="0" presId="urn:microsoft.com/office/officeart/2005/8/layout/cycle6"/>
    <dgm:cxn modelId="{B3AAA1CF-8C35-4725-973A-8B31FD98D9C6}" type="presParOf" srcId="{33E003CB-0EF5-40F2-B693-3590AE052E8E}" destId="{8D56245E-3BD5-4DAA-A284-247174102E9F}" srcOrd="4" destOrd="0" presId="urn:microsoft.com/office/officeart/2005/8/layout/cycle6"/>
    <dgm:cxn modelId="{B7CC6CCE-877E-4123-BC1B-F4F4B9E27359}" type="presParOf" srcId="{33E003CB-0EF5-40F2-B693-3590AE052E8E}" destId="{94D0AA8B-4376-4157-B4BC-A6F83A321F55}" srcOrd="5" destOrd="0" presId="urn:microsoft.com/office/officeart/2005/8/layout/cycle6"/>
    <dgm:cxn modelId="{7B18001D-4923-416C-BD53-13EA75EC061B}" type="presParOf" srcId="{33E003CB-0EF5-40F2-B693-3590AE052E8E}" destId="{157EEA10-034E-4604-90F4-4B51C8690AA8}" srcOrd="6" destOrd="0" presId="urn:microsoft.com/office/officeart/2005/8/layout/cycle6"/>
    <dgm:cxn modelId="{CA12B1FB-23D5-4AD8-AE56-63EBA406E0E9}" type="presParOf" srcId="{33E003CB-0EF5-40F2-B693-3590AE052E8E}" destId="{724CFA6A-7702-4BEF-8FB5-13505653DDC7}" srcOrd="7" destOrd="0" presId="urn:microsoft.com/office/officeart/2005/8/layout/cycle6"/>
    <dgm:cxn modelId="{85046869-4BE7-4E4C-B6E9-25006E7B5FE3}" type="presParOf" srcId="{33E003CB-0EF5-40F2-B693-3590AE052E8E}" destId="{51D0EF96-A729-44F4-B897-C4FB50AF8E5B}" srcOrd="8" destOrd="0" presId="urn:microsoft.com/office/officeart/2005/8/layout/cycle6"/>
    <dgm:cxn modelId="{9EB4802A-43AA-4495-B42C-F100D703C854}" type="presParOf" srcId="{33E003CB-0EF5-40F2-B693-3590AE052E8E}" destId="{C1E3DA2C-A216-4DC6-BE16-8CF60E8821B4}" srcOrd="9" destOrd="0" presId="urn:microsoft.com/office/officeart/2005/8/layout/cycle6"/>
    <dgm:cxn modelId="{785FA4A4-198E-47FE-B9B8-141528C38267}" type="presParOf" srcId="{33E003CB-0EF5-40F2-B693-3590AE052E8E}" destId="{7DC3E2D1-1F2A-4236-9D29-CFC23FD309B4}" srcOrd="10" destOrd="0" presId="urn:microsoft.com/office/officeart/2005/8/layout/cycle6"/>
    <dgm:cxn modelId="{8718F583-E53D-430C-A940-AA6B66A21F47}" type="presParOf" srcId="{33E003CB-0EF5-40F2-B693-3590AE052E8E}" destId="{E43FCDA8-0615-4D39-9AFD-215EC88CF757}" srcOrd="11" destOrd="0" presId="urn:microsoft.com/office/officeart/2005/8/layout/cycle6"/>
    <dgm:cxn modelId="{1C6B1F81-D170-4DEE-8ED3-C29017392C03}" type="presParOf" srcId="{33E003CB-0EF5-40F2-B693-3590AE052E8E}" destId="{7EA34C50-2AA5-41A9-82FC-C2DF733BE0BB}" srcOrd="12" destOrd="0" presId="urn:microsoft.com/office/officeart/2005/8/layout/cycle6"/>
    <dgm:cxn modelId="{688F20AC-E429-4DE8-9501-D635E0704DAB}" type="presParOf" srcId="{33E003CB-0EF5-40F2-B693-3590AE052E8E}" destId="{9F57B6BF-2277-4F66-88B0-5CB3083466B9}" srcOrd="13" destOrd="0" presId="urn:microsoft.com/office/officeart/2005/8/layout/cycle6"/>
    <dgm:cxn modelId="{57CC18F3-62D4-4142-BF0E-B35CE15AE3FE}" type="presParOf" srcId="{33E003CB-0EF5-40F2-B693-3590AE052E8E}" destId="{AA14714B-ADF7-43DA-B804-BB10109C8798}" srcOrd="14" destOrd="0" presId="urn:microsoft.com/office/officeart/2005/8/layout/cycle6"/>
    <dgm:cxn modelId="{5BC9BB42-44B8-4750-99B5-4E99AD4E364C}" type="presParOf" srcId="{33E003CB-0EF5-40F2-B693-3590AE052E8E}" destId="{A0BC447D-CCEA-4C2A-89FD-4A1CDE314CD9}" srcOrd="15" destOrd="0" presId="urn:microsoft.com/office/officeart/2005/8/layout/cycle6"/>
    <dgm:cxn modelId="{FC6ED269-38AA-4864-9516-44F39A3AD436}" type="presParOf" srcId="{33E003CB-0EF5-40F2-B693-3590AE052E8E}" destId="{C00E91F6-D5AE-45C3-89FD-61417E1416C4}" srcOrd="16" destOrd="0" presId="urn:microsoft.com/office/officeart/2005/8/layout/cycle6"/>
    <dgm:cxn modelId="{A755511D-6405-4E3F-B015-B199CF8CFDBF}" type="presParOf" srcId="{33E003CB-0EF5-40F2-B693-3590AE052E8E}" destId="{C9554385-F176-4184-89F7-DCC5123B2E8F}"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82EA5-6DBF-4898-9809-EB03B5CBA003}">
      <dsp:nvSpPr>
        <dsp:cNvPr id="0" name=""/>
        <dsp:cNvSpPr/>
      </dsp:nvSpPr>
      <dsp:spPr>
        <a:xfrm>
          <a:off x="0" y="408133"/>
          <a:ext cx="5295778" cy="15795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Clothing company selling T-shirts and customised T-shirts.</a:t>
          </a:r>
          <a:endParaRPr lang="en-US" sz="3000" kern="1200"/>
        </a:p>
      </dsp:txBody>
      <dsp:txXfrm>
        <a:off x="77105" y="485238"/>
        <a:ext cx="5141568" cy="1425290"/>
      </dsp:txXfrm>
    </dsp:sp>
    <dsp:sp modelId="{02AB6A68-9983-4A8C-AAE7-01BA5C9BE244}">
      <dsp:nvSpPr>
        <dsp:cNvPr id="0" name=""/>
        <dsp:cNvSpPr/>
      </dsp:nvSpPr>
      <dsp:spPr>
        <a:xfrm>
          <a:off x="0" y="2074033"/>
          <a:ext cx="5295778" cy="157950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Inspirational quotes aimed at young people to raise awareness for mental health.</a:t>
          </a:r>
          <a:endParaRPr lang="en-US" sz="3000" kern="1200"/>
        </a:p>
      </dsp:txBody>
      <dsp:txXfrm>
        <a:off x="77105" y="2151138"/>
        <a:ext cx="5141568" cy="1425290"/>
      </dsp:txXfrm>
    </dsp:sp>
    <dsp:sp modelId="{BF2A5A70-3FE8-480B-B4A2-16F3570D5350}">
      <dsp:nvSpPr>
        <dsp:cNvPr id="0" name=""/>
        <dsp:cNvSpPr/>
      </dsp:nvSpPr>
      <dsp:spPr>
        <a:xfrm>
          <a:off x="0" y="3739934"/>
          <a:ext cx="5295778" cy="157950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Using the power of social media to get our business well known.</a:t>
          </a:r>
          <a:endParaRPr lang="en-US" sz="3000" kern="1200"/>
        </a:p>
      </dsp:txBody>
      <dsp:txXfrm>
        <a:off x="77105" y="3817039"/>
        <a:ext cx="5141568" cy="1425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840BA-834A-40AE-8327-E8C50C7874A1}">
      <dsp:nvSpPr>
        <dsp:cNvPr id="0" name=""/>
        <dsp:cNvSpPr/>
      </dsp:nvSpPr>
      <dsp:spPr>
        <a:xfrm>
          <a:off x="2503" y="387204"/>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Strengths -</a:t>
          </a:r>
          <a:endParaRPr lang="en-US" sz="1300" kern="1200"/>
        </a:p>
      </dsp:txBody>
      <dsp:txXfrm>
        <a:off x="2503" y="387204"/>
        <a:ext cx="1986212" cy="1191727"/>
      </dsp:txXfrm>
    </dsp:sp>
    <dsp:sp modelId="{DD980B34-636B-49BB-A3F2-EC38A89D0023}">
      <dsp:nvSpPr>
        <dsp:cNvPr id="0" name=""/>
        <dsp:cNvSpPr/>
      </dsp:nvSpPr>
      <dsp:spPr>
        <a:xfrm>
          <a:off x="2187337" y="387204"/>
          <a:ext cx="1986212" cy="119172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Knowledge and expertise </a:t>
          </a:r>
          <a:endParaRPr lang="en-US" sz="1300" kern="1200"/>
        </a:p>
      </dsp:txBody>
      <dsp:txXfrm>
        <a:off x="2187337" y="387204"/>
        <a:ext cx="1986212" cy="1191727"/>
      </dsp:txXfrm>
    </dsp:sp>
    <dsp:sp modelId="{599700FA-1EEA-4039-83FC-FDF5B30A3210}">
      <dsp:nvSpPr>
        <dsp:cNvPr id="0" name=""/>
        <dsp:cNvSpPr/>
      </dsp:nvSpPr>
      <dsp:spPr>
        <a:xfrm>
          <a:off x="4372170" y="387204"/>
          <a:ext cx="1986212" cy="119172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Communication</a:t>
          </a:r>
          <a:endParaRPr lang="en-US" sz="1300" kern="1200"/>
        </a:p>
      </dsp:txBody>
      <dsp:txXfrm>
        <a:off x="4372170" y="387204"/>
        <a:ext cx="1986212" cy="1191727"/>
      </dsp:txXfrm>
    </dsp:sp>
    <dsp:sp modelId="{9F715D26-DB65-41BA-9372-B4A9C234F365}">
      <dsp:nvSpPr>
        <dsp:cNvPr id="0" name=""/>
        <dsp:cNvSpPr/>
      </dsp:nvSpPr>
      <dsp:spPr>
        <a:xfrm>
          <a:off x="6557004" y="387204"/>
          <a:ext cx="1986212" cy="119172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Connect and actively engage with our customers through social media platforms like, Instagram, </a:t>
          </a:r>
          <a:r>
            <a:rPr lang="en-GB" sz="1300" kern="1200" err="1"/>
            <a:t>TicTok</a:t>
          </a:r>
          <a:r>
            <a:rPr lang="en-GB" sz="1300" kern="1200"/>
            <a:t>, YouTube</a:t>
          </a:r>
          <a:endParaRPr lang="en-US" sz="1300" kern="1200"/>
        </a:p>
      </dsp:txBody>
      <dsp:txXfrm>
        <a:off x="6557004" y="387204"/>
        <a:ext cx="1986212" cy="1191727"/>
      </dsp:txXfrm>
    </dsp:sp>
    <dsp:sp modelId="{EE5572AA-AF9B-457B-A6CD-6C01A793E991}">
      <dsp:nvSpPr>
        <dsp:cNvPr id="0" name=""/>
        <dsp:cNvSpPr/>
      </dsp:nvSpPr>
      <dsp:spPr>
        <a:xfrm>
          <a:off x="2503" y="1777552"/>
          <a:ext cx="1986212" cy="119172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Weaknesses -</a:t>
          </a:r>
          <a:endParaRPr lang="en-US" sz="1300" kern="1200"/>
        </a:p>
      </dsp:txBody>
      <dsp:txXfrm>
        <a:off x="2503" y="1777552"/>
        <a:ext cx="1986212" cy="1191727"/>
      </dsp:txXfrm>
    </dsp:sp>
    <dsp:sp modelId="{2ACCF1A8-766B-4E74-8AE6-7F82EB51713D}">
      <dsp:nvSpPr>
        <dsp:cNvPr id="0" name=""/>
        <dsp:cNvSpPr/>
      </dsp:nvSpPr>
      <dsp:spPr>
        <a:xfrm>
          <a:off x="2187337" y="1777552"/>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Huge competition from global retail players and ecommerce platforms means limited market share</a:t>
          </a:r>
          <a:endParaRPr lang="en-US" sz="1300" kern="1200"/>
        </a:p>
      </dsp:txBody>
      <dsp:txXfrm>
        <a:off x="2187337" y="1777552"/>
        <a:ext cx="1986212" cy="1191727"/>
      </dsp:txXfrm>
    </dsp:sp>
    <dsp:sp modelId="{5167BF13-9169-4198-B4A5-3A76CC905488}">
      <dsp:nvSpPr>
        <dsp:cNvPr id="0" name=""/>
        <dsp:cNvSpPr/>
      </dsp:nvSpPr>
      <dsp:spPr>
        <a:xfrm>
          <a:off x="4372170" y="1777552"/>
          <a:ext cx="1986212" cy="119172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Opportunities – consumers will be  willing to spend more money on unique products is a great opportunity for </a:t>
          </a:r>
          <a:r>
            <a:rPr lang="en-GB" sz="1300" kern="1200" err="1"/>
            <a:t>Essbee</a:t>
          </a:r>
          <a:r>
            <a:rPr lang="en-GB" sz="1300" kern="1200"/>
            <a:t> Boutique to grow</a:t>
          </a:r>
          <a:endParaRPr lang="en-US" sz="1300" kern="1200"/>
        </a:p>
      </dsp:txBody>
      <dsp:txXfrm>
        <a:off x="4372170" y="1777552"/>
        <a:ext cx="1986212" cy="1191727"/>
      </dsp:txXfrm>
    </dsp:sp>
    <dsp:sp modelId="{3946989C-E63B-4725-86B5-82398634A4D3}">
      <dsp:nvSpPr>
        <dsp:cNvPr id="0" name=""/>
        <dsp:cNvSpPr/>
      </dsp:nvSpPr>
      <dsp:spPr>
        <a:xfrm>
          <a:off x="6557004" y="1777552"/>
          <a:ext cx="1986212" cy="119172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The increase of mobile penetration helps people to make more purchases from mobile platforms</a:t>
          </a:r>
          <a:endParaRPr lang="en-US" sz="1300" kern="1200"/>
        </a:p>
      </dsp:txBody>
      <dsp:txXfrm>
        <a:off x="6557004" y="1777552"/>
        <a:ext cx="1986212" cy="1191727"/>
      </dsp:txXfrm>
    </dsp:sp>
    <dsp:sp modelId="{CB45E462-2D4D-4853-8C8B-B8DA7A48B788}">
      <dsp:nvSpPr>
        <dsp:cNvPr id="0" name=""/>
        <dsp:cNvSpPr/>
      </dsp:nvSpPr>
      <dsp:spPr>
        <a:xfrm>
          <a:off x="1094920" y="3167901"/>
          <a:ext cx="1986212" cy="119172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Threats -</a:t>
          </a:r>
          <a:endParaRPr lang="en-US" sz="1300" kern="1200"/>
        </a:p>
      </dsp:txBody>
      <dsp:txXfrm>
        <a:off x="1094920" y="3167901"/>
        <a:ext cx="1986212" cy="1191727"/>
      </dsp:txXfrm>
    </dsp:sp>
    <dsp:sp modelId="{30D557C3-EC03-4713-9528-7F33A147518F}">
      <dsp:nvSpPr>
        <dsp:cNvPr id="0" name=""/>
        <dsp:cNvSpPr/>
      </dsp:nvSpPr>
      <dsp:spPr>
        <a:xfrm>
          <a:off x="3279753" y="3167901"/>
          <a:ext cx="1986212" cy="119172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Uncertain economic conditions, fluctuating currency values etc can lead to loss of business</a:t>
          </a:r>
          <a:endParaRPr lang="en-US" sz="1300" kern="1200"/>
        </a:p>
      </dsp:txBody>
      <dsp:txXfrm>
        <a:off x="3279753" y="3167901"/>
        <a:ext cx="1986212" cy="1191727"/>
      </dsp:txXfrm>
    </dsp:sp>
    <dsp:sp modelId="{AA7E6CFF-79BB-42A6-A153-70499C1C66E8}">
      <dsp:nvSpPr>
        <dsp:cNvPr id="0" name=""/>
        <dsp:cNvSpPr/>
      </dsp:nvSpPr>
      <dsp:spPr>
        <a:xfrm>
          <a:off x="5464587" y="3167901"/>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new competitors</a:t>
          </a:r>
          <a:endParaRPr lang="en-US" sz="1300" kern="1200"/>
        </a:p>
      </dsp:txBody>
      <dsp:txXfrm>
        <a:off x="5464587" y="3167901"/>
        <a:ext cx="1986212" cy="1191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CBF97-F924-440F-ADD6-A1687E72CD31}">
      <dsp:nvSpPr>
        <dsp:cNvPr id="0" name=""/>
        <dsp:cNvSpPr/>
      </dsp:nvSpPr>
      <dsp:spPr>
        <a:xfrm>
          <a:off x="1793750" y="881"/>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Political</a:t>
          </a:r>
          <a:endParaRPr lang="en-GB" sz="1100" kern="1200"/>
        </a:p>
      </dsp:txBody>
      <dsp:txXfrm>
        <a:off x="1824988" y="32119"/>
        <a:ext cx="922022" cy="577447"/>
      </dsp:txXfrm>
    </dsp:sp>
    <dsp:sp modelId="{FEBE7AFA-CE0D-4CB8-85FB-CB1E2789B43A}">
      <dsp:nvSpPr>
        <dsp:cNvPr id="0" name=""/>
        <dsp:cNvSpPr/>
      </dsp:nvSpPr>
      <dsp:spPr>
        <a:xfrm>
          <a:off x="778043" y="320843"/>
          <a:ext cx="3015912" cy="3015912"/>
        </a:xfrm>
        <a:custGeom>
          <a:avLst/>
          <a:gdLst/>
          <a:ahLst/>
          <a:cxnLst/>
          <a:rect l="0" t="0" r="0" b="0"/>
          <a:pathLst>
            <a:path>
              <a:moveTo>
                <a:pt x="2006500" y="84795"/>
              </a:moveTo>
              <a:arcTo wR="1507956" hR="1507956" stAng="17358345"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B45A485-EF73-4977-91E9-BC256B93A2FA}">
      <dsp:nvSpPr>
        <dsp:cNvPr id="0" name=""/>
        <dsp:cNvSpPr/>
      </dsp:nvSpPr>
      <dsp:spPr>
        <a:xfrm>
          <a:off x="3099679" y="754860"/>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Economics</a:t>
          </a:r>
          <a:endParaRPr lang="en-GB" sz="1100" kern="1200"/>
        </a:p>
      </dsp:txBody>
      <dsp:txXfrm>
        <a:off x="3130917" y="786098"/>
        <a:ext cx="922022" cy="577447"/>
      </dsp:txXfrm>
    </dsp:sp>
    <dsp:sp modelId="{94D0AA8B-4376-4157-B4BC-A6F83A321F55}">
      <dsp:nvSpPr>
        <dsp:cNvPr id="0" name=""/>
        <dsp:cNvSpPr/>
      </dsp:nvSpPr>
      <dsp:spPr>
        <a:xfrm>
          <a:off x="778043" y="320843"/>
          <a:ext cx="3015912" cy="3015912"/>
        </a:xfrm>
        <a:custGeom>
          <a:avLst/>
          <a:gdLst/>
          <a:ahLst/>
          <a:cxnLst/>
          <a:rect l="0" t="0" r="0" b="0"/>
          <a:pathLst>
            <a:path>
              <a:moveTo>
                <a:pt x="2954577" y="1082260"/>
              </a:moveTo>
              <a:arcTo wR="1507956" hR="1507956" stAng="20616148" swAng="196770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57EEA10-034E-4604-90F4-4B51C8690AA8}">
      <dsp:nvSpPr>
        <dsp:cNvPr id="0" name=""/>
        <dsp:cNvSpPr/>
      </dsp:nvSpPr>
      <dsp:spPr>
        <a:xfrm>
          <a:off x="3099679" y="2262816"/>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Social</a:t>
          </a:r>
          <a:endParaRPr lang="en-GB" sz="1100" kern="1200"/>
        </a:p>
      </dsp:txBody>
      <dsp:txXfrm>
        <a:off x="3130917" y="2294054"/>
        <a:ext cx="922022" cy="577447"/>
      </dsp:txXfrm>
    </dsp:sp>
    <dsp:sp modelId="{51D0EF96-A729-44F4-B897-C4FB50AF8E5B}">
      <dsp:nvSpPr>
        <dsp:cNvPr id="0" name=""/>
        <dsp:cNvSpPr/>
      </dsp:nvSpPr>
      <dsp:spPr>
        <a:xfrm>
          <a:off x="778043" y="320843"/>
          <a:ext cx="3015912" cy="3015912"/>
        </a:xfrm>
        <a:custGeom>
          <a:avLst/>
          <a:gdLst/>
          <a:ahLst/>
          <a:cxnLst/>
          <a:rect l="0" t="0" r="0" b="0"/>
          <a:pathLst>
            <a:path>
              <a:moveTo>
                <a:pt x="2561775" y="2586564"/>
              </a:moveTo>
              <a:arcTo wR="1507956" hR="1507956" stAng="2739960"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1E3DA2C-A216-4DC6-BE16-8CF60E8821B4}">
      <dsp:nvSpPr>
        <dsp:cNvPr id="0" name=""/>
        <dsp:cNvSpPr/>
      </dsp:nvSpPr>
      <dsp:spPr>
        <a:xfrm>
          <a:off x="1793750" y="3016794"/>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Technology</a:t>
          </a:r>
          <a:endParaRPr lang="en-GB" sz="1100" kern="1200"/>
        </a:p>
      </dsp:txBody>
      <dsp:txXfrm>
        <a:off x="1824988" y="3048032"/>
        <a:ext cx="922022" cy="577447"/>
      </dsp:txXfrm>
    </dsp:sp>
    <dsp:sp modelId="{E43FCDA8-0615-4D39-9AFD-215EC88CF757}">
      <dsp:nvSpPr>
        <dsp:cNvPr id="0" name=""/>
        <dsp:cNvSpPr/>
      </dsp:nvSpPr>
      <dsp:spPr>
        <a:xfrm>
          <a:off x="778043" y="320843"/>
          <a:ext cx="3015912" cy="3015912"/>
        </a:xfrm>
        <a:custGeom>
          <a:avLst/>
          <a:gdLst/>
          <a:ahLst/>
          <a:cxnLst/>
          <a:rect l="0" t="0" r="0" b="0"/>
          <a:pathLst>
            <a:path>
              <a:moveTo>
                <a:pt x="1009412" y="2931116"/>
              </a:moveTo>
              <a:arcTo wR="1507956" hR="1507956" stAng="6558345"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EA34C50-2AA5-41A9-82FC-C2DF733BE0BB}">
      <dsp:nvSpPr>
        <dsp:cNvPr id="0" name=""/>
        <dsp:cNvSpPr/>
      </dsp:nvSpPr>
      <dsp:spPr>
        <a:xfrm>
          <a:off x="487822" y="2262816"/>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Legal</a:t>
          </a:r>
          <a:endParaRPr lang="en-GB" sz="1100" kern="1200"/>
        </a:p>
      </dsp:txBody>
      <dsp:txXfrm>
        <a:off x="519060" y="2294054"/>
        <a:ext cx="922022" cy="577447"/>
      </dsp:txXfrm>
    </dsp:sp>
    <dsp:sp modelId="{AA14714B-ADF7-43DA-B804-BB10109C8798}">
      <dsp:nvSpPr>
        <dsp:cNvPr id="0" name=""/>
        <dsp:cNvSpPr/>
      </dsp:nvSpPr>
      <dsp:spPr>
        <a:xfrm>
          <a:off x="778043" y="320843"/>
          <a:ext cx="3015912" cy="3015912"/>
        </a:xfrm>
        <a:custGeom>
          <a:avLst/>
          <a:gdLst/>
          <a:ahLst/>
          <a:cxnLst/>
          <a:rect l="0" t="0" r="0" b="0"/>
          <a:pathLst>
            <a:path>
              <a:moveTo>
                <a:pt x="61334" y="1933652"/>
              </a:moveTo>
              <a:arcTo wR="1507956" hR="1507956" stAng="9816148" swAng="196770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BC447D-CCEA-4C2A-89FD-4A1CDE314CD9}">
      <dsp:nvSpPr>
        <dsp:cNvPr id="0" name=""/>
        <dsp:cNvSpPr/>
      </dsp:nvSpPr>
      <dsp:spPr>
        <a:xfrm>
          <a:off x="487822" y="754860"/>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Arial" panose="020B0604020202020204"/>
            </a:rPr>
            <a:t>Enviromental</a:t>
          </a:r>
        </a:p>
      </dsp:txBody>
      <dsp:txXfrm>
        <a:off x="519060" y="786098"/>
        <a:ext cx="922022" cy="577447"/>
      </dsp:txXfrm>
    </dsp:sp>
    <dsp:sp modelId="{C9554385-F176-4184-89F7-DCC5123B2E8F}">
      <dsp:nvSpPr>
        <dsp:cNvPr id="0" name=""/>
        <dsp:cNvSpPr/>
      </dsp:nvSpPr>
      <dsp:spPr>
        <a:xfrm>
          <a:off x="778043" y="320843"/>
          <a:ext cx="3015912" cy="3015912"/>
        </a:xfrm>
        <a:custGeom>
          <a:avLst/>
          <a:gdLst/>
          <a:ahLst/>
          <a:cxnLst/>
          <a:rect l="0" t="0" r="0" b="0"/>
          <a:pathLst>
            <a:path>
              <a:moveTo>
                <a:pt x="454136" y="429347"/>
              </a:moveTo>
              <a:arcTo wR="1507956" hR="1507956" stAng="13539960"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8F50A4-F222-4BF6-9C3A-424984194A6E}" type="datetimeFigureOut">
              <a:rPr lang="en-GB"/>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D2D4C8-B452-466F-A260-42374D1C0778}" type="slidenum">
              <a:rPr lang="en-GB"/>
              <a:t>‹#›</a:t>
            </a:fld>
            <a:endParaRPr lang="en-GB"/>
          </a:p>
        </p:txBody>
      </p:sp>
    </p:spTree>
    <p:extLst>
      <p:ext uri="{BB962C8B-B14F-4D97-AF65-F5344CB8AC3E}">
        <p14:creationId xmlns:p14="http://schemas.microsoft.com/office/powerpoint/2010/main" val="164507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Fast forward to 2016, JD officially launched its first store in Asia, right here in Malaysia. In November, JD opened its first flagship store in Pavilion Elite, Kuala Lumpur, and its third store in Asia in Sunway Velocity, Cheras.</a:t>
            </a:r>
            <a:endParaRPr lang="en-US"/>
          </a:p>
          <a:p>
            <a:endParaRPr lang="en-GB">
              <a:cs typeface="Calibri"/>
            </a:endParaRPr>
          </a:p>
          <a:p>
            <a:r>
              <a:rPr lang="en-GB">
                <a:cs typeface="Calibri"/>
              </a:rPr>
              <a:t>Bulk orders</a:t>
            </a:r>
          </a:p>
          <a:p>
            <a:r>
              <a:rPr lang="en-GB"/>
              <a:t> </a:t>
            </a:r>
            <a:endParaRPr lang="en-US"/>
          </a:p>
          <a:p>
            <a:r>
              <a:rPr lang="en-GB"/>
              <a:t> behaviours and understanding Clan culture Market culture Adhocracy culture Hierarchy culture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FD2D4C8-B452-466F-A260-42374D1C0778}" type="slidenum">
              <a:rPr lang="en-GB"/>
              <a:t>6</a:t>
            </a:fld>
            <a:endParaRPr lang="en-GB"/>
          </a:p>
        </p:txBody>
      </p:sp>
    </p:spTree>
    <p:extLst>
      <p:ext uri="{BB962C8B-B14F-4D97-AF65-F5344CB8AC3E}">
        <p14:creationId xmlns:p14="http://schemas.microsoft.com/office/powerpoint/2010/main" val="1303436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a:p>
            <a:endParaRPr lang="en-US">
              <a:cs typeface="Calibri"/>
            </a:endParaRPr>
          </a:p>
          <a:p>
            <a:r>
              <a:rPr lang="en-US"/>
              <a:t>Legal- </a:t>
            </a:r>
            <a:r>
              <a:rPr lang="en-GB"/>
              <a:t>Licences &amp; permits</a:t>
            </a:r>
            <a:endParaRPr lang="en-US"/>
          </a:p>
          <a:p>
            <a:r>
              <a:rPr lang="en-GB"/>
              <a:t>Industry regulations</a:t>
            </a:r>
            <a:endParaRPr lang="en-GB">
              <a:cs typeface="Calibri"/>
            </a:endParaRPr>
          </a:p>
          <a:p>
            <a:r>
              <a:rPr lang="en-GB"/>
              <a:t>Local labour law</a:t>
            </a:r>
            <a:endParaRPr lang="en-GB">
              <a:cs typeface="Calibri"/>
            </a:endParaRPr>
          </a:p>
          <a:p>
            <a:r>
              <a:rPr lang="en-GB"/>
              <a:t>Health and safety regulations</a:t>
            </a:r>
            <a:endParaRPr lang="en-GB">
              <a:cs typeface="Calibri"/>
            </a:endParaRPr>
          </a:p>
          <a:p>
            <a:endParaRPr lang="en-US">
              <a:cs typeface="Calibri" panose="020F0502020204030204"/>
            </a:endParaRPr>
          </a:p>
          <a:p>
            <a:endParaRPr lang="en-US">
              <a:cs typeface="Calibri" panose="020F0502020204030204"/>
            </a:endParaRPr>
          </a:p>
          <a:p>
            <a:r>
              <a:rPr lang="en-US"/>
              <a:t>Environmental - </a:t>
            </a:r>
            <a:endParaRPr lang="en-GB"/>
          </a:p>
          <a:p>
            <a:r>
              <a:rPr lang="en-GB"/>
              <a:t>Climate change</a:t>
            </a:r>
            <a:endParaRPr lang="en-US"/>
          </a:p>
          <a:p>
            <a:r>
              <a:rPr lang="en-GB"/>
              <a:t>Future pandemics </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FD2D4C8-B452-466F-A260-42374D1C0778}" type="slidenum">
              <a:rPr lang="en-GB"/>
              <a:t>8</a:t>
            </a:fld>
            <a:endParaRPr lang="en-GB"/>
          </a:p>
        </p:txBody>
      </p:sp>
    </p:spTree>
    <p:extLst>
      <p:ext uri="{BB962C8B-B14F-4D97-AF65-F5344CB8AC3E}">
        <p14:creationId xmlns:p14="http://schemas.microsoft.com/office/powerpoint/2010/main" val="3736591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58160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19143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96401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83757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11/17/2021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623555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11/17/2021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06777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11/17/2021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35610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66410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40285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771244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4117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11/17/2021</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332359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7E708-16BA-4095-8711-BA039840808F}"/>
              </a:ext>
            </a:extLst>
          </p:cNvPr>
          <p:cNvSpPr>
            <a:spLocks noGrp="1"/>
          </p:cNvSpPr>
          <p:nvPr>
            <p:ph type="title"/>
          </p:nvPr>
        </p:nvSpPr>
        <p:spPr>
          <a:xfrm>
            <a:off x="838200" y="585216"/>
            <a:ext cx="10515600" cy="1325563"/>
          </a:xfrm>
        </p:spPr>
        <p:txBody>
          <a:bodyPr>
            <a:normAutofit/>
          </a:bodyPr>
          <a:lstStyle/>
          <a:p>
            <a:r>
              <a:rPr lang="en-GB" err="1">
                <a:solidFill>
                  <a:schemeClr val="tx2">
                    <a:lumMod val="50000"/>
                  </a:schemeClr>
                </a:solidFill>
                <a:cs typeface="Calibri Light"/>
              </a:rPr>
              <a:t>EssBee</a:t>
            </a:r>
            <a:r>
              <a:rPr lang="en-GB">
                <a:solidFill>
                  <a:schemeClr val="tx2">
                    <a:lumMod val="50000"/>
                  </a:schemeClr>
                </a:solidFill>
                <a:cs typeface="Calibri Light"/>
              </a:rPr>
              <a:t> Boutique</a:t>
            </a:r>
          </a:p>
        </p:txBody>
      </p:sp>
      <p:sp>
        <p:nvSpPr>
          <p:cNvPr id="3" name="Content Placeholder 2">
            <a:extLst>
              <a:ext uri="{FF2B5EF4-FFF2-40B4-BE49-F238E27FC236}">
                <a16:creationId xmlns:a16="http://schemas.microsoft.com/office/drawing/2014/main" id="{7F32E65C-345B-45F2-A68E-62A02150816A}"/>
              </a:ext>
            </a:extLst>
          </p:cNvPr>
          <p:cNvSpPr>
            <a:spLocks noGrp="1"/>
          </p:cNvSpPr>
          <p:nvPr>
            <p:ph idx="1"/>
          </p:nvPr>
        </p:nvSpPr>
        <p:spPr>
          <a:xfrm>
            <a:off x="7474962" y="1999193"/>
            <a:ext cx="3962054" cy="5342335"/>
          </a:xfrm>
        </p:spPr>
        <p:txBody>
          <a:bodyPr vert="horz" lIns="91440" tIns="45720" rIns="91440" bIns="45720" rtlCol="0" anchor="ctr">
            <a:normAutofit/>
          </a:bodyPr>
          <a:lstStyle/>
          <a:p>
            <a:pPr marL="0" indent="0">
              <a:buNone/>
            </a:pPr>
            <a:r>
              <a:rPr lang="en-GB" sz="2200">
                <a:cs typeface="Calibri"/>
              </a:rPr>
              <a:t>Sherrell Dillion  2021776</a:t>
            </a:r>
            <a:endParaRPr lang="en-US" sz="2200">
              <a:cs typeface="Calibri" panose="020F0502020204030204"/>
            </a:endParaRPr>
          </a:p>
          <a:p>
            <a:pPr marL="0" indent="0">
              <a:buNone/>
            </a:pPr>
            <a:r>
              <a:rPr lang="en-GB" sz="2200">
                <a:cs typeface="Calibri"/>
              </a:rPr>
              <a:t>David </a:t>
            </a:r>
            <a:r>
              <a:rPr lang="en-GB" sz="2200" err="1">
                <a:cs typeface="Calibri"/>
              </a:rPr>
              <a:t>Beltic</a:t>
            </a:r>
            <a:r>
              <a:rPr lang="en-GB" sz="2200">
                <a:cs typeface="Calibri"/>
              </a:rPr>
              <a:t> 2020289</a:t>
            </a:r>
          </a:p>
          <a:p>
            <a:pPr marL="0" indent="0">
              <a:buNone/>
            </a:pPr>
            <a:r>
              <a:rPr lang="en-GB" sz="2200">
                <a:cs typeface="Calibri"/>
              </a:rPr>
              <a:t>Clinton Sterling 2017867</a:t>
            </a:r>
          </a:p>
          <a:p>
            <a:pPr marL="0" indent="0">
              <a:buNone/>
            </a:pPr>
            <a:r>
              <a:rPr lang="en-GB" sz="2200">
                <a:cs typeface="Calibri"/>
              </a:rPr>
              <a:t>Marvin </a:t>
            </a:r>
            <a:r>
              <a:rPr lang="en-GB" sz="2200" err="1">
                <a:cs typeface="Calibri"/>
              </a:rPr>
              <a:t>O'loughlin</a:t>
            </a:r>
            <a:r>
              <a:rPr lang="en-GB" sz="2200">
                <a:cs typeface="Calibri"/>
              </a:rPr>
              <a:t> 1919180 </a:t>
            </a:r>
          </a:p>
          <a:p>
            <a:pPr marL="0" indent="0">
              <a:buNone/>
            </a:pPr>
            <a:r>
              <a:rPr lang="en-GB" sz="2200">
                <a:cs typeface="Calibri"/>
              </a:rPr>
              <a:t>Nargis Sulaiman 20220348</a:t>
            </a:r>
          </a:p>
          <a:p>
            <a:pPr marL="0" indent="0">
              <a:buNone/>
            </a:pPr>
            <a:r>
              <a:rPr lang="en-GB" sz="2200">
                <a:cs typeface="Calibri"/>
              </a:rPr>
              <a:t>Module Code: BMSW4006</a:t>
            </a:r>
          </a:p>
          <a:p>
            <a:pPr marL="0" indent="0">
              <a:buNone/>
            </a:pPr>
            <a:r>
              <a:rPr lang="en-GB" sz="2200">
                <a:cs typeface="Calibri"/>
              </a:rPr>
              <a:t>Lecturer – Yohan Mendis</a:t>
            </a:r>
          </a:p>
          <a:p>
            <a:pPr marL="344170" indent="-344170"/>
            <a:endParaRPr lang="en-GB" sz="2200">
              <a:cs typeface="Calibri"/>
            </a:endParaRPr>
          </a:p>
          <a:p>
            <a:pPr marL="344170" indent="-344170"/>
            <a:endParaRPr lang="en-GB" sz="2200">
              <a:cs typeface="Calibri"/>
            </a:endParaRPr>
          </a:p>
        </p:txBody>
      </p:sp>
      <p:pic>
        <p:nvPicPr>
          <p:cNvPr id="4" name="Picture 4">
            <a:extLst>
              <a:ext uri="{FF2B5EF4-FFF2-40B4-BE49-F238E27FC236}">
                <a16:creationId xmlns:a16="http://schemas.microsoft.com/office/drawing/2014/main" id="{16C9C19B-5932-4DD9-AE2F-9789B563DBD6}"/>
              </a:ext>
            </a:extLst>
          </p:cNvPr>
          <p:cNvPicPr>
            <a:picLocks noChangeAspect="1"/>
          </p:cNvPicPr>
          <p:nvPr/>
        </p:nvPicPr>
        <p:blipFill rotWithShape="1">
          <a:blip r:embed="rId2"/>
          <a:srcRect l="21099" r="23954" b="2"/>
          <a:stretch/>
        </p:blipFill>
        <p:spPr>
          <a:xfrm>
            <a:off x="1016133" y="1255105"/>
            <a:ext cx="6061323" cy="4921857"/>
          </a:xfrm>
          <a:prstGeom prst="rect">
            <a:avLst/>
          </a:prstGeom>
        </p:spPr>
      </p:pic>
    </p:spTree>
    <p:extLst>
      <p:ext uri="{BB962C8B-B14F-4D97-AF65-F5344CB8AC3E}">
        <p14:creationId xmlns:p14="http://schemas.microsoft.com/office/powerpoint/2010/main" val="1753533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rière-plan flou abstrait d'un grand magasin">
            <a:extLst>
              <a:ext uri="{FF2B5EF4-FFF2-40B4-BE49-F238E27FC236}">
                <a16:creationId xmlns:a16="http://schemas.microsoft.com/office/drawing/2014/main" id="{1E3D1340-1DFD-4669-B3B9-71BB962A251B}"/>
              </a:ext>
            </a:extLst>
          </p:cNvPr>
          <p:cNvPicPr>
            <a:picLocks noChangeAspect="1"/>
          </p:cNvPicPr>
          <p:nvPr/>
        </p:nvPicPr>
        <p:blipFill rotWithShape="1">
          <a:blip r:embed="rId2"/>
          <a:srcRect r="-2" b="15603"/>
          <a:stretch/>
        </p:blipFill>
        <p:spPr>
          <a:xfrm>
            <a:off x="-3047" y="10"/>
            <a:ext cx="12191999" cy="6857990"/>
          </a:xfrm>
          <a:prstGeom prst="rect">
            <a:avLst/>
          </a:prstGeom>
        </p:spPr>
      </p:pic>
      <p:sp>
        <p:nvSpPr>
          <p:cNvPr id="2" name="Title 1"/>
          <p:cNvSpPr>
            <a:spLocks noGrp="1"/>
          </p:cNvSpPr>
          <p:nvPr>
            <p:ph type="ctrTitle"/>
          </p:nvPr>
        </p:nvSpPr>
        <p:spPr>
          <a:xfrm>
            <a:off x="1677602" y="1311239"/>
            <a:ext cx="9434946" cy="1338259"/>
          </a:xfrm>
          <a:effectLst>
            <a:outerShdw blurRad="50800" dist="38100" dir="2700000" algn="tl" rotWithShape="0">
              <a:prstClr val="black">
                <a:alpha val="40000"/>
              </a:prstClr>
            </a:outerShdw>
          </a:effectLst>
        </p:spPr>
        <p:txBody>
          <a:bodyPr>
            <a:normAutofit/>
          </a:bodyPr>
          <a:lstStyle/>
          <a:p>
            <a:r>
              <a:rPr lang="en-GB" sz="8800" err="1">
                <a:solidFill>
                  <a:srgbClr val="FFFFFF"/>
                </a:solidFill>
                <a:cs typeface="Calibri Light"/>
              </a:rPr>
              <a:t>Essbee</a:t>
            </a:r>
            <a:r>
              <a:rPr lang="en-GB" sz="8800">
                <a:solidFill>
                  <a:srgbClr val="FFFFFF"/>
                </a:solidFill>
                <a:cs typeface="Calibri Light"/>
              </a:rPr>
              <a:t> Boutique</a:t>
            </a:r>
          </a:p>
        </p:txBody>
      </p:sp>
      <p:sp>
        <p:nvSpPr>
          <p:cNvPr id="3" name="Subtitle 2"/>
          <p:cNvSpPr>
            <a:spLocks noGrp="1"/>
          </p:cNvSpPr>
          <p:nvPr>
            <p:ph type="subTitle" idx="1"/>
          </p:nvPr>
        </p:nvSpPr>
        <p:spPr>
          <a:xfrm>
            <a:off x="1071296" y="3137515"/>
            <a:ext cx="10058400" cy="1282707"/>
          </a:xfrm>
          <a:effectLst>
            <a:outerShdw blurRad="50800" dist="38100" dir="2700000" algn="tl" rotWithShape="0">
              <a:prstClr val="black">
                <a:alpha val="40000"/>
              </a:prstClr>
            </a:outerShdw>
          </a:effectLst>
        </p:spPr>
        <p:txBody>
          <a:bodyPr vert="horz" lIns="91440" tIns="45720" rIns="91440" bIns="45720" rtlCol="0" anchor="t">
            <a:noAutofit/>
          </a:bodyPr>
          <a:lstStyle/>
          <a:p>
            <a:r>
              <a:rPr lang="en-GB" sz="3200">
                <a:solidFill>
                  <a:srgbClr val="FFFFFF"/>
                </a:solidFill>
                <a:cs typeface="Calibri"/>
              </a:rPr>
              <a:t>Category – clothing and retail</a:t>
            </a:r>
          </a:p>
          <a:p>
            <a:r>
              <a:rPr lang="en-GB" sz="3200">
                <a:solidFill>
                  <a:srgbClr val="FFFFFF"/>
                </a:solidFill>
                <a:cs typeface="Calibri"/>
              </a:rPr>
              <a:t>Sector- lifestyle and retail</a:t>
            </a:r>
          </a:p>
          <a:p>
            <a:r>
              <a:rPr lang="en-GB" sz="3200">
                <a:solidFill>
                  <a:srgbClr val="FFFFFF"/>
                </a:solidFill>
                <a:cs typeface="Calibri"/>
              </a:rPr>
              <a:t>Tagline/slogan - </a:t>
            </a:r>
            <a:r>
              <a:rPr lang="en-GB" sz="3200" err="1">
                <a:solidFill>
                  <a:srgbClr val="FFFFFF"/>
                </a:solidFill>
                <a:cs typeface="Calibri"/>
              </a:rPr>
              <a:t>Essbee</a:t>
            </a:r>
            <a:r>
              <a:rPr lang="en-GB" sz="3200">
                <a:solidFill>
                  <a:srgbClr val="FFFFFF"/>
                </a:solidFill>
                <a:cs typeface="Calibri"/>
              </a:rPr>
              <a:t> Boutique "We Online"</a:t>
            </a:r>
          </a:p>
          <a:p>
            <a:r>
              <a:rPr lang="en-GB" sz="3200">
                <a:solidFill>
                  <a:srgbClr val="FFFFFF"/>
                </a:solidFill>
                <a:cs typeface="Calibri"/>
              </a:rPr>
              <a:t>USP- one-stop fashion destination</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9CAC0-DA3D-4397-8A76-34F842AF3A61}"/>
              </a:ext>
            </a:extLst>
          </p:cNvPr>
          <p:cNvSpPr>
            <a:spLocks noGrp="1"/>
          </p:cNvSpPr>
          <p:nvPr>
            <p:ph type="title"/>
          </p:nvPr>
        </p:nvSpPr>
        <p:spPr>
          <a:xfrm>
            <a:off x="1808936" y="2811270"/>
            <a:ext cx="3473753" cy="1770045"/>
          </a:xfrm>
        </p:spPr>
        <p:txBody>
          <a:bodyPr>
            <a:normAutofit/>
          </a:bodyPr>
          <a:lstStyle/>
          <a:p>
            <a:pPr algn="l"/>
            <a:r>
              <a:rPr lang="en-GB">
                <a:cs typeface="Calibri Light"/>
              </a:rPr>
              <a:t>Business Company Overview</a:t>
            </a:r>
            <a:endParaRPr lang="en-GB"/>
          </a:p>
        </p:txBody>
      </p:sp>
      <p:graphicFrame>
        <p:nvGraphicFramePr>
          <p:cNvPr id="18" name="Content Placeholder 2">
            <a:extLst>
              <a:ext uri="{FF2B5EF4-FFF2-40B4-BE49-F238E27FC236}">
                <a16:creationId xmlns:a16="http://schemas.microsoft.com/office/drawing/2014/main" id="{765DE82F-D032-4C30-95DC-220C5E137E11}"/>
              </a:ext>
            </a:extLst>
          </p:cNvPr>
          <p:cNvGraphicFramePr>
            <a:graphicFrameLocks noGrp="1"/>
          </p:cNvGraphicFramePr>
          <p:nvPr>
            <p:ph idx="1"/>
            <p:extLst>
              <p:ext uri="{D42A27DB-BD31-4B8C-83A1-F6EECF244321}">
                <p14:modId xmlns:p14="http://schemas.microsoft.com/office/powerpoint/2010/main" val="2077865209"/>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3307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EA89A-0ADC-4B3A-A061-1B1A9A8B6459}"/>
              </a:ext>
            </a:extLst>
          </p:cNvPr>
          <p:cNvSpPr>
            <a:spLocks noGrp="1"/>
          </p:cNvSpPr>
          <p:nvPr>
            <p:ph type="title"/>
          </p:nvPr>
        </p:nvSpPr>
        <p:spPr/>
        <p:txBody>
          <a:bodyPr/>
          <a:lstStyle/>
          <a:p>
            <a:r>
              <a:rPr lang="en-GB" sz="4400" b="1">
                <a:latin typeface="Calibri"/>
                <a:ea typeface="Calibri"/>
                <a:cs typeface="Calibri"/>
              </a:rPr>
              <a:t>Mission Statement And Vision</a:t>
            </a:r>
            <a:r>
              <a:rPr lang="en-GB" sz="1100" b="1">
                <a:latin typeface="Calibri"/>
                <a:ea typeface="Calibri"/>
                <a:cs typeface="Calibri"/>
              </a:rPr>
              <a:t>  </a:t>
            </a:r>
            <a:endParaRPr lang="en-GB" b="1">
              <a:cs typeface="Arial"/>
            </a:endParaRPr>
          </a:p>
        </p:txBody>
      </p:sp>
      <p:sp>
        <p:nvSpPr>
          <p:cNvPr id="3" name="Content Placeholder 2">
            <a:extLst>
              <a:ext uri="{FF2B5EF4-FFF2-40B4-BE49-F238E27FC236}">
                <a16:creationId xmlns:a16="http://schemas.microsoft.com/office/drawing/2014/main" id="{F8CCC3E0-0A01-4EB4-A18E-8D7589B4289E}"/>
              </a:ext>
            </a:extLst>
          </p:cNvPr>
          <p:cNvSpPr>
            <a:spLocks noGrp="1"/>
          </p:cNvSpPr>
          <p:nvPr>
            <p:ph idx="1"/>
          </p:nvPr>
        </p:nvSpPr>
        <p:spPr/>
        <p:txBody>
          <a:bodyPr/>
          <a:lstStyle/>
          <a:p>
            <a:pPr marL="344170" indent="-344170"/>
            <a:r>
              <a:rPr lang="en-GB">
                <a:ea typeface="+mn-lt"/>
                <a:cs typeface="+mn-lt"/>
              </a:rPr>
              <a:t>    At EssBee Boutique our mission is to raise mental health awareness through fashion.  "Find Yourself Through Fashion" </a:t>
            </a:r>
            <a:endParaRPr lang="en-US"/>
          </a:p>
          <a:p>
            <a:pPr marL="0" indent="0">
              <a:buNone/>
            </a:pPr>
            <a:endParaRPr lang="en-GB">
              <a:cs typeface="Arial" panose="020B0604020202020204"/>
            </a:endParaRPr>
          </a:p>
          <a:p>
            <a:pPr marL="344170" indent="-344170"/>
            <a:r>
              <a:rPr lang="en-GB">
                <a:ea typeface="+mn-lt"/>
                <a:cs typeface="+mn-lt"/>
              </a:rPr>
              <a:t>    Our vision is to expand our business and to supply our products worldwide. </a:t>
            </a:r>
            <a:endParaRPr lang="en-GB"/>
          </a:p>
        </p:txBody>
      </p:sp>
    </p:spTree>
    <p:extLst>
      <p:ext uri="{BB962C8B-B14F-4D97-AF65-F5344CB8AC3E}">
        <p14:creationId xmlns:p14="http://schemas.microsoft.com/office/powerpoint/2010/main" val="3942642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6009D28-60AB-4286-84F8-A812569BC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D219F90-DB69-4512-B316-9EFEF58A2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1" name="Picture 30">
            <a:extLst>
              <a:ext uri="{FF2B5EF4-FFF2-40B4-BE49-F238E27FC236}">
                <a16:creationId xmlns:a16="http://schemas.microsoft.com/office/drawing/2014/main" id="{48870E80-2F2E-4A9F-95CE-2562977A5E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52ED9517-E340-43FD-89D0-E63A8ACDA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89F6541-8315-4C61-9893-EBBFD4462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D00E0EF-4C8D-4D43-975B-5F6A7B762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E7672-8750-401F-903F-7A05BB2891EF}"/>
              </a:ext>
            </a:extLst>
          </p:cNvPr>
          <p:cNvSpPr>
            <a:spLocks noGrp="1"/>
          </p:cNvSpPr>
          <p:nvPr>
            <p:ph type="title"/>
          </p:nvPr>
        </p:nvSpPr>
        <p:spPr>
          <a:xfrm>
            <a:off x="1969803" y="808056"/>
            <a:ext cx="4416129" cy="1077229"/>
          </a:xfrm>
        </p:spPr>
        <p:txBody>
          <a:bodyPr vert="horz" lIns="91440" tIns="45720" rIns="91440" bIns="45720" rtlCol="0" anchor="t">
            <a:normAutofit/>
          </a:bodyPr>
          <a:lstStyle/>
          <a:p>
            <a:pPr algn="l"/>
            <a:r>
              <a:rPr lang="en-US"/>
              <a:t>Products and Services</a:t>
            </a:r>
          </a:p>
        </p:txBody>
      </p:sp>
      <p:sp>
        <p:nvSpPr>
          <p:cNvPr id="3" name="TextBox 2">
            <a:extLst>
              <a:ext uri="{FF2B5EF4-FFF2-40B4-BE49-F238E27FC236}">
                <a16:creationId xmlns:a16="http://schemas.microsoft.com/office/drawing/2014/main" id="{C236D6A1-4AC8-409F-AD88-4DDB1FBEFCBF}"/>
              </a:ext>
            </a:extLst>
          </p:cNvPr>
          <p:cNvSpPr txBox="1"/>
          <p:nvPr/>
        </p:nvSpPr>
        <p:spPr>
          <a:xfrm>
            <a:off x="1969803" y="2052116"/>
            <a:ext cx="4468300" cy="39978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buFont typeface="Wingdings" panose="05000000000000000000" pitchFamily="2" charset="2"/>
              <a:buChar char="§"/>
            </a:pPr>
            <a:r>
              <a:rPr lang="en-US"/>
              <a:t>We offer a variety of T-shirts  with inspiration quotes or customization T-shirts. (£22.00) </a:t>
            </a:r>
            <a:endParaRPr lang="en-US">
              <a:cs typeface="Arial"/>
            </a:endParaRPr>
          </a:p>
          <a:p>
            <a:pPr>
              <a:lnSpc>
                <a:spcPct val="120000"/>
              </a:lnSpc>
              <a:spcAft>
                <a:spcPts val="600"/>
              </a:spcAft>
              <a:buClr>
                <a:schemeClr val="accent6"/>
              </a:buClr>
              <a:buSzPct val="90000"/>
              <a:buFont typeface="Wingdings" panose="05000000000000000000" pitchFamily="2" charset="2"/>
              <a:buChar char="§"/>
            </a:pPr>
            <a:r>
              <a:rPr lang="en-US"/>
              <a:t>We offer a service where you can send in any design, and we will print it on clothing.</a:t>
            </a:r>
            <a:endParaRPr lang="en-US">
              <a:cs typeface="Arial"/>
            </a:endParaRPr>
          </a:p>
          <a:p>
            <a:pPr>
              <a:lnSpc>
                <a:spcPct val="120000"/>
              </a:lnSpc>
              <a:spcAft>
                <a:spcPts val="600"/>
              </a:spcAft>
              <a:buClr>
                <a:schemeClr val="accent6"/>
              </a:buClr>
              <a:buSzPct val="90000"/>
              <a:buFont typeface="Wingdings" panose="05000000000000000000" pitchFamily="2" charset="2"/>
              <a:buChar char="§"/>
            </a:pPr>
            <a:r>
              <a:rPr lang="en-US"/>
              <a:t>Bulk buy option available for businesses.</a:t>
            </a:r>
            <a:endParaRPr lang="en-US">
              <a:cs typeface="Arial"/>
            </a:endParaRPr>
          </a:p>
          <a:p>
            <a:pPr>
              <a:lnSpc>
                <a:spcPct val="120000"/>
              </a:lnSpc>
              <a:spcAft>
                <a:spcPts val="600"/>
              </a:spcAft>
              <a:buClr>
                <a:schemeClr val="accent6"/>
              </a:buClr>
              <a:buSzPct val="90000"/>
              <a:buFont typeface="Wingdings" panose="05000000000000000000" pitchFamily="2" charset="2"/>
              <a:buChar char="§"/>
            </a:pPr>
            <a:endParaRPr lang="en-US">
              <a:cs typeface="Arial"/>
            </a:endParaRP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cs typeface="Arial" panose="020B0604020202020204"/>
            </a:endParaRPr>
          </a:p>
        </p:txBody>
      </p:sp>
      <p:pic>
        <p:nvPicPr>
          <p:cNvPr id="6" name="Picture 6">
            <a:extLst>
              <a:ext uri="{FF2B5EF4-FFF2-40B4-BE49-F238E27FC236}">
                <a16:creationId xmlns:a16="http://schemas.microsoft.com/office/drawing/2014/main" id="{F3A4CE55-F9D1-4F5A-979F-A55D156FE615}"/>
              </a:ext>
            </a:extLst>
          </p:cNvPr>
          <p:cNvPicPr>
            <a:picLocks noChangeAspect="1"/>
          </p:cNvPicPr>
          <p:nvPr/>
        </p:nvPicPr>
        <p:blipFill rotWithShape="1">
          <a:blip r:embed="rId5"/>
          <a:srcRect t="9371" r="2" b="25985"/>
          <a:stretch/>
        </p:blipFill>
        <p:spPr>
          <a:xfrm>
            <a:off x="7077252" y="632702"/>
            <a:ext cx="3669133" cy="214062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7" name="Picture 7">
            <a:extLst>
              <a:ext uri="{FF2B5EF4-FFF2-40B4-BE49-F238E27FC236}">
                <a16:creationId xmlns:a16="http://schemas.microsoft.com/office/drawing/2014/main" id="{2A4BB599-7BB8-421A-91FB-DA07C0F80F06}"/>
              </a:ext>
            </a:extLst>
          </p:cNvPr>
          <p:cNvPicPr>
            <a:picLocks noChangeAspect="1"/>
          </p:cNvPicPr>
          <p:nvPr/>
        </p:nvPicPr>
        <p:blipFill rotWithShape="1">
          <a:blip r:embed="rId6"/>
          <a:srcRect t="4701" r="2" b="6204"/>
          <a:stretch/>
        </p:blipFill>
        <p:spPr>
          <a:xfrm>
            <a:off x="7077252" y="2934196"/>
            <a:ext cx="3669133" cy="327727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9" name="Rectangle 38">
            <a:extLst>
              <a:ext uri="{FF2B5EF4-FFF2-40B4-BE49-F238E27FC236}">
                <a16:creationId xmlns:a16="http://schemas.microsoft.com/office/drawing/2014/main" id="{8016CBC2-5A8E-41E4-B729-A11771E2B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A83D21E-62ED-4BA8-8046-8886F1922D61}"/>
              </a:ext>
            </a:extLst>
          </p:cNvPr>
          <p:cNvSpPr txBox="1"/>
          <p:nvPr/>
        </p:nvSpPr>
        <p:spPr>
          <a:xfrm>
            <a:off x="870369" y="726596"/>
            <a:ext cx="27144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95978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1CD4-AE58-42AF-A273-08005B88B0A1}"/>
              </a:ext>
            </a:extLst>
          </p:cNvPr>
          <p:cNvSpPr>
            <a:spLocks noGrp="1"/>
          </p:cNvSpPr>
          <p:nvPr>
            <p:ph type="title"/>
          </p:nvPr>
        </p:nvSpPr>
        <p:spPr>
          <a:xfrm>
            <a:off x="823823" y="-80573"/>
            <a:ext cx="10515600" cy="1325563"/>
          </a:xfrm>
        </p:spPr>
        <p:txBody>
          <a:bodyPr/>
          <a:lstStyle/>
          <a:p>
            <a:r>
              <a:rPr lang="en-GB" b="1">
                <a:cs typeface="Calibri Light"/>
              </a:rPr>
              <a:t>Market Audit- Competitor's Analysis</a:t>
            </a:r>
          </a:p>
        </p:txBody>
      </p:sp>
      <p:graphicFrame>
        <p:nvGraphicFramePr>
          <p:cNvPr id="5" name="Content Placeholder 4">
            <a:extLst>
              <a:ext uri="{FF2B5EF4-FFF2-40B4-BE49-F238E27FC236}">
                <a16:creationId xmlns:a16="http://schemas.microsoft.com/office/drawing/2014/main" id="{50E5C9D9-1C65-49CF-9958-B96A55108070}"/>
              </a:ext>
            </a:extLst>
          </p:cNvPr>
          <p:cNvGraphicFramePr>
            <a:graphicFrameLocks noGrp="1"/>
          </p:cNvGraphicFramePr>
          <p:nvPr>
            <p:ph idx="1"/>
            <p:extLst>
              <p:ext uri="{D42A27DB-BD31-4B8C-83A1-F6EECF244321}">
                <p14:modId xmlns:p14="http://schemas.microsoft.com/office/powerpoint/2010/main" val="3416625040"/>
              </p:ext>
            </p:extLst>
          </p:nvPr>
        </p:nvGraphicFramePr>
        <p:xfrm>
          <a:off x="337278" y="524655"/>
          <a:ext cx="11739621" cy="5926659"/>
        </p:xfrm>
        <a:graphic>
          <a:graphicData uri="http://schemas.openxmlformats.org/drawingml/2006/table">
            <a:tbl>
              <a:tblPr firstRow="1" bandRow="1">
                <a:tableStyleId>{5C22544A-7EE6-4342-B048-85BDC9FD1C3A}</a:tableStyleId>
              </a:tblPr>
              <a:tblGrid>
                <a:gridCol w="1352373">
                  <a:extLst>
                    <a:ext uri="{9D8B030D-6E8A-4147-A177-3AD203B41FA5}">
                      <a16:colId xmlns:a16="http://schemas.microsoft.com/office/drawing/2014/main" val="4043699086"/>
                    </a:ext>
                  </a:extLst>
                </a:gridCol>
                <a:gridCol w="3766415">
                  <a:extLst>
                    <a:ext uri="{9D8B030D-6E8A-4147-A177-3AD203B41FA5}">
                      <a16:colId xmlns:a16="http://schemas.microsoft.com/office/drawing/2014/main" val="1449444746"/>
                    </a:ext>
                  </a:extLst>
                </a:gridCol>
                <a:gridCol w="2596396">
                  <a:extLst>
                    <a:ext uri="{9D8B030D-6E8A-4147-A177-3AD203B41FA5}">
                      <a16:colId xmlns:a16="http://schemas.microsoft.com/office/drawing/2014/main" val="3369452395"/>
                    </a:ext>
                  </a:extLst>
                </a:gridCol>
                <a:gridCol w="4024437">
                  <a:extLst>
                    <a:ext uri="{9D8B030D-6E8A-4147-A177-3AD203B41FA5}">
                      <a16:colId xmlns:a16="http://schemas.microsoft.com/office/drawing/2014/main" val="2726781082"/>
                    </a:ext>
                  </a:extLst>
                </a:gridCol>
              </a:tblGrid>
              <a:tr h="269562">
                <a:tc>
                  <a:txBody>
                    <a:bodyPr/>
                    <a:lstStyle/>
                    <a:p>
                      <a:pPr algn="l" rtl="0" fontAlgn="base"/>
                      <a:r>
                        <a:rPr lang="en-GB" sz="1200">
                          <a:effectLst/>
                        </a:rPr>
                        <a:t>Factors </a:t>
                      </a:r>
                      <a:endParaRPr lang="en-GB" b="0" i="0">
                        <a:effectLst/>
                      </a:endParaRPr>
                    </a:p>
                  </a:txBody>
                  <a:tcPr/>
                </a:tc>
                <a:tc>
                  <a:txBody>
                    <a:bodyPr/>
                    <a:lstStyle/>
                    <a:p>
                      <a:pPr algn="l" rtl="0" fontAlgn="base"/>
                      <a:r>
                        <a:rPr lang="en-GB" sz="1200">
                          <a:effectLst/>
                        </a:rPr>
                        <a:t>Your Company </a:t>
                      </a:r>
                      <a:endParaRPr lang="en-GB" b="0" i="0">
                        <a:effectLst/>
                      </a:endParaRPr>
                    </a:p>
                  </a:txBody>
                  <a:tcPr/>
                </a:tc>
                <a:tc>
                  <a:txBody>
                    <a:bodyPr/>
                    <a:lstStyle/>
                    <a:p>
                      <a:pPr algn="l" rtl="0" fontAlgn="base"/>
                      <a:r>
                        <a:rPr lang="en-GB" sz="1200">
                          <a:effectLst/>
                        </a:rPr>
                        <a:t>Competitor A </a:t>
                      </a:r>
                      <a:endParaRPr lang="en-GB" b="0" i="0">
                        <a:effectLst/>
                      </a:endParaRPr>
                    </a:p>
                  </a:txBody>
                  <a:tcPr/>
                </a:tc>
                <a:tc>
                  <a:txBody>
                    <a:bodyPr/>
                    <a:lstStyle/>
                    <a:p>
                      <a:pPr algn="l" rtl="0" fontAlgn="base"/>
                      <a:r>
                        <a:rPr lang="en-GB" sz="1200">
                          <a:effectLst/>
                        </a:rPr>
                        <a:t>Competitor B </a:t>
                      </a:r>
                      <a:endParaRPr lang="en-GB" b="0" i="0">
                        <a:effectLst/>
                      </a:endParaRPr>
                    </a:p>
                  </a:txBody>
                  <a:tcPr/>
                </a:tc>
                <a:extLst>
                  <a:ext uri="{0D108BD9-81ED-4DB2-BD59-A6C34878D82A}">
                    <a16:rowId xmlns:a16="http://schemas.microsoft.com/office/drawing/2014/main" val="2462737503"/>
                  </a:ext>
                </a:extLst>
              </a:tr>
              <a:tr h="251591">
                <a:tc>
                  <a:txBody>
                    <a:bodyPr/>
                    <a:lstStyle/>
                    <a:p>
                      <a:pPr algn="l" rtl="0" fontAlgn="base"/>
                      <a:r>
                        <a:rPr lang="en-GB" sz="1000">
                          <a:effectLst/>
                        </a:rPr>
                        <a:t>Industry  </a:t>
                      </a:r>
                      <a:endParaRPr lang="en-GB" sz="1000" b="0" i="0">
                        <a:effectLst/>
                      </a:endParaRPr>
                    </a:p>
                  </a:txBody>
                  <a:tcPr/>
                </a:tc>
                <a:tc>
                  <a:txBody>
                    <a:bodyPr/>
                    <a:lstStyle/>
                    <a:p>
                      <a:pPr algn="l" rtl="0" fontAlgn="base"/>
                      <a:r>
                        <a:rPr lang="en-GB" sz="1000">
                          <a:effectLst/>
                        </a:rPr>
                        <a:t>Fashion (</a:t>
                      </a:r>
                      <a:r>
                        <a:rPr lang="en-GB" sz="1000" err="1">
                          <a:effectLst/>
                        </a:rPr>
                        <a:t>Essbee</a:t>
                      </a:r>
                      <a:r>
                        <a:rPr lang="en-GB" sz="1000">
                          <a:effectLst/>
                        </a:rPr>
                        <a:t> Boutique)  </a:t>
                      </a:r>
                      <a:endParaRPr lang="en-GB" sz="1000" b="0" i="0">
                        <a:effectLst/>
                      </a:endParaRPr>
                    </a:p>
                  </a:txBody>
                  <a:tcPr/>
                </a:tc>
                <a:tc>
                  <a:txBody>
                    <a:bodyPr/>
                    <a:lstStyle/>
                    <a:p>
                      <a:pPr algn="l" rtl="0" fontAlgn="base"/>
                      <a:r>
                        <a:rPr lang="en-GB" sz="1000" b="1" u="none" strike="noStrike">
                          <a:effectLst/>
                        </a:rPr>
                        <a:t>T-shirt Print</a:t>
                      </a:r>
                      <a:endParaRPr lang="en-GB" sz="1000" u="sng" strike="noStrike">
                        <a:effectLst/>
                      </a:endParaRPr>
                    </a:p>
                  </a:txBody>
                  <a:tcPr/>
                </a:tc>
                <a:tc>
                  <a:txBody>
                    <a:bodyPr/>
                    <a:lstStyle/>
                    <a:p>
                      <a:pPr lvl="0" algn="l">
                        <a:buNone/>
                      </a:pPr>
                      <a:r>
                        <a:rPr lang="en-GB" sz="1000" u="sng" strike="noStrike">
                          <a:effectLst/>
                        </a:rPr>
                        <a:t>JD Sports</a:t>
                      </a:r>
                    </a:p>
                  </a:txBody>
                  <a:tcPr/>
                </a:tc>
                <a:extLst>
                  <a:ext uri="{0D108BD9-81ED-4DB2-BD59-A6C34878D82A}">
                    <a16:rowId xmlns:a16="http://schemas.microsoft.com/office/drawing/2014/main" val="3010595779"/>
                  </a:ext>
                </a:extLst>
              </a:tr>
              <a:tr h="413327">
                <a:tc>
                  <a:txBody>
                    <a:bodyPr/>
                    <a:lstStyle/>
                    <a:p>
                      <a:pPr algn="l" rtl="0" fontAlgn="base"/>
                      <a:r>
                        <a:rPr lang="en-GB" sz="1000">
                          <a:effectLst/>
                        </a:rPr>
                        <a:t>Products or services  </a:t>
                      </a:r>
                      <a:endParaRPr lang="en-GB" sz="1000" b="0" i="0">
                        <a:effectLst/>
                      </a:endParaRPr>
                    </a:p>
                  </a:txBody>
                  <a:tcPr/>
                </a:tc>
                <a:tc>
                  <a:txBody>
                    <a:bodyPr/>
                    <a:lstStyle/>
                    <a:p>
                      <a:pPr algn="l" rtl="0" fontAlgn="base"/>
                      <a:r>
                        <a:rPr lang="en-GB" sz="1000">
                          <a:effectLst/>
                        </a:rPr>
                        <a:t>T-shirts with quotes  </a:t>
                      </a:r>
                      <a:endParaRPr lang="en-GB" sz="1000" b="0" i="0">
                        <a:effectLst/>
                      </a:endParaRPr>
                    </a:p>
                  </a:txBody>
                  <a:tcPr/>
                </a:tc>
                <a:tc>
                  <a:txBody>
                    <a:bodyPr/>
                    <a:lstStyle/>
                    <a:p>
                      <a:pPr algn="l" rtl="0" fontAlgn="base"/>
                      <a:r>
                        <a:rPr lang="en-GB" sz="1000">
                          <a:effectLst/>
                        </a:rPr>
                        <a:t>Clothes ( t-shirts, hoodies  </a:t>
                      </a:r>
                    </a:p>
                  </a:txBody>
                  <a:tcPr/>
                </a:tc>
                <a:tc>
                  <a:txBody>
                    <a:bodyPr/>
                    <a:lstStyle/>
                    <a:p>
                      <a:pPr algn="l" rtl="0" fontAlgn="base"/>
                      <a:r>
                        <a:rPr lang="en-GB" sz="1000">
                          <a:effectLst/>
                        </a:rPr>
                        <a:t>Clothes (t-shirts, trainers, tracksuits, sweatshirts, jogging)</a:t>
                      </a:r>
                    </a:p>
                  </a:txBody>
                  <a:tcPr/>
                </a:tc>
                <a:extLst>
                  <a:ext uri="{0D108BD9-81ED-4DB2-BD59-A6C34878D82A}">
                    <a16:rowId xmlns:a16="http://schemas.microsoft.com/office/drawing/2014/main" val="664205211"/>
                  </a:ext>
                </a:extLst>
              </a:tr>
              <a:tr h="543393">
                <a:tc>
                  <a:txBody>
                    <a:bodyPr/>
                    <a:lstStyle/>
                    <a:p>
                      <a:pPr algn="l" rtl="0" fontAlgn="base"/>
                      <a:r>
                        <a:rPr lang="en-GB" sz="1000">
                          <a:effectLst/>
                        </a:rPr>
                        <a:t>Key Success factors </a:t>
                      </a:r>
                      <a:endParaRPr lang="en-GB" sz="1000" b="0" i="0">
                        <a:effectLst/>
                      </a:endParaRPr>
                    </a:p>
                  </a:txBody>
                  <a:tcPr/>
                </a:tc>
                <a:tc>
                  <a:txBody>
                    <a:bodyPr/>
                    <a:lstStyle/>
                    <a:p>
                      <a:pPr algn="l" rtl="0" fontAlgn="base"/>
                      <a:r>
                        <a:rPr lang="en-GB" sz="1000">
                          <a:effectLst/>
                        </a:rPr>
                        <a:t>Performance indicator (sales figure)  </a:t>
                      </a:r>
                      <a:endParaRPr lang="en-GB" sz="1000" b="0" i="0">
                        <a:effectLst/>
                      </a:endParaRPr>
                    </a:p>
                  </a:txBody>
                  <a:tcPr/>
                </a:tc>
                <a:tc>
                  <a:txBody>
                    <a:bodyPr/>
                    <a:lstStyle/>
                    <a:p>
                      <a:pPr algn="l" rtl="0" fontAlgn="base"/>
                      <a:r>
                        <a:rPr lang="en-GB" sz="1000">
                          <a:effectLst/>
                        </a:rPr>
                        <a:t>Customised. Have had customers such as H&amp;M and Google. </a:t>
                      </a:r>
                      <a:endParaRPr lang="en-GB" sz="1000" b="0" i="0">
                        <a:effectLst/>
                      </a:endParaRPr>
                    </a:p>
                  </a:txBody>
                  <a:tcPr/>
                </a:tc>
                <a:tc>
                  <a:txBody>
                    <a:bodyPr/>
                    <a:lstStyle/>
                    <a:p>
                      <a:pPr lvl="0" algn="l">
                        <a:lnSpc>
                          <a:spcPct val="100000"/>
                        </a:lnSpc>
                        <a:spcBef>
                          <a:spcPts val="0"/>
                        </a:spcBef>
                        <a:spcAft>
                          <a:spcPts val="0"/>
                        </a:spcAft>
                        <a:buNone/>
                      </a:pPr>
                      <a:r>
                        <a:rPr lang="en-GB" sz="1000" b="0" i="0" u="none" strike="noStrike" noProof="0">
                          <a:effectLst/>
                          <a:latin typeface="Arial"/>
                        </a:rPr>
                        <a:t>JD Sports has long been established as the leading UK specialist retailer of fashionable branded, sports and casual wear.</a:t>
                      </a:r>
                      <a:endParaRPr lang="en-US" sz="1000">
                        <a:latin typeface="Arial"/>
                      </a:endParaRPr>
                    </a:p>
                    <a:p>
                      <a:pPr lvl="0" algn="l">
                        <a:lnSpc>
                          <a:spcPct val="100000"/>
                        </a:lnSpc>
                        <a:spcBef>
                          <a:spcPts val="0"/>
                        </a:spcBef>
                        <a:spcAft>
                          <a:spcPts val="0"/>
                        </a:spcAft>
                        <a:buNone/>
                      </a:pPr>
                      <a:r>
                        <a:rPr lang="en-GB" sz="1000" b="0" i="0" u="none" strike="noStrike" noProof="0">
                          <a:effectLst/>
                          <a:latin typeface="Arial"/>
                        </a:rPr>
                        <a:t>expanded across the UK, </a:t>
                      </a:r>
                    </a:p>
                  </a:txBody>
                  <a:tcPr/>
                </a:tc>
                <a:extLst>
                  <a:ext uri="{0D108BD9-81ED-4DB2-BD59-A6C34878D82A}">
                    <a16:rowId xmlns:a16="http://schemas.microsoft.com/office/drawing/2014/main" val="3973406218"/>
                  </a:ext>
                </a:extLst>
              </a:tr>
              <a:tr h="251591">
                <a:tc>
                  <a:txBody>
                    <a:bodyPr/>
                    <a:lstStyle/>
                    <a:p>
                      <a:pPr algn="l" rtl="0" fontAlgn="base"/>
                      <a:r>
                        <a:rPr lang="en-GB" sz="1000">
                          <a:effectLst/>
                        </a:rPr>
                        <a:t>Market share </a:t>
                      </a:r>
                      <a:endParaRPr lang="en-GB" sz="1000" b="0" i="0">
                        <a:effectLst/>
                      </a:endParaRPr>
                    </a:p>
                  </a:txBody>
                  <a:tcPr/>
                </a:tc>
                <a:tc>
                  <a:txBody>
                    <a:bodyPr/>
                    <a:lstStyle/>
                    <a:p>
                      <a:pPr algn="l" rtl="0" fontAlgn="base"/>
                      <a:r>
                        <a:rPr lang="en-GB" sz="1000" b="0" i="0">
                          <a:effectLst/>
                        </a:rPr>
                        <a:t>Between 1-5 %</a:t>
                      </a:r>
                    </a:p>
                  </a:txBody>
                  <a:tcPr/>
                </a:tc>
                <a:tc>
                  <a:txBody>
                    <a:bodyPr/>
                    <a:lstStyle/>
                    <a:p>
                      <a:pPr algn="l" rtl="0" fontAlgn="base"/>
                      <a:endParaRPr lang="en-GB" sz="1000" b="1" i="0">
                        <a:effectLst/>
                        <a:latin typeface="Calibri"/>
                      </a:endParaRPr>
                    </a:p>
                  </a:txBody>
                  <a:tcPr/>
                </a:tc>
                <a:tc>
                  <a:txBody>
                    <a:bodyPr/>
                    <a:lstStyle/>
                    <a:p>
                      <a:pPr algn="l" rtl="0" fontAlgn="base"/>
                      <a:endParaRPr lang="en-GB" sz="1000" b="1" i="0">
                        <a:effectLst/>
                        <a:latin typeface="Arial"/>
                      </a:endParaRPr>
                    </a:p>
                  </a:txBody>
                  <a:tcPr/>
                </a:tc>
                <a:extLst>
                  <a:ext uri="{0D108BD9-81ED-4DB2-BD59-A6C34878D82A}">
                    <a16:rowId xmlns:a16="http://schemas.microsoft.com/office/drawing/2014/main" val="493230666"/>
                  </a:ext>
                </a:extLst>
              </a:tr>
              <a:tr h="718830">
                <a:tc>
                  <a:txBody>
                    <a:bodyPr/>
                    <a:lstStyle/>
                    <a:p>
                      <a:pPr algn="l" rtl="0" fontAlgn="base"/>
                      <a:r>
                        <a:rPr lang="en-GB" sz="1000">
                          <a:effectLst/>
                        </a:rPr>
                        <a:t>Past strategies and current strategies  </a:t>
                      </a:r>
                      <a:endParaRPr lang="en-GB" sz="1000" b="0" i="0">
                        <a:effectLst/>
                      </a:endParaRPr>
                    </a:p>
                  </a:txBody>
                  <a:tcPr/>
                </a:tc>
                <a:tc>
                  <a:txBody>
                    <a:bodyPr/>
                    <a:lstStyle/>
                    <a:p>
                      <a:pPr algn="l" rtl="0" fontAlgn="base"/>
                      <a:r>
                        <a:rPr lang="en-GB" sz="1000">
                          <a:effectLst/>
                        </a:rPr>
                        <a:t>Setting our prices according to what our customers think of our products</a:t>
                      </a:r>
                    </a:p>
                    <a:p>
                      <a:pPr algn="l" rtl="0" fontAlgn="base"/>
                      <a:r>
                        <a:rPr lang="en-GB" sz="1000">
                          <a:effectLst/>
                        </a:rPr>
                        <a:t>Setting the price higher on new products when first enters the market </a:t>
                      </a:r>
                    </a:p>
                  </a:txBody>
                  <a:tcPr/>
                </a:tc>
                <a:tc>
                  <a:txBody>
                    <a:bodyPr/>
                    <a:lstStyle/>
                    <a:p>
                      <a:pPr algn="l" rtl="0" fontAlgn="base"/>
                      <a:r>
                        <a:rPr lang="en-GB" sz="1000">
                          <a:effectLst/>
                        </a:rPr>
                        <a:t>Pricing goes down the more products you order. </a:t>
                      </a:r>
                      <a:endParaRPr lang="en-GB" sz="1000" b="0" i="0">
                        <a:effectLst/>
                      </a:endParaRPr>
                    </a:p>
                  </a:txBody>
                  <a:tcPr/>
                </a:tc>
                <a:tc>
                  <a:txBody>
                    <a:bodyPr/>
                    <a:lstStyle/>
                    <a:p>
                      <a:pPr algn="l" rtl="0" fontAlgn="base"/>
                      <a:endParaRPr lang="en-GB" sz="1000" b="1" i="0">
                        <a:effectLst/>
                        <a:latin typeface="Arial"/>
                      </a:endParaRPr>
                    </a:p>
                  </a:txBody>
                  <a:tcPr/>
                </a:tc>
                <a:extLst>
                  <a:ext uri="{0D108BD9-81ED-4DB2-BD59-A6C34878D82A}">
                    <a16:rowId xmlns:a16="http://schemas.microsoft.com/office/drawing/2014/main" val="611457298"/>
                  </a:ext>
                </a:extLst>
              </a:tr>
              <a:tr h="413327">
                <a:tc>
                  <a:txBody>
                    <a:bodyPr/>
                    <a:lstStyle/>
                    <a:p>
                      <a:pPr algn="l" rtl="0" fontAlgn="base"/>
                      <a:r>
                        <a:rPr lang="en-GB" sz="1000">
                          <a:effectLst/>
                        </a:rPr>
                        <a:t>Advertising front </a:t>
                      </a:r>
                      <a:endParaRPr lang="en-GB" sz="1000" b="0" i="0">
                        <a:effectLst/>
                      </a:endParaRPr>
                    </a:p>
                  </a:txBody>
                  <a:tcPr/>
                </a:tc>
                <a:tc>
                  <a:txBody>
                    <a:bodyPr/>
                    <a:lstStyle/>
                    <a:p>
                      <a:pPr algn="l" rtl="0" fontAlgn="base"/>
                      <a:r>
                        <a:rPr lang="en-GB" sz="1000">
                          <a:effectLst/>
                        </a:rPr>
                        <a:t>Social media platforms Promotion's website</a:t>
                      </a:r>
                      <a:endParaRPr lang="en-US" sz="1000"/>
                    </a:p>
                  </a:txBody>
                  <a:tcPr/>
                </a:tc>
                <a:tc>
                  <a:txBody>
                    <a:bodyPr/>
                    <a:lstStyle/>
                    <a:p>
                      <a:pPr algn="l" rtl="0" fontAlgn="base"/>
                      <a:r>
                        <a:rPr lang="en-GB" sz="1000">
                          <a:effectLst/>
                        </a:rPr>
                        <a:t>Promoted via an unsecure website. </a:t>
                      </a:r>
                      <a:endParaRPr lang="en-GB" sz="1000" b="0" i="0">
                        <a:effectLst/>
                      </a:endParaRPr>
                    </a:p>
                  </a:txBody>
                  <a:tcPr/>
                </a:tc>
                <a:tc>
                  <a:txBody>
                    <a:bodyPr/>
                    <a:lstStyle/>
                    <a:p>
                      <a:pPr algn="l" rtl="0" fontAlgn="base"/>
                      <a:r>
                        <a:rPr lang="en-GB" sz="1000" b="0" i="0">
                          <a:effectLst/>
                          <a:latin typeface="Arial"/>
                        </a:rPr>
                        <a:t>Promoted via tv advertisements, social media advertisements and billboards</a:t>
                      </a:r>
                    </a:p>
                  </a:txBody>
                  <a:tcPr/>
                </a:tc>
                <a:extLst>
                  <a:ext uri="{0D108BD9-81ED-4DB2-BD59-A6C34878D82A}">
                    <a16:rowId xmlns:a16="http://schemas.microsoft.com/office/drawing/2014/main" val="1523462175"/>
                  </a:ext>
                </a:extLst>
              </a:tr>
              <a:tr h="736802">
                <a:tc>
                  <a:txBody>
                    <a:bodyPr/>
                    <a:lstStyle/>
                    <a:p>
                      <a:pPr algn="l" rtl="0" fontAlgn="base"/>
                      <a:r>
                        <a:rPr lang="en-GB" sz="1000">
                          <a:effectLst/>
                        </a:rPr>
                        <a:t>Strengths and weaknesses </a:t>
                      </a:r>
                      <a:endParaRPr lang="en-GB" sz="1000" b="0" i="0">
                        <a:effectLst/>
                      </a:endParaRPr>
                    </a:p>
                  </a:txBody>
                  <a:tcPr/>
                </a:tc>
                <a:tc>
                  <a:txBody>
                    <a:bodyPr/>
                    <a:lstStyle/>
                    <a:p>
                      <a:pPr algn="l" rtl="0" fontAlgn="base"/>
                      <a:r>
                        <a:rPr lang="en-GB" sz="1000">
                          <a:effectLst/>
                        </a:rPr>
                        <a:t>Strengths: Knowledge and expertise</a:t>
                      </a:r>
                      <a:endParaRPr lang="en-US" sz="1000"/>
                    </a:p>
                    <a:p>
                      <a:pPr lvl="0" algn="l">
                        <a:buNone/>
                      </a:pPr>
                      <a:r>
                        <a:rPr lang="en-GB" sz="1000">
                          <a:effectLst/>
                        </a:rPr>
                        <a:t>Connect and actively engage with customers</a:t>
                      </a:r>
                    </a:p>
                    <a:p>
                      <a:pPr lvl="0" algn="l">
                        <a:buNone/>
                      </a:pPr>
                      <a:r>
                        <a:rPr lang="en-GB" sz="1000">
                          <a:effectLst/>
                        </a:rPr>
                        <a:t>Weaknesses: Huge competitors Cashflow</a:t>
                      </a:r>
                    </a:p>
                  </a:txBody>
                  <a:tcPr/>
                </a:tc>
                <a:tc>
                  <a:txBody>
                    <a:bodyPr/>
                    <a:lstStyle/>
                    <a:p>
                      <a:pPr algn="l" rtl="0" fontAlgn="base"/>
                      <a:r>
                        <a:rPr lang="en-GB" sz="1000">
                          <a:effectLst/>
                        </a:rPr>
                        <a:t>Strengths: 30 years' experience. </a:t>
                      </a:r>
                    </a:p>
                    <a:p>
                      <a:pPr algn="l" rtl="0" fontAlgn="base"/>
                      <a:r>
                        <a:rPr lang="en-GB" sz="1000">
                          <a:effectLst/>
                        </a:rPr>
                        <a:t>Bulk orders </a:t>
                      </a:r>
                    </a:p>
                    <a:p>
                      <a:pPr algn="l" rtl="0" fontAlgn="base"/>
                      <a:r>
                        <a:rPr lang="en-GB" sz="1000">
                          <a:effectLst/>
                        </a:rPr>
                        <a:t>Express delivery </a:t>
                      </a:r>
                    </a:p>
                    <a:p>
                      <a:pPr algn="l" rtl="0" fontAlgn="base"/>
                      <a:r>
                        <a:rPr lang="en-GB" sz="1000">
                          <a:effectLst/>
                        </a:rPr>
                        <a:t>Weaknesses: website isn't secure. </a:t>
                      </a:r>
                    </a:p>
                  </a:txBody>
                  <a:tcPr/>
                </a:tc>
                <a:tc>
                  <a:txBody>
                    <a:bodyPr/>
                    <a:lstStyle/>
                    <a:p>
                      <a:pPr algn="l" rtl="0" fontAlgn="base"/>
                      <a:r>
                        <a:rPr lang="en-GB" sz="1000" b="0" i="0">
                          <a:effectLst/>
                          <a:latin typeface="Arial"/>
                        </a:rPr>
                        <a:t>Strengths: 38 years' experience in the fashion and sportswear industry.</a:t>
                      </a:r>
                    </a:p>
                    <a:p>
                      <a:pPr lvl="0" algn="l">
                        <a:buNone/>
                      </a:pPr>
                      <a:r>
                        <a:rPr lang="en-GB" sz="1000" b="0" i="0">
                          <a:effectLst/>
                          <a:latin typeface="Arial"/>
                        </a:rPr>
                        <a:t>Different pay methods allowing you to pay in instalments such as </a:t>
                      </a:r>
                      <a:r>
                        <a:rPr lang="en-GB" sz="1000" b="0" i="0" err="1">
                          <a:effectLst/>
                          <a:latin typeface="Arial"/>
                        </a:rPr>
                        <a:t>klarna</a:t>
                      </a:r>
                      <a:r>
                        <a:rPr lang="en-GB" sz="1000" b="0" i="0">
                          <a:effectLst/>
                          <a:latin typeface="Arial"/>
                        </a:rPr>
                        <a:t>, clear pay and lay buy.</a:t>
                      </a:r>
                    </a:p>
                  </a:txBody>
                  <a:tcPr/>
                </a:tc>
                <a:extLst>
                  <a:ext uri="{0D108BD9-81ED-4DB2-BD59-A6C34878D82A}">
                    <a16:rowId xmlns:a16="http://schemas.microsoft.com/office/drawing/2014/main" val="2096506987"/>
                  </a:ext>
                </a:extLst>
              </a:tr>
              <a:tr h="754773">
                <a:tc>
                  <a:txBody>
                    <a:bodyPr/>
                    <a:lstStyle/>
                    <a:p>
                      <a:pPr algn="l" rtl="0" fontAlgn="base"/>
                      <a:r>
                        <a:rPr lang="en-GB" sz="1000">
                          <a:effectLst/>
                        </a:rPr>
                        <a:t>Organizational Culture  </a:t>
                      </a:r>
                      <a:endParaRPr lang="en-GB" sz="1000" b="0" i="0">
                        <a:effectLst/>
                      </a:endParaRPr>
                    </a:p>
                  </a:txBody>
                  <a:tcPr/>
                </a:tc>
                <a:tc>
                  <a:txBody>
                    <a:bodyPr/>
                    <a:lstStyle/>
                    <a:p>
                      <a:pPr algn="l" rtl="0" fontAlgn="base"/>
                      <a:r>
                        <a:rPr lang="en-GB" sz="1000">
                          <a:effectLst/>
                        </a:rPr>
                        <a:t>Our culture consist of Shared beliefs and values we aim to communicate and try different methods by shaping employee perceptions,</a:t>
                      </a:r>
                      <a:endParaRPr lang="en-GB" sz="1000" b="0" i="0" u="none" strike="noStrike" noProof="0">
                        <a:effectLst/>
                        <a:latin typeface="Arial"/>
                      </a:endParaRPr>
                    </a:p>
                  </a:txBody>
                  <a:tcPr/>
                </a:tc>
                <a:tc>
                  <a:txBody>
                    <a:bodyPr/>
                    <a:lstStyle/>
                    <a:p>
                      <a:pPr algn="l" rtl="0" fontAlgn="base"/>
                      <a:r>
                        <a:rPr lang="en-GB" sz="1200" b="0" i="0">
                          <a:effectLst/>
                          <a:latin typeface="Arial"/>
                        </a:rPr>
                        <a:t>No real culture but is a family run business.</a:t>
                      </a: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1300686822"/>
                  </a:ext>
                </a:extLst>
              </a:tr>
              <a:tr h="251591">
                <a:tc>
                  <a:txBody>
                    <a:bodyPr/>
                    <a:lstStyle/>
                    <a:p>
                      <a:pPr algn="l" rtl="0" fontAlgn="base"/>
                      <a:r>
                        <a:rPr lang="en-GB" sz="1000">
                          <a:effectLst/>
                        </a:rPr>
                        <a:t>Distribution  </a:t>
                      </a:r>
                      <a:endParaRPr lang="en-GB" sz="1000" b="0" i="0">
                        <a:effectLst/>
                      </a:endParaRPr>
                    </a:p>
                  </a:txBody>
                  <a:tcPr/>
                </a:tc>
                <a:tc>
                  <a:txBody>
                    <a:bodyPr/>
                    <a:lstStyle/>
                    <a:p>
                      <a:pPr algn="l" rtl="0" fontAlgn="base"/>
                      <a:r>
                        <a:rPr lang="en-GB" sz="1000">
                          <a:effectLst/>
                        </a:rPr>
                        <a:t>Online  </a:t>
                      </a:r>
                    </a:p>
                  </a:txBody>
                  <a:tcPr/>
                </a:tc>
                <a:tc>
                  <a:txBody>
                    <a:bodyPr/>
                    <a:lstStyle/>
                    <a:p>
                      <a:pPr algn="l" rtl="0" fontAlgn="base"/>
                      <a:r>
                        <a:rPr lang="en-GB" sz="1000">
                          <a:effectLst/>
                        </a:rPr>
                        <a:t>Online </a:t>
                      </a:r>
                      <a:endParaRPr lang="en-GB" sz="1000" b="0" i="0">
                        <a:effectLst/>
                      </a:endParaRPr>
                    </a:p>
                  </a:txBody>
                  <a:tcPr/>
                </a:tc>
                <a:tc>
                  <a:txBody>
                    <a:bodyPr/>
                    <a:lstStyle/>
                    <a:p>
                      <a:pPr algn="l" rtl="0" fontAlgn="base"/>
                      <a:r>
                        <a:rPr lang="en-GB" sz="1000" b="0" i="0">
                          <a:effectLst/>
                          <a:latin typeface="Calibri"/>
                        </a:rPr>
                        <a:t>Online and in store.</a:t>
                      </a:r>
                    </a:p>
                  </a:txBody>
                  <a:tcPr/>
                </a:tc>
                <a:extLst>
                  <a:ext uri="{0D108BD9-81ED-4DB2-BD59-A6C34878D82A}">
                    <a16:rowId xmlns:a16="http://schemas.microsoft.com/office/drawing/2014/main" val="46449057"/>
                  </a:ext>
                </a:extLst>
              </a:tr>
              <a:tr h="736802">
                <a:tc>
                  <a:txBody>
                    <a:bodyPr/>
                    <a:lstStyle/>
                    <a:p>
                      <a:pPr algn="l" rtl="0" fontAlgn="base"/>
                      <a:r>
                        <a:rPr lang="en-GB" sz="1000">
                          <a:effectLst/>
                        </a:rPr>
                        <a:t>How big of a threat are competitors to you?  </a:t>
                      </a:r>
                      <a:endParaRPr lang="en-GB" sz="1000" b="0" i="0">
                        <a:effectLst/>
                      </a:endParaRPr>
                    </a:p>
                  </a:txBody>
                  <a:tcPr/>
                </a:tc>
                <a:tc>
                  <a:txBody>
                    <a:bodyPr/>
                    <a:lstStyle/>
                    <a:p>
                      <a:pPr algn="l" rtl="0" fontAlgn="base"/>
                      <a:r>
                        <a:rPr lang="en-GB" sz="1000">
                          <a:effectLst/>
                        </a:rPr>
                        <a:t>They have been in  the business for a long and has a lot more experience  </a:t>
                      </a:r>
                    </a:p>
                    <a:p>
                      <a:pPr algn="l" rtl="0" fontAlgn="base"/>
                      <a:r>
                        <a:rPr lang="en-GB" sz="1000">
                          <a:effectLst/>
                        </a:rPr>
                        <a:t>How would they react on your entrance to the market? </a:t>
                      </a:r>
                    </a:p>
                  </a:txBody>
                  <a:tcPr/>
                </a:tc>
                <a:tc>
                  <a:txBody>
                    <a:bodyPr/>
                    <a:lstStyle/>
                    <a:p>
                      <a:pPr algn="l" rtl="0" fontAlgn="base"/>
                      <a:r>
                        <a:rPr lang="en-GB" sz="1000">
                          <a:effectLst/>
                        </a:rPr>
                        <a:t> Lots of experience and good if bulk buying.  </a:t>
                      </a:r>
                    </a:p>
                    <a:p>
                      <a:pPr algn="l" rtl="0" fontAlgn="base"/>
                      <a:r>
                        <a:rPr lang="en-GB" sz="1000">
                          <a:effectLst/>
                        </a:rPr>
                        <a:t>Expensive for one or two products. </a:t>
                      </a:r>
                    </a:p>
                    <a:p>
                      <a:pPr algn="l" rtl="0" fontAlgn="base"/>
                      <a:r>
                        <a:rPr lang="en-GB" sz="1000">
                          <a:effectLst/>
                        </a:rPr>
                        <a:t>Confusing website. </a:t>
                      </a:r>
                      <a:endParaRPr lang="en-GB" sz="1000" b="0" i="0">
                        <a:effectLst/>
                      </a:endParaRP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2829481663"/>
                  </a:ext>
                </a:extLst>
              </a:tr>
              <a:tr h="575065">
                <a:tc>
                  <a:txBody>
                    <a:bodyPr/>
                    <a:lstStyle/>
                    <a:p>
                      <a:pPr algn="l" rtl="0" fontAlgn="base"/>
                      <a:r>
                        <a:rPr lang="en-GB" sz="1000">
                          <a:effectLst/>
                        </a:rPr>
                        <a:t>How do their strategies affect your business? </a:t>
                      </a:r>
                      <a:endParaRPr lang="en-GB" sz="1000" b="0" i="0">
                        <a:effectLst/>
                      </a:endParaRPr>
                    </a:p>
                  </a:txBody>
                  <a:tcPr/>
                </a:tc>
                <a:tc>
                  <a:txBody>
                    <a:bodyPr/>
                    <a:lstStyle/>
                    <a:p>
                      <a:pPr algn="l" rtl="0" fontAlgn="base"/>
                      <a:r>
                        <a:rPr lang="en-GB" sz="1000" b="0" i="0">
                          <a:effectLst/>
                          <a:latin typeface="Arial"/>
                        </a:rPr>
                        <a:t>They have been in the business longer and knows what strategies work for them as we are new, we need to find out what works for us in the future</a:t>
                      </a:r>
                    </a:p>
                  </a:txBody>
                  <a:tcPr/>
                </a:tc>
                <a:tc>
                  <a:txBody>
                    <a:bodyPr/>
                    <a:lstStyle/>
                    <a:p>
                      <a:pPr algn="l" rtl="0" fontAlgn="base"/>
                      <a:r>
                        <a:rPr lang="en-GB" sz="1000">
                          <a:effectLst/>
                        </a:rPr>
                        <a:t>Doesn’t affect too much as they are selling customised designs, online only , more for large companies. </a:t>
                      </a:r>
                      <a:endParaRPr lang="en-GB" sz="1000" b="0" i="0">
                        <a:effectLst/>
                      </a:endParaRP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359117027"/>
                  </a:ext>
                </a:extLst>
              </a:tr>
            </a:tbl>
          </a:graphicData>
        </a:graphic>
      </p:graphicFrame>
    </p:spTree>
    <p:extLst>
      <p:ext uri="{BB962C8B-B14F-4D97-AF65-F5344CB8AC3E}">
        <p14:creationId xmlns:p14="http://schemas.microsoft.com/office/powerpoint/2010/main" val="1108661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1B76-C968-4C13-8543-0CC3E0D38158}"/>
              </a:ext>
            </a:extLst>
          </p:cNvPr>
          <p:cNvSpPr>
            <a:spLocks noGrp="1"/>
          </p:cNvSpPr>
          <p:nvPr>
            <p:ph type="title"/>
          </p:nvPr>
        </p:nvSpPr>
        <p:spPr>
          <a:xfrm>
            <a:off x="643467" y="321734"/>
            <a:ext cx="10905066" cy="1135737"/>
          </a:xfrm>
        </p:spPr>
        <p:txBody>
          <a:bodyPr>
            <a:normAutofit/>
          </a:bodyPr>
          <a:lstStyle/>
          <a:p>
            <a:r>
              <a:rPr lang="en-GB" sz="4500" b="1">
                <a:cs typeface="Calibri Light"/>
              </a:rPr>
              <a:t>SWOT Analysis</a:t>
            </a:r>
            <a:endParaRPr lang="en-GB" sz="4500" b="1">
              <a:cs typeface="Arial"/>
            </a:endParaRPr>
          </a:p>
        </p:txBody>
      </p:sp>
      <p:graphicFrame>
        <p:nvGraphicFramePr>
          <p:cNvPr id="5" name="Content Placeholder 2">
            <a:extLst>
              <a:ext uri="{FF2B5EF4-FFF2-40B4-BE49-F238E27FC236}">
                <a16:creationId xmlns:a16="http://schemas.microsoft.com/office/drawing/2014/main" id="{837CE9EE-9E38-4584-B5AA-982CBFA356E6}"/>
              </a:ext>
            </a:extLst>
          </p:cNvPr>
          <p:cNvGraphicFramePr>
            <a:graphicFrameLocks noGrp="1"/>
          </p:cNvGraphicFramePr>
          <p:nvPr>
            <p:ph idx="1"/>
            <p:extLst>
              <p:ext uri="{D42A27DB-BD31-4B8C-83A1-F6EECF244321}">
                <p14:modId xmlns:p14="http://schemas.microsoft.com/office/powerpoint/2010/main" val="4218232929"/>
              </p:ext>
            </p:extLst>
          </p:nvPr>
        </p:nvGraphicFramePr>
        <p:xfrm>
          <a:off x="2023855" y="1303130"/>
          <a:ext cx="8545720" cy="47468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9244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94BAC-E747-458C-9D2F-4044BA7389CA}"/>
              </a:ext>
            </a:extLst>
          </p:cNvPr>
          <p:cNvSpPr>
            <a:spLocks noGrp="1"/>
          </p:cNvSpPr>
          <p:nvPr>
            <p:ph type="title"/>
          </p:nvPr>
        </p:nvSpPr>
        <p:spPr>
          <a:xfrm>
            <a:off x="1301261" y="590062"/>
            <a:ext cx="9205277" cy="754222"/>
          </a:xfrm>
        </p:spPr>
        <p:txBody>
          <a:bodyPr vert="horz" lIns="91440" tIns="45720" rIns="91440" bIns="45720" rtlCol="0" anchor="b">
            <a:normAutofit/>
          </a:bodyPr>
          <a:lstStyle/>
          <a:p>
            <a:r>
              <a:rPr lang="en-US" sz="4500" b="1" kern="1200">
                <a:solidFill>
                  <a:srgbClr val="FFFFFF"/>
                </a:solidFill>
                <a:latin typeface="+mj-lt"/>
                <a:ea typeface="+mj-ea"/>
                <a:cs typeface="+mj-cs"/>
              </a:rPr>
              <a:t>Market Audit –PESTLE Analysis</a:t>
            </a:r>
          </a:p>
        </p:txBody>
      </p:sp>
      <p:sp>
        <p:nvSpPr>
          <p:cNvPr id="9" name="TextBox 8">
            <a:extLst>
              <a:ext uri="{FF2B5EF4-FFF2-40B4-BE49-F238E27FC236}">
                <a16:creationId xmlns:a16="http://schemas.microsoft.com/office/drawing/2014/main" id="{886B8502-C857-45B9-9707-E66227BC8B2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3" name="Diagram 3">
            <a:extLst>
              <a:ext uri="{FF2B5EF4-FFF2-40B4-BE49-F238E27FC236}">
                <a16:creationId xmlns:a16="http://schemas.microsoft.com/office/drawing/2014/main" id="{9CA9C2D5-F4AA-4E4F-9674-30337F9BA12B}"/>
              </a:ext>
            </a:extLst>
          </p:cNvPr>
          <p:cNvGraphicFramePr/>
          <p:nvPr/>
        </p:nvGraphicFramePr>
        <p:xfrm>
          <a:off x="3810000" y="1600200"/>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5118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ilhouette, vector graphics&#10;&#10;Description automatically generated">
            <a:extLst>
              <a:ext uri="{FF2B5EF4-FFF2-40B4-BE49-F238E27FC236}">
                <a16:creationId xmlns:a16="http://schemas.microsoft.com/office/drawing/2014/main" id="{2E0F5CBE-75D7-45C6-9B09-B6AB38F7069E}"/>
              </a:ext>
            </a:extLst>
          </p:cNvPr>
          <p:cNvPicPr>
            <a:picLocks noChangeAspect="1"/>
          </p:cNvPicPr>
          <p:nvPr/>
        </p:nvPicPr>
        <p:blipFill rotWithShape="1">
          <a:blip r:embed="rId2">
            <a:duotone>
              <a:schemeClr val="bg2">
                <a:shade val="45000"/>
                <a:satMod val="135000"/>
              </a:schemeClr>
              <a:prstClr val="white"/>
            </a:duotone>
            <a:alphaModFix amt="25000"/>
          </a:blip>
          <a:srcRect t="14447" r="-1" b="-1"/>
          <a:stretch/>
        </p:blipFill>
        <p:spPr>
          <a:xfrm>
            <a:off x="153" y="10"/>
            <a:ext cx="12191695" cy="6857990"/>
          </a:xfrm>
          <a:prstGeom prst="rect">
            <a:avLst/>
          </a:prstGeom>
        </p:spPr>
      </p:pic>
      <p:pic>
        <p:nvPicPr>
          <p:cNvPr id="45" name="Picture 4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63BFA238-CEB3-4642-8347-C62E2F897550}"/>
              </a:ext>
            </a:extLst>
          </p:cNvPr>
          <p:cNvSpPr>
            <a:spLocks noGrp="1"/>
          </p:cNvSpPr>
          <p:nvPr>
            <p:ph type="title"/>
          </p:nvPr>
        </p:nvSpPr>
        <p:spPr>
          <a:xfrm>
            <a:off x="2611808" y="808056"/>
            <a:ext cx="7958331" cy="1077229"/>
          </a:xfrm>
        </p:spPr>
        <p:txBody>
          <a:bodyPr>
            <a:normAutofit/>
          </a:bodyPr>
          <a:lstStyle/>
          <a:p>
            <a:pPr algn="l"/>
            <a:r>
              <a:rPr lang="en-GB" b="1">
                <a:cs typeface="Arial"/>
              </a:rPr>
              <a:t>Political</a:t>
            </a:r>
            <a:endParaRPr lang="en-GB" b="1"/>
          </a:p>
        </p:txBody>
      </p:sp>
      <p:sp>
        <p:nvSpPr>
          <p:cNvPr id="47" name="Rectangle 4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3C461AE-CCD7-49C5-AD63-1990DF582047}"/>
              </a:ext>
            </a:extLst>
          </p:cNvPr>
          <p:cNvSpPr>
            <a:spLocks noGrp="1"/>
          </p:cNvSpPr>
          <p:nvPr>
            <p:ph idx="1"/>
          </p:nvPr>
        </p:nvSpPr>
        <p:spPr>
          <a:xfrm>
            <a:off x="2610579" y="2052116"/>
            <a:ext cx="7959560" cy="3997828"/>
          </a:xfrm>
        </p:spPr>
        <p:txBody>
          <a:bodyPr>
            <a:normAutofit/>
          </a:bodyPr>
          <a:lstStyle/>
          <a:p>
            <a:pPr marL="344170" indent="-344170">
              <a:spcBef>
                <a:spcPts val="0"/>
              </a:spcBef>
            </a:pPr>
            <a:r>
              <a:rPr lang="en-US" b="1">
                <a:ea typeface="+mn-lt"/>
                <a:cs typeface="+mn-lt"/>
              </a:rPr>
              <a:t>Political - The UK Government’s inquiry into the sustainability of the fashion industry; </a:t>
            </a:r>
          </a:p>
          <a:p>
            <a:pPr marL="344170" indent="-344170">
              <a:spcBef>
                <a:spcPts val="0"/>
              </a:spcBef>
            </a:pPr>
            <a:r>
              <a:rPr lang="en-US" b="1">
                <a:ea typeface="+mn-lt"/>
                <a:cs typeface="+mn-lt"/>
              </a:rPr>
              <a:t>Because of Brexit can’t expand in EU to trade abord;   </a:t>
            </a:r>
            <a:endParaRPr lang="en-GB" b="1">
              <a:ea typeface="+mn-lt"/>
              <a:cs typeface="+mn-lt"/>
            </a:endParaRPr>
          </a:p>
          <a:p>
            <a:pPr marL="344170" indent="-344170">
              <a:spcBef>
                <a:spcPts val="0"/>
              </a:spcBef>
            </a:pPr>
            <a:r>
              <a:rPr lang="en-US" b="1">
                <a:ea typeface="+mn-lt"/>
                <a:cs typeface="+mn-lt"/>
              </a:rPr>
              <a:t>Political stability has impact on Pound power </a:t>
            </a:r>
            <a:endParaRPr lang="en-US" b="1">
              <a:cs typeface="Arial"/>
            </a:endParaRPr>
          </a:p>
        </p:txBody>
      </p:sp>
    </p:spTree>
    <p:extLst>
      <p:ext uri="{BB962C8B-B14F-4D97-AF65-F5344CB8AC3E}">
        <p14:creationId xmlns:p14="http://schemas.microsoft.com/office/powerpoint/2010/main" val="876306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alendar&#10;&#10;Description automatically generated">
            <a:extLst>
              <a:ext uri="{FF2B5EF4-FFF2-40B4-BE49-F238E27FC236}">
                <a16:creationId xmlns:a16="http://schemas.microsoft.com/office/drawing/2014/main" id="{61775230-2357-4965-8834-4EA1F4D7050D}"/>
              </a:ext>
            </a:extLst>
          </p:cNvPr>
          <p:cNvPicPr>
            <a:picLocks noChangeAspect="1"/>
          </p:cNvPicPr>
          <p:nvPr/>
        </p:nvPicPr>
        <p:blipFill rotWithShape="1">
          <a:blip r:embed="rId2">
            <a:duotone>
              <a:schemeClr val="bg2">
                <a:shade val="45000"/>
                <a:satMod val="135000"/>
              </a:schemeClr>
              <a:prstClr val="white"/>
            </a:duotone>
            <a:alphaModFix amt="25000"/>
          </a:blip>
          <a:srcRect l="20466" r="17758"/>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8531ED05-F064-42F6-B939-A62C227F7581}"/>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ECONOMIC</a:t>
            </a:r>
            <a:endParaRPr lang="en-US"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A0E0A78-C998-4B83-B468-F7882606D57E}"/>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Due to the high cost of clothing manufacturing in the UK, many retailers manufacture their items overseas, including Bangladesh, India, Sri Lanka, Turkey, and China. This allows them to lower their production costs and sell their goods at a lower cost. </a:t>
            </a:r>
            <a:endParaRPr lang="en-GB" b="1">
              <a:ea typeface="+mn-lt"/>
              <a:cs typeface="+mn-lt"/>
            </a:endParaRPr>
          </a:p>
          <a:p>
            <a:pPr marL="344170" indent="-344170">
              <a:lnSpc>
                <a:spcPct val="100000"/>
              </a:lnSpc>
              <a:spcBef>
                <a:spcPts val="0"/>
              </a:spcBef>
              <a:spcAft>
                <a:spcPts val="0"/>
              </a:spcAft>
            </a:pPr>
            <a:r>
              <a:rPr lang="en-US" b="1">
                <a:ea typeface="+mn-lt"/>
                <a:cs typeface="+mn-lt"/>
              </a:rPr>
              <a:t>Consumer habits of buying big name brands clothing  </a:t>
            </a:r>
            <a:endParaRPr lang="en-GB" b="1">
              <a:ea typeface="+mn-lt"/>
              <a:cs typeface="+mn-lt"/>
            </a:endParaRPr>
          </a:p>
          <a:p>
            <a:pPr marL="344170" indent="-344170">
              <a:lnSpc>
                <a:spcPct val="100000"/>
              </a:lnSpc>
              <a:spcBef>
                <a:spcPts val="0"/>
              </a:spcBef>
              <a:spcAft>
                <a:spcPts val="0"/>
              </a:spcAft>
            </a:pPr>
            <a:r>
              <a:rPr lang="en-US" b="1">
                <a:ea typeface="+mn-lt"/>
                <a:cs typeface="+mn-lt"/>
              </a:rPr>
              <a:t>budget limitations </a:t>
            </a:r>
            <a:endParaRPr lang="en-GB" b="1">
              <a:ea typeface="+mn-lt"/>
              <a:cs typeface="+mn-lt"/>
            </a:endParaRPr>
          </a:p>
          <a:p>
            <a:pPr marL="344170" indent="-344170"/>
            <a:endParaRPr lang="en-US">
              <a:cs typeface="Arial"/>
            </a:endParaRPr>
          </a:p>
        </p:txBody>
      </p:sp>
    </p:spTree>
    <p:extLst>
      <p:ext uri="{BB962C8B-B14F-4D97-AF65-F5344CB8AC3E}">
        <p14:creationId xmlns:p14="http://schemas.microsoft.com/office/powerpoint/2010/main" val="619738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toy, vector graphics, doll&#10;&#10;Description automatically generated">
            <a:extLst>
              <a:ext uri="{FF2B5EF4-FFF2-40B4-BE49-F238E27FC236}">
                <a16:creationId xmlns:a16="http://schemas.microsoft.com/office/drawing/2014/main" id="{E074FF98-8D57-48D3-BE76-5C38826617B5}"/>
              </a:ext>
            </a:extLst>
          </p:cNvPr>
          <p:cNvPicPr>
            <a:picLocks noChangeAspect="1"/>
          </p:cNvPicPr>
          <p:nvPr/>
        </p:nvPicPr>
        <p:blipFill rotWithShape="1">
          <a:blip r:embed="rId2">
            <a:duotone>
              <a:schemeClr val="bg2">
                <a:shade val="45000"/>
                <a:satMod val="135000"/>
              </a:schemeClr>
              <a:prstClr val="white"/>
            </a:duotone>
            <a:alphaModFix amt="25000"/>
          </a:blip>
          <a:srcRect t="6843" r="-1" b="8885"/>
          <a:stretch/>
        </p:blipFill>
        <p:spPr>
          <a:xfrm>
            <a:off x="153" y="10"/>
            <a:ext cx="12191695" cy="6857990"/>
          </a:xfrm>
          <a:prstGeom prst="rect">
            <a:avLst/>
          </a:prstGeom>
        </p:spPr>
      </p:pic>
      <p:pic>
        <p:nvPicPr>
          <p:cNvPr id="18" name="Picture 17">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FA21DD36-D74B-4F9E-9A21-3D4284C2F702}"/>
              </a:ext>
            </a:extLst>
          </p:cNvPr>
          <p:cNvSpPr>
            <a:spLocks noGrp="1"/>
          </p:cNvSpPr>
          <p:nvPr>
            <p:ph type="title"/>
          </p:nvPr>
        </p:nvSpPr>
        <p:spPr>
          <a:xfrm>
            <a:off x="2611808" y="808056"/>
            <a:ext cx="7958331" cy="1077229"/>
          </a:xfrm>
        </p:spPr>
        <p:txBody>
          <a:bodyPr>
            <a:normAutofit/>
          </a:bodyPr>
          <a:lstStyle/>
          <a:p>
            <a:pPr algn="l"/>
            <a:r>
              <a:rPr lang="en-GB" sz="4500" b="1">
                <a:cs typeface="Arial"/>
              </a:rPr>
              <a:t>Social</a:t>
            </a:r>
            <a:endParaRPr lang="en-GB" b="1">
              <a:cs typeface="Arial" panose="020B0604020202020204"/>
            </a:endParaRPr>
          </a:p>
        </p:txBody>
      </p:sp>
      <p:sp>
        <p:nvSpPr>
          <p:cNvPr id="20" name="Rectangle 19">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E684FD50-A9DF-4D3E-A4B5-94FA8BFB9F9A}"/>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Cultural Diversity and preferences by region  or country. </a:t>
            </a:r>
            <a:endParaRPr lang="en-GB" b="1">
              <a:ea typeface="+mn-lt"/>
              <a:cs typeface="+mn-lt"/>
            </a:endParaRPr>
          </a:p>
          <a:p>
            <a:pPr marL="344170" indent="-344170">
              <a:lnSpc>
                <a:spcPct val="100000"/>
              </a:lnSpc>
              <a:spcBef>
                <a:spcPts val="0"/>
              </a:spcBef>
              <a:spcAft>
                <a:spcPts val="0"/>
              </a:spcAft>
            </a:pPr>
            <a:r>
              <a:rPr lang="en-US" b="1">
                <a:ea typeface="+mn-lt"/>
                <a:cs typeface="+mn-lt"/>
              </a:rPr>
              <a:t>Our clothing range does not cater to men. It's for girls and woman only. </a:t>
            </a:r>
            <a:endParaRPr lang="en-GB" b="1">
              <a:ea typeface="+mn-lt"/>
              <a:cs typeface="+mn-lt"/>
            </a:endParaRPr>
          </a:p>
          <a:p>
            <a:pPr marL="344170" indent="-344170">
              <a:lnSpc>
                <a:spcPct val="100000"/>
              </a:lnSpc>
              <a:spcBef>
                <a:spcPts val="0"/>
              </a:spcBef>
              <a:spcAft>
                <a:spcPts val="0"/>
              </a:spcAft>
            </a:pPr>
            <a:r>
              <a:rPr lang="en-US" b="1">
                <a:ea typeface="+mn-lt"/>
                <a:cs typeface="+mn-lt"/>
              </a:rPr>
              <a:t>The younger generation prefer to shop online  </a:t>
            </a:r>
            <a:endParaRPr lang="en-GB" b="1">
              <a:ea typeface="+mn-lt"/>
              <a:cs typeface="+mn-lt"/>
            </a:endParaRPr>
          </a:p>
          <a:p>
            <a:pPr marL="344170" indent="-344170">
              <a:lnSpc>
                <a:spcPct val="100000"/>
              </a:lnSpc>
              <a:spcBef>
                <a:spcPts val="0"/>
              </a:spcBef>
              <a:spcAft>
                <a:spcPts val="0"/>
              </a:spcAft>
            </a:pPr>
            <a:r>
              <a:rPr lang="en-US" b="1">
                <a:ea typeface="+mn-lt"/>
                <a:cs typeface="+mn-lt"/>
              </a:rPr>
              <a:t>the demographics with the most disposable income are the woman ages 15-60  </a:t>
            </a:r>
            <a:endParaRPr lang="en-GB" b="1">
              <a:ea typeface="+mn-lt"/>
              <a:cs typeface="+mn-lt"/>
            </a:endParaRPr>
          </a:p>
          <a:p>
            <a:pPr marL="344170" indent="-344170">
              <a:lnSpc>
                <a:spcPct val="100000"/>
              </a:lnSpc>
              <a:spcBef>
                <a:spcPts val="0"/>
              </a:spcBef>
              <a:spcAft>
                <a:spcPts val="0"/>
              </a:spcAft>
            </a:pPr>
            <a:r>
              <a:rPr lang="en-US" b="1">
                <a:ea typeface="+mn-lt"/>
                <a:cs typeface="+mn-lt"/>
              </a:rPr>
              <a:t>lifestyle factors are affected as mental health is rising </a:t>
            </a:r>
            <a:endParaRPr lang="en-GB" b="1">
              <a:ea typeface="+mn-lt"/>
              <a:cs typeface="+mn-lt"/>
            </a:endParaRPr>
          </a:p>
          <a:p>
            <a:pPr marL="344170" indent="-344170"/>
            <a:endParaRPr lang="en-US">
              <a:cs typeface="Arial"/>
            </a:endParaRPr>
          </a:p>
        </p:txBody>
      </p:sp>
      <p:sp>
        <p:nvSpPr>
          <p:cNvPr id="6" name="TextBox 5">
            <a:extLst>
              <a:ext uri="{FF2B5EF4-FFF2-40B4-BE49-F238E27FC236}">
                <a16:creationId xmlns:a16="http://schemas.microsoft.com/office/drawing/2014/main" id="{A62C33BC-098F-48B8-9B51-C5FB4B7E352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49329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picture containing text&#10;&#10;Description automatically generated">
            <a:extLst>
              <a:ext uri="{FF2B5EF4-FFF2-40B4-BE49-F238E27FC236}">
                <a16:creationId xmlns:a16="http://schemas.microsoft.com/office/drawing/2014/main" id="{53F8DABF-E52C-47A1-8CD0-C7C8F4AEAAD0}"/>
              </a:ext>
            </a:extLst>
          </p:cNvPr>
          <p:cNvPicPr>
            <a:picLocks noChangeAspect="1"/>
          </p:cNvPicPr>
          <p:nvPr/>
        </p:nvPicPr>
        <p:blipFill rotWithShape="1">
          <a:blip r:embed="rId2">
            <a:duotone>
              <a:schemeClr val="bg2">
                <a:shade val="45000"/>
                <a:satMod val="135000"/>
              </a:schemeClr>
              <a:prstClr val="white"/>
            </a:duotone>
            <a:alphaModFix amt="25000"/>
          </a:blip>
          <a:srcRect l="2"/>
          <a:stretch/>
        </p:blipFill>
        <p:spPr>
          <a:xfrm>
            <a:off x="153" y="10"/>
            <a:ext cx="12191695" cy="6857990"/>
          </a:xfrm>
          <a:prstGeom prst="rect">
            <a:avLst/>
          </a:prstGeom>
        </p:spPr>
      </p:pic>
      <p:pic>
        <p:nvPicPr>
          <p:cNvPr id="10"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E09CCFF1-DEF7-42A6-B7C1-AB5E65B2333E}"/>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TECHNOLOGY</a:t>
            </a:r>
            <a:endParaRPr lang="en-US" b="1">
              <a:cs typeface="Arial" panose="020B0604020202020204"/>
            </a:endParaRPr>
          </a:p>
        </p:txBody>
      </p:sp>
      <p:sp>
        <p:nvSpPr>
          <p:cNvPr id="12"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DCBADE3-DBB7-4258-9115-2467D8106F4D}"/>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Technological - Better printing quality </a:t>
            </a:r>
            <a:endParaRPr lang="en-GB" b="1">
              <a:ea typeface="+mn-lt"/>
              <a:cs typeface="+mn-lt"/>
            </a:endParaRPr>
          </a:p>
          <a:p>
            <a:pPr marL="344170" indent="-344170">
              <a:lnSpc>
                <a:spcPct val="100000"/>
              </a:lnSpc>
              <a:spcBef>
                <a:spcPts val="0"/>
              </a:spcBef>
              <a:spcAft>
                <a:spcPts val="0"/>
              </a:spcAft>
            </a:pPr>
            <a:r>
              <a:rPr lang="en-US" b="1">
                <a:ea typeface="+mn-lt"/>
                <a:cs typeface="+mn-lt"/>
              </a:rPr>
              <a:t>Social media offers </a:t>
            </a:r>
            <a:endParaRPr lang="en-GB" b="1">
              <a:ea typeface="+mn-lt"/>
              <a:cs typeface="+mn-lt"/>
            </a:endParaRPr>
          </a:p>
          <a:p>
            <a:pPr marL="344170" indent="-344170"/>
            <a:endParaRPr lang="en-US">
              <a:cs typeface="Arial"/>
            </a:endParaRPr>
          </a:p>
        </p:txBody>
      </p:sp>
    </p:spTree>
    <p:extLst>
      <p:ext uri="{BB962C8B-B14F-4D97-AF65-F5344CB8AC3E}">
        <p14:creationId xmlns:p14="http://schemas.microsoft.com/office/powerpoint/2010/main" val="3289537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wall, indoor, plant, dark&#10;&#10;Description automatically generated">
            <a:extLst>
              <a:ext uri="{FF2B5EF4-FFF2-40B4-BE49-F238E27FC236}">
                <a16:creationId xmlns:a16="http://schemas.microsoft.com/office/drawing/2014/main" id="{D6D6E375-4CDC-424F-8F59-E0153094DEA7}"/>
              </a:ext>
            </a:extLst>
          </p:cNvPr>
          <p:cNvPicPr>
            <a:picLocks noChangeAspect="1"/>
          </p:cNvPicPr>
          <p:nvPr/>
        </p:nvPicPr>
        <p:blipFill rotWithShape="1">
          <a:blip r:embed="rId2">
            <a:duotone>
              <a:schemeClr val="bg2">
                <a:shade val="45000"/>
                <a:satMod val="135000"/>
              </a:schemeClr>
              <a:prstClr val="white"/>
            </a:duotone>
            <a:alphaModFix amt="25000"/>
          </a:blip>
          <a:srcRect l="22224" r="1" b="1"/>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AD066AFA-CED9-4AF2-82DF-F9FC675443A9}"/>
              </a:ext>
            </a:extLst>
          </p:cNvPr>
          <p:cNvSpPr>
            <a:spLocks noGrp="1"/>
          </p:cNvSpPr>
          <p:nvPr>
            <p:ph type="title"/>
          </p:nvPr>
        </p:nvSpPr>
        <p:spPr>
          <a:xfrm>
            <a:off x="2611808" y="808056"/>
            <a:ext cx="7958331" cy="1077229"/>
          </a:xfrm>
        </p:spPr>
        <p:txBody>
          <a:bodyPr>
            <a:normAutofit/>
          </a:bodyPr>
          <a:lstStyle/>
          <a:p>
            <a:pPr algn="l"/>
            <a:r>
              <a:rPr lang="en-GB" sz="4500" b="1">
                <a:cs typeface="Arial"/>
              </a:rPr>
              <a:t>Legal</a:t>
            </a:r>
            <a:endParaRPr lang="en-GB"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D2F45B7-3BBE-4C6A-9D15-E78ACDF19436}"/>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GB">
                <a:ea typeface="+mn-lt"/>
                <a:cs typeface="+mn-lt"/>
              </a:rPr>
              <a:t>Licences &amp; permits</a:t>
            </a:r>
            <a:endParaRPr lang="en-US">
              <a:ea typeface="+mn-lt"/>
              <a:cs typeface="+mn-lt"/>
            </a:endParaRPr>
          </a:p>
          <a:p>
            <a:pPr marL="344170" indent="-344170">
              <a:lnSpc>
                <a:spcPct val="100000"/>
              </a:lnSpc>
              <a:spcBef>
                <a:spcPts val="0"/>
              </a:spcBef>
              <a:spcAft>
                <a:spcPts val="0"/>
              </a:spcAft>
            </a:pPr>
            <a:r>
              <a:rPr lang="en-GB">
                <a:ea typeface="+mn-lt"/>
                <a:cs typeface="+mn-lt"/>
              </a:rPr>
              <a:t>Industry regulations</a:t>
            </a:r>
          </a:p>
          <a:p>
            <a:pPr marL="344170" indent="-344170">
              <a:lnSpc>
                <a:spcPct val="100000"/>
              </a:lnSpc>
              <a:spcBef>
                <a:spcPts val="0"/>
              </a:spcBef>
              <a:spcAft>
                <a:spcPts val="0"/>
              </a:spcAft>
            </a:pPr>
            <a:r>
              <a:rPr lang="en-GB">
                <a:ea typeface="+mn-lt"/>
                <a:cs typeface="+mn-lt"/>
              </a:rPr>
              <a:t>Local labour law</a:t>
            </a:r>
          </a:p>
          <a:p>
            <a:pPr marL="344170" indent="-344170">
              <a:lnSpc>
                <a:spcPct val="100000"/>
              </a:lnSpc>
              <a:spcBef>
                <a:spcPts val="0"/>
              </a:spcBef>
              <a:spcAft>
                <a:spcPts val="0"/>
              </a:spcAft>
            </a:pPr>
            <a:r>
              <a:rPr lang="en-GB">
                <a:ea typeface="+mn-lt"/>
                <a:cs typeface="+mn-lt"/>
              </a:rPr>
              <a:t>Health and safety regulations</a:t>
            </a:r>
          </a:p>
          <a:p>
            <a:pPr marL="344170" indent="-344170">
              <a:lnSpc>
                <a:spcPct val="100000"/>
              </a:lnSpc>
              <a:spcBef>
                <a:spcPts val="0"/>
              </a:spcBef>
              <a:spcAft>
                <a:spcPts val="0"/>
              </a:spcAft>
            </a:pPr>
            <a:r>
              <a:rPr lang="en-GB">
                <a:ea typeface="+mn-lt"/>
                <a:cs typeface="+mn-lt"/>
              </a:rPr>
              <a:t>Data protection law (GDPR)</a:t>
            </a:r>
            <a:endParaRPr lang="en-GB">
              <a:cs typeface="Arial"/>
            </a:endParaRPr>
          </a:p>
          <a:p>
            <a:pPr marL="344170" indent="-344170">
              <a:lnSpc>
                <a:spcPct val="100000"/>
              </a:lnSpc>
              <a:spcBef>
                <a:spcPts val="0"/>
              </a:spcBef>
              <a:spcAft>
                <a:spcPts val="0"/>
              </a:spcAft>
            </a:pPr>
            <a:endParaRPr lang="en-GB">
              <a:cs typeface="Arial"/>
            </a:endParaRPr>
          </a:p>
        </p:txBody>
      </p:sp>
    </p:spTree>
    <p:extLst>
      <p:ext uri="{BB962C8B-B14F-4D97-AF65-F5344CB8AC3E}">
        <p14:creationId xmlns:p14="http://schemas.microsoft.com/office/powerpoint/2010/main" val="1557928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9070F07E-5D97-4C18-9E88-E5C1A884690B}"/>
              </a:ext>
            </a:extLst>
          </p:cNvPr>
          <p:cNvPicPr>
            <a:picLocks noChangeAspect="1"/>
          </p:cNvPicPr>
          <p:nvPr/>
        </p:nvPicPr>
        <p:blipFill rotWithShape="1">
          <a:blip r:embed="rId2">
            <a:duotone>
              <a:schemeClr val="bg2">
                <a:shade val="45000"/>
                <a:satMod val="135000"/>
              </a:schemeClr>
              <a:prstClr val="white"/>
            </a:duotone>
            <a:alphaModFix amt="25000"/>
          </a:blip>
          <a:srcRect t="6545" r="-1" b="9183"/>
          <a:stretch/>
        </p:blipFill>
        <p:spPr>
          <a:xfrm>
            <a:off x="153" y="10"/>
            <a:ext cx="12191695" cy="6857990"/>
          </a:xfrm>
          <a:prstGeom prst="rect">
            <a:avLst/>
          </a:prstGeom>
        </p:spPr>
      </p:pic>
      <p:pic>
        <p:nvPicPr>
          <p:cNvPr id="19" name="Picture 18">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C77D3DFB-E3E2-48EB-A049-C0C1F0A506E6}"/>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ENVIRONMENTAL</a:t>
            </a:r>
            <a:endParaRPr lang="en-US" b="1">
              <a:ea typeface="+mj-lt"/>
              <a:cs typeface="+mj-lt"/>
            </a:endParaRPr>
          </a:p>
        </p:txBody>
      </p:sp>
      <p:sp>
        <p:nvSpPr>
          <p:cNvPr id="21" name="Rectangle 20">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745CEAB2-9BF0-4155-B33D-8C7F28C8533E}"/>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GB" b="1">
                <a:ea typeface="+mn-lt"/>
                <a:cs typeface="+mn-lt"/>
              </a:rPr>
              <a:t>Climate change</a:t>
            </a:r>
            <a:endParaRPr lang="en-US" b="1">
              <a:ea typeface="+mn-lt"/>
              <a:cs typeface="+mn-lt"/>
            </a:endParaRPr>
          </a:p>
          <a:p>
            <a:pPr marL="344170" indent="-344170">
              <a:lnSpc>
                <a:spcPct val="100000"/>
              </a:lnSpc>
              <a:spcBef>
                <a:spcPts val="0"/>
              </a:spcBef>
              <a:spcAft>
                <a:spcPts val="0"/>
              </a:spcAft>
            </a:pPr>
            <a:r>
              <a:rPr lang="en-GB" b="1">
                <a:ea typeface="+mn-lt"/>
                <a:cs typeface="+mn-lt"/>
              </a:rPr>
              <a:t>Future pandemics </a:t>
            </a:r>
          </a:p>
          <a:p>
            <a:pPr marL="344170" indent="-344170">
              <a:lnSpc>
                <a:spcPct val="100000"/>
              </a:lnSpc>
              <a:spcBef>
                <a:spcPts val="0"/>
              </a:spcBef>
              <a:spcAft>
                <a:spcPts val="0"/>
              </a:spcAft>
            </a:pPr>
            <a:r>
              <a:rPr lang="en-GB" b="1">
                <a:cs typeface="Arial"/>
              </a:rPr>
              <a:t>Seasons </a:t>
            </a:r>
          </a:p>
        </p:txBody>
      </p:sp>
    </p:spTree>
    <p:extLst>
      <p:ext uri="{BB962C8B-B14F-4D97-AF65-F5344CB8AC3E}">
        <p14:creationId xmlns:p14="http://schemas.microsoft.com/office/powerpoint/2010/main" val="3598950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lose&#10;&#10;Description automatically generated">
            <a:extLst>
              <a:ext uri="{FF2B5EF4-FFF2-40B4-BE49-F238E27FC236}">
                <a16:creationId xmlns:a16="http://schemas.microsoft.com/office/drawing/2014/main" id="{4ACA6722-86A7-4561-9E64-2DD50581A8F9}"/>
              </a:ext>
            </a:extLst>
          </p:cNvPr>
          <p:cNvPicPr>
            <a:picLocks noChangeAspect="1"/>
          </p:cNvPicPr>
          <p:nvPr/>
        </p:nvPicPr>
        <p:blipFill rotWithShape="1">
          <a:blip r:embed="rId2">
            <a:duotone>
              <a:schemeClr val="bg2">
                <a:shade val="45000"/>
                <a:satMod val="135000"/>
              </a:schemeClr>
              <a:prstClr val="white"/>
            </a:duotone>
            <a:alphaModFix amt="25000"/>
          </a:blip>
          <a:srcRect t="9229" r="-1" b="6499"/>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B4AC8EF6-A6CC-412C-9242-4EABB8BD9B69}"/>
              </a:ext>
            </a:extLst>
          </p:cNvPr>
          <p:cNvSpPr>
            <a:spLocks noGrp="1"/>
          </p:cNvSpPr>
          <p:nvPr>
            <p:ph type="title"/>
          </p:nvPr>
        </p:nvSpPr>
        <p:spPr>
          <a:xfrm>
            <a:off x="2611808" y="808056"/>
            <a:ext cx="7958331" cy="1077229"/>
          </a:xfrm>
        </p:spPr>
        <p:txBody>
          <a:bodyPr>
            <a:normAutofit/>
          </a:bodyPr>
          <a:lstStyle/>
          <a:p>
            <a:pPr algn="l"/>
            <a:r>
              <a:rPr lang="en-US" sz="4500" b="1">
                <a:ea typeface="+mj-lt"/>
                <a:cs typeface="+mj-lt"/>
              </a:rPr>
              <a:t>Target Market</a:t>
            </a:r>
            <a:endParaRPr lang="en-US"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ED0D8985-8C18-428A-A86C-232DCE8E181F}"/>
              </a:ext>
            </a:extLst>
          </p:cNvPr>
          <p:cNvGraphicFramePr>
            <a:graphicFrameLocks noGrp="1"/>
          </p:cNvGraphicFramePr>
          <p:nvPr>
            <p:extLst>
              <p:ext uri="{D42A27DB-BD31-4B8C-83A1-F6EECF244321}">
                <p14:modId xmlns:p14="http://schemas.microsoft.com/office/powerpoint/2010/main" val="613590855"/>
              </p:ext>
            </p:extLst>
          </p:nvPr>
        </p:nvGraphicFramePr>
        <p:xfrm>
          <a:off x="1380225" y="1840301"/>
          <a:ext cx="9963377" cy="3074568"/>
        </p:xfrm>
        <a:graphic>
          <a:graphicData uri="http://schemas.openxmlformats.org/drawingml/2006/table">
            <a:tbl>
              <a:tblPr firstRow="1" firstCol="1" bandRow="1">
                <a:tableStyleId>{F2DE63D5-997A-4646-A377-4702673A728D}</a:tableStyleId>
              </a:tblPr>
              <a:tblGrid>
                <a:gridCol w="1992455">
                  <a:extLst>
                    <a:ext uri="{9D8B030D-6E8A-4147-A177-3AD203B41FA5}">
                      <a16:colId xmlns:a16="http://schemas.microsoft.com/office/drawing/2014/main" val="2295917090"/>
                    </a:ext>
                  </a:extLst>
                </a:gridCol>
                <a:gridCol w="1992455">
                  <a:extLst>
                    <a:ext uri="{9D8B030D-6E8A-4147-A177-3AD203B41FA5}">
                      <a16:colId xmlns:a16="http://schemas.microsoft.com/office/drawing/2014/main" val="3335432190"/>
                    </a:ext>
                  </a:extLst>
                </a:gridCol>
                <a:gridCol w="1992455">
                  <a:extLst>
                    <a:ext uri="{9D8B030D-6E8A-4147-A177-3AD203B41FA5}">
                      <a16:colId xmlns:a16="http://schemas.microsoft.com/office/drawing/2014/main" val="1300214824"/>
                    </a:ext>
                  </a:extLst>
                </a:gridCol>
                <a:gridCol w="1992455">
                  <a:extLst>
                    <a:ext uri="{9D8B030D-6E8A-4147-A177-3AD203B41FA5}">
                      <a16:colId xmlns:a16="http://schemas.microsoft.com/office/drawing/2014/main" val="1810177161"/>
                    </a:ext>
                  </a:extLst>
                </a:gridCol>
                <a:gridCol w="1993557">
                  <a:extLst>
                    <a:ext uri="{9D8B030D-6E8A-4147-A177-3AD203B41FA5}">
                      <a16:colId xmlns:a16="http://schemas.microsoft.com/office/drawing/2014/main" val="1460208406"/>
                    </a:ext>
                  </a:extLst>
                </a:gridCol>
              </a:tblGrid>
              <a:tr h="897902">
                <a:tc>
                  <a:txBody>
                    <a:bodyPr/>
                    <a:lstStyle/>
                    <a:p>
                      <a:r>
                        <a:rPr lang="en-GB" sz="2800">
                          <a:effectLst/>
                        </a:rPr>
                        <a:t>Our Interest</a:t>
                      </a:r>
                    </a:p>
                  </a:txBody>
                  <a:tcPr marL="68580" marR="68580" marT="0" marB="0"/>
                </a:tc>
                <a:tc>
                  <a:txBody>
                    <a:bodyPr/>
                    <a:lstStyle/>
                    <a:p>
                      <a:r>
                        <a:rPr lang="en-GB" sz="2800">
                          <a:effectLst/>
                        </a:rPr>
                        <a:t>High</a:t>
                      </a:r>
                    </a:p>
                  </a:txBody>
                  <a:tcPr marL="68580" marR="68580" marT="0" marB="0"/>
                </a:tc>
                <a:tc>
                  <a:txBody>
                    <a:bodyPr/>
                    <a:lstStyle/>
                    <a:p>
                      <a:r>
                        <a:rPr lang="en-GB" sz="2800">
                          <a:effectLst/>
                        </a:rPr>
                        <a:t>High</a:t>
                      </a:r>
                    </a:p>
                  </a:txBody>
                  <a:tcPr marL="68580" marR="68580" marT="0" marB="0"/>
                </a:tc>
                <a:tc>
                  <a:txBody>
                    <a:bodyPr/>
                    <a:lstStyle/>
                    <a:p>
                      <a:r>
                        <a:rPr lang="en-GB" sz="2800">
                          <a:effectLst/>
                        </a:rPr>
                        <a:t>Medium</a:t>
                      </a:r>
                    </a:p>
                  </a:txBody>
                  <a:tcPr marL="68580" marR="68580" marT="0" marB="0"/>
                </a:tc>
                <a:tc>
                  <a:txBody>
                    <a:bodyPr/>
                    <a:lstStyle/>
                    <a:p>
                      <a:r>
                        <a:rPr lang="en-GB" sz="2800">
                          <a:effectLst/>
                        </a:rPr>
                        <a:t>Low</a:t>
                      </a:r>
                    </a:p>
                  </a:txBody>
                  <a:tcPr marL="68580" marR="68580" marT="0" marB="0"/>
                </a:tc>
                <a:extLst>
                  <a:ext uri="{0D108BD9-81ED-4DB2-BD59-A6C34878D82A}">
                    <a16:rowId xmlns:a16="http://schemas.microsoft.com/office/drawing/2014/main" val="2268104774"/>
                  </a:ext>
                </a:extLst>
              </a:tr>
              <a:tr h="661613">
                <a:tc>
                  <a:txBody>
                    <a:bodyPr/>
                    <a:lstStyle/>
                    <a:p>
                      <a:r>
                        <a:rPr lang="en-GB" sz="2800" b="1">
                          <a:solidFill>
                            <a:schemeClr val="tx1">
                              <a:lumMod val="95000"/>
                              <a:lumOff val="5000"/>
                            </a:schemeClr>
                          </a:solidFill>
                          <a:effectLst/>
                        </a:rPr>
                        <a:t>Age</a:t>
                      </a:r>
                    </a:p>
                  </a:txBody>
                  <a:tcPr marL="68580" marR="68580" marT="0" marB="0"/>
                </a:tc>
                <a:tc>
                  <a:txBody>
                    <a:bodyPr/>
                    <a:lstStyle/>
                    <a:p>
                      <a:r>
                        <a:rPr lang="en-GB" sz="2800" b="1">
                          <a:solidFill>
                            <a:schemeClr val="tx1">
                              <a:lumMod val="95000"/>
                              <a:lumOff val="5000"/>
                            </a:schemeClr>
                          </a:solidFill>
                          <a:effectLst/>
                        </a:rPr>
                        <a:t>16-24</a:t>
                      </a:r>
                    </a:p>
                  </a:txBody>
                  <a:tcPr marL="68580" marR="68580" marT="0" marB="0"/>
                </a:tc>
                <a:tc>
                  <a:txBody>
                    <a:bodyPr/>
                    <a:lstStyle/>
                    <a:p>
                      <a:r>
                        <a:rPr lang="en-GB" sz="2800" b="1">
                          <a:solidFill>
                            <a:schemeClr val="tx1">
                              <a:lumMod val="95000"/>
                              <a:lumOff val="5000"/>
                            </a:schemeClr>
                          </a:solidFill>
                          <a:effectLst/>
                        </a:rPr>
                        <a:t>25-34</a:t>
                      </a:r>
                    </a:p>
                  </a:txBody>
                  <a:tcPr marL="68580" marR="68580" marT="0" marB="0"/>
                </a:tc>
                <a:tc>
                  <a:txBody>
                    <a:bodyPr/>
                    <a:lstStyle/>
                    <a:p>
                      <a:r>
                        <a:rPr lang="en-GB" sz="2800" b="1">
                          <a:solidFill>
                            <a:schemeClr val="tx1">
                              <a:lumMod val="95000"/>
                              <a:lumOff val="5000"/>
                            </a:schemeClr>
                          </a:solidFill>
                          <a:effectLst/>
                        </a:rPr>
                        <a:t>35-44</a:t>
                      </a:r>
                    </a:p>
                  </a:txBody>
                  <a:tcPr marL="68580" marR="68580" marT="0" marB="0"/>
                </a:tc>
                <a:tc>
                  <a:txBody>
                    <a:bodyPr/>
                    <a:lstStyle/>
                    <a:p>
                      <a:r>
                        <a:rPr lang="en-GB" sz="2800" b="1">
                          <a:solidFill>
                            <a:schemeClr val="tx1">
                              <a:lumMod val="95000"/>
                              <a:lumOff val="5000"/>
                            </a:schemeClr>
                          </a:solidFill>
                          <a:effectLst/>
                        </a:rPr>
                        <a:t>45-54</a:t>
                      </a:r>
                    </a:p>
                  </a:txBody>
                  <a:tcPr marL="68580" marR="68580" marT="0" marB="0"/>
                </a:tc>
                <a:extLst>
                  <a:ext uri="{0D108BD9-81ED-4DB2-BD59-A6C34878D82A}">
                    <a16:rowId xmlns:a16="http://schemas.microsoft.com/office/drawing/2014/main" val="4128349527"/>
                  </a:ext>
                </a:extLst>
              </a:tr>
              <a:tr h="661613">
                <a:tc>
                  <a:txBody>
                    <a:bodyPr/>
                    <a:lstStyle/>
                    <a:p>
                      <a:r>
                        <a:rPr lang="en-GB" sz="2800" b="1">
                          <a:solidFill>
                            <a:schemeClr val="tx1">
                              <a:lumMod val="95000"/>
                              <a:lumOff val="5000"/>
                            </a:schemeClr>
                          </a:solidFill>
                          <a:effectLst/>
                        </a:rPr>
                        <a:t>Income  </a:t>
                      </a:r>
                    </a:p>
                  </a:txBody>
                  <a:tcPr marL="68580" marR="68580" marT="0" marB="0"/>
                </a:tc>
                <a:tc>
                  <a:txBody>
                    <a:bodyPr/>
                    <a:lstStyle/>
                    <a:p>
                      <a:r>
                        <a:rPr lang="en-GB" sz="2800" b="1">
                          <a:solidFill>
                            <a:schemeClr val="tx1">
                              <a:lumMod val="95000"/>
                              <a:lumOff val="5000"/>
                            </a:schemeClr>
                          </a:solidFill>
                          <a:effectLst/>
                        </a:rPr>
                        <a:t>25,959</a:t>
                      </a:r>
                    </a:p>
                  </a:txBody>
                  <a:tcPr marL="68580" marR="68580" marT="0" marB="0"/>
                </a:tc>
                <a:tc>
                  <a:txBody>
                    <a:bodyPr/>
                    <a:lstStyle/>
                    <a:p>
                      <a:r>
                        <a:rPr lang="en-GB" sz="2800" b="1">
                          <a:solidFill>
                            <a:schemeClr val="tx1">
                              <a:lumMod val="95000"/>
                              <a:lumOff val="5000"/>
                            </a:schemeClr>
                          </a:solidFill>
                          <a:effectLst/>
                        </a:rPr>
                        <a:t>34,365</a:t>
                      </a:r>
                    </a:p>
                  </a:txBody>
                  <a:tcPr marL="68580" marR="68580" marT="0" marB="0"/>
                </a:tc>
                <a:tc>
                  <a:txBody>
                    <a:bodyPr/>
                    <a:lstStyle/>
                    <a:p>
                      <a:r>
                        <a:rPr lang="en-GB" sz="2800" b="1">
                          <a:solidFill>
                            <a:schemeClr val="tx1">
                              <a:lumMod val="95000"/>
                              <a:lumOff val="5000"/>
                            </a:schemeClr>
                          </a:solidFill>
                          <a:effectLst/>
                        </a:rPr>
                        <a:t>37,605</a:t>
                      </a:r>
                    </a:p>
                  </a:txBody>
                  <a:tcPr marL="68580" marR="68580" marT="0" marB="0"/>
                </a:tc>
                <a:tc>
                  <a:txBody>
                    <a:bodyPr/>
                    <a:lstStyle/>
                    <a:p>
                      <a:r>
                        <a:rPr lang="en-GB" sz="2800" b="1">
                          <a:solidFill>
                            <a:schemeClr val="tx1">
                              <a:lumMod val="95000"/>
                              <a:lumOff val="5000"/>
                            </a:schemeClr>
                          </a:solidFill>
                          <a:effectLst/>
                        </a:rPr>
                        <a:t>41,144</a:t>
                      </a:r>
                    </a:p>
                  </a:txBody>
                  <a:tcPr marL="68580" marR="68580" marT="0" marB="0"/>
                </a:tc>
                <a:extLst>
                  <a:ext uri="{0D108BD9-81ED-4DB2-BD59-A6C34878D82A}">
                    <a16:rowId xmlns:a16="http://schemas.microsoft.com/office/drawing/2014/main" val="2571007942"/>
                  </a:ext>
                </a:extLst>
              </a:tr>
              <a:tr h="850644">
                <a:tc>
                  <a:txBody>
                    <a:bodyPr/>
                    <a:lstStyle/>
                    <a:p>
                      <a:r>
                        <a:rPr lang="en-GB" sz="2800" b="1">
                          <a:solidFill>
                            <a:schemeClr val="tx1">
                              <a:lumMod val="95000"/>
                              <a:lumOff val="5000"/>
                            </a:schemeClr>
                          </a:solidFill>
                          <a:effectLst/>
                        </a:rPr>
                        <a:t>Lifestyle </a:t>
                      </a:r>
                    </a:p>
                  </a:txBody>
                  <a:tcPr marL="68580" marR="68580" marT="0" marB="0"/>
                </a:tc>
                <a:tc>
                  <a:txBody>
                    <a:bodyPr/>
                    <a:lstStyle/>
                    <a:p>
                      <a:r>
                        <a:rPr lang="en-GB" sz="2800" b="1">
                          <a:solidFill>
                            <a:schemeClr val="tx1">
                              <a:lumMod val="95000"/>
                              <a:lumOff val="5000"/>
                            </a:schemeClr>
                          </a:solidFill>
                          <a:effectLst/>
                        </a:rPr>
                        <a:t>Innovators </a:t>
                      </a:r>
                    </a:p>
                  </a:txBody>
                  <a:tcPr marL="68580" marR="68580" marT="0" marB="0"/>
                </a:tc>
                <a:tc>
                  <a:txBody>
                    <a:bodyPr/>
                    <a:lstStyle/>
                    <a:p>
                      <a:r>
                        <a:rPr lang="en-GB" sz="2800" b="1">
                          <a:solidFill>
                            <a:schemeClr val="tx1">
                              <a:lumMod val="95000"/>
                              <a:lumOff val="5000"/>
                            </a:schemeClr>
                          </a:solidFill>
                          <a:effectLst/>
                        </a:rPr>
                        <a:t>Thinkers</a:t>
                      </a:r>
                    </a:p>
                  </a:txBody>
                  <a:tcPr marL="68580" marR="68580" marT="0" marB="0"/>
                </a:tc>
                <a:tc>
                  <a:txBody>
                    <a:bodyPr/>
                    <a:lstStyle/>
                    <a:p>
                      <a:r>
                        <a:rPr lang="en-GB" sz="2800" b="1">
                          <a:solidFill>
                            <a:schemeClr val="tx1">
                              <a:lumMod val="95000"/>
                              <a:lumOff val="5000"/>
                            </a:schemeClr>
                          </a:solidFill>
                          <a:effectLst/>
                        </a:rPr>
                        <a:t>Believers</a:t>
                      </a:r>
                    </a:p>
                  </a:txBody>
                  <a:tcPr marL="68580" marR="68580" marT="0" marB="0"/>
                </a:tc>
                <a:tc>
                  <a:txBody>
                    <a:bodyPr/>
                    <a:lstStyle/>
                    <a:p>
                      <a:r>
                        <a:rPr lang="en-GB" sz="2800" b="1" err="1">
                          <a:solidFill>
                            <a:schemeClr val="tx1">
                              <a:lumMod val="95000"/>
                              <a:lumOff val="5000"/>
                            </a:schemeClr>
                          </a:solidFill>
                          <a:effectLst/>
                        </a:rPr>
                        <a:t>Strivers</a:t>
                      </a:r>
                      <a:r>
                        <a:rPr lang="en-GB" sz="2800" b="1">
                          <a:solidFill>
                            <a:schemeClr val="tx1">
                              <a:lumMod val="95000"/>
                              <a:lumOff val="5000"/>
                            </a:schemeClr>
                          </a:solidFill>
                          <a:effectLst/>
                        </a:rPr>
                        <a:t> </a:t>
                      </a:r>
                    </a:p>
                  </a:txBody>
                  <a:tcPr marL="68580" marR="68580" marT="0" marB="0"/>
                </a:tc>
                <a:extLst>
                  <a:ext uri="{0D108BD9-81ED-4DB2-BD59-A6C34878D82A}">
                    <a16:rowId xmlns:a16="http://schemas.microsoft.com/office/drawing/2014/main" val="2222616632"/>
                  </a:ext>
                </a:extLst>
              </a:tr>
            </a:tbl>
          </a:graphicData>
        </a:graphic>
      </p:graphicFrame>
      <p:sp>
        <p:nvSpPr>
          <p:cNvPr id="6" name="TextBox 5">
            <a:extLst>
              <a:ext uri="{FF2B5EF4-FFF2-40B4-BE49-F238E27FC236}">
                <a16:creationId xmlns:a16="http://schemas.microsoft.com/office/drawing/2014/main" id="{736D6128-5112-4261-9CF2-B2638AF0D2FD}"/>
              </a:ext>
            </a:extLst>
          </p:cNvPr>
          <p:cNvSpPr txBox="1"/>
          <p:nvPr/>
        </p:nvSpPr>
        <p:spPr>
          <a:xfrm>
            <a:off x="1000664" y="5658928"/>
            <a:ext cx="66969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Arial"/>
              </a:rPr>
              <a:t>Target group –Young adults, adults looking to purchase inspiring quotes memes online </a:t>
            </a:r>
          </a:p>
        </p:txBody>
      </p:sp>
    </p:spTree>
    <p:extLst>
      <p:ext uri="{BB962C8B-B14F-4D97-AF65-F5344CB8AC3E}">
        <p14:creationId xmlns:p14="http://schemas.microsoft.com/office/powerpoint/2010/main" val="119116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6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64" name="Picture 6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66" name="Rectangle 6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Freeform: Shape 6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Oval 6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A1C9A-90CB-49EC-8A2A-899A4E517BB2}"/>
              </a:ext>
            </a:extLst>
          </p:cNvPr>
          <p:cNvSpPr>
            <a:spLocks noGrp="1"/>
          </p:cNvSpPr>
          <p:nvPr>
            <p:ph type="title"/>
          </p:nvPr>
        </p:nvSpPr>
        <p:spPr>
          <a:xfrm>
            <a:off x="2611808" y="808056"/>
            <a:ext cx="7958331" cy="1530542"/>
          </a:xfrm>
        </p:spPr>
        <p:txBody>
          <a:bodyPr vert="horz" lIns="91440" tIns="45720" rIns="91440" bIns="45720" rtlCol="0" anchor="t">
            <a:normAutofit/>
          </a:bodyPr>
          <a:lstStyle/>
          <a:p>
            <a:pPr algn="l"/>
            <a:r>
              <a:rPr lang="en-US" sz="4800"/>
              <a:t>Marketing and Sales plan</a:t>
            </a:r>
          </a:p>
        </p:txBody>
      </p:sp>
      <p:sp>
        <p:nvSpPr>
          <p:cNvPr id="3" name="TextBox 2">
            <a:extLst>
              <a:ext uri="{FF2B5EF4-FFF2-40B4-BE49-F238E27FC236}">
                <a16:creationId xmlns:a16="http://schemas.microsoft.com/office/drawing/2014/main" id="{EB0FE56B-5E00-4038-AEA3-C92B1CF81ED8}"/>
              </a:ext>
            </a:extLst>
          </p:cNvPr>
          <p:cNvSpPr txBox="1"/>
          <p:nvPr/>
        </p:nvSpPr>
        <p:spPr>
          <a:xfrm>
            <a:off x="2362874" y="2662280"/>
            <a:ext cx="8207265" cy="33876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Aft>
                <a:spcPts val="600"/>
              </a:spcAft>
              <a:buClr>
                <a:schemeClr val="accent6"/>
              </a:buClr>
              <a:buSzPct val="90000"/>
              <a:buFont typeface="Wingdings" panose="05000000000000000000" pitchFamily="2" charset="2"/>
              <a:buChar char="§"/>
            </a:pPr>
            <a:r>
              <a:rPr lang="en-US"/>
              <a:t>As our target audience are the younger generation, we aim to promote sales by using social media as our platform base for advertisement.</a:t>
            </a: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r>
              <a:rPr lang="en-US"/>
              <a:t>Who: appeal to younger generation</a:t>
            </a:r>
          </a:p>
          <a:p>
            <a:pPr>
              <a:lnSpc>
                <a:spcPct val="120000"/>
              </a:lnSpc>
              <a:spcAft>
                <a:spcPts val="600"/>
              </a:spcAft>
              <a:buClr>
                <a:schemeClr val="accent6"/>
              </a:buClr>
              <a:buSzPct val="90000"/>
              <a:buFont typeface="Wingdings" panose="05000000000000000000" pitchFamily="2" charset="2"/>
              <a:buChar char="§"/>
            </a:pPr>
            <a:r>
              <a:rPr lang="en-US"/>
              <a:t>What: Inspirational quotes </a:t>
            </a:r>
          </a:p>
          <a:p>
            <a:pPr>
              <a:lnSpc>
                <a:spcPct val="120000"/>
              </a:lnSpc>
              <a:spcAft>
                <a:spcPts val="600"/>
              </a:spcAft>
              <a:buClr>
                <a:schemeClr val="accent6"/>
              </a:buClr>
              <a:buSzPct val="90000"/>
              <a:buFont typeface="Wingdings" panose="05000000000000000000" pitchFamily="2" charset="2"/>
              <a:buChar char="§"/>
            </a:pPr>
            <a:r>
              <a:rPr lang="en-US"/>
              <a:t>Where: Using social media ads, posts, pages.</a:t>
            </a:r>
          </a:p>
          <a:p>
            <a:pPr>
              <a:lnSpc>
                <a:spcPct val="120000"/>
              </a:lnSpc>
              <a:spcAft>
                <a:spcPts val="600"/>
              </a:spcAft>
              <a:buClr>
                <a:schemeClr val="accent6"/>
              </a:buClr>
              <a:buSzPct val="90000"/>
              <a:buFont typeface="Wingdings" panose="05000000000000000000" pitchFamily="2" charset="2"/>
              <a:buChar char="§"/>
            </a:pPr>
            <a:r>
              <a:rPr lang="en-US"/>
              <a:t>Why: Younger generation use social media the most. We are looking to promote and improve awareness of mental health.</a:t>
            </a: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p:txBody>
      </p:sp>
    </p:spTree>
    <p:extLst>
      <p:ext uri="{BB962C8B-B14F-4D97-AF65-F5344CB8AC3E}">
        <p14:creationId xmlns:p14="http://schemas.microsoft.com/office/powerpoint/2010/main" val="1945055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3" name="Picture 42">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44">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46">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Rectangle 48">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TextBox 52">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55" name="Rectangle 54">
            <a:extLst>
              <a:ext uri="{FF2B5EF4-FFF2-40B4-BE49-F238E27FC236}">
                <a16:creationId xmlns:a16="http://schemas.microsoft.com/office/drawing/2014/main" id="{147E635D-C3B4-465B-AF24-991B6BF63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a:extLst>
              <a:ext uri="{FF2B5EF4-FFF2-40B4-BE49-F238E27FC236}">
                <a16:creationId xmlns:a16="http://schemas.microsoft.com/office/drawing/2014/main" id="{4A0623D0-396B-499E-BBFB-C17F1BB0F2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 name="Picture 4" descr="Skydivers make a formation above the clouds">
            <a:extLst>
              <a:ext uri="{FF2B5EF4-FFF2-40B4-BE49-F238E27FC236}">
                <a16:creationId xmlns:a16="http://schemas.microsoft.com/office/drawing/2014/main" id="{853AC0EE-C527-4BE7-92E3-B82BA256C535}"/>
              </a:ext>
            </a:extLst>
          </p:cNvPr>
          <p:cNvPicPr>
            <a:picLocks noChangeAspect="1"/>
          </p:cNvPicPr>
          <p:nvPr/>
        </p:nvPicPr>
        <p:blipFill rotWithShape="1">
          <a:blip r:embed="rId4">
            <a:alphaModFix amt="35000"/>
          </a:blip>
          <a:srcRect r="-1" b="15728"/>
          <a:stretch/>
        </p:blipFill>
        <p:spPr>
          <a:xfrm>
            <a:off x="19965" y="-2"/>
            <a:ext cx="12191695" cy="6858000"/>
          </a:xfrm>
          <a:prstGeom prst="rect">
            <a:avLst/>
          </a:prstGeom>
        </p:spPr>
      </p:pic>
      <p:pic>
        <p:nvPicPr>
          <p:cNvPr id="59" name="Picture 58">
            <a:extLst>
              <a:ext uri="{FF2B5EF4-FFF2-40B4-BE49-F238E27FC236}">
                <a16:creationId xmlns:a16="http://schemas.microsoft.com/office/drawing/2014/main" id="{21AF192C-698D-4635-9C9F-F9769A56A9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317FCA76-5F16-42F9-88F1-A224E242F1E2}"/>
              </a:ext>
            </a:extLst>
          </p:cNvPr>
          <p:cNvSpPr>
            <a:spLocks noGrp="1"/>
          </p:cNvSpPr>
          <p:nvPr>
            <p:ph type="title"/>
          </p:nvPr>
        </p:nvSpPr>
        <p:spPr>
          <a:xfrm>
            <a:off x="2191413" y="1948130"/>
            <a:ext cx="5816024" cy="2623459"/>
          </a:xfrm>
        </p:spPr>
        <p:txBody>
          <a:bodyPr vert="horz" lIns="91440" tIns="45720" rIns="91440" bIns="45720" rtlCol="0" anchor="t">
            <a:normAutofit/>
          </a:bodyPr>
          <a:lstStyle/>
          <a:p>
            <a:r>
              <a:rPr lang="en-US" sz="6600"/>
              <a:t>Management Team</a:t>
            </a:r>
          </a:p>
        </p:txBody>
      </p:sp>
      <p:sp>
        <p:nvSpPr>
          <p:cNvPr id="61" name="Rectangle 60">
            <a:extLst>
              <a:ext uri="{FF2B5EF4-FFF2-40B4-BE49-F238E27FC236}">
                <a16:creationId xmlns:a16="http://schemas.microsoft.com/office/drawing/2014/main" id="{14E56C4B-C9E0-4F01-AF43-E69279A06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8C654A17-56DA-4921-A42B-DE255FA66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503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51B1CF-ADDB-4E24-87BF-CA2B3063C1D7}"/>
              </a:ext>
            </a:extLst>
          </p:cNvPr>
          <p:cNvSpPr>
            <a:spLocks noGrp="1"/>
          </p:cNvSpPr>
          <p:nvPr>
            <p:ph idx="1"/>
          </p:nvPr>
        </p:nvSpPr>
        <p:spPr>
          <a:xfrm>
            <a:off x="962289" y="215821"/>
            <a:ext cx="10457292" cy="6433729"/>
          </a:xfrm>
        </p:spPr>
        <p:txBody>
          <a:bodyPr vert="horz" lIns="91440" tIns="45720" rIns="91440" bIns="45720" rtlCol="0" anchor="ctr">
            <a:noAutofit/>
          </a:bodyPr>
          <a:lstStyle/>
          <a:p>
            <a:pPr marL="344170" indent="-344170"/>
            <a:r>
              <a:rPr lang="en-GB" sz="1800" b="1" u="sng">
                <a:ea typeface="+mn-lt"/>
                <a:cs typeface="+mn-lt"/>
              </a:rPr>
              <a:t>CEO/Designer: Sherrell </a:t>
            </a:r>
            <a:endParaRPr lang="en-GB" sz="1800" b="1" u="sng">
              <a:cs typeface="Arial"/>
            </a:endParaRPr>
          </a:p>
          <a:p>
            <a:pPr marL="344170" indent="-344170"/>
            <a:r>
              <a:rPr lang="en-GB" sz="1800" b="1">
                <a:ea typeface="+mn-lt"/>
                <a:cs typeface="+mn-lt"/>
              </a:rPr>
              <a:t>Qualification: level 4</a:t>
            </a:r>
            <a:endParaRPr lang="en-GB" sz="1800" b="1">
              <a:cs typeface="Arial"/>
            </a:endParaRPr>
          </a:p>
          <a:p>
            <a:pPr marL="344170" indent="-344170"/>
            <a:r>
              <a:rPr lang="en-GB" sz="1800" b="1">
                <a:ea typeface="+mn-lt"/>
                <a:cs typeface="+mn-lt"/>
              </a:rPr>
              <a:t>Experience: leadership, 5yrs of management experience, Motivation</a:t>
            </a:r>
            <a:endParaRPr lang="en-GB" sz="1800" b="1">
              <a:cs typeface="Arial"/>
            </a:endParaRPr>
          </a:p>
          <a:p>
            <a:pPr marL="344170" indent="-344170"/>
            <a:r>
              <a:rPr lang="en-GB" sz="1800" b="1">
                <a:ea typeface="+mn-lt"/>
                <a:cs typeface="+mn-lt"/>
              </a:rPr>
              <a:t>Skills: Clear communication, Growth Mindset, Ethics, Fashion, Life Experiences, inspirational, understanding ,Approachability</a:t>
            </a:r>
            <a:endParaRPr lang="en-GB" sz="1800" b="1">
              <a:cs typeface="Arial"/>
            </a:endParaRPr>
          </a:p>
          <a:p>
            <a:pPr marL="344170" indent="-344170"/>
            <a:r>
              <a:rPr lang="en-GB" sz="1800" b="1">
                <a:ea typeface="+mn-lt"/>
                <a:cs typeface="+mn-lt"/>
              </a:rPr>
              <a:t>Job Role: Designing and producing clothing; identifying trends; selecting styles, fabrics, colours, prints, and trims for a collection</a:t>
            </a:r>
            <a:endParaRPr lang="en-GB" sz="1800" b="1">
              <a:cs typeface="Arial"/>
            </a:endParaRPr>
          </a:p>
          <a:p>
            <a:pPr marL="344170" indent="-344170"/>
            <a:r>
              <a:rPr lang="en-GB" sz="1800" b="1" u="sng">
                <a:ea typeface="+mn-lt"/>
                <a:cs typeface="+mn-lt"/>
              </a:rPr>
              <a:t>Finance Manager: David</a:t>
            </a:r>
            <a:endParaRPr lang="en-GB" sz="1800" b="1" u="sng">
              <a:cs typeface="Arial"/>
            </a:endParaRPr>
          </a:p>
          <a:p>
            <a:pPr marL="344170" indent="-344170"/>
            <a:r>
              <a:rPr lang="en-GB" sz="1800" b="1">
                <a:ea typeface="+mn-lt"/>
                <a:cs typeface="+mn-lt"/>
              </a:rPr>
              <a:t>Qualification: Economic and Technical Analysis – Romania</a:t>
            </a:r>
            <a:endParaRPr lang="en-GB" sz="1800" b="1">
              <a:cs typeface="Arial"/>
            </a:endParaRPr>
          </a:p>
          <a:p>
            <a:pPr marL="344170" indent="-344170"/>
            <a:r>
              <a:rPr lang="en-GB" sz="1800" b="1">
                <a:ea typeface="+mn-lt"/>
                <a:cs typeface="+mn-lt"/>
              </a:rPr>
              <a:t>Experience: Finance assistant at Amazon for 9 months</a:t>
            </a:r>
            <a:endParaRPr lang="en-GB" sz="1800" b="1">
              <a:cs typeface="Arial"/>
            </a:endParaRPr>
          </a:p>
          <a:p>
            <a:pPr marL="344170" indent="-344170"/>
            <a:r>
              <a:rPr lang="en-GB" sz="1800" b="1">
                <a:ea typeface="+mn-lt"/>
                <a:cs typeface="+mn-lt"/>
              </a:rPr>
              <a:t>Skills: Advanced Excel skills, effective business acumen, a high level of numeracy, excellent attention to detail, good communication skills, leadership skills, organisational skills.</a:t>
            </a:r>
            <a:endParaRPr lang="en-GB" sz="1800" b="1">
              <a:cs typeface="Arial"/>
            </a:endParaRPr>
          </a:p>
          <a:p>
            <a:pPr marL="344170" indent="-344170"/>
            <a:r>
              <a:rPr lang="en-GB" sz="1800" b="1">
                <a:ea typeface="+mn-lt"/>
                <a:cs typeface="+mn-lt"/>
              </a:rPr>
              <a:t>Job Role: to ensure that all financial records are accurate and kept up to date.</a:t>
            </a:r>
            <a:endParaRPr lang="en-GB" sz="1800" b="1">
              <a:cs typeface="Arial"/>
            </a:endParaRPr>
          </a:p>
          <a:p>
            <a:pPr marL="344170" indent="-344170"/>
            <a:endParaRPr lang="en-GB" sz="1300" b="1">
              <a:cs typeface="Arial"/>
            </a:endParaRPr>
          </a:p>
        </p:txBody>
      </p:sp>
    </p:spTree>
    <p:extLst>
      <p:ext uri="{BB962C8B-B14F-4D97-AF65-F5344CB8AC3E}">
        <p14:creationId xmlns:p14="http://schemas.microsoft.com/office/powerpoint/2010/main" val="75842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DFDD30-C0F3-4012-B01B-0F876B14EA1D}"/>
              </a:ext>
            </a:extLst>
          </p:cNvPr>
          <p:cNvSpPr>
            <a:spLocks noGrp="1"/>
          </p:cNvSpPr>
          <p:nvPr>
            <p:ph idx="1"/>
          </p:nvPr>
        </p:nvSpPr>
        <p:spPr>
          <a:xfrm>
            <a:off x="974780" y="103395"/>
            <a:ext cx="10344867" cy="6845958"/>
          </a:xfrm>
        </p:spPr>
        <p:txBody>
          <a:bodyPr>
            <a:normAutofit fontScale="77500" lnSpcReduction="20000"/>
          </a:bodyPr>
          <a:lstStyle/>
          <a:p>
            <a:pPr marL="344170" indent="-344170"/>
            <a:r>
              <a:rPr lang="en-GB" b="1" u="sng">
                <a:ea typeface="+mn-lt"/>
                <a:cs typeface="+mn-lt"/>
              </a:rPr>
              <a:t>Operation Manager: Clinton </a:t>
            </a:r>
            <a:endParaRPr lang="en-GB" b="1" u="sng">
              <a:cs typeface="Arial" panose="020B0604020202020204"/>
            </a:endParaRPr>
          </a:p>
          <a:p>
            <a:pPr marL="344170" indent="-344170"/>
            <a:r>
              <a:rPr lang="en-GB" b="1">
                <a:ea typeface="+mn-lt"/>
                <a:cs typeface="+mn-lt"/>
              </a:rPr>
              <a:t>Qualification: level 3 </a:t>
            </a:r>
            <a:endParaRPr lang="en-GB" b="1">
              <a:cs typeface="Arial"/>
            </a:endParaRPr>
          </a:p>
          <a:p>
            <a:pPr marL="344170" indent="-344170"/>
            <a:r>
              <a:rPr lang="en-GB" b="1">
                <a:ea typeface="+mn-lt"/>
                <a:cs typeface="+mn-lt"/>
              </a:rPr>
              <a:t>Experience: Decision making, Leadership skills </a:t>
            </a:r>
            <a:endParaRPr lang="en-GB" b="1">
              <a:cs typeface="Arial"/>
            </a:endParaRPr>
          </a:p>
          <a:p>
            <a:pPr marL="344170" indent="-344170"/>
            <a:r>
              <a:rPr lang="en-GB" b="1">
                <a:ea typeface="+mn-lt"/>
                <a:cs typeface="+mn-lt"/>
              </a:rPr>
              <a:t>Skills: Management communication, Adaptability, Teamwork, Stategic planning Active listening Social skill Time management, Project Management </a:t>
            </a:r>
            <a:endParaRPr lang="en-GB" b="1">
              <a:cs typeface="Arial"/>
            </a:endParaRPr>
          </a:p>
          <a:p>
            <a:pPr marL="344170" indent="-344170"/>
            <a:r>
              <a:rPr lang="en-GB" b="1">
                <a:ea typeface="+mn-lt"/>
                <a:cs typeface="+mn-lt"/>
              </a:rPr>
              <a:t>Job Role: Implementing the right processes and practices throughout the organization, ensure that all orders are ready and delivered on time.</a:t>
            </a:r>
            <a:endParaRPr lang="en-GB" b="1">
              <a:cs typeface="Arial"/>
            </a:endParaRPr>
          </a:p>
          <a:p>
            <a:pPr marL="344170" indent="-344170"/>
            <a:r>
              <a:rPr lang="en-GB" b="1" u="sng">
                <a:ea typeface="+mn-lt"/>
                <a:cs typeface="+mn-lt"/>
              </a:rPr>
              <a:t>Website Manager: Marvin </a:t>
            </a:r>
            <a:endParaRPr lang="en-GB" b="1" u="sng">
              <a:cs typeface="Arial"/>
            </a:endParaRPr>
          </a:p>
          <a:p>
            <a:pPr marL="344170" indent="-344170"/>
            <a:r>
              <a:rPr lang="en-GB" b="1">
                <a:ea typeface="+mn-lt"/>
                <a:cs typeface="+mn-lt"/>
              </a:rPr>
              <a:t>Qualification:  Health &amp; safety Cert. Food Hygiene Cert. Level 1 Diploma In IT Skills Including Maths &amp; English. OCN Qualification In IT </a:t>
            </a:r>
            <a:r>
              <a:rPr lang="en-GB" b="1" err="1">
                <a:ea typeface="+mn-lt"/>
                <a:cs typeface="+mn-lt"/>
              </a:rPr>
              <a:t>Videotrix</a:t>
            </a:r>
            <a:r>
              <a:rPr lang="en-GB" b="1">
                <a:ea typeface="+mn-lt"/>
                <a:cs typeface="+mn-lt"/>
              </a:rPr>
              <a:t> Course In Broadcast &amp; Event &amp; Event Technology Support. HABC Level 2 In Personal Development For Employability (QCF) Self-Management Skills, Managing Conflict In The Workplace, Working In A Team.</a:t>
            </a:r>
          </a:p>
          <a:p>
            <a:pPr marL="344170" indent="-344170"/>
            <a:r>
              <a:rPr lang="en-GB" b="1">
                <a:ea typeface="+mn-lt"/>
                <a:cs typeface="+mn-lt"/>
              </a:rPr>
              <a:t>Experience: Telesales, Online Sales Management, Retail Sales, Customer Advisor</a:t>
            </a:r>
            <a:endParaRPr lang="en-GB" b="1">
              <a:cs typeface="Arial"/>
            </a:endParaRPr>
          </a:p>
          <a:p>
            <a:pPr marL="344170" indent="-344170"/>
            <a:r>
              <a:rPr lang="en-GB" b="1">
                <a:ea typeface="+mn-lt"/>
                <a:cs typeface="+mn-lt"/>
              </a:rPr>
              <a:t>Skills: IT: Microsoft Word, Excel, Power point and a excellent understanding of latest technology. Customer Services. Cash till operation and service. Telesales. </a:t>
            </a:r>
          </a:p>
          <a:p>
            <a:pPr marL="0" indent="0">
              <a:buNone/>
            </a:pPr>
            <a:endParaRPr lang="en-GB" b="1">
              <a:cs typeface="Arial"/>
            </a:endParaRPr>
          </a:p>
          <a:p>
            <a:pPr marL="344170" indent="-344170"/>
            <a:r>
              <a:rPr lang="en-GB" b="1">
                <a:ea typeface="+mn-lt"/>
                <a:cs typeface="+mn-lt"/>
              </a:rPr>
              <a:t>Job Role: develop the Instagram/Facebook page, evaluate and mange website performance, maintain and update website content.</a:t>
            </a:r>
            <a:endParaRPr lang="en-GB" b="1"/>
          </a:p>
          <a:p>
            <a:pPr marL="344170" indent="-344170"/>
            <a:endParaRPr lang="en-GB">
              <a:cs typeface="Arial"/>
            </a:endParaRPr>
          </a:p>
        </p:txBody>
      </p:sp>
    </p:spTree>
    <p:extLst>
      <p:ext uri="{BB962C8B-B14F-4D97-AF65-F5344CB8AC3E}">
        <p14:creationId xmlns:p14="http://schemas.microsoft.com/office/powerpoint/2010/main" val="789780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9FA1B9-DACE-4E49-B4CC-93B9413ED70D}"/>
              </a:ext>
            </a:extLst>
          </p:cNvPr>
          <p:cNvSpPr>
            <a:spLocks noGrp="1"/>
          </p:cNvSpPr>
          <p:nvPr>
            <p:ph idx="1"/>
          </p:nvPr>
        </p:nvSpPr>
        <p:spPr>
          <a:xfrm>
            <a:off x="1012255" y="103395"/>
            <a:ext cx="10332375" cy="6583630"/>
          </a:xfrm>
        </p:spPr>
        <p:txBody>
          <a:bodyPr/>
          <a:lstStyle/>
          <a:p>
            <a:pPr marL="344170" indent="-344170"/>
            <a:r>
              <a:rPr lang="en-GB" b="1" u="sng">
                <a:ea typeface="+mn-lt"/>
                <a:cs typeface="+mn-lt"/>
              </a:rPr>
              <a:t>Sales Manager: Nargis</a:t>
            </a:r>
            <a:r>
              <a:rPr lang="en-GB" b="1">
                <a:ea typeface="+mn-lt"/>
                <a:cs typeface="+mn-lt"/>
              </a:rPr>
              <a:t>  </a:t>
            </a:r>
            <a:endParaRPr lang="en-GB">
              <a:cs typeface="Arial" panose="020B0604020202020204"/>
            </a:endParaRPr>
          </a:p>
          <a:p>
            <a:pPr marL="344170" indent="-344170"/>
            <a:r>
              <a:rPr lang="en-GB">
                <a:ea typeface="+mn-lt"/>
                <a:cs typeface="+mn-lt"/>
              </a:rPr>
              <a:t>Qualification: Skills for the Workplace Level – 4</a:t>
            </a:r>
          </a:p>
          <a:p>
            <a:pPr marL="344170" indent="-344170"/>
            <a:r>
              <a:rPr lang="en-GB">
                <a:ea typeface="+mn-lt"/>
                <a:cs typeface="+mn-lt"/>
              </a:rPr>
              <a:t>Experience: </a:t>
            </a:r>
            <a:endParaRPr lang="en-GB"/>
          </a:p>
          <a:p>
            <a:pPr marL="344170" indent="-344170"/>
            <a:r>
              <a:rPr lang="en-GB">
                <a:ea typeface="+mn-lt"/>
                <a:cs typeface="+mn-lt"/>
              </a:rPr>
              <a:t>Skills: Ability to Forecast Sales Goals Based on Analytics. Strategic Thinking and Planning Skills to Implement Sales Plans. Ability to Coach, Mentor, and Motivate Salespeople. Ability to Delegate Responsibilities. Ability to Communicate.</a:t>
            </a:r>
            <a:endParaRPr lang="en-GB">
              <a:cs typeface="Arial"/>
            </a:endParaRPr>
          </a:p>
          <a:p>
            <a:pPr marL="344170" indent="-344170"/>
            <a:r>
              <a:rPr lang="en-GB">
                <a:ea typeface="+mn-lt"/>
                <a:cs typeface="+mn-lt"/>
              </a:rPr>
              <a:t>Job Role: ensure that sales targets are reached, developing sales processes to increase sales</a:t>
            </a:r>
            <a:endParaRPr lang="en-GB"/>
          </a:p>
          <a:p>
            <a:pPr marL="344170" indent="-344170"/>
            <a:endParaRPr lang="en-GB">
              <a:cs typeface="Arial"/>
            </a:endParaRPr>
          </a:p>
        </p:txBody>
      </p:sp>
    </p:spTree>
    <p:extLst>
      <p:ext uri="{BB962C8B-B14F-4D97-AF65-F5344CB8AC3E}">
        <p14:creationId xmlns:p14="http://schemas.microsoft.com/office/powerpoint/2010/main" val="1686422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DE49967C-CA86-4317-8D5A-2B694A86B5C7}"/>
              </a:ext>
            </a:extLst>
          </p:cNvPr>
          <p:cNvPicPr>
            <a:picLocks noChangeAspect="1"/>
          </p:cNvPicPr>
          <p:nvPr/>
        </p:nvPicPr>
        <p:blipFill rotWithShape="1">
          <a:blip r:embed="rId2"/>
          <a:srcRect l="9092" t="22275" r="-7" b="997"/>
          <a:stretch/>
        </p:blipFill>
        <p:spPr>
          <a:xfrm>
            <a:off x="20" y="10"/>
            <a:ext cx="12191981" cy="6857990"/>
          </a:xfrm>
          <a:prstGeom prst="rect">
            <a:avLst/>
          </a:prstGeom>
        </p:spPr>
      </p:pic>
      <p:sp>
        <p:nvSpPr>
          <p:cNvPr id="2" name="Title 1">
            <a:extLst>
              <a:ext uri="{FF2B5EF4-FFF2-40B4-BE49-F238E27FC236}">
                <a16:creationId xmlns:a16="http://schemas.microsoft.com/office/drawing/2014/main" id="{A6F95716-0B24-4F28-9EB8-741DCBDB6B5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Financial Plan</a:t>
            </a:r>
          </a:p>
        </p:txBody>
      </p:sp>
    </p:spTree>
    <p:extLst>
      <p:ext uri="{BB962C8B-B14F-4D97-AF65-F5344CB8AC3E}">
        <p14:creationId xmlns:p14="http://schemas.microsoft.com/office/powerpoint/2010/main" val="309643435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2B613-7700-499B-93E7-A9386001ABE9}"/>
              </a:ext>
            </a:extLst>
          </p:cNvPr>
          <p:cNvSpPr>
            <a:spLocks noGrp="1"/>
          </p:cNvSpPr>
          <p:nvPr>
            <p:ph type="title"/>
          </p:nvPr>
        </p:nvSpPr>
        <p:spPr>
          <a:xfrm>
            <a:off x="2611808" y="220941"/>
            <a:ext cx="7958331" cy="1077229"/>
          </a:xfrm>
        </p:spPr>
        <p:txBody>
          <a:bodyPr/>
          <a:lstStyle/>
          <a:p>
            <a:r>
              <a:rPr lang="en-GB">
                <a:cs typeface="Arial"/>
              </a:rPr>
              <a:t>Financial Plan </a:t>
            </a:r>
          </a:p>
        </p:txBody>
      </p:sp>
      <p:sp>
        <p:nvSpPr>
          <p:cNvPr id="3" name="Content Placeholder 2">
            <a:extLst>
              <a:ext uri="{FF2B5EF4-FFF2-40B4-BE49-F238E27FC236}">
                <a16:creationId xmlns:a16="http://schemas.microsoft.com/office/drawing/2014/main" id="{3778AE36-EE12-403B-BE23-0AD9C02664A0}"/>
              </a:ext>
            </a:extLst>
          </p:cNvPr>
          <p:cNvSpPr>
            <a:spLocks noGrp="1"/>
          </p:cNvSpPr>
          <p:nvPr>
            <p:ph idx="1"/>
          </p:nvPr>
        </p:nvSpPr>
        <p:spPr>
          <a:xfrm>
            <a:off x="999763" y="752968"/>
            <a:ext cx="10319884" cy="1237140"/>
          </a:xfrm>
        </p:spPr>
        <p:txBody>
          <a:bodyPr/>
          <a:lstStyle/>
          <a:p>
            <a:pPr marL="0" indent="0">
              <a:buNone/>
            </a:pPr>
            <a:r>
              <a:rPr lang="en-GB">
                <a:ea typeface="+mn-lt"/>
                <a:cs typeface="+mn-lt"/>
              </a:rPr>
              <a:t>To start our business, we will need to start with an investment of £10K (£2K each) that will be necessary for the equipment, stock, rent, copyright, advertising, and others. </a:t>
            </a:r>
          </a:p>
        </p:txBody>
      </p:sp>
      <p:pic>
        <p:nvPicPr>
          <p:cNvPr id="4" name="Picture 4" descr="A picture containing electronics, square&#10;&#10;Description automatically generated">
            <a:extLst>
              <a:ext uri="{FF2B5EF4-FFF2-40B4-BE49-F238E27FC236}">
                <a16:creationId xmlns:a16="http://schemas.microsoft.com/office/drawing/2014/main" id="{5259AE9F-0CDC-442A-A3AB-BAF40639683C}"/>
              </a:ext>
            </a:extLst>
          </p:cNvPr>
          <p:cNvPicPr>
            <a:picLocks noChangeAspect="1"/>
          </p:cNvPicPr>
          <p:nvPr/>
        </p:nvPicPr>
        <p:blipFill>
          <a:blip r:embed="rId2"/>
          <a:stretch>
            <a:fillRect/>
          </a:stretch>
        </p:blipFill>
        <p:spPr>
          <a:xfrm>
            <a:off x="4624466" y="3256614"/>
            <a:ext cx="2106119" cy="2106119"/>
          </a:xfrm>
          <a:prstGeom prst="rect">
            <a:avLst/>
          </a:prstGeom>
        </p:spPr>
      </p:pic>
      <p:sp>
        <p:nvSpPr>
          <p:cNvPr id="5" name="TextBox 4">
            <a:extLst>
              <a:ext uri="{FF2B5EF4-FFF2-40B4-BE49-F238E27FC236}">
                <a16:creationId xmlns:a16="http://schemas.microsoft.com/office/drawing/2014/main" id="{517159F7-72B5-44EE-909D-D1D2F1294C6D}"/>
              </a:ext>
            </a:extLst>
          </p:cNvPr>
          <p:cNvSpPr txBox="1"/>
          <p:nvPr/>
        </p:nvSpPr>
        <p:spPr>
          <a:xfrm>
            <a:off x="4724400" y="49867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95000"/>
                    <a:lumOff val="5000"/>
                  </a:schemeClr>
                </a:solidFill>
              </a:rPr>
              <a:t>Printer £1400</a:t>
            </a:r>
            <a:endParaRPr lang="en-GB">
              <a:solidFill>
                <a:schemeClr val="bg1">
                  <a:lumMod val="95000"/>
                  <a:lumOff val="5000"/>
                </a:schemeClr>
              </a:solidFill>
              <a:cs typeface="Arial"/>
            </a:endParaRPr>
          </a:p>
        </p:txBody>
      </p:sp>
      <p:pic>
        <p:nvPicPr>
          <p:cNvPr id="6" name="Picture 6" descr="A picture containing indoor, microscope&#10;&#10;Description automatically generated">
            <a:extLst>
              <a:ext uri="{FF2B5EF4-FFF2-40B4-BE49-F238E27FC236}">
                <a16:creationId xmlns:a16="http://schemas.microsoft.com/office/drawing/2014/main" id="{5C63BA3E-C1AC-494E-8989-E13493E6AA24}"/>
              </a:ext>
            </a:extLst>
          </p:cNvPr>
          <p:cNvPicPr>
            <a:picLocks noChangeAspect="1"/>
          </p:cNvPicPr>
          <p:nvPr/>
        </p:nvPicPr>
        <p:blipFill>
          <a:blip r:embed="rId3"/>
          <a:stretch>
            <a:fillRect/>
          </a:stretch>
        </p:blipFill>
        <p:spPr>
          <a:xfrm>
            <a:off x="1326628" y="4455825"/>
            <a:ext cx="2093628" cy="1856283"/>
          </a:xfrm>
          <a:prstGeom prst="rect">
            <a:avLst/>
          </a:prstGeom>
        </p:spPr>
      </p:pic>
      <p:sp>
        <p:nvSpPr>
          <p:cNvPr id="7" name="TextBox 6">
            <a:extLst>
              <a:ext uri="{FF2B5EF4-FFF2-40B4-BE49-F238E27FC236}">
                <a16:creationId xmlns:a16="http://schemas.microsoft.com/office/drawing/2014/main" id="{C0E6B229-63F1-4ADC-BD74-AF02A498FDC4}"/>
              </a:ext>
            </a:extLst>
          </p:cNvPr>
          <p:cNvSpPr txBox="1"/>
          <p:nvPr/>
        </p:nvSpPr>
        <p:spPr>
          <a:xfrm>
            <a:off x="1419538" y="62788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Press £200</a:t>
            </a:r>
            <a:endParaRPr lang="en-GB">
              <a:cs typeface="Arial"/>
            </a:endParaRPr>
          </a:p>
        </p:txBody>
      </p:sp>
      <p:pic>
        <p:nvPicPr>
          <p:cNvPr id="8" name="Picture 8" descr="A picture containing text, electronics, display, computer&#10;&#10;Description automatically generated">
            <a:extLst>
              <a:ext uri="{FF2B5EF4-FFF2-40B4-BE49-F238E27FC236}">
                <a16:creationId xmlns:a16="http://schemas.microsoft.com/office/drawing/2014/main" id="{5DF10379-2292-4E17-8B58-9645936C2236}"/>
              </a:ext>
            </a:extLst>
          </p:cNvPr>
          <p:cNvPicPr>
            <a:picLocks noChangeAspect="1"/>
          </p:cNvPicPr>
          <p:nvPr/>
        </p:nvPicPr>
        <p:blipFill>
          <a:blip r:embed="rId4"/>
          <a:stretch>
            <a:fillRect/>
          </a:stretch>
        </p:blipFill>
        <p:spPr>
          <a:xfrm>
            <a:off x="8281675" y="4458012"/>
            <a:ext cx="2374223" cy="2101745"/>
          </a:xfrm>
          <a:prstGeom prst="rect">
            <a:avLst/>
          </a:prstGeom>
        </p:spPr>
      </p:pic>
      <p:sp>
        <p:nvSpPr>
          <p:cNvPr id="9" name="TextBox 8">
            <a:extLst>
              <a:ext uri="{FF2B5EF4-FFF2-40B4-BE49-F238E27FC236}">
                <a16:creationId xmlns:a16="http://schemas.microsoft.com/office/drawing/2014/main" id="{F574315B-2B6D-43CD-9B01-0496999C9678}"/>
              </a:ext>
            </a:extLst>
          </p:cNvPr>
          <p:cNvSpPr txBox="1"/>
          <p:nvPr/>
        </p:nvSpPr>
        <p:spPr>
          <a:xfrm>
            <a:off x="8757690" y="61968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solidFill>
              </a:rPr>
              <a:t>Laptop - £</a:t>
            </a:r>
            <a:r>
              <a:rPr lang="en-US">
                <a:solidFill>
                  <a:schemeClr val="bg2"/>
                </a:solidFill>
              </a:rPr>
              <a:t>2450</a:t>
            </a:r>
            <a:endParaRPr lang="en-US">
              <a:solidFill>
                <a:schemeClr val="bg2"/>
              </a:solidFill>
              <a:cs typeface="Arial"/>
            </a:endParaRPr>
          </a:p>
        </p:txBody>
      </p:sp>
      <p:sp>
        <p:nvSpPr>
          <p:cNvPr id="10" name="TextBox 9">
            <a:extLst>
              <a:ext uri="{FF2B5EF4-FFF2-40B4-BE49-F238E27FC236}">
                <a16:creationId xmlns:a16="http://schemas.microsoft.com/office/drawing/2014/main" id="{7781CB33-0FA3-4D4F-9D71-935101A8FC9C}"/>
              </a:ext>
            </a:extLst>
          </p:cNvPr>
          <p:cNvSpPr txBox="1"/>
          <p:nvPr/>
        </p:nvSpPr>
        <p:spPr>
          <a:xfrm>
            <a:off x="5036696" y="2750695"/>
            <a:ext cx="3092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Equipment </a:t>
            </a:r>
          </a:p>
        </p:txBody>
      </p:sp>
      <p:pic>
        <p:nvPicPr>
          <p:cNvPr id="11" name="Picture 11">
            <a:extLst>
              <a:ext uri="{FF2B5EF4-FFF2-40B4-BE49-F238E27FC236}">
                <a16:creationId xmlns:a16="http://schemas.microsoft.com/office/drawing/2014/main" id="{5CD28981-0FD9-429B-96C0-2F6EBA4DF213}"/>
              </a:ext>
            </a:extLst>
          </p:cNvPr>
          <p:cNvPicPr>
            <a:picLocks noChangeAspect="1"/>
          </p:cNvPicPr>
          <p:nvPr/>
        </p:nvPicPr>
        <p:blipFill>
          <a:blip r:embed="rId5"/>
          <a:stretch>
            <a:fillRect/>
          </a:stretch>
        </p:blipFill>
        <p:spPr>
          <a:xfrm>
            <a:off x="1314137" y="2292943"/>
            <a:ext cx="2106119" cy="1672509"/>
          </a:xfrm>
          <a:prstGeom prst="rect">
            <a:avLst/>
          </a:prstGeom>
        </p:spPr>
      </p:pic>
      <p:sp>
        <p:nvSpPr>
          <p:cNvPr id="12" name="TextBox 11">
            <a:extLst>
              <a:ext uri="{FF2B5EF4-FFF2-40B4-BE49-F238E27FC236}">
                <a16:creationId xmlns:a16="http://schemas.microsoft.com/office/drawing/2014/main" id="{765450BD-E3F4-4089-A9BF-A33FDF2C98F2}"/>
              </a:ext>
            </a:extLst>
          </p:cNvPr>
          <p:cNvSpPr txBox="1"/>
          <p:nvPr/>
        </p:nvSpPr>
        <p:spPr>
          <a:xfrm>
            <a:off x="1419537" y="19317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T-Shirt – £5.20</a:t>
            </a:r>
          </a:p>
        </p:txBody>
      </p:sp>
      <p:sp>
        <p:nvSpPr>
          <p:cNvPr id="13" name="TextBox 12">
            <a:extLst>
              <a:ext uri="{FF2B5EF4-FFF2-40B4-BE49-F238E27FC236}">
                <a16:creationId xmlns:a16="http://schemas.microsoft.com/office/drawing/2014/main" id="{FE15365F-94D5-46BD-A320-0D27DC2DBE1B}"/>
              </a:ext>
            </a:extLst>
          </p:cNvPr>
          <p:cNvSpPr txBox="1"/>
          <p:nvPr/>
        </p:nvSpPr>
        <p:spPr>
          <a:xfrm>
            <a:off x="8284564" y="40123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Advertising - £1.5 PPC</a:t>
            </a:r>
            <a:endParaRPr lang="en-US">
              <a:cs typeface="Arial"/>
            </a:endParaRPr>
          </a:p>
        </p:txBody>
      </p:sp>
      <p:pic>
        <p:nvPicPr>
          <p:cNvPr id="14" name="Picture 14" descr="Icon&#10;&#10;Description automatically generated">
            <a:extLst>
              <a:ext uri="{FF2B5EF4-FFF2-40B4-BE49-F238E27FC236}">
                <a16:creationId xmlns:a16="http://schemas.microsoft.com/office/drawing/2014/main" id="{431B12F9-1BBA-4D5B-BEF5-9FA39DAF5065}"/>
              </a:ext>
            </a:extLst>
          </p:cNvPr>
          <p:cNvPicPr>
            <a:picLocks noChangeAspect="1"/>
          </p:cNvPicPr>
          <p:nvPr/>
        </p:nvPicPr>
        <p:blipFill>
          <a:blip r:embed="rId6"/>
          <a:stretch>
            <a:fillRect/>
          </a:stretch>
        </p:blipFill>
        <p:spPr>
          <a:xfrm>
            <a:off x="8284564" y="1838998"/>
            <a:ext cx="2368445" cy="2168167"/>
          </a:xfrm>
          <a:prstGeom prst="rect">
            <a:avLst/>
          </a:prstGeom>
        </p:spPr>
      </p:pic>
    </p:spTree>
    <p:extLst>
      <p:ext uri="{BB962C8B-B14F-4D97-AF65-F5344CB8AC3E}">
        <p14:creationId xmlns:p14="http://schemas.microsoft.com/office/powerpoint/2010/main" val="2502097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5CA234-5DCF-4CA2-88CE-0986BFA02EEA}"/>
              </a:ext>
            </a:extLst>
          </p:cNvPr>
          <p:cNvSpPr txBox="1"/>
          <p:nvPr/>
        </p:nvSpPr>
        <p:spPr>
          <a:xfrm>
            <a:off x="3142890" y="1719531"/>
            <a:ext cx="24125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3" name="Picture 4" descr="Table&#10;&#10;Description automatically generated">
            <a:extLst>
              <a:ext uri="{FF2B5EF4-FFF2-40B4-BE49-F238E27FC236}">
                <a16:creationId xmlns:a16="http://schemas.microsoft.com/office/drawing/2014/main" id="{9964AA07-152C-402B-8A0B-0BD5D31E76F8}"/>
              </a:ext>
            </a:extLst>
          </p:cNvPr>
          <p:cNvPicPr>
            <a:picLocks noChangeAspect="1"/>
          </p:cNvPicPr>
          <p:nvPr/>
        </p:nvPicPr>
        <p:blipFill>
          <a:blip r:embed="rId2"/>
          <a:stretch>
            <a:fillRect/>
          </a:stretch>
        </p:blipFill>
        <p:spPr>
          <a:xfrm>
            <a:off x="-5751" y="-1386"/>
            <a:ext cx="12203502" cy="6846394"/>
          </a:xfrm>
          <a:prstGeom prst="rect">
            <a:avLst/>
          </a:prstGeom>
        </p:spPr>
      </p:pic>
    </p:spTree>
    <p:extLst>
      <p:ext uri="{BB962C8B-B14F-4D97-AF65-F5344CB8AC3E}">
        <p14:creationId xmlns:p14="http://schemas.microsoft.com/office/powerpoint/2010/main" val="32888468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A6BB3-BCC1-41E2-9980-9F272D6995D7}"/>
              </a:ext>
            </a:extLst>
          </p:cNvPr>
          <p:cNvSpPr>
            <a:spLocks noGrp="1"/>
          </p:cNvSpPr>
          <p:nvPr>
            <p:ph type="title"/>
          </p:nvPr>
        </p:nvSpPr>
        <p:spPr/>
        <p:txBody>
          <a:bodyPr/>
          <a:lstStyle/>
          <a:p>
            <a:r>
              <a:rPr lang="en-GB" b="1">
                <a:cs typeface="Arial"/>
              </a:rPr>
              <a:t>Income forecast</a:t>
            </a:r>
          </a:p>
        </p:txBody>
      </p:sp>
      <p:pic>
        <p:nvPicPr>
          <p:cNvPr id="9" name="Picture 9" descr="Graphical user interface&#10;&#10;Description automatically generated">
            <a:extLst>
              <a:ext uri="{FF2B5EF4-FFF2-40B4-BE49-F238E27FC236}">
                <a16:creationId xmlns:a16="http://schemas.microsoft.com/office/drawing/2014/main" id="{40FC0D9D-9A0C-4DCB-8AC6-2B7F3A408E51}"/>
              </a:ext>
            </a:extLst>
          </p:cNvPr>
          <p:cNvPicPr>
            <a:picLocks noGrp="1" noChangeAspect="1"/>
          </p:cNvPicPr>
          <p:nvPr>
            <p:ph idx="1"/>
          </p:nvPr>
        </p:nvPicPr>
        <p:blipFill>
          <a:blip r:embed="rId2"/>
          <a:stretch>
            <a:fillRect/>
          </a:stretch>
        </p:blipFill>
        <p:spPr>
          <a:xfrm>
            <a:off x="1163335" y="1603517"/>
            <a:ext cx="10082539" cy="4829031"/>
          </a:xfrm>
        </p:spPr>
      </p:pic>
    </p:spTree>
    <p:extLst>
      <p:ext uri="{BB962C8B-B14F-4D97-AF65-F5344CB8AC3E}">
        <p14:creationId xmlns:p14="http://schemas.microsoft.com/office/powerpoint/2010/main" val="1547331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5FF0B-C833-4A35-BC71-B46AB19AA991}"/>
              </a:ext>
            </a:extLst>
          </p:cNvPr>
          <p:cNvSpPr>
            <a:spLocks noGrp="1"/>
          </p:cNvSpPr>
          <p:nvPr>
            <p:ph type="title"/>
          </p:nvPr>
        </p:nvSpPr>
        <p:spPr/>
        <p:txBody>
          <a:bodyPr/>
          <a:lstStyle/>
          <a:p>
            <a:r>
              <a:rPr lang="en-GB">
                <a:cs typeface="Arial"/>
              </a:rPr>
              <a:t>Outgoing </a:t>
            </a:r>
            <a:r>
              <a:rPr lang="en-GB">
                <a:ea typeface="+mj-lt"/>
                <a:cs typeface="+mj-lt"/>
              </a:rPr>
              <a:t>forecast</a:t>
            </a:r>
            <a:endParaRPr lang="en-GB"/>
          </a:p>
        </p:txBody>
      </p:sp>
      <p:pic>
        <p:nvPicPr>
          <p:cNvPr id="5" name="Picture 5" descr="Chart&#10;&#10;Description automatically generated">
            <a:extLst>
              <a:ext uri="{FF2B5EF4-FFF2-40B4-BE49-F238E27FC236}">
                <a16:creationId xmlns:a16="http://schemas.microsoft.com/office/drawing/2014/main" id="{CE4BEC7F-912D-4268-AB45-D2EBDDE3229D}"/>
              </a:ext>
            </a:extLst>
          </p:cNvPr>
          <p:cNvPicPr>
            <a:picLocks noGrp="1" noChangeAspect="1"/>
          </p:cNvPicPr>
          <p:nvPr>
            <p:ph idx="1"/>
          </p:nvPr>
        </p:nvPicPr>
        <p:blipFill>
          <a:blip r:embed="rId2"/>
          <a:stretch>
            <a:fillRect/>
          </a:stretch>
        </p:blipFill>
        <p:spPr>
          <a:xfrm>
            <a:off x="1012255" y="1557880"/>
            <a:ext cx="10357359" cy="5036266"/>
          </a:xfrm>
        </p:spPr>
      </p:pic>
    </p:spTree>
    <p:extLst>
      <p:ext uri="{BB962C8B-B14F-4D97-AF65-F5344CB8AC3E}">
        <p14:creationId xmlns:p14="http://schemas.microsoft.com/office/powerpoint/2010/main" val="178854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E364D-A07F-4B28-99CA-DA24864252AF}"/>
              </a:ext>
            </a:extLst>
          </p:cNvPr>
          <p:cNvSpPr>
            <a:spLocks noGrp="1"/>
          </p:cNvSpPr>
          <p:nvPr>
            <p:ph type="title"/>
          </p:nvPr>
        </p:nvSpPr>
        <p:spPr>
          <a:xfrm>
            <a:off x="1404110" y="808056"/>
            <a:ext cx="9166029" cy="1077229"/>
          </a:xfrm>
        </p:spPr>
        <p:txBody>
          <a:bodyPr vert="horz" lIns="91440" tIns="45720" rIns="91440" bIns="45720" rtlCol="0" anchor="t">
            <a:noAutofit/>
          </a:bodyPr>
          <a:lstStyle/>
          <a:p>
            <a:pPr algn="ctr"/>
            <a:r>
              <a:rPr lang="en-GB" sz="4500" b="1">
                <a:ea typeface="+mj-lt"/>
                <a:cs typeface="+mj-lt"/>
              </a:rPr>
              <a:t>Opening/Closing Bank Balance</a:t>
            </a:r>
            <a:endParaRPr lang="en-US">
              <a:cs typeface="Arial" panose="020B0604020202020204"/>
            </a:endParaRPr>
          </a:p>
          <a:p>
            <a:endParaRPr lang="en-GB">
              <a:cs typeface="Arial"/>
            </a:endParaRPr>
          </a:p>
        </p:txBody>
      </p:sp>
      <p:sp>
        <p:nvSpPr>
          <p:cNvPr id="10" name="Content Placeholder 9">
            <a:extLst>
              <a:ext uri="{FF2B5EF4-FFF2-40B4-BE49-F238E27FC236}">
                <a16:creationId xmlns:a16="http://schemas.microsoft.com/office/drawing/2014/main" id="{1EBDBE7E-1E92-4EB9-862C-1788299F9CCB}"/>
              </a:ext>
            </a:extLst>
          </p:cNvPr>
          <p:cNvSpPr>
            <a:spLocks noGrp="1"/>
          </p:cNvSpPr>
          <p:nvPr>
            <p:ph idx="1"/>
          </p:nvPr>
        </p:nvSpPr>
        <p:spPr/>
        <p:txBody>
          <a:bodyPr/>
          <a:lstStyle/>
          <a:p>
            <a:pPr marL="344170" indent="-344170"/>
            <a:endParaRPr lang="en-GB">
              <a:cs typeface="Arial" panose="020B0604020202020204"/>
            </a:endParaRPr>
          </a:p>
          <a:p>
            <a:pPr marL="344170" indent="-344170"/>
            <a:endParaRPr lang="en-GB">
              <a:cs typeface="Arial" panose="020B0604020202020204"/>
            </a:endParaRPr>
          </a:p>
        </p:txBody>
      </p:sp>
      <p:pic>
        <p:nvPicPr>
          <p:cNvPr id="12" name="Picture 13" descr="Chart, line chart&#10;&#10;Description automatically generated">
            <a:extLst>
              <a:ext uri="{FF2B5EF4-FFF2-40B4-BE49-F238E27FC236}">
                <a16:creationId xmlns:a16="http://schemas.microsoft.com/office/drawing/2014/main" id="{28E8AAA3-1861-4DDE-8AC2-CBE445958DFB}"/>
              </a:ext>
            </a:extLst>
          </p:cNvPr>
          <p:cNvPicPr>
            <a:picLocks noChangeAspect="1"/>
          </p:cNvPicPr>
          <p:nvPr/>
        </p:nvPicPr>
        <p:blipFill>
          <a:blip r:embed="rId2"/>
          <a:stretch>
            <a:fillRect/>
          </a:stretch>
        </p:blipFill>
        <p:spPr>
          <a:xfrm>
            <a:off x="1158816" y="1469088"/>
            <a:ext cx="9888746" cy="5185030"/>
          </a:xfrm>
          <a:prstGeom prst="rect">
            <a:avLst/>
          </a:prstGeom>
        </p:spPr>
      </p:pic>
    </p:spTree>
    <p:extLst>
      <p:ext uri="{BB962C8B-B14F-4D97-AF65-F5344CB8AC3E}">
        <p14:creationId xmlns:p14="http://schemas.microsoft.com/office/powerpoint/2010/main" val="4192762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722F0272-3878-4604-AA91-01CA8F08DE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7" name="Picture 26">
            <a:extLst>
              <a:ext uri="{FF2B5EF4-FFF2-40B4-BE49-F238E27FC236}">
                <a16:creationId xmlns:a16="http://schemas.microsoft.com/office/drawing/2014/main" id="{1F60EAEC-22E3-4448-8F0A-9ADAA793A9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355E0F90-3FFF-4E04-B3C8-3C969A415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EC63A4EF-A033-4ED0-9EB6-6E1A8D26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964965EE-80F2-417F-9652-5BFF14DA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AA3C9611-CFD7-4C23-A8F2-00E7865A5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8" descr="Table&#10;&#10;Description automatically generated">
            <a:extLst>
              <a:ext uri="{FF2B5EF4-FFF2-40B4-BE49-F238E27FC236}">
                <a16:creationId xmlns:a16="http://schemas.microsoft.com/office/drawing/2014/main" id="{635BACE2-420B-49EF-B3C1-879AAF2FA469}"/>
              </a:ext>
            </a:extLst>
          </p:cNvPr>
          <p:cNvPicPr>
            <a:picLocks noGrp="1" noChangeAspect="1"/>
          </p:cNvPicPr>
          <p:nvPr>
            <p:ph idx="1"/>
          </p:nvPr>
        </p:nvPicPr>
        <p:blipFill>
          <a:blip r:embed="rId5"/>
          <a:stretch>
            <a:fillRect/>
          </a:stretch>
        </p:blipFill>
        <p:spPr>
          <a:xfrm>
            <a:off x="1536931" y="182244"/>
            <a:ext cx="9101695" cy="6354023"/>
          </a:xfrm>
          <a:prstGeom prst="rect">
            <a:avLst/>
          </a:prstGeom>
        </p:spPr>
      </p:pic>
    </p:spTree>
    <p:extLst>
      <p:ext uri="{BB962C8B-B14F-4D97-AF65-F5344CB8AC3E}">
        <p14:creationId xmlns:p14="http://schemas.microsoft.com/office/powerpoint/2010/main" val="10313254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 name="Picture 37">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39">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TextBox 47">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50" name="Rectangle 49">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54" name="Freeform: Shape 5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6" name="Picture 5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58" name="Rectangle 5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Freeform: Shape 5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Oval 61">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3A548-C1C0-4394-A04B-A5508F6E987C}"/>
              </a:ext>
            </a:extLst>
          </p:cNvPr>
          <p:cNvSpPr>
            <a:spLocks noGrp="1"/>
          </p:cNvSpPr>
          <p:nvPr>
            <p:ph type="title"/>
          </p:nvPr>
        </p:nvSpPr>
        <p:spPr>
          <a:xfrm>
            <a:off x="2193167" y="2590984"/>
            <a:ext cx="7369642" cy="3608480"/>
          </a:xfrm>
        </p:spPr>
        <p:txBody>
          <a:bodyPr vert="horz" lIns="91440" tIns="45720" rIns="91440" bIns="45720" rtlCol="0" anchor="t">
            <a:normAutofit/>
          </a:bodyPr>
          <a:lstStyle/>
          <a:p>
            <a:pPr algn="l"/>
            <a:r>
              <a:rPr lang="en-US" sz="6200"/>
              <a:t>Thank you for your time</a:t>
            </a:r>
            <a:br>
              <a:rPr lang="en-US" sz="6200"/>
            </a:br>
            <a:br>
              <a:rPr lang="en-US" sz="6200"/>
            </a:br>
            <a:r>
              <a:rPr lang="en-US" sz="6200"/>
              <a:t>Questions?</a:t>
            </a:r>
          </a:p>
        </p:txBody>
      </p:sp>
    </p:spTree>
    <p:extLst>
      <p:ext uri="{BB962C8B-B14F-4D97-AF65-F5344CB8AC3E}">
        <p14:creationId xmlns:p14="http://schemas.microsoft.com/office/powerpoint/2010/main" val="77341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2</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Madison</vt:lpstr>
      <vt:lpstr>EssBee Boutique</vt:lpstr>
      <vt:lpstr>Essbee Boutique</vt:lpstr>
      <vt:lpstr>Business Company Overview</vt:lpstr>
      <vt:lpstr>Mission Statement And Vision  </vt:lpstr>
      <vt:lpstr>Products and Services</vt:lpstr>
      <vt:lpstr>Market Audit- Competitor's Analysis</vt:lpstr>
      <vt:lpstr>SWOT Analysis</vt:lpstr>
      <vt:lpstr>Market Audit –PESTLE Analysis</vt:lpstr>
      <vt:lpstr>Political</vt:lpstr>
      <vt:lpstr>ECONOMIC</vt:lpstr>
      <vt:lpstr>Social</vt:lpstr>
      <vt:lpstr>TECHNOLOGY</vt:lpstr>
      <vt:lpstr>Legal</vt:lpstr>
      <vt:lpstr>ENVIRONMENTAL</vt:lpstr>
      <vt:lpstr>Target Market</vt:lpstr>
      <vt:lpstr>Marketing and Sales plan</vt:lpstr>
      <vt:lpstr>Management Team</vt:lpstr>
      <vt:lpstr>PowerPoint Presentation</vt:lpstr>
      <vt:lpstr>PowerPoint Presentation</vt:lpstr>
      <vt:lpstr>PowerPoint Presentation</vt:lpstr>
      <vt:lpstr>Financial Plan</vt:lpstr>
      <vt:lpstr>Financial Plan </vt:lpstr>
      <vt:lpstr>PowerPoint Presentation</vt:lpstr>
      <vt:lpstr>Income forecast</vt:lpstr>
      <vt:lpstr>Outgoing forecast</vt:lpstr>
      <vt:lpstr>Opening/Closing Bank Balance </vt:lpstr>
      <vt:lpstr>PowerPoint Presentation</vt:lpstr>
      <vt:lpstr>Thank you for your time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dc:title>
  <dc:creator/>
  <cp:revision>1</cp:revision>
  <dcterms:created xsi:type="dcterms:W3CDTF">2021-09-29T15:56:14Z</dcterms:created>
  <dcterms:modified xsi:type="dcterms:W3CDTF">2021-11-17T16:44:47Z</dcterms:modified>
</cp:coreProperties>
</file>