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6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7.xml" ContentType="application/vnd.openxmlformats-officedocument.presentationml.tags+xml"/>
  <Override PartName="/ppt/notesSlides/notesSlide23.xml" ContentType="application/vnd.openxmlformats-officedocument.presentationml.notesSlide+xml"/>
  <Override PartName="/ppt/tags/tag8.xml" ContentType="application/vnd.openxmlformats-officedocument.presentationml.tags+xml"/>
  <Override PartName="/ppt/notesSlides/notesSlide24.xml" ContentType="application/vnd.openxmlformats-officedocument.presentationml.notesSlide+xml"/>
  <Override PartName="/ppt/tags/tag9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ags/tag10.xml" ContentType="application/vnd.openxmlformats-officedocument.presentationml.tags+xml"/>
  <Override PartName="/ppt/notesSlides/notesSlide28.xml" ContentType="application/vnd.openxmlformats-officedocument.presentationml.notesSlide+xml"/>
  <Override PartName="/ppt/tags/tag11.xml" ContentType="application/vnd.openxmlformats-officedocument.presentationml.tags+xml"/>
  <Override PartName="/ppt/notesSlides/notesSlide29.xml" ContentType="application/vnd.openxmlformats-officedocument.presentationml.notesSlide+xml"/>
  <Override PartName="/ppt/tags/tag12.xml" ContentType="application/vnd.openxmlformats-officedocument.presentationml.tags+xml"/>
  <Override PartName="/ppt/notesSlides/notesSlide30.xml" ContentType="application/vnd.openxmlformats-officedocument.presentationml.notesSlide+xml"/>
  <Override PartName="/ppt/tags/tag13.xml" ContentType="application/vnd.openxmlformats-officedocument.presentationml.tags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36"/>
  </p:notesMasterIdLst>
  <p:sldIdLst>
    <p:sldId id="876" r:id="rId5"/>
    <p:sldId id="1090" r:id="rId6"/>
    <p:sldId id="759" r:id="rId7"/>
    <p:sldId id="1054" r:id="rId8"/>
    <p:sldId id="1091" r:id="rId9"/>
    <p:sldId id="1103" r:id="rId10"/>
    <p:sldId id="1056" r:id="rId11"/>
    <p:sldId id="1058" r:id="rId12"/>
    <p:sldId id="1092" r:id="rId13"/>
    <p:sldId id="1093" r:id="rId14"/>
    <p:sldId id="1094" r:id="rId15"/>
    <p:sldId id="1061" r:id="rId16"/>
    <p:sldId id="1095" r:id="rId17"/>
    <p:sldId id="1096" r:id="rId18"/>
    <p:sldId id="1097" r:id="rId19"/>
    <p:sldId id="1098" r:id="rId20"/>
    <p:sldId id="1099" r:id="rId21"/>
    <p:sldId id="1063" r:id="rId22"/>
    <p:sldId id="1064" r:id="rId23"/>
    <p:sldId id="1100" r:id="rId24"/>
    <p:sldId id="1104" r:id="rId25"/>
    <p:sldId id="1105" r:id="rId26"/>
    <p:sldId id="957" r:id="rId27"/>
    <p:sldId id="958" r:id="rId28"/>
    <p:sldId id="1102" r:id="rId29"/>
    <p:sldId id="1106" r:id="rId30"/>
    <p:sldId id="1107" r:id="rId31"/>
    <p:sldId id="1101" r:id="rId32"/>
    <p:sldId id="1089" r:id="rId33"/>
    <p:sldId id="874" r:id="rId34"/>
    <p:sldId id="291" r:id="rId35"/>
  </p:sldIdLst>
  <p:sldSz cx="9144000" cy="5143500" type="screen16x9"/>
  <p:notesSz cx="6858000" cy="9144000"/>
  <p:custDataLst>
    <p:tags r:id="rId37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70340" autoAdjust="0"/>
  </p:normalViewPr>
  <p:slideViewPr>
    <p:cSldViewPr snapToGrid="0" showGuides="1">
      <p:cViewPr varScale="1">
        <p:scale>
          <a:sx n="68" d="100"/>
          <a:sy n="68" d="100"/>
        </p:scale>
        <p:origin x="570" y="54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gs" Target="tags/tag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baseline="0" dirty="0"/>
              <a:t>Introduction to Networks v</a:t>
            </a:r>
            <a:r>
              <a:rPr lang="en-US" b="0" dirty="0"/>
              <a:t>7.0 (ITN)</a:t>
            </a:r>
          </a:p>
          <a:p>
            <a:r>
              <a:rPr lang="en-US" dirty="0"/>
              <a:t>Module 10: Basic Router Configuration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2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dirty="0"/>
              <a:t>10 – Basic Router Configuration</a:t>
            </a:r>
          </a:p>
          <a:p>
            <a:pPr>
              <a:buFontTx/>
              <a:buNone/>
            </a:pPr>
            <a:r>
              <a:rPr lang="en-GB" dirty="0"/>
              <a:t>10.0.2- What will I learn in this module?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Configure Initial Router Settings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10.1.1 – Basic Routing Configuration Steps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10.1.2 – Basic Routing Configuration Example</a:t>
            </a:r>
          </a:p>
          <a:p>
            <a:r>
              <a:rPr lang="en-US" dirty="0"/>
              <a:t>10.1.3 - Syntax Checker – Configure Initial Router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10.1.4 – Packet Tracer – Configure Initial Router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3041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Configure Interfaces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10.2.1 – Configure Router Interfaces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039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10.2.2 – Configure Router Interfaces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030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10.2.2 – Configure Router Interfaces Example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126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10.2.3 – Verify Interface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8833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062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4429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69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904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5794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  <a:p>
            <a:r>
              <a:rPr lang="en-US" dirty="0"/>
              <a:t>10.2.5 Syntax Checker – Configure Interfaces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744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Configure the Default Gateway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554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– Configure the Default Gateway</a:t>
            </a:r>
          </a:p>
          <a:p>
            <a:r>
              <a:rPr lang="en-US" dirty="0"/>
              <a:t>10.3.1 – Default Gateway on a Host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5708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– Configure the Default Gateway</a:t>
            </a:r>
          </a:p>
          <a:p>
            <a:r>
              <a:rPr lang="en-US" dirty="0"/>
              <a:t>10.3.2 – Default Gateway on a Switch</a:t>
            </a:r>
          </a:p>
          <a:p>
            <a:r>
              <a:rPr lang="en-US" dirty="0"/>
              <a:t>10.3.3 – Syntax Checker – Configure the Default Gateway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103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10.3– Configure the Default Gateway</a:t>
            </a:r>
          </a:p>
          <a:p>
            <a:r>
              <a:rPr lang="en-US" dirty="0"/>
              <a:t>10.3.4 – Packet Tracer – Connect a Router to a LAN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6649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10.3– Configure the Default Gateway</a:t>
            </a:r>
          </a:p>
          <a:p>
            <a:r>
              <a:rPr lang="en-US" dirty="0"/>
              <a:t>10.3.5 – Packet Tracer – Troubleshoot Default Gateway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6519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Module Practice and Quiz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24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10.4.1 – Video – Network Device Differences: Part 1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25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10.4.2 – Video – Network Device Differences: Part 2</a:t>
            </a:r>
          </a:p>
        </p:txBody>
      </p:sp>
    </p:spTree>
    <p:extLst>
      <p:ext uri="{BB962C8B-B14F-4D97-AF65-F5344CB8AC3E}">
        <p14:creationId xmlns:p14="http://schemas.microsoft.com/office/powerpoint/2010/main" val="25337049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10.4– Configure the Default Gateway</a:t>
            </a:r>
          </a:p>
          <a:p>
            <a:r>
              <a:rPr lang="en-US" dirty="0"/>
              <a:t>10.4.3 – Packet Tracer – Basic Device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9733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10.4– Configure the Default Gateway</a:t>
            </a:r>
          </a:p>
          <a:p>
            <a:r>
              <a:rPr lang="en-US" dirty="0"/>
              <a:t>10.4.4 – Lab – Build a Switch and Router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2164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28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10.4.5 – What did I learn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26061680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29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10.4.5 – What did I learn in this module (Cont.)?</a:t>
            </a:r>
          </a:p>
        </p:txBody>
      </p:sp>
    </p:spTree>
    <p:extLst>
      <p:ext uri="{BB962C8B-B14F-4D97-AF65-F5344CB8AC3E}">
        <p14:creationId xmlns:p14="http://schemas.microsoft.com/office/powerpoint/2010/main" val="27074346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>
                <a:solidFill>
                  <a:prstClr val="black"/>
                </a:solidFill>
              </a:rPr>
              <a:pPr/>
              <a:t>30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7429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10: Basic Router Configuration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11" y="821755"/>
            <a:ext cx="8012573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Basic Router Configuration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lvl="0" defTabSz="914400" eaLnBrk="0" hangingPunct="0"/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160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Implement initial settings on a router and end devices.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5932762"/>
              </p:ext>
            </p:extLst>
          </p:nvPr>
        </p:nvGraphicFramePr>
        <p:xfrm>
          <a:off x="880345" y="2118939"/>
          <a:ext cx="6980904" cy="14862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0452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3490452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163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Initial Router Settings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initial settings on an IOS Cisco router.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159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Interfaces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two active interfaces on a Cisco IOS router.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the Default Gateway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devices to use the default gateway.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993895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10.1 Configure Initial Router Settings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Basic Router Configuration 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367" y="855419"/>
            <a:ext cx="3265419" cy="3517076"/>
          </a:xfrm>
        </p:spPr>
        <p:txBody>
          <a:bodyPr/>
          <a:lstStyle/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Configure the device name.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privileged EXEC mode.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user EXEC mode.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remote Telnet / SSH access.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Encrypt all plaintext passwords.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Provide legal notification and save the configuration.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C2C7B6-BFA0-4414-A9FD-310FB45A4012}"/>
              </a:ext>
            </a:extLst>
          </p:cNvPr>
          <p:cNvSpPr txBox="1"/>
          <p:nvPr/>
        </p:nvSpPr>
        <p:spPr>
          <a:xfrm>
            <a:off x="3798284" y="855419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BC38-AC68-4E30-A757-4BD5691E2755}"/>
              </a:ext>
            </a:extLst>
          </p:cNvPr>
          <p:cNvSpPr txBox="1"/>
          <p:nvPr/>
        </p:nvSpPr>
        <p:spPr>
          <a:xfrm>
            <a:off x="3798284" y="1256000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enable secret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C42215-AFFA-4B80-8518-0228983486B9}"/>
              </a:ext>
            </a:extLst>
          </p:cNvPr>
          <p:cNvSpPr txBox="1"/>
          <p:nvPr/>
        </p:nvSpPr>
        <p:spPr>
          <a:xfrm>
            <a:off x="3798284" y="1656581"/>
            <a:ext cx="4913744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console 0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password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login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2CA5BC-EB52-4F1C-9E7F-0082B26780ED}"/>
              </a:ext>
            </a:extLst>
          </p:cNvPr>
          <p:cNvSpPr txBox="1"/>
          <p:nvPr/>
        </p:nvSpPr>
        <p:spPr>
          <a:xfrm>
            <a:off x="3798284" y="2413242"/>
            <a:ext cx="4926349" cy="830997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vty 0 4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password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transport input {ssh | telnet}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7E84C-919C-4F49-B88F-D6C32C285E08}"/>
              </a:ext>
            </a:extLst>
          </p:cNvPr>
          <p:cNvSpPr txBox="1"/>
          <p:nvPr/>
        </p:nvSpPr>
        <p:spPr>
          <a:xfrm>
            <a:off x="3798284" y="3352472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service password encryption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CA1035-A981-4284-92B3-0FB302E7DAF6}"/>
              </a:ext>
            </a:extLst>
          </p:cNvPr>
          <p:cNvSpPr txBox="1"/>
          <p:nvPr/>
        </p:nvSpPr>
        <p:spPr>
          <a:xfrm>
            <a:off x="3798284" y="3737302"/>
            <a:ext cx="4913744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banner motd </a:t>
            </a:r>
            <a:r>
              <a:rPr lang="en-US" sz="1200" b="1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message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end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Router# copy running-config startup-config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Basic Router Configuration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9"/>
            <a:ext cx="3135194" cy="611640"/>
          </a:xfrm>
        </p:spPr>
        <p:txBody>
          <a:bodyPr/>
          <a:lstStyle/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Commands for basic router configuration on R1.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Configuration is saved to NVRAM.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C2C7B6-BFA0-4414-A9FD-310FB45A4012}"/>
              </a:ext>
            </a:extLst>
          </p:cNvPr>
          <p:cNvSpPr txBox="1"/>
          <p:nvPr/>
        </p:nvSpPr>
        <p:spPr>
          <a:xfrm>
            <a:off x="3818374" y="855419"/>
            <a:ext cx="4893654" cy="360098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 R1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enable secret class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console 0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 cisco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vty 0 4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 cisco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transport input ssh telnet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service password encryption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banner motd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Enter TEXT message. End with a new line and the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*********************************************** 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WARNING: Unauthorized access is prohibited!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**********************************************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copy running-config startup-config</a:t>
            </a:r>
          </a:p>
          <a:p>
            <a:endParaRPr lang="en-US" sz="1200" b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Configure Initial Router Settings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default router configuration.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and verify the initial router configuration.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Save the running configuration file.</a:t>
            </a:r>
          </a:p>
        </p:txBody>
      </p:sp>
    </p:spTree>
    <p:extLst>
      <p:ext uri="{BB962C8B-B14F-4D97-AF65-F5344CB8AC3E}">
        <p14:creationId xmlns:p14="http://schemas.microsoft.com/office/powerpoint/2010/main" val="1090195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10.2 Configure Interfaces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Router Interfaces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" y="806335"/>
            <a:ext cx="8455461" cy="590204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Configuring a router interface includes issuing the following commands: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3E17110-55CB-48EF-A414-A5E9B16174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2972" y="1571547"/>
            <a:ext cx="6578056" cy="1015663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interface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type-and-number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description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description-text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 address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ipv4-address subnet-mask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 address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ipv6-address/prefix-length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694B5632-F1A8-4FC1-AA4C-612027B45A69}"/>
              </a:ext>
            </a:extLst>
          </p:cNvPr>
          <p:cNvSpPr txBox="1">
            <a:spLocks/>
          </p:cNvSpPr>
          <p:nvPr/>
        </p:nvSpPr>
        <p:spPr>
          <a:xfrm>
            <a:off x="474661" y="2932333"/>
            <a:ext cx="8280057" cy="1175657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It is a good practice to use the </a:t>
            </a:r>
            <a:r>
              <a:rPr lang="en-US" b="1" dirty="0">
                <a:solidFill>
                  <a:srgbClr val="000000"/>
                </a:solidFill>
              </a:rPr>
              <a:t>description</a:t>
            </a:r>
            <a:r>
              <a:rPr lang="en-US" dirty="0">
                <a:solidFill>
                  <a:srgbClr val="000000"/>
                </a:solidFill>
              </a:rPr>
              <a:t> command to add information about the network connected to the interface.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The </a:t>
            </a:r>
            <a:r>
              <a:rPr lang="en-US" b="1" dirty="0">
                <a:solidFill>
                  <a:srgbClr val="000000"/>
                </a:solidFill>
              </a:rPr>
              <a:t>no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dirty="0">
                <a:solidFill>
                  <a:srgbClr val="000000"/>
                </a:solidFill>
              </a:rPr>
              <a:t>shutdown </a:t>
            </a:r>
            <a:r>
              <a:rPr lang="en-US" dirty="0">
                <a:solidFill>
                  <a:srgbClr val="000000"/>
                </a:solidFill>
              </a:rPr>
              <a:t>command activates the interface.</a:t>
            </a:r>
          </a:p>
        </p:txBody>
      </p:sp>
    </p:spTree>
    <p:extLst>
      <p:ext uri="{BB962C8B-B14F-4D97-AF65-F5344CB8AC3E}">
        <p14:creationId xmlns:p14="http://schemas.microsoft.com/office/powerpoint/2010/main" val="252369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Router Interfaces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409279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The commands to configure interface G0/0/0 on R1 are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C10989-3D4F-45C9-BEEB-776028CA1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307" y="1338851"/>
            <a:ext cx="4998966" cy="15059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958200" y="2930310"/>
            <a:ext cx="6903747" cy="161582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description Link to LAN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address 192.168.10.1 255.255.255.0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address 2001:db8:acad:10::1/64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01:43:53.435: %LINK-3-UPDOWN: Interface GigabitEthernet0/0/0, changed state to 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01:43:56.447: %LINK-3-UPDOWN: Interface GigabitEthernet0/0/0, changed state to up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01:43:57.447: %LINEPROTO-5-UPDOWN: Line protocol on Interface GigabitEthernet0/0/0, changed state to up</a:t>
            </a:r>
          </a:p>
        </p:txBody>
      </p:sp>
    </p:spTree>
    <p:extLst>
      <p:ext uri="{BB962C8B-B14F-4D97-AF65-F5344CB8AC3E}">
        <p14:creationId xmlns:p14="http://schemas.microsoft.com/office/powerpoint/2010/main" val="18167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Router Interfaces Example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409279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The commands to configure interface G0/0/1 on R1 are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C10989-3D4F-45C9-BEEB-776028CA1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307" y="1338851"/>
            <a:ext cx="4998966" cy="15059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958200" y="2930310"/>
            <a:ext cx="6903747" cy="161582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description Link to R2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address 209.165.200.225 255.255.255.252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address 2001:db8:feed:224::1/64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01:46:29.170: %LINK-3-UPDOWN: Interface GigabitEthernet0/0/1, changed state to 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01:46:32.171: %LINK-3-UPDOWN: Interface GigabitEthernet0/0/1, changed state to up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01:46:33.171: %LINEPROTO-5-UPDOWN: Line protocol on Interface GigabitEthernet0/0/1, changed state to up</a:t>
            </a:r>
          </a:p>
        </p:txBody>
      </p:sp>
    </p:spTree>
    <p:extLst>
      <p:ext uri="{BB962C8B-B14F-4D97-AF65-F5344CB8AC3E}">
        <p14:creationId xmlns:p14="http://schemas.microsoft.com/office/powerpoint/2010/main" val="382760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Verify Interface Configuration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884985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To verify interface configuration use the </a:t>
            </a:r>
            <a:r>
              <a:rPr lang="en-US" b="1" dirty="0">
                <a:solidFill>
                  <a:srgbClr val="000000"/>
                </a:solidFill>
              </a:rPr>
              <a:t>show ip interface brief </a:t>
            </a:r>
            <a:r>
              <a:rPr lang="en-US" dirty="0">
                <a:solidFill>
                  <a:srgbClr val="000000"/>
                </a:solidFill>
              </a:rPr>
              <a:t>and </a:t>
            </a:r>
            <a:r>
              <a:rPr lang="en-US" b="1" dirty="0">
                <a:solidFill>
                  <a:srgbClr val="000000"/>
                </a:solidFill>
              </a:rPr>
              <a:t>show ipv6 interface brief </a:t>
            </a:r>
            <a:r>
              <a:rPr lang="en-US" dirty="0">
                <a:solidFill>
                  <a:srgbClr val="000000"/>
                </a:solidFill>
              </a:rPr>
              <a:t>commands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1721391" y="1940923"/>
            <a:ext cx="5701218" cy="7848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             IP-Address      OK? Method Status                Protocol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192.168.10.1   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209.165.200.225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unassigned      YES unset  administratively down down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9205F4-B6F7-4CBB-9733-95EEED388FC7}"/>
              </a:ext>
            </a:extLst>
          </p:cNvPr>
          <p:cNvSpPr txBox="1"/>
          <p:nvPr/>
        </p:nvSpPr>
        <p:spPr>
          <a:xfrm>
            <a:off x="1721391" y="2907887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2001:DB8:FEED:224::1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    [administratively down/down]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unassigned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302534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The table summarizes show commands used to verify interface configuration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3BB6E86-62EB-2348-9F73-08093BACD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366291"/>
              </p:ext>
            </p:extLst>
          </p:nvPr>
        </p:nvGraphicFramePr>
        <p:xfrm>
          <a:off x="675861" y="1419402"/>
          <a:ext cx="7893708" cy="2921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6215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4837493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455550">
                <a:tc>
                  <a:txBody>
                    <a:bodyPr/>
                    <a:lstStyle/>
                    <a:p>
                      <a:r>
                        <a:rPr lang="en-US" sz="1400" dirty="0"/>
                        <a:t>Commands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676789"/>
                  </a:ext>
                </a:extLst>
              </a:tr>
              <a:tr h="505472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interface brief</a:t>
                      </a:r>
                    </a:p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interface brief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all interfaces, their IP addresses, and their current status.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505472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route</a:t>
                      </a:r>
                    </a:p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route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contents of the IP routing tables stored in RAM.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statistics for all interfaces on the device. Only displays the IPv4 addressing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68046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IPv4 statistics for all interfaces on a router.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107787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IPv6 statistics for all interfaces on a router.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454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7522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View status of all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 interface brief </a:t>
            </a:r>
            <a:r>
              <a:rPr lang="en-US" sz="1600" dirty="0">
                <a:solidFill>
                  <a:srgbClr val="000000"/>
                </a:solidFill>
              </a:rPr>
              <a:t>and </a:t>
            </a:r>
            <a:r>
              <a:rPr lang="en-US" sz="1600" b="1" dirty="0">
                <a:solidFill>
                  <a:srgbClr val="000000"/>
                </a:solidFill>
              </a:rPr>
              <a:t>show ipv6 interface brief </a:t>
            </a:r>
            <a:r>
              <a:rPr lang="en-US" sz="1600" dirty="0">
                <a:solidFill>
                  <a:srgbClr val="000000"/>
                </a:solidFill>
              </a:rPr>
              <a:t>commands,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1721391" y="1785521"/>
            <a:ext cx="5701218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             IP-Address      OK? Method Status                Protocol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192.168.10.1   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209.165.200.225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unassigned      YES unset  administratively down down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45167-82FC-49E7-B10D-34FE13887791}"/>
              </a:ext>
            </a:extLst>
          </p:cNvPr>
          <p:cNvSpPr txBox="1"/>
          <p:nvPr/>
        </p:nvSpPr>
        <p:spPr>
          <a:xfrm>
            <a:off x="1721391" y="2929108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2001:DB8:FEED:224::1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    [administratively down/down]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unassigned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304882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the contents of the IP routing tables with the </a:t>
            </a:r>
            <a:r>
              <a:rPr lang="en-US" sz="1600" b="1" dirty="0">
                <a:solidFill>
                  <a:srgbClr val="000000"/>
                </a:solidFill>
              </a:rPr>
              <a:t>show ip route </a:t>
            </a:r>
            <a:r>
              <a:rPr lang="en-US" sz="1600" dirty="0">
                <a:solidFill>
                  <a:srgbClr val="000000"/>
                </a:solidFill>
              </a:rPr>
              <a:t>and </a:t>
            </a:r>
            <a:r>
              <a:rPr lang="en-US" sz="1600" b="1" dirty="0">
                <a:solidFill>
                  <a:srgbClr val="000000"/>
                </a:solidFill>
              </a:rPr>
              <a:t>show ipv6 route </a:t>
            </a:r>
            <a:r>
              <a:rPr lang="en-US" sz="1600" dirty="0">
                <a:solidFill>
                  <a:srgbClr val="000000"/>
                </a:solidFill>
              </a:rPr>
              <a:t>commands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1701233" y="1475729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route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 output omitted&gt;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Gateway of last resort is not set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192.168.10.0/24 is variably subnetted, 2 subnets, 2 masks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     192.168.10.0/24 is directly connected, GigabitEthernet0/0/0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     192.168.10.1/32 is directly connected, GigabitEthernet0/0/0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209.165.200.0/24 is variably subnetted, 2 subnets, 2 masks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     209.165.200.224/30 is directly connected, GigabitEthernet0/0/1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     209.165.200.225/32 is directly connected, GigabitEthernet0/0/1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45167-82FC-49E7-B10D-34FE13887791}"/>
              </a:ext>
            </a:extLst>
          </p:cNvPr>
          <p:cNvSpPr txBox="1"/>
          <p:nvPr/>
        </p:nvSpPr>
        <p:spPr>
          <a:xfrm>
            <a:off x="1721391" y="3035889"/>
            <a:ext cx="5701218" cy="18928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show ipv6 route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2001:DB8:ACAD:10::/64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GigabitEthernet0/0/0, directly connected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2001:DB8:ACAD:10::1/128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GigabitEthernet0/0/0,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2001:DB8:FEED:224::/64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GigabitEthernet0/0/1, directly connected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2001:DB8:FEED:224::1/128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GigabitEthernet0/0/1,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FF00::/8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Null0,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24688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statistics for all interfaces with the </a:t>
            </a:r>
            <a:r>
              <a:rPr lang="en-US" sz="1600" b="1" dirty="0">
                <a:solidFill>
                  <a:srgbClr val="000000"/>
                </a:solidFill>
              </a:rPr>
              <a:t>show interfaces </a:t>
            </a:r>
            <a:r>
              <a:rPr lang="en-US" sz="1600" dirty="0">
                <a:solidFill>
                  <a:srgbClr val="000000"/>
                </a:solidFill>
              </a:rPr>
              <a:t>command,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320968" y="890954"/>
            <a:ext cx="5419440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interfaces gig0/0/0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Hardware is ISR4321-2x1GE, address is a0e0.af0d.e140 (bia  a0e0.af0d.e140)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Description: Link to LAN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is 192.168.10.1/24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1500 bytes, BW 100000 Kbit/sec, DLY 100 usec,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reliability 255/255, txload 1/255, rxload 1/255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Encapsulation ARPA, loopback not set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Keepalive not supported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Full Duplex, 100Mbps, link type is auto, media type is RJ45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output flow-control is off, input flow-control is off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ARP type: ARPA, ARP Timeout 04:00:00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Last input 00:00:01, output 00:00:35, output hang never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Last clearing of "show interface" counters never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Input queue: 0/375/0/0 (size/max/drops/flushes); Total output     drops: 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Queueing strategy: fifo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Output queue: 0/40 (size/max)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5 minute input rate 0 bits/sec, 0 packets/sec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5 minute output rate 0 bits/sec, 0 packets/sec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1180 packets input, 109486 bytes, 0 no buffer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Received 84 broadcasts (0 IP multicasts)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0 runts, 0 giants, 0 throttles </a:t>
            </a:r>
          </a:p>
          <a:p>
            <a:endParaRPr lang="en-US" sz="9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endParaRPr lang="en-US" sz="9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42999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IPv4 statistics for router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 interface </a:t>
            </a:r>
            <a:r>
              <a:rPr lang="en-US" sz="1600" dirty="0">
                <a:solidFill>
                  <a:srgbClr val="000000"/>
                </a:solidFill>
              </a:rPr>
              <a:t>command,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553110" y="890954"/>
            <a:ext cx="4955156" cy="393954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g0/0/0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is 192.168.10.1/24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Broadcast address is 255.255.255.255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Address determined by setup command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is 1500 bytes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Helper address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Directed broadcast forwarding is disabled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Outgoing Common access list is not set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Outgoing access list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Inbound Common access list is not set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Inbound  access list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Proxy ARP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Local Proxy ARP is disabled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Security level is default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Split horizon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redirects are always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unreachables are always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mask replies are never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 fast switching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 Flow switching is disabled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71470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IPv6 statistics for router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ipv6 interface </a:t>
            </a:r>
            <a:r>
              <a:rPr lang="en-US" sz="1600" dirty="0">
                <a:solidFill>
                  <a:srgbClr val="000000"/>
                </a:solidFill>
              </a:rPr>
              <a:t>command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553110" y="890954"/>
            <a:ext cx="4955156" cy="332398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g0/0/0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IPv6 is enabled, link-local address is FE80::868A:8DFF:FE44:49B0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No Virtual link-local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Description: Link to LAN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Global unicast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2001:DB8:ACAD:10::1, subnet is 2001:DB8:ACAD:10::/64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Joined group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FF02::1:FF00:1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FF02::1:FF44:49B0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is 1500 bytes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error messages limited to one every 100 milliseconds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redirects are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unreachables are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DAD is enabled, number of DAD attempts: 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reachable time is 30000 milliseconds (using 30000)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NS retransmit interval is 1000 milliseconds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16618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10.3 Configure the Default Gateway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3391011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the Default Gateway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Default Gateway on a Host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18114-4447-471E-989F-8789EBF19550}"/>
              </a:ext>
            </a:extLst>
          </p:cNvPr>
          <p:cNvSpPr txBox="1"/>
          <p:nvPr/>
        </p:nvSpPr>
        <p:spPr>
          <a:xfrm>
            <a:off x="474662" y="890954"/>
            <a:ext cx="33924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default gateway is used when a host sends a packet to a device on another network.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default gateway address is generally the router interface address attached to the local network of the host.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To reach PC3, PC1 addresses a packet with the IPv4 address of PC3, but forwards the packet to its default gateway, the G0/0/0 interface of R1.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866AA-E301-488D-96AD-D9CEE8D1E785}"/>
              </a:ext>
            </a:extLst>
          </p:cNvPr>
          <p:cNvSpPr txBox="1"/>
          <p:nvPr/>
        </p:nvSpPr>
        <p:spPr>
          <a:xfrm>
            <a:off x="4258469" y="3770924"/>
            <a:ext cx="4443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0000"/>
                </a:solidFill>
              </a:rPr>
              <a:t>Note</a:t>
            </a:r>
            <a:r>
              <a:rPr lang="en-US" sz="1600" dirty="0">
                <a:solidFill>
                  <a:srgbClr val="000000"/>
                </a:solidFill>
              </a:rPr>
              <a:t>: The IP address of the host and the router interface must be in the same network.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54100A-4BDC-504D-85D6-01A2B41EE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4522" y="715554"/>
            <a:ext cx="3021496" cy="293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7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the Default Gateway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Default Gateway on a Switch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18114-4447-471E-989F-8789EBF19550}"/>
              </a:ext>
            </a:extLst>
          </p:cNvPr>
          <p:cNvSpPr txBox="1"/>
          <p:nvPr/>
        </p:nvSpPr>
        <p:spPr>
          <a:xfrm>
            <a:off x="474662" y="890954"/>
            <a:ext cx="31448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 switch must have a default gateway address configured to remotely manage the switch from another network.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To configure an IPv4 default gateway on a switch, use the </a:t>
            </a:r>
            <a:r>
              <a:rPr lang="en-US" b="1" dirty="0">
                <a:solidFill>
                  <a:srgbClr val="000000"/>
                </a:solidFill>
              </a:rPr>
              <a:t>ip default-gateway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i="1" dirty="0">
                <a:solidFill>
                  <a:srgbClr val="000000"/>
                </a:solidFill>
              </a:rPr>
              <a:t>ip-address </a:t>
            </a:r>
            <a:r>
              <a:rPr lang="en-US" dirty="0">
                <a:solidFill>
                  <a:srgbClr val="000000"/>
                </a:solidFill>
              </a:rPr>
              <a:t>global configuration command.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1D5D00-3D9F-3E4A-B62C-66D13E5CE20B}"/>
              </a:ext>
            </a:extLst>
          </p:cNvPr>
          <p:cNvSpPr txBox="1"/>
          <p:nvPr/>
        </p:nvSpPr>
        <p:spPr>
          <a:xfrm>
            <a:off x="3829878" y="731837"/>
            <a:ext cx="44021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C00000"/>
                </a:solidFill>
              </a:rPr>
              <a:t>MEDIA IS WORKING ON A CORRECTED VERSION OF THE GRAPHIC FROM 10.3.2.</a:t>
            </a:r>
          </a:p>
          <a:p>
            <a:pPr algn="ctr"/>
            <a:r>
              <a:rPr lang="en-US" dirty="0">
                <a:solidFill>
                  <a:srgbClr val="C00000"/>
                </a:solidFill>
              </a:rPr>
              <a:t>IT IS WRONG ON AR, AND ON THE GLOBAL BUG LIST</a:t>
            </a:r>
          </a:p>
        </p:txBody>
      </p:sp>
      <p:sp>
        <p:nvSpPr>
          <p:cNvPr id="4" name="Octagon 3">
            <a:extLst>
              <a:ext uri="{FF2B5EF4-FFF2-40B4-BE49-F238E27FC236}">
                <a16:creationId xmlns:a16="http://schemas.microsoft.com/office/drawing/2014/main" id="{F983A9E2-6668-F24E-8A3A-4D0990AAC601}"/>
              </a:ext>
            </a:extLst>
          </p:cNvPr>
          <p:cNvSpPr/>
          <p:nvPr/>
        </p:nvSpPr>
        <p:spPr>
          <a:xfrm>
            <a:off x="5116546" y="2355952"/>
            <a:ext cx="1828800" cy="1830983"/>
          </a:xfrm>
          <a:prstGeom prst="octagon">
            <a:avLst/>
          </a:prstGeom>
          <a:solidFill>
            <a:srgbClr val="FF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STOP</a:t>
            </a:r>
          </a:p>
        </p:txBody>
      </p:sp>
    </p:spTree>
    <p:extLst>
      <p:ext uri="{BB962C8B-B14F-4D97-AF65-F5344CB8AC3E}">
        <p14:creationId xmlns:p14="http://schemas.microsoft.com/office/powerpoint/2010/main" val="355675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Connect a Router to a LAN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Display the router information.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router interfaces. 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configuration.</a:t>
            </a:r>
          </a:p>
        </p:txBody>
      </p:sp>
    </p:spTree>
    <p:extLst>
      <p:ext uri="{BB962C8B-B14F-4D97-AF65-F5344CB8AC3E}">
        <p14:creationId xmlns:p14="http://schemas.microsoft.com/office/powerpoint/2010/main" val="33588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Troubleshoot Default Gateway Issues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network documentation and use tests to isolate problems.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Determine an appropriate solution for a given problem.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Implement the solution.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Test to verify the problem is resolved.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Document the solution.</a:t>
            </a:r>
          </a:p>
        </p:txBody>
      </p:sp>
    </p:spTree>
    <p:extLst>
      <p:ext uri="{BB962C8B-B14F-4D97-AF65-F5344CB8AC3E}">
        <p14:creationId xmlns:p14="http://schemas.microsoft.com/office/powerpoint/2010/main" val="38481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10.4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Video – Network Device Differences: Part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This video will cover the different physical characteristics of the following: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4000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2900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1900 Series Router.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Video – Network Device Differences: Part 2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This video will cover the different configurations of the following: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4000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2900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1900 Series Router.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8875856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Basic Device Configuration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Complete the network documentation.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Perform basic device configurations on a router and a switch.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connectivity and troubleshoot any issues.</a:t>
            </a:r>
          </a:p>
        </p:txBody>
      </p:sp>
    </p:spTree>
    <p:extLst>
      <p:ext uri="{BB962C8B-B14F-4D97-AF65-F5344CB8AC3E}">
        <p14:creationId xmlns:p14="http://schemas.microsoft.com/office/powerpoint/2010/main" val="112200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Lab, you will complete the following objectives: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Set up the topology and initialize devices.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devices and verify connectivity.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Display device information.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Lab – Build a Switch and Router Network</a:t>
            </a:r>
          </a:p>
        </p:txBody>
      </p:sp>
    </p:spTree>
    <p:extLst>
      <p:ext uri="{BB962C8B-B14F-4D97-AF65-F5344CB8AC3E}">
        <p14:creationId xmlns:p14="http://schemas.microsoft.com/office/powerpoint/2010/main" val="423652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tasks that should be completed when configuring initial settings on a router.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Configure the device name.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privileged EXEC mode.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user EXEC mode.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remote Telnet / SSH access.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all passwords in the config file.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Provide legal notification.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Save the configuration.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For routers to be reachable, the router interfaces must be configured.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Using the </a:t>
            </a:r>
            <a:r>
              <a:rPr lang="en-US" sz="1600" b="1" dirty="0"/>
              <a:t>no shutdown</a:t>
            </a:r>
            <a:r>
              <a:rPr lang="en-US" sz="1600" dirty="0"/>
              <a:t> command activates the interface. The interface must also be connected to another device, such as a switch or a router, for the physical layer to be active. There are several commands that can be used to verify interface configuration including the </a:t>
            </a:r>
            <a:r>
              <a:rPr lang="en-US" sz="1600" b="1" dirty="0"/>
              <a:t>show ip interface brief</a:t>
            </a:r>
            <a:r>
              <a:rPr lang="en-US" sz="1600" dirty="0"/>
              <a:t> and </a:t>
            </a:r>
            <a:r>
              <a:rPr lang="en-US" sz="1600" b="1" dirty="0"/>
              <a:t>show ipv6 interface brief</a:t>
            </a:r>
            <a:r>
              <a:rPr lang="en-US" sz="1600" dirty="0"/>
              <a:t>, the </a:t>
            </a:r>
            <a:r>
              <a:rPr lang="en-US" sz="1600" b="1" dirty="0"/>
              <a:t>show ip route</a:t>
            </a:r>
            <a:r>
              <a:rPr lang="en-US" sz="1600" dirty="0"/>
              <a:t> and </a:t>
            </a:r>
            <a:r>
              <a:rPr lang="en-US" sz="1600" b="1" dirty="0"/>
              <a:t>show ipv6 route</a:t>
            </a:r>
            <a:r>
              <a:rPr lang="en-US" sz="1600" dirty="0"/>
              <a:t>, as well as </a:t>
            </a:r>
            <a:r>
              <a:rPr lang="en-US" sz="1600" b="1" dirty="0"/>
              <a:t>show interfaces</a:t>
            </a:r>
            <a:r>
              <a:rPr lang="en-US" sz="1600" dirty="0"/>
              <a:t>, </a:t>
            </a:r>
            <a:r>
              <a:rPr lang="en-US" sz="1600" b="1" dirty="0"/>
              <a:t>show ip interface</a:t>
            </a:r>
            <a:r>
              <a:rPr lang="en-US" sz="1600" dirty="0"/>
              <a:t> and </a:t>
            </a:r>
            <a:r>
              <a:rPr lang="en-US" sz="1600" b="1" dirty="0"/>
              <a:t>show ipv6 interface.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55352519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 (Cont.)?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For an end device to reach other networks, a default gateway must be configured.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The IP address of the host device and the router interface address must be in the same network.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A switch must have a default gateway address configured to remotely manage the switch from another network.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To configure an IPv4 default gateway on a switch, use the </a:t>
            </a:r>
            <a:r>
              <a:rPr lang="en-US" sz="1800" b="1" dirty="0"/>
              <a:t>ip default-gateway </a:t>
            </a:r>
            <a:r>
              <a:rPr lang="en-US" sz="1800" i="1" dirty="0"/>
              <a:t>ip-address </a:t>
            </a:r>
            <a:r>
              <a:rPr lang="en-US" sz="1800" dirty="0"/>
              <a:t>global configuration command.</a:t>
            </a:r>
          </a:p>
          <a:p>
            <a:endParaRPr lang="en-US" sz="1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10972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090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Module 10: Basic Router Configuration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6" name="Table 9">
            <a:extLst>
              <a:ext uri="{FF2B5EF4-FFF2-40B4-BE49-F238E27FC236}">
                <a16:creationId xmlns:a16="http://schemas.microsoft.com/office/drawing/2014/main" id="{C2187D21-D66C-4895-A65D-7270601A28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989341"/>
              </p:ext>
            </p:extLst>
          </p:nvPr>
        </p:nvGraphicFramePr>
        <p:xfrm>
          <a:off x="144463" y="798513"/>
          <a:ext cx="8853486" cy="28651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53486">
                  <a:extLst>
                    <a:ext uri="{9D8B030D-6E8A-4147-A177-3AD203B41FA5}">
                      <a16:colId xmlns:a16="http://schemas.microsoft.com/office/drawing/2014/main" val="32708544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 interface brief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ipv6 interface brief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 route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ipv6 route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interfaces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 interface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show ipv6 interface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b="1" dirty="0">
                          <a:solidFill>
                            <a:srgbClr val="000000"/>
                          </a:solidFill>
                        </a:rPr>
                        <a:t>ip default-gateway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>
                        <a:solidFill>
                          <a:srgbClr val="000000"/>
                        </a:solidFill>
                      </a:endParaRPr>
                    </a:p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87967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71745509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CF4BCF8-4559-472D-BDB8-A51992E8DB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836C39F-53A5-412F-9EC6-7AE90AE522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52BD51-74E6-44FF-BE26-31C249CF39D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982f482-56ad-4e13-8dea-ae800e159fcc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5113</TotalTime>
  <Words>2895</Words>
  <Application>Microsoft Office PowerPoint</Application>
  <PresentationFormat>On-screen Show (16:9)</PresentationFormat>
  <Paragraphs>433</Paragraphs>
  <Slides>31</Slides>
  <Notes>31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Courier New</vt:lpstr>
      <vt:lpstr>Times New Roman</vt:lpstr>
      <vt:lpstr>Wingdings</vt:lpstr>
      <vt:lpstr>Default Theme</vt:lpstr>
      <vt:lpstr>Module 10: Basic Router Configuration</vt:lpstr>
      <vt:lpstr>Module Objectives</vt:lpstr>
      <vt:lpstr>10.1 Configure Initial Router Settings</vt:lpstr>
      <vt:lpstr>Configure Initial Router Settings Basic Router Configuration Steps</vt:lpstr>
      <vt:lpstr>Configure Initial Router Settings Basic Router Configuration Example</vt:lpstr>
      <vt:lpstr>Configure Initial Router Settings Packet Tracer – Configure Initial Router Settings</vt:lpstr>
      <vt:lpstr>10.2 Configure Interfaces</vt:lpstr>
      <vt:lpstr>Configure Interfaces Configure Router Interfaces</vt:lpstr>
      <vt:lpstr>Configure Interfaces Configure Router Interfaces Example</vt:lpstr>
      <vt:lpstr>Configure Interfaces Configure Router Interfaces Example (Cont.)</vt:lpstr>
      <vt:lpstr>Configure Interfaces Verify Interface Configuration</vt:lpstr>
      <vt:lpstr>Configure Interfaces Configure Verification Commands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10.3 Configure the Default Gateway</vt:lpstr>
      <vt:lpstr>Configure the Default Gateway Default Gateway on a Host</vt:lpstr>
      <vt:lpstr>Configure the Default Gateway Default Gateway on a Switch</vt:lpstr>
      <vt:lpstr>Configure Initial Router Settings Packet Tracer – Connect a Router to a LAN</vt:lpstr>
      <vt:lpstr>Configure Initial Router Settings Packet Tracer – Troubleshoot Default Gateway Issues</vt:lpstr>
      <vt:lpstr>10.4 Module Practice and Quiz</vt:lpstr>
      <vt:lpstr>Module Practice and Quiz Video – Network Device Differences: Part 1</vt:lpstr>
      <vt:lpstr>Module Practice and Quiz Video – Network Device Differences: Part 2</vt:lpstr>
      <vt:lpstr>Configure Initial Router Settings Packet Tracer – Basic Device Configuration</vt:lpstr>
      <vt:lpstr>Configure Initial Router Settings Lab – Build a Switch and Router Network</vt:lpstr>
      <vt:lpstr>Module Practice and Quiz What did I learn in this module?</vt:lpstr>
      <vt:lpstr>Module Practice and Quiz What did I learn in this module (Cont.)?</vt:lpstr>
      <vt:lpstr>Module 10: Basic Router Configuration New Terms and Commands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Paul Wallin</cp:lastModifiedBy>
  <cp:revision>222</cp:revision>
  <dcterms:created xsi:type="dcterms:W3CDTF">2019-10-18T06:21:22Z</dcterms:created>
  <dcterms:modified xsi:type="dcterms:W3CDTF">2020-02-24T12:55:13Z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