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8" r:id="rId2"/>
    <p:sldId id="256" r:id="rId3"/>
    <p:sldId id="257" r:id="rId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04"/>
    <p:restoredTop sz="94610"/>
  </p:normalViewPr>
  <p:slideViewPr>
    <p:cSldViewPr snapToGrid="0" snapToObjects="1">
      <p:cViewPr varScale="1">
        <p:scale>
          <a:sx n="147" d="100"/>
          <a:sy n="147" d="100"/>
        </p:scale>
        <p:origin x="224" y="4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570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Poster speaker notes (approx. 3–5 minutes):
This poster presents M&amp;S ReLoved Circular Wardrobe, a sustainable brand extension for Marks &amp; Spencer in the UK clothing market. M&amp;S is a strong choice because it has high trust, a large store network and an existing Plan A sustainability agenda. The proposed extension brings together repair, resale, rental and take-back into one simple service supported by M&amp;S stores and the Sparks app.
The sustainability need is urgent. WRAP reports that textile volumes are growing so quickly that efficiency gains are being cancelled out. Therefore, the extension does not simply add a “green” product; it changes the customer journey by keeping clothes in use for longer.
The target market is practical UK shoppers who want quality, value and sustainability without inconvenience. It also appeals to younger consumers already using resale platforms, but with more trust and quality control. For investors, ReLoved creates circular service revenue, stronger customer loyalty and lower exposure to greenwashing risk.
The positioning is “trusted circular style for everyday Britain”. The extension aligns with M&amp;S Plan A by scaling rewear, repair and resale while using measurable KPIs, including repair conversion, resale sell-through, tonnes diverted and displacement-adjusted revenue.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BD6B02-18CA-D285-DB77-5853856F6D9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05312" y="227240"/>
            <a:ext cx="3381375" cy="1352550"/>
          </a:xfrm>
          <a:prstGeom prst="rect">
            <a:avLst/>
          </a:prstGeom>
          <a:noFill/>
        </p:spPr>
      </p:pic>
      <p:sp>
        <p:nvSpPr>
          <p:cNvPr id="4" name="TextBox 3">
            <a:extLst>
              <a:ext uri="{FF2B5EF4-FFF2-40B4-BE49-F238E27FC236}">
                <a16:creationId xmlns:a16="http://schemas.microsoft.com/office/drawing/2014/main" id="{1FE8E068-8AB5-4EBE-F4FA-062A7CFC8B93}"/>
              </a:ext>
            </a:extLst>
          </p:cNvPr>
          <p:cNvSpPr txBox="1"/>
          <p:nvPr/>
        </p:nvSpPr>
        <p:spPr>
          <a:xfrm>
            <a:off x="3047999" y="1746584"/>
            <a:ext cx="6096000" cy="3210110"/>
          </a:xfrm>
          <a:prstGeom prst="rect">
            <a:avLst/>
          </a:prstGeom>
          <a:noFill/>
        </p:spPr>
        <p:txBody>
          <a:bodyPr wrap="square">
            <a:spAutoFit/>
          </a:bodyPr>
          <a:lstStyle/>
          <a:p>
            <a:pPr algn="ctr">
              <a:lnSpc>
                <a:spcPct val="300000"/>
              </a:lnSpc>
            </a:pPr>
            <a:r>
              <a:rPr lang="en-US" sz="1400" b="1" dirty="0">
                <a:effectLst/>
                <a:latin typeface="Arial" panose="020B0604020202020204" pitchFamily="34" charset="0"/>
                <a:ea typeface="Arial" panose="020B0604020202020204" pitchFamily="34" charset="0"/>
              </a:rPr>
              <a:t>Student Name: </a:t>
            </a:r>
            <a:r>
              <a:rPr lang="en-US" sz="1400" b="1" dirty="0" err="1">
                <a:effectLst/>
                <a:latin typeface="Arial" panose="020B0604020202020204" pitchFamily="34" charset="0"/>
                <a:ea typeface="Arial" panose="020B0604020202020204" pitchFamily="34" charset="0"/>
              </a:rPr>
              <a:t>Odedara</a:t>
            </a:r>
            <a:r>
              <a:rPr lang="en-US" sz="1400" b="1" dirty="0">
                <a:effectLst/>
                <a:latin typeface="Arial" panose="020B0604020202020204" pitchFamily="34" charset="0"/>
                <a:ea typeface="Arial" panose="020B0604020202020204" pitchFamily="34" charset="0"/>
              </a:rPr>
              <a:t> Nilesh </a:t>
            </a:r>
            <a:r>
              <a:rPr lang="en-US" sz="1400" b="1" dirty="0" err="1">
                <a:effectLst/>
                <a:latin typeface="Arial" panose="020B0604020202020204" pitchFamily="34" charset="0"/>
                <a:ea typeface="Arial" panose="020B0604020202020204" pitchFamily="34" charset="0"/>
              </a:rPr>
              <a:t>Rameshbhai</a:t>
            </a:r>
            <a:endParaRPr lang="en-GB" sz="1200" dirty="0">
              <a:latin typeface="Arial" panose="020B0604020202020204" pitchFamily="34" charset="0"/>
              <a:ea typeface="Arial" panose="020B0604020202020204" pitchFamily="34" charset="0"/>
            </a:endParaRPr>
          </a:p>
          <a:p>
            <a:pPr algn="ctr">
              <a:lnSpc>
                <a:spcPct val="300000"/>
              </a:lnSpc>
            </a:pPr>
            <a:r>
              <a:rPr lang="en-US" sz="1400" b="1" dirty="0">
                <a:effectLst/>
                <a:latin typeface="Arial" panose="020B0604020202020204" pitchFamily="34" charset="0"/>
                <a:ea typeface="Arial" panose="020B0604020202020204" pitchFamily="34" charset="0"/>
              </a:rPr>
              <a:t>Student ID:2545077</a:t>
            </a:r>
            <a:endParaRPr lang="en-GB" sz="1200" dirty="0">
              <a:effectLst/>
              <a:latin typeface="Arial" panose="020B0604020202020204" pitchFamily="34" charset="0"/>
              <a:ea typeface="Arial" panose="020B0604020202020204" pitchFamily="34" charset="0"/>
            </a:endParaRPr>
          </a:p>
          <a:p>
            <a:pPr algn="ctr">
              <a:lnSpc>
                <a:spcPct val="300000"/>
              </a:lnSpc>
            </a:pPr>
            <a:r>
              <a:rPr lang="en-US" sz="1400" b="1" dirty="0">
                <a:effectLst/>
                <a:latin typeface="Arial" panose="020B0604020202020204" pitchFamily="34" charset="0"/>
                <a:ea typeface="Arial" panose="020B0604020202020204" pitchFamily="34" charset="0"/>
              </a:rPr>
              <a:t>Module Name: Marketing Management</a:t>
            </a:r>
            <a:endParaRPr lang="en-GB" sz="1200" dirty="0">
              <a:effectLst/>
              <a:latin typeface="Arial" panose="020B0604020202020204" pitchFamily="34" charset="0"/>
              <a:ea typeface="Arial" panose="020B0604020202020204" pitchFamily="34" charset="0"/>
            </a:endParaRPr>
          </a:p>
          <a:p>
            <a:pPr algn="ctr">
              <a:lnSpc>
                <a:spcPct val="300000"/>
              </a:lnSpc>
            </a:pPr>
            <a:r>
              <a:rPr lang="en-US" sz="1400" b="1" dirty="0">
                <a:effectLst/>
                <a:latin typeface="Arial" panose="020B0604020202020204" pitchFamily="34" charset="0"/>
                <a:ea typeface="Arial" panose="020B0604020202020204" pitchFamily="34" charset="0"/>
              </a:rPr>
              <a:t>Module Code: LCMB7024</a:t>
            </a:r>
            <a:endParaRPr lang="en-GB" sz="1200" dirty="0">
              <a:latin typeface="Arial" panose="020B0604020202020204" pitchFamily="34" charset="0"/>
              <a:ea typeface="Arial" panose="020B0604020202020204" pitchFamily="34" charset="0"/>
            </a:endParaRPr>
          </a:p>
          <a:p>
            <a:pPr algn="ctr">
              <a:lnSpc>
                <a:spcPct val="300000"/>
              </a:lnSpc>
            </a:pPr>
            <a:r>
              <a:rPr lang="en-US" sz="1400" b="1" dirty="0">
                <a:effectLst/>
                <a:latin typeface="Arial" panose="020B0604020202020204" pitchFamily="34" charset="0"/>
                <a:ea typeface="Arial" panose="020B0604020202020204" pitchFamily="34" charset="0"/>
              </a:rPr>
              <a:t>Lecturer’s Name:</a:t>
            </a:r>
            <a:r>
              <a:rPr lang="en-GB" sz="12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Haoran</a:t>
            </a:r>
            <a:r>
              <a:rPr lang="en-GB" sz="12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Liu</a:t>
            </a:r>
            <a:r>
              <a:rPr lang="en-GB" sz="1200" b="1" dirty="0">
                <a:latin typeface="Arial" panose="020B0604020202020204" pitchFamily="34" charset="0"/>
                <a:cs typeface="Arial" panose="020B0604020202020204" pitchFamily="34" charset="0"/>
              </a:rPr>
              <a:t>,</a:t>
            </a:r>
            <a:r>
              <a:rPr lang="en-US" sz="1200" dirty="0">
                <a:effectLst/>
                <a:latin typeface="Arial" panose="020B0604020202020204" pitchFamily="34" charset="0"/>
                <a:ea typeface="Arial" panose="020B0604020202020204" pitchFamily="34" charset="0"/>
              </a:rPr>
              <a:t> </a:t>
            </a:r>
            <a:r>
              <a:rPr lang="en-US" sz="1400" b="1" dirty="0">
                <a:effectLst/>
                <a:latin typeface="Arial" panose="020B0604020202020204" pitchFamily="34" charset="0"/>
                <a:ea typeface="Arial" panose="020B0604020202020204" pitchFamily="34" charset="0"/>
              </a:rPr>
              <a:t>Laila </a:t>
            </a:r>
            <a:r>
              <a:rPr lang="en-US" sz="1400" b="1" dirty="0" err="1">
                <a:effectLst/>
                <a:latin typeface="Arial" panose="020B0604020202020204" pitchFamily="34" charset="0"/>
                <a:ea typeface="Arial" panose="020B0604020202020204" pitchFamily="34" charset="0"/>
              </a:rPr>
              <a:t>Maazouz</a:t>
            </a:r>
            <a:endParaRPr lang="en-US"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074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6F1E8"/>
        </a:solidFill>
        <a:effectLst/>
      </p:bgPr>
    </p:bg>
    <p:spTree>
      <p:nvGrpSpPr>
        <p:cNvPr id="1" name=""/>
        <p:cNvGrpSpPr/>
        <p:nvPr/>
      </p:nvGrpSpPr>
      <p:grpSpPr>
        <a:xfrm>
          <a:off x="0" y="0"/>
          <a:ext cx="0" cy="0"/>
          <a:chOff x="0" y="0"/>
          <a:chExt cx="0" cy="0"/>
        </a:xfrm>
      </p:grpSpPr>
      <p:pic>
        <p:nvPicPr>
          <p:cNvPr id="2" name="Image 0" descr="/mnt/data/ms_hero_crop.png"/>
          <p:cNvPicPr>
            <a:picLocks noChangeAspect="1"/>
          </p:cNvPicPr>
          <p:nvPr/>
        </p:nvPicPr>
        <p:blipFill>
          <a:blip r:embed="rId3"/>
          <a:stretch>
            <a:fillRect/>
          </a:stretch>
        </p:blipFill>
        <p:spPr>
          <a:xfrm>
            <a:off x="7955280" y="502920"/>
            <a:ext cx="3794760" cy="5029200"/>
          </a:xfrm>
          <a:prstGeom prst="rect">
            <a:avLst/>
          </a:prstGeom>
        </p:spPr>
      </p:pic>
      <p:sp>
        <p:nvSpPr>
          <p:cNvPr id="3" name="Text 0"/>
          <p:cNvSpPr/>
          <p:nvPr/>
        </p:nvSpPr>
        <p:spPr>
          <a:xfrm>
            <a:off x="7955280" y="5559552"/>
            <a:ext cx="3794760" cy="91440"/>
          </a:xfrm>
          <a:prstGeom prst="rect">
            <a:avLst/>
          </a:prstGeom>
          <a:noFill/>
          <a:ln>
            <a:solidFill>
              <a:srgbClr val="F6F1E8">
                <a:alpha val="0"/>
              </a:srgbClr>
            </a:solidFill>
          </a:ln>
        </p:spPr>
        <p:txBody>
          <a:bodyPr wrap="square" lIns="127" tIns="127" rIns="127" bIns="127" rtlCol="0" anchor="t">
            <a:normAutofit/>
          </a:bodyPr>
          <a:lstStyle/>
          <a:p>
            <a:pPr marL="0" indent="0" algn="r">
              <a:buNone/>
            </a:pPr>
            <a:r>
              <a:rPr lang="en-US" sz="520" dirty="0">
                <a:solidFill>
                  <a:srgbClr val="6B6B62"/>
                </a:solidFill>
                <a:latin typeface="Aptos" pitchFamily="34" charset="0"/>
                <a:ea typeface="Aptos" pitchFamily="34" charset="-122"/>
                <a:cs typeface="Aptos" pitchFamily="34" charset="-120"/>
              </a:rPr>
              <a:t>AI-generated visual: circular wardrobe boutique, 2026</a:t>
            </a:r>
            <a:endParaRPr lang="en-US" sz="520" dirty="0"/>
          </a:p>
        </p:txBody>
      </p:sp>
      <p:sp>
        <p:nvSpPr>
          <p:cNvPr id="4" name="Text 1"/>
          <p:cNvSpPr/>
          <p:nvPr/>
        </p:nvSpPr>
        <p:spPr>
          <a:xfrm>
            <a:off x="411480" y="256032"/>
            <a:ext cx="3474720" cy="237744"/>
          </a:xfrm>
          <a:prstGeom prst="rect">
            <a:avLst/>
          </a:prstGeom>
          <a:noFill/>
          <a:ln>
            <a:solidFill>
              <a:srgbClr val="F6F1E8">
                <a:alpha val="0"/>
              </a:srgbClr>
            </a:solidFill>
          </a:ln>
        </p:spPr>
        <p:txBody>
          <a:bodyPr wrap="square" lIns="127" tIns="127" rIns="127" bIns="127" rtlCol="0" anchor="t">
            <a:normAutofit/>
          </a:bodyPr>
          <a:lstStyle/>
          <a:p>
            <a:pPr marL="0" indent="0" algn="l">
              <a:buNone/>
            </a:pPr>
            <a:r>
              <a:rPr lang="en-US" sz="900" b="1" dirty="0">
                <a:solidFill>
                  <a:srgbClr val="936D5D"/>
                </a:solidFill>
                <a:latin typeface="Aptos" pitchFamily="34" charset="0"/>
                <a:ea typeface="Aptos" pitchFamily="34" charset="-122"/>
                <a:cs typeface="Aptos" pitchFamily="34" charset="-120"/>
              </a:rPr>
              <a:t>SUSTAINABLE BRAND EXTENSION POSTER</a:t>
            </a:r>
            <a:endParaRPr lang="en-US" sz="900" dirty="0"/>
          </a:p>
        </p:txBody>
      </p:sp>
      <p:sp>
        <p:nvSpPr>
          <p:cNvPr id="5" name="Text 2"/>
          <p:cNvSpPr/>
          <p:nvPr/>
        </p:nvSpPr>
        <p:spPr>
          <a:xfrm>
            <a:off x="411480" y="530352"/>
            <a:ext cx="4160520" cy="896112"/>
          </a:xfrm>
          <a:prstGeom prst="rect">
            <a:avLst/>
          </a:prstGeom>
          <a:noFill/>
          <a:ln>
            <a:solidFill>
              <a:srgbClr val="F6F1E8">
                <a:alpha val="0"/>
              </a:srgbClr>
            </a:solidFill>
          </a:ln>
        </p:spPr>
        <p:txBody>
          <a:bodyPr wrap="square" lIns="127" tIns="127" rIns="127" bIns="127" rtlCol="0" anchor="t">
            <a:normAutofit lnSpcReduction="10000"/>
          </a:bodyPr>
          <a:lstStyle/>
          <a:p>
            <a:pPr marL="0" indent="0" algn="l">
              <a:buNone/>
            </a:pPr>
            <a:r>
              <a:rPr lang="en-US" sz="3000" b="1" dirty="0">
                <a:solidFill>
                  <a:srgbClr val="2E4B3B"/>
                </a:solidFill>
                <a:latin typeface="Aptos Display" pitchFamily="34" charset="0"/>
                <a:ea typeface="Aptos Display" pitchFamily="34" charset="-122"/>
                <a:cs typeface="Aptos Display" pitchFamily="34" charset="-120"/>
              </a:rPr>
              <a:t>M&amp;S ReLoved</a:t>
            </a:r>
            <a:endParaRPr lang="en-US" sz="3000" dirty="0"/>
          </a:p>
          <a:p>
            <a:pPr marL="0" indent="0" algn="l">
              <a:buNone/>
            </a:pPr>
            <a:r>
              <a:rPr lang="en-US" sz="3000" b="1" dirty="0">
                <a:solidFill>
                  <a:srgbClr val="2E4B3B"/>
                </a:solidFill>
                <a:latin typeface="Aptos Display" pitchFamily="34" charset="0"/>
                <a:ea typeface="Aptos Display" pitchFamily="34" charset="-122"/>
                <a:cs typeface="Aptos Display" pitchFamily="34" charset="-120"/>
              </a:rPr>
              <a:t>Circular Wardrobe</a:t>
            </a:r>
            <a:endParaRPr lang="en-US" sz="3000" dirty="0"/>
          </a:p>
        </p:txBody>
      </p:sp>
      <p:sp>
        <p:nvSpPr>
          <p:cNvPr id="6" name="Text 3"/>
          <p:cNvSpPr/>
          <p:nvPr/>
        </p:nvSpPr>
        <p:spPr>
          <a:xfrm>
            <a:off x="429768" y="1527048"/>
            <a:ext cx="4297680" cy="310896"/>
          </a:xfrm>
          <a:prstGeom prst="rect">
            <a:avLst/>
          </a:prstGeom>
          <a:noFill/>
          <a:ln>
            <a:solidFill>
              <a:srgbClr val="F6F1E8">
                <a:alpha val="0"/>
              </a:srgbClr>
            </a:solidFill>
          </a:ln>
        </p:spPr>
        <p:txBody>
          <a:bodyPr wrap="square" lIns="127" tIns="127" rIns="127" bIns="127" rtlCol="0" anchor="t">
            <a:normAutofit/>
          </a:bodyPr>
          <a:lstStyle/>
          <a:p>
            <a:pPr marL="0" indent="0" algn="l">
              <a:buNone/>
            </a:pPr>
            <a:r>
              <a:rPr lang="en-US" sz="1400" b="1" dirty="0">
                <a:solidFill>
                  <a:srgbClr val="936D5D"/>
                </a:solidFill>
                <a:latin typeface="Aptos" pitchFamily="34" charset="0"/>
                <a:ea typeface="Aptos" pitchFamily="34" charset="-122"/>
                <a:cs typeface="Aptos" pitchFamily="34" charset="-120"/>
              </a:rPr>
              <a:t>Repair • Resale • Rental • Take-back</a:t>
            </a:r>
            <a:endParaRPr lang="en-US" sz="1400" dirty="0"/>
          </a:p>
        </p:txBody>
      </p:sp>
      <p:sp>
        <p:nvSpPr>
          <p:cNvPr id="7" name="Text 4"/>
          <p:cNvSpPr/>
          <p:nvPr/>
        </p:nvSpPr>
        <p:spPr>
          <a:xfrm>
            <a:off x="429768" y="1856232"/>
            <a:ext cx="4800600" cy="475488"/>
          </a:xfrm>
          <a:prstGeom prst="rect">
            <a:avLst/>
          </a:prstGeom>
          <a:noFill/>
          <a:ln>
            <a:solidFill>
              <a:srgbClr val="F6F1E8">
                <a:alpha val="0"/>
              </a:srgbClr>
            </a:solidFill>
          </a:ln>
        </p:spPr>
        <p:txBody>
          <a:bodyPr wrap="square" lIns="127" tIns="127" rIns="127" bIns="127" rtlCol="0" anchor="t">
            <a:normAutofit fontScale="92500" lnSpcReduction="20000"/>
          </a:bodyPr>
          <a:lstStyle/>
          <a:p>
            <a:pPr marL="0" indent="0" algn="l">
              <a:buNone/>
            </a:pPr>
            <a:r>
              <a:rPr lang="en-US" sz="1250" dirty="0">
                <a:solidFill>
                  <a:srgbClr val="233126"/>
                </a:solidFill>
                <a:latin typeface="Aptos" pitchFamily="34" charset="0"/>
                <a:ea typeface="Aptos" pitchFamily="34" charset="-122"/>
                <a:cs typeface="Aptos" pitchFamily="34" charset="-120"/>
              </a:rPr>
              <a:t>A formal, service-led brand extension that turns M&amp;S clothing from a linear purchase into a trusted circular wardrobe system for UK customers.</a:t>
            </a:r>
            <a:endParaRPr lang="en-US" sz="1250" dirty="0"/>
          </a:p>
        </p:txBody>
      </p:sp>
      <p:sp>
        <p:nvSpPr>
          <p:cNvPr id="8" name="Text 5"/>
          <p:cNvSpPr/>
          <p:nvPr/>
        </p:nvSpPr>
        <p:spPr>
          <a:xfrm>
            <a:off x="411480" y="2395728"/>
            <a:ext cx="2377440" cy="274320"/>
          </a:xfrm>
          <a:prstGeom prst="rect">
            <a:avLst/>
          </a:prstGeom>
          <a:noFill/>
          <a:ln>
            <a:solidFill>
              <a:srgbClr val="F6F1E8">
                <a:alpha val="0"/>
              </a:srgbClr>
            </a:solidFill>
          </a:ln>
        </p:spPr>
        <p:txBody>
          <a:bodyPr wrap="square" lIns="381" tIns="381" rIns="381" bIns="381" rtlCol="0" anchor="t">
            <a:normAutofit/>
          </a:bodyPr>
          <a:lstStyle/>
          <a:p>
            <a:pPr marL="0" indent="0" algn="l">
              <a:buNone/>
            </a:pPr>
            <a:r>
              <a:rPr lang="en-US" sz="1200" b="1" dirty="0">
                <a:solidFill>
                  <a:srgbClr val="2E4B3B"/>
                </a:solidFill>
                <a:latin typeface="Aptos" pitchFamily="34" charset="0"/>
                <a:ea typeface="Aptos" pitchFamily="34" charset="-122"/>
                <a:cs typeface="Aptos" pitchFamily="34" charset="-120"/>
              </a:rPr>
              <a:t>1. Sustainable requirement</a:t>
            </a:r>
            <a:endParaRPr lang="en-US" sz="1200" dirty="0"/>
          </a:p>
        </p:txBody>
      </p:sp>
      <p:sp>
        <p:nvSpPr>
          <p:cNvPr id="9" name="Text 6"/>
          <p:cNvSpPr/>
          <p:nvPr/>
        </p:nvSpPr>
        <p:spPr>
          <a:xfrm>
            <a:off x="411480" y="2724912"/>
            <a:ext cx="3401568" cy="969264"/>
          </a:xfrm>
          <a:prstGeom prst="rect">
            <a:avLst/>
          </a:prstGeom>
          <a:solidFill>
            <a:srgbClr val="FFFCF5"/>
          </a:solidFill>
          <a:ln w="12700">
            <a:solidFill>
              <a:srgbClr val="D7C7B5"/>
            </a:solidFill>
          </a:ln>
        </p:spPr>
        <p:txBody>
          <a:bodyPr wrap="square" lIns="1270" tIns="1270" rIns="1270" bIns="1270" rtlCol="0" anchor="t">
            <a:normAutofit/>
          </a:bodyPr>
          <a:lstStyle/>
          <a:p>
            <a:pPr marL="0" indent="0">
              <a:buNone/>
            </a:pPr>
            <a:r>
              <a:rPr lang="en-US" sz="1120" b="1" dirty="0">
                <a:solidFill>
                  <a:srgbClr val="233126"/>
                </a:solidFill>
                <a:latin typeface="Aptos" pitchFamily="34" charset="0"/>
                <a:ea typeface="Aptos" pitchFamily="34" charset="-122"/>
                <a:cs typeface="Aptos" pitchFamily="34" charset="-120"/>
              </a:rPr>
              <a:t>UK textiles need a model shift: </a:t>
            </a:r>
            <a:r>
              <a:rPr lang="en-US" sz="1120" dirty="0">
                <a:solidFill>
                  <a:srgbClr val="233126"/>
                </a:solidFill>
                <a:latin typeface="Aptos" pitchFamily="34" charset="0"/>
                <a:ea typeface="Aptos" pitchFamily="34" charset="-122"/>
                <a:cs typeface="Aptos" pitchFamily="34" charset="-120"/>
              </a:rPr>
              <a:t>WRAP reports that brands placed </a:t>
            </a:r>
            <a:r>
              <a:rPr lang="en-US" sz="1120" b="1" dirty="0">
                <a:solidFill>
                  <a:srgbClr val="936D5D"/>
                </a:solidFill>
                <a:latin typeface="Aptos" pitchFamily="34" charset="0"/>
                <a:ea typeface="Aptos" pitchFamily="34" charset="-122"/>
                <a:cs typeface="Aptos" pitchFamily="34" charset="-120"/>
              </a:rPr>
              <a:t>+17% more textiles </a:t>
            </a:r>
            <a:r>
              <a:rPr lang="en-US" sz="1120" dirty="0">
                <a:solidFill>
                  <a:srgbClr val="233126"/>
                </a:solidFill>
                <a:latin typeface="Aptos" pitchFamily="34" charset="0"/>
                <a:ea typeface="Aptos" pitchFamily="34" charset="-122"/>
                <a:cs typeface="Aptos" pitchFamily="34" charset="-120"/>
              </a:rPr>
              <a:t>on the market in 2024 than in 2019, increasing total carbon and water impacts despite efficiency gains.</a:t>
            </a:r>
            <a:endParaRPr lang="en-US" sz="1120" dirty="0"/>
          </a:p>
        </p:txBody>
      </p:sp>
      <p:sp>
        <p:nvSpPr>
          <p:cNvPr id="10" name="Text 7"/>
          <p:cNvSpPr/>
          <p:nvPr/>
        </p:nvSpPr>
        <p:spPr>
          <a:xfrm>
            <a:off x="4005072" y="2395728"/>
            <a:ext cx="2487168" cy="274320"/>
          </a:xfrm>
          <a:prstGeom prst="rect">
            <a:avLst/>
          </a:prstGeom>
          <a:noFill/>
          <a:ln>
            <a:solidFill>
              <a:srgbClr val="F6F1E8">
                <a:alpha val="0"/>
              </a:srgbClr>
            </a:solidFill>
          </a:ln>
        </p:spPr>
        <p:txBody>
          <a:bodyPr wrap="square" lIns="381" tIns="381" rIns="381" bIns="381" rtlCol="0" anchor="t">
            <a:normAutofit/>
          </a:bodyPr>
          <a:lstStyle/>
          <a:p>
            <a:pPr marL="0" indent="0" algn="l">
              <a:buNone/>
            </a:pPr>
            <a:r>
              <a:rPr lang="en-US" sz="1200" b="1" dirty="0">
                <a:solidFill>
                  <a:srgbClr val="2E4B3B"/>
                </a:solidFill>
                <a:latin typeface="Aptos" pitchFamily="34" charset="0"/>
                <a:ea typeface="Aptos" pitchFamily="34" charset="-122"/>
                <a:cs typeface="Aptos" pitchFamily="34" charset="-120"/>
              </a:rPr>
              <a:t>2. Purpose of extension</a:t>
            </a:r>
            <a:endParaRPr lang="en-US" sz="1200" dirty="0"/>
          </a:p>
        </p:txBody>
      </p:sp>
      <p:sp>
        <p:nvSpPr>
          <p:cNvPr id="11" name="Text 8"/>
          <p:cNvSpPr/>
          <p:nvPr/>
        </p:nvSpPr>
        <p:spPr>
          <a:xfrm>
            <a:off x="4005072" y="2724912"/>
            <a:ext cx="3246120" cy="969264"/>
          </a:xfrm>
          <a:prstGeom prst="rect">
            <a:avLst/>
          </a:prstGeom>
          <a:solidFill>
            <a:srgbClr val="FFFCF5"/>
          </a:solidFill>
          <a:ln w="12700">
            <a:solidFill>
              <a:srgbClr val="D7C7B5"/>
            </a:solidFill>
          </a:ln>
        </p:spPr>
        <p:txBody>
          <a:bodyPr wrap="square" lIns="1270" tIns="1270" rIns="1270" bIns="1270" rtlCol="0" anchor="t">
            <a:normAutofit/>
          </a:bodyPr>
          <a:lstStyle/>
          <a:p>
            <a:pPr marL="0" indent="0">
              <a:buNone/>
            </a:pPr>
            <a:r>
              <a:rPr lang="en-US" sz="1120" b="1" dirty="0">
                <a:solidFill>
                  <a:srgbClr val="233126"/>
                </a:solidFill>
                <a:latin typeface="Aptos" pitchFamily="34" charset="0"/>
                <a:ea typeface="Aptos" pitchFamily="34" charset="-122"/>
                <a:cs typeface="Aptos" pitchFamily="34" charset="-120"/>
              </a:rPr>
              <a:t>Make circularity mainstream </a:t>
            </a:r>
            <a:r>
              <a:rPr lang="en-US" sz="1120" dirty="0">
                <a:solidFill>
                  <a:srgbClr val="233126"/>
                </a:solidFill>
                <a:latin typeface="Aptos" pitchFamily="34" charset="0"/>
                <a:ea typeface="Aptos" pitchFamily="34" charset="-122"/>
                <a:cs typeface="Aptos" pitchFamily="34" charset="-120"/>
              </a:rPr>
              <a:t>by combining M&amp;S trust, stores and Sparks data with repair, resale, rental and take-back in one customer journey.</a:t>
            </a:r>
            <a:endParaRPr lang="en-US" sz="1120" dirty="0"/>
          </a:p>
        </p:txBody>
      </p:sp>
      <p:sp>
        <p:nvSpPr>
          <p:cNvPr id="12" name="Text 9"/>
          <p:cNvSpPr/>
          <p:nvPr/>
        </p:nvSpPr>
        <p:spPr>
          <a:xfrm>
            <a:off x="411480" y="3950208"/>
            <a:ext cx="2834640" cy="219456"/>
          </a:xfrm>
          <a:prstGeom prst="rect">
            <a:avLst/>
          </a:prstGeom>
          <a:noFill/>
          <a:ln>
            <a:solidFill>
              <a:srgbClr val="F6F1E8">
                <a:alpha val="0"/>
              </a:srgbClr>
            </a:solidFill>
          </a:ln>
        </p:spPr>
        <p:txBody>
          <a:bodyPr wrap="square" lIns="254" tIns="254" rIns="254" bIns="254" rtlCol="0" anchor="t">
            <a:normAutofit/>
          </a:bodyPr>
          <a:lstStyle/>
          <a:p>
            <a:pPr marL="0" indent="0" algn="l">
              <a:buNone/>
            </a:pPr>
            <a:r>
              <a:rPr lang="en-US" sz="580" b="1" dirty="0">
                <a:solidFill>
                  <a:srgbClr val="936D5D"/>
                </a:solidFill>
                <a:latin typeface="Aptos" pitchFamily="34" charset="0"/>
                <a:ea typeface="Aptos" pitchFamily="34" charset="-122"/>
                <a:cs typeface="Aptos" pitchFamily="34" charset="-120"/>
              </a:rPr>
              <a:t>THE CIRCULAR WARDROBE LOOP</a:t>
            </a:r>
            <a:endParaRPr lang="en-US" sz="580" dirty="0"/>
          </a:p>
        </p:txBody>
      </p:sp>
      <p:sp>
        <p:nvSpPr>
          <p:cNvPr id="13" name="Text 10"/>
          <p:cNvSpPr/>
          <p:nvPr/>
        </p:nvSpPr>
        <p:spPr>
          <a:xfrm>
            <a:off x="411480" y="4261104"/>
            <a:ext cx="6839712" cy="512064"/>
          </a:xfrm>
          <a:prstGeom prst="rect">
            <a:avLst/>
          </a:prstGeom>
          <a:solidFill>
            <a:srgbClr val="2E4B3B"/>
          </a:solidFill>
          <a:ln>
            <a:solidFill>
              <a:srgbClr val="2E4B3B">
                <a:alpha val="0"/>
              </a:srgbClr>
            </a:solidFill>
          </a:ln>
        </p:spPr>
        <p:txBody>
          <a:bodyPr wrap="square" lIns="1016" tIns="1016" rIns="1016" bIns="1016" rtlCol="0" anchor="ctr">
            <a:normAutofit/>
          </a:bodyPr>
          <a:lstStyle/>
          <a:p>
            <a:pPr marL="0" indent="0" algn="ctr">
              <a:buNone/>
            </a:pPr>
            <a:r>
              <a:rPr lang="en-US" sz="1550" b="1" dirty="0">
                <a:solidFill>
                  <a:srgbClr val="FFFFFF"/>
                </a:solidFill>
                <a:latin typeface="Aptos" pitchFamily="34" charset="0"/>
                <a:ea typeface="Aptos" pitchFamily="34" charset="-122"/>
                <a:cs typeface="Aptos" pitchFamily="34" charset="-120"/>
              </a:rPr>
              <a:t>REWEAR  →  REPAIR  →  RESELL  →  RENT / RETURN</a:t>
            </a:r>
            <a:endParaRPr lang="en-US" sz="1550" dirty="0"/>
          </a:p>
        </p:txBody>
      </p:sp>
      <p:sp>
        <p:nvSpPr>
          <p:cNvPr id="14" name="Text 11"/>
          <p:cNvSpPr/>
          <p:nvPr/>
        </p:nvSpPr>
        <p:spPr>
          <a:xfrm>
            <a:off x="411480" y="5010912"/>
            <a:ext cx="3364992" cy="256032"/>
          </a:xfrm>
          <a:prstGeom prst="rect">
            <a:avLst/>
          </a:prstGeom>
          <a:noFill/>
          <a:ln>
            <a:solidFill>
              <a:srgbClr val="F6F1E8">
                <a:alpha val="0"/>
              </a:srgbClr>
            </a:solidFill>
          </a:ln>
        </p:spPr>
        <p:txBody>
          <a:bodyPr wrap="square" lIns="381" tIns="381" rIns="381" bIns="381" rtlCol="0" anchor="t">
            <a:normAutofit/>
          </a:bodyPr>
          <a:lstStyle/>
          <a:p>
            <a:pPr marL="0" indent="0" algn="l">
              <a:buNone/>
            </a:pPr>
            <a:r>
              <a:rPr lang="en-US" sz="1200" b="1" dirty="0">
                <a:solidFill>
                  <a:srgbClr val="2E4B3B"/>
                </a:solidFill>
                <a:latin typeface="Aptos" pitchFamily="34" charset="0"/>
                <a:ea typeface="Aptos" pitchFamily="34" charset="-122"/>
                <a:cs typeface="Aptos" pitchFamily="34" charset="-120"/>
              </a:rPr>
              <a:t>3. Why the UK market will respond</a:t>
            </a:r>
            <a:endParaRPr lang="en-US" sz="1200" dirty="0"/>
          </a:p>
        </p:txBody>
      </p:sp>
      <p:sp>
        <p:nvSpPr>
          <p:cNvPr id="15" name="Text 12"/>
          <p:cNvSpPr/>
          <p:nvPr/>
        </p:nvSpPr>
        <p:spPr>
          <a:xfrm>
            <a:off x="411480" y="5330952"/>
            <a:ext cx="3840480" cy="969264"/>
          </a:xfrm>
          <a:prstGeom prst="rect">
            <a:avLst/>
          </a:prstGeom>
          <a:solidFill>
            <a:srgbClr val="FFFCF5"/>
          </a:solidFill>
          <a:ln w="12700">
            <a:solidFill>
              <a:srgbClr val="D7C7B5"/>
            </a:solidFill>
          </a:ln>
        </p:spPr>
        <p:txBody>
          <a:bodyPr wrap="square" lIns="1270" tIns="1270" rIns="1270" bIns="1270" rtlCol="0" anchor="t">
            <a:normAutofit/>
          </a:bodyPr>
          <a:lstStyle/>
          <a:p>
            <a:pPr marL="0" indent="0">
              <a:buNone/>
            </a:pPr>
            <a:r>
              <a:rPr lang="en-US" sz="1100" b="1" dirty="0">
                <a:solidFill>
                  <a:srgbClr val="2E4B3B"/>
                </a:solidFill>
                <a:latin typeface="Aptos" pitchFamily="34" charset="0"/>
                <a:ea typeface="Aptos" pitchFamily="34" charset="-122"/>
                <a:cs typeface="Aptos" pitchFamily="34" charset="-120"/>
              </a:rPr>
              <a:t>Customers: </a:t>
            </a:r>
            <a:r>
              <a:rPr lang="en-US" sz="1100" dirty="0">
                <a:solidFill>
                  <a:srgbClr val="233126"/>
                </a:solidFill>
                <a:latin typeface="Aptos" pitchFamily="34" charset="0"/>
                <a:ea typeface="Aptos" pitchFamily="34" charset="-122"/>
                <a:cs typeface="Aptos" pitchFamily="34" charset="-120"/>
              </a:rPr>
              <a:t>affordable quality, convenience and lower waste.
</a:t>
            </a:r>
            <a:r>
              <a:rPr lang="en-US" sz="1100" b="1" dirty="0">
                <a:solidFill>
                  <a:srgbClr val="2E4B3B"/>
                </a:solidFill>
                <a:latin typeface="Aptos" pitchFamily="34" charset="0"/>
                <a:ea typeface="Aptos" pitchFamily="34" charset="-122"/>
                <a:cs typeface="Aptos" pitchFamily="34" charset="-120"/>
              </a:rPr>
              <a:t>Investors: </a:t>
            </a:r>
            <a:r>
              <a:rPr lang="en-US" sz="1100" dirty="0">
                <a:solidFill>
                  <a:srgbClr val="233126"/>
                </a:solidFill>
                <a:latin typeface="Aptos" pitchFamily="34" charset="0"/>
                <a:ea typeface="Aptos" pitchFamily="34" charset="-122"/>
                <a:cs typeface="Aptos" pitchFamily="34" charset="-120"/>
              </a:rPr>
              <a:t>circular service revenue, loyalty and lower greenwashing risk.
</a:t>
            </a:r>
            <a:r>
              <a:rPr lang="en-US" sz="1100" b="1" dirty="0">
                <a:solidFill>
                  <a:srgbClr val="2E4B3B"/>
                </a:solidFill>
                <a:latin typeface="Aptos" pitchFamily="34" charset="0"/>
                <a:ea typeface="Aptos" pitchFamily="34" charset="-122"/>
                <a:cs typeface="Aptos" pitchFamily="34" charset="-120"/>
              </a:rPr>
              <a:t>Planet: </a:t>
            </a:r>
            <a:r>
              <a:rPr lang="en-US" sz="1100" dirty="0">
                <a:solidFill>
                  <a:srgbClr val="233126"/>
                </a:solidFill>
                <a:latin typeface="Aptos" pitchFamily="34" charset="0"/>
                <a:ea typeface="Aptos" pitchFamily="34" charset="-122"/>
                <a:cs typeface="Aptos" pitchFamily="34" charset="-120"/>
              </a:rPr>
              <a:t>longer garment life and measurable textile-waste reduction.</a:t>
            </a:r>
            <a:endParaRPr lang="en-US" sz="1100" dirty="0"/>
          </a:p>
        </p:txBody>
      </p:sp>
      <p:sp>
        <p:nvSpPr>
          <p:cNvPr id="16" name="Text 13"/>
          <p:cNvSpPr/>
          <p:nvPr/>
        </p:nvSpPr>
        <p:spPr>
          <a:xfrm>
            <a:off x="4489704" y="5010912"/>
            <a:ext cx="3401568" cy="256032"/>
          </a:xfrm>
          <a:prstGeom prst="rect">
            <a:avLst/>
          </a:prstGeom>
          <a:noFill/>
          <a:ln>
            <a:solidFill>
              <a:srgbClr val="F6F1E8">
                <a:alpha val="0"/>
              </a:srgbClr>
            </a:solidFill>
          </a:ln>
        </p:spPr>
        <p:txBody>
          <a:bodyPr wrap="square" lIns="381" tIns="381" rIns="381" bIns="381" rtlCol="0" anchor="t">
            <a:normAutofit/>
          </a:bodyPr>
          <a:lstStyle/>
          <a:p>
            <a:pPr marL="0" indent="0" algn="l">
              <a:buNone/>
            </a:pPr>
            <a:r>
              <a:rPr lang="en-US" sz="1200" b="1" dirty="0">
                <a:solidFill>
                  <a:srgbClr val="2E4B3B"/>
                </a:solidFill>
                <a:latin typeface="Aptos" pitchFamily="34" charset="0"/>
                <a:ea typeface="Aptos" pitchFamily="34" charset="-122"/>
                <a:cs typeface="Aptos" pitchFamily="34" charset="-120"/>
              </a:rPr>
              <a:t>4. Alignment with sustainability goals</a:t>
            </a:r>
            <a:endParaRPr lang="en-US" sz="1200" dirty="0"/>
          </a:p>
        </p:txBody>
      </p:sp>
      <p:sp>
        <p:nvSpPr>
          <p:cNvPr id="17" name="Text 14"/>
          <p:cNvSpPr/>
          <p:nvPr/>
        </p:nvSpPr>
        <p:spPr>
          <a:xfrm>
            <a:off x="4489704" y="5330952"/>
            <a:ext cx="3291840" cy="969264"/>
          </a:xfrm>
          <a:prstGeom prst="rect">
            <a:avLst/>
          </a:prstGeom>
          <a:solidFill>
            <a:srgbClr val="FFFCF5"/>
          </a:solidFill>
          <a:ln w="12700">
            <a:solidFill>
              <a:srgbClr val="D7C7B5"/>
            </a:solidFill>
          </a:ln>
        </p:spPr>
        <p:txBody>
          <a:bodyPr wrap="square" lIns="1270" tIns="1270" rIns="1270" bIns="1270" rtlCol="0" anchor="t">
            <a:normAutofit/>
          </a:bodyPr>
          <a:lstStyle/>
          <a:p>
            <a:pPr marL="0" indent="0">
              <a:buNone/>
            </a:pPr>
            <a:r>
              <a:rPr lang="en-US" sz="1100" b="1" dirty="0">
                <a:solidFill>
                  <a:srgbClr val="233126"/>
                </a:solidFill>
                <a:latin typeface="Aptos" pitchFamily="34" charset="0"/>
                <a:ea typeface="Aptos" pitchFamily="34" charset="-122"/>
                <a:cs typeface="Aptos" pitchFamily="34" charset="-120"/>
              </a:rPr>
              <a:t>Supports M&amp;S Plan A net zero by FY2040 </a:t>
            </a:r>
            <a:r>
              <a:rPr lang="en-US" sz="1100" dirty="0">
                <a:solidFill>
                  <a:srgbClr val="233126"/>
                </a:solidFill>
                <a:latin typeface="Aptos" pitchFamily="34" charset="0"/>
                <a:ea typeface="Aptos" pitchFamily="34" charset="-122"/>
                <a:cs typeface="Aptos" pitchFamily="34" charset="-120"/>
              </a:rPr>
              <a:t>and scales Another Life through verified claims, product-life extension and displacement-adjusted impact KPIs.</a:t>
            </a:r>
            <a:endParaRPr lang="en-US" sz="1100" dirty="0"/>
          </a:p>
        </p:txBody>
      </p:sp>
      <p:sp>
        <p:nvSpPr>
          <p:cNvPr id="18" name="Text 15"/>
          <p:cNvSpPr/>
          <p:nvPr/>
        </p:nvSpPr>
        <p:spPr>
          <a:xfrm>
            <a:off x="7955280" y="5760720"/>
            <a:ext cx="1024128" cy="164592"/>
          </a:xfrm>
          <a:prstGeom prst="rect">
            <a:avLst/>
          </a:prstGeom>
          <a:noFill/>
          <a:ln>
            <a:solidFill>
              <a:srgbClr val="F6F1E8">
                <a:alpha val="0"/>
              </a:srgbClr>
            </a:solidFill>
          </a:ln>
        </p:spPr>
        <p:txBody>
          <a:bodyPr wrap="square" lIns="127" tIns="127" rIns="127" bIns="127" rtlCol="0" anchor="t">
            <a:normAutofit/>
          </a:bodyPr>
          <a:lstStyle/>
          <a:p>
            <a:pPr marL="0" indent="0" algn="l">
              <a:buNone/>
            </a:pPr>
            <a:r>
              <a:rPr lang="en-US" sz="820" b="1" dirty="0">
                <a:solidFill>
                  <a:srgbClr val="936D5D"/>
                </a:solidFill>
                <a:latin typeface="Aptos" pitchFamily="34" charset="0"/>
                <a:ea typeface="Aptos" pitchFamily="34" charset="-122"/>
                <a:cs typeface="Aptos" pitchFamily="34" charset="-120"/>
              </a:rPr>
              <a:t>POSITIONING</a:t>
            </a:r>
            <a:endParaRPr lang="en-US" sz="820" dirty="0"/>
          </a:p>
        </p:txBody>
      </p:sp>
      <p:sp>
        <p:nvSpPr>
          <p:cNvPr id="19" name="Text 16"/>
          <p:cNvSpPr/>
          <p:nvPr/>
        </p:nvSpPr>
        <p:spPr>
          <a:xfrm>
            <a:off x="9052560" y="5715000"/>
            <a:ext cx="2697480" cy="256032"/>
          </a:xfrm>
          <a:prstGeom prst="rect">
            <a:avLst/>
          </a:prstGeom>
          <a:solidFill>
            <a:srgbClr val="2E4B3B"/>
          </a:solidFill>
          <a:ln>
            <a:solidFill>
              <a:srgbClr val="2E4B3B">
                <a:alpha val="0"/>
              </a:srgbClr>
            </a:solidFill>
          </a:ln>
        </p:spPr>
        <p:txBody>
          <a:bodyPr wrap="square" lIns="1270" tIns="1270" rIns="1270" bIns="1270" rtlCol="0" anchor="ctr">
            <a:normAutofit/>
          </a:bodyPr>
          <a:lstStyle/>
          <a:p>
            <a:pPr marL="0" indent="0" algn="l">
              <a:buNone/>
            </a:pPr>
            <a:r>
              <a:rPr lang="en-US" sz="920" b="1" dirty="0">
                <a:solidFill>
                  <a:srgbClr val="FFFFFF"/>
                </a:solidFill>
                <a:latin typeface="Aptos Display" pitchFamily="34" charset="0"/>
                <a:ea typeface="Aptos Display" pitchFamily="34" charset="-122"/>
                <a:cs typeface="Aptos Display" pitchFamily="34" charset="-120"/>
              </a:rPr>
              <a:t>Trusted circular style for everyday Britain</a:t>
            </a:r>
            <a:endParaRPr lang="en-US" sz="920" dirty="0"/>
          </a:p>
        </p:txBody>
      </p:sp>
      <p:sp>
        <p:nvSpPr>
          <p:cNvPr id="20" name="Text 17"/>
          <p:cNvSpPr/>
          <p:nvPr/>
        </p:nvSpPr>
        <p:spPr>
          <a:xfrm>
            <a:off x="7955280" y="6099048"/>
            <a:ext cx="502920" cy="164592"/>
          </a:xfrm>
          <a:prstGeom prst="rect">
            <a:avLst/>
          </a:prstGeom>
          <a:solidFill>
            <a:srgbClr val="936D5D"/>
          </a:solidFill>
          <a:ln>
            <a:solidFill>
              <a:srgbClr val="936D5D">
                <a:alpha val="0"/>
              </a:srgbClr>
            </a:solidFill>
          </a:ln>
        </p:spPr>
        <p:txBody>
          <a:bodyPr wrap="square" lIns="381" tIns="381" rIns="381" bIns="381" rtlCol="0" anchor="t">
            <a:normAutofit lnSpcReduction="10000"/>
          </a:bodyPr>
          <a:lstStyle/>
          <a:p>
            <a:pPr marL="0" indent="0" algn="l">
              <a:buNone/>
            </a:pPr>
            <a:r>
              <a:rPr lang="en-US" sz="1120" b="1" dirty="0">
                <a:solidFill>
                  <a:srgbClr val="FFFFFF"/>
                </a:solidFill>
                <a:latin typeface="Aptos" pitchFamily="34" charset="0"/>
                <a:ea typeface="Aptos" pitchFamily="34" charset="-122"/>
                <a:cs typeface="Aptos" pitchFamily="34" charset="-120"/>
              </a:rPr>
              <a:t>KPIs</a:t>
            </a:r>
            <a:endParaRPr lang="en-US" sz="1120" dirty="0"/>
          </a:p>
        </p:txBody>
      </p:sp>
      <p:sp>
        <p:nvSpPr>
          <p:cNvPr id="21" name="Text 18"/>
          <p:cNvSpPr/>
          <p:nvPr/>
        </p:nvSpPr>
        <p:spPr>
          <a:xfrm>
            <a:off x="8458200" y="6062472"/>
            <a:ext cx="3291840" cy="256032"/>
          </a:xfrm>
          <a:prstGeom prst="rect">
            <a:avLst/>
          </a:prstGeom>
          <a:solidFill>
            <a:srgbClr val="FFFCF5"/>
          </a:solidFill>
          <a:ln w="12700">
            <a:solidFill>
              <a:srgbClr val="D7C7B5"/>
            </a:solidFill>
          </a:ln>
        </p:spPr>
        <p:txBody>
          <a:bodyPr wrap="square" lIns="1270" tIns="1270" rIns="1270" bIns="1270" rtlCol="0" anchor="t">
            <a:normAutofit/>
          </a:bodyPr>
          <a:lstStyle/>
          <a:p>
            <a:pPr marL="0" indent="0" algn="l">
              <a:buNone/>
            </a:pPr>
            <a:r>
              <a:rPr lang="en-US" sz="650" dirty="0">
                <a:solidFill>
                  <a:srgbClr val="233126"/>
                </a:solidFill>
                <a:latin typeface="Aptos" pitchFamily="34" charset="0"/>
                <a:ea typeface="Aptos" pitchFamily="34" charset="-122"/>
                <a:cs typeface="Aptos" pitchFamily="34" charset="-120"/>
              </a:rPr>
              <a:t>repair conversion • resale sell-through • tonnes diverted • displacement-adjusted revenue</a:t>
            </a:r>
            <a:endParaRPr lang="en-US" sz="650" dirty="0"/>
          </a:p>
        </p:txBody>
      </p:sp>
      <p:sp>
        <p:nvSpPr>
          <p:cNvPr id="22" name="Text 19"/>
          <p:cNvSpPr/>
          <p:nvPr/>
        </p:nvSpPr>
        <p:spPr>
          <a:xfrm>
            <a:off x="7955280" y="6364224"/>
            <a:ext cx="3794760" cy="146304"/>
          </a:xfrm>
          <a:prstGeom prst="rect">
            <a:avLst/>
          </a:prstGeom>
          <a:solidFill>
            <a:srgbClr val="F0E7DA"/>
          </a:solidFill>
          <a:ln>
            <a:solidFill>
              <a:srgbClr val="F0E7DA">
                <a:alpha val="0"/>
              </a:srgbClr>
            </a:solidFill>
          </a:ln>
        </p:spPr>
        <p:txBody>
          <a:bodyPr wrap="square" lIns="1270" tIns="1270" rIns="1270" bIns="1270" rtlCol="0" anchor="t">
            <a:normAutofit/>
          </a:bodyPr>
          <a:lstStyle/>
          <a:p>
            <a:pPr marL="0" indent="0" algn="l">
              <a:buNone/>
            </a:pPr>
            <a:r>
              <a:rPr lang="en-US" sz="580" b="1" dirty="0">
                <a:solidFill>
                  <a:srgbClr val="233126"/>
                </a:solidFill>
                <a:latin typeface="Aptos" pitchFamily="34" charset="0"/>
                <a:ea typeface="Aptos" pitchFamily="34" charset="-122"/>
                <a:cs typeface="Aptos" pitchFamily="34" charset="-120"/>
              </a:rPr>
              <a:t>Commercial logic: grow circular service revenue while reducing dependency on new textile volume.</a:t>
            </a:r>
            <a:endParaRPr lang="en-US" sz="580" dirty="0"/>
          </a:p>
        </p:txBody>
      </p:sp>
      <p:sp>
        <p:nvSpPr>
          <p:cNvPr id="23" name="Text 20"/>
          <p:cNvSpPr/>
          <p:nvPr/>
        </p:nvSpPr>
        <p:spPr>
          <a:xfrm>
            <a:off x="411480" y="6537960"/>
            <a:ext cx="11384280" cy="164592"/>
          </a:xfrm>
          <a:prstGeom prst="rect">
            <a:avLst/>
          </a:prstGeom>
          <a:noFill/>
          <a:ln>
            <a:solidFill>
              <a:srgbClr val="F6F1E8">
                <a:alpha val="0"/>
              </a:srgbClr>
            </a:solidFill>
          </a:ln>
        </p:spPr>
        <p:txBody>
          <a:bodyPr wrap="square" lIns="127" tIns="127" rIns="127" bIns="127" rtlCol="0" anchor="t">
            <a:normAutofit/>
          </a:bodyPr>
          <a:lstStyle/>
          <a:p>
            <a:endParaRPr sz="600" dirty="0">
              <a:solidFill>
                <a:srgbClr val="38483F"/>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E432F"/>
        </a:solidFill>
        <a:effectLst/>
      </p:bgPr>
    </p:bg>
    <p:spTree>
      <p:nvGrpSpPr>
        <p:cNvPr id="1" name=""/>
        <p:cNvGrpSpPr/>
        <p:nvPr/>
      </p:nvGrpSpPr>
      <p:grpSpPr>
        <a:xfrm>
          <a:off x="0" y="0"/>
          <a:ext cx="0" cy="0"/>
          <a:chOff x="0" y="0"/>
          <a:chExt cx="0" cy="0"/>
        </a:xfrm>
      </p:grpSpPr>
      <p:sp>
        <p:nvSpPr>
          <p:cNvPr id="2" name="Rounded Rectangle 1"/>
          <p:cNvSpPr/>
          <p:nvPr/>
        </p:nvSpPr>
        <p:spPr>
          <a:xfrm>
            <a:off x="411480" y="621792"/>
            <a:ext cx="11384280" cy="5486400"/>
          </a:xfrm>
          <a:prstGeom prst="roundRect">
            <a:avLst/>
          </a:prstGeom>
          <a:solidFill>
            <a:srgbClr val="F7F4EB"/>
          </a:solidFill>
          <a:ln w="15875">
            <a:solidFill>
              <a:srgbClr val="CED8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228600"/>
            <a:ext cx="6217920" cy="411480"/>
          </a:xfrm>
          <a:prstGeom prst="rect">
            <a:avLst/>
          </a:prstGeom>
          <a:noFill/>
        </p:spPr>
        <p:txBody>
          <a:bodyPr wrap="none">
            <a:spAutoFit/>
          </a:bodyPr>
          <a:lstStyle/>
          <a:p>
            <a:pPr>
              <a:defRPr sz="2600" b="1">
                <a:solidFill>
                  <a:srgbClr val="FFFFFF"/>
                </a:solidFill>
                <a:latin typeface="Arial"/>
              </a:defRPr>
            </a:pPr>
            <a:r>
              <a:t>References</a:t>
            </a:r>
          </a:p>
        </p:txBody>
      </p:sp>
      <p:sp>
        <p:nvSpPr>
          <p:cNvPr id="4" name="TextBox 3"/>
          <p:cNvSpPr txBox="1"/>
          <p:nvPr/>
        </p:nvSpPr>
        <p:spPr>
          <a:xfrm>
            <a:off x="11199549" y="292608"/>
            <a:ext cx="184731" cy="261610"/>
          </a:xfrm>
          <a:prstGeom prst="rect">
            <a:avLst/>
          </a:prstGeom>
          <a:noFill/>
        </p:spPr>
        <p:txBody>
          <a:bodyPr wrap="none">
            <a:spAutoFit/>
          </a:bodyPr>
          <a:lstStyle/>
          <a:p>
            <a:pPr algn="r">
              <a:defRPr sz="1100" i="1">
                <a:solidFill>
                  <a:srgbClr val="DFEBD9"/>
                </a:solidFill>
                <a:latin typeface="Arial"/>
              </a:defRPr>
            </a:pPr>
            <a:endParaRPr dirty="0"/>
          </a:p>
        </p:txBody>
      </p:sp>
      <p:sp>
        <p:nvSpPr>
          <p:cNvPr id="5" name="TextBox 4"/>
          <p:cNvSpPr txBox="1"/>
          <p:nvPr/>
        </p:nvSpPr>
        <p:spPr>
          <a:xfrm>
            <a:off x="713232" y="868680"/>
            <a:ext cx="5349240" cy="5074920"/>
          </a:xfrm>
          <a:prstGeom prst="rect">
            <a:avLst/>
          </a:prstGeom>
          <a:noFill/>
        </p:spPr>
        <p:txBody>
          <a:bodyPr wrap="square" lIns="73152" tIns="36576" rIns="73152" bIns="36576" anchor="t">
            <a:spAutoFit/>
          </a:bodyPr>
          <a:lstStyle/>
          <a:p>
            <a:pPr algn="l">
              <a:lnSpc>
                <a:spcPct val="105000"/>
              </a:lnSpc>
              <a:spcAft>
                <a:spcPts val="700"/>
              </a:spcAft>
            </a:pPr>
            <a:r>
              <a:rPr sz="919">
                <a:solidFill>
                  <a:srgbClr val="29362F"/>
                </a:solidFill>
                <a:latin typeface="Arial"/>
              </a:rPr>
              <a:t>Competition and Markets Authority (CMA) (2021) Green claims code: making environmental claims. Available at: https://www.gov.uk/government/publications/green-claims-code-making-environmental-claims (Accessed: 9 July 2026).</a:t>
            </a:r>
          </a:p>
          <a:p>
            <a:pPr algn="l">
              <a:lnSpc>
                <a:spcPct val="105000"/>
              </a:lnSpc>
              <a:spcAft>
                <a:spcPts val="700"/>
              </a:spcAft>
            </a:pPr>
            <a:r>
              <a:rPr sz="919">
                <a:solidFill>
                  <a:srgbClr val="29362F"/>
                </a:solidFill>
                <a:latin typeface="Arial"/>
              </a:rPr>
              <a:t>Deloitte (2024) Cost and sustainability fatigue stifle consumers’ efforts to adopt more sustainable lifestyles. Available at: https://www.deloitte.com/uk/en/about/press-room/cost-and-sustainability-fatigue-stifle-consumers-efforts-to-adopt-more-sustainable-lifestyles.html (Accessed: 9 July 2026).</a:t>
            </a:r>
          </a:p>
          <a:p>
            <a:pPr algn="l">
              <a:lnSpc>
                <a:spcPct val="105000"/>
              </a:lnSpc>
              <a:spcAft>
                <a:spcPts val="700"/>
              </a:spcAft>
            </a:pPr>
            <a:r>
              <a:rPr sz="919">
                <a:solidFill>
                  <a:srgbClr val="29362F"/>
                </a:solidFill>
                <a:latin typeface="Arial"/>
              </a:rPr>
              <a:t>Kotler, P., Armstrong, G., Harris, L.C. and He, H. (2024) Principles of Marketing. 8th European edn. Harlow: Pearson. Available at: https://www.pearson.com/nl/en_NL/higher-education/subject-catalogue/marketing/kotler-principles-of-marketing-european-edition-8e.html (Accessed: 9 July 2026).</a:t>
            </a:r>
          </a:p>
          <a:p>
            <a:pPr algn="l">
              <a:lnSpc>
                <a:spcPct val="105000"/>
              </a:lnSpc>
              <a:spcAft>
                <a:spcPts val="700"/>
              </a:spcAft>
            </a:pPr>
            <a:r>
              <a:rPr sz="919">
                <a:solidFill>
                  <a:srgbClr val="29362F"/>
                </a:solidFill>
                <a:latin typeface="Arial"/>
              </a:rPr>
              <a:t>Marks &amp; Spencer Group plc (M&amp;S) (2026a) 2026 Annual Report. Available at: https://corporate.marksandspencer.com/investors/our-performance-updates/2026-annual-report (Accessed: 9 July 2026).</a:t>
            </a:r>
          </a:p>
        </p:txBody>
      </p:sp>
      <p:sp>
        <p:nvSpPr>
          <p:cNvPr id="6" name="TextBox 5"/>
          <p:cNvSpPr txBox="1"/>
          <p:nvPr/>
        </p:nvSpPr>
        <p:spPr>
          <a:xfrm>
            <a:off x="6144768" y="868680"/>
            <a:ext cx="5349240" cy="5074920"/>
          </a:xfrm>
          <a:prstGeom prst="rect">
            <a:avLst/>
          </a:prstGeom>
          <a:noFill/>
        </p:spPr>
        <p:txBody>
          <a:bodyPr wrap="square" lIns="73152" tIns="36576" rIns="73152" bIns="36576" anchor="t">
            <a:spAutoFit/>
          </a:bodyPr>
          <a:lstStyle/>
          <a:p>
            <a:pPr algn="l">
              <a:lnSpc>
                <a:spcPct val="105000"/>
              </a:lnSpc>
              <a:spcAft>
                <a:spcPts val="700"/>
              </a:spcAft>
            </a:pPr>
            <a:r>
              <a:rPr sz="919">
                <a:solidFill>
                  <a:srgbClr val="29362F"/>
                </a:solidFill>
                <a:latin typeface="Arial"/>
              </a:rPr>
              <a:t>Marks &amp; Spencer Group plc (M&amp;S) (2026b) Our approach to net zero. Available at: https://corporate.marksandspencer.com/esg/our-approach-to-net-zero (Accessed: 9 July 2026).</a:t>
            </a:r>
          </a:p>
          <a:p>
            <a:pPr algn="l">
              <a:lnSpc>
                <a:spcPct val="105000"/>
              </a:lnSpc>
              <a:spcAft>
                <a:spcPts val="700"/>
              </a:spcAft>
            </a:pPr>
            <a:r>
              <a:rPr sz="919">
                <a:solidFill>
                  <a:srgbClr val="29362F"/>
                </a:solidFill>
                <a:latin typeface="Arial"/>
              </a:rPr>
              <a:t>Marks &amp; Spencer Group plc (M&amp;S) (2026c) Plan A for Another Life 2030. Available at: https://corporate.marksandspencer.com/plan-another-life-2030 (Accessed: 9 July 2026).</a:t>
            </a:r>
          </a:p>
          <a:p>
            <a:pPr algn="l">
              <a:lnSpc>
                <a:spcPct val="105000"/>
              </a:lnSpc>
              <a:spcAft>
                <a:spcPts val="700"/>
              </a:spcAft>
            </a:pPr>
            <a:r>
              <a:rPr sz="919">
                <a:solidFill>
                  <a:srgbClr val="29362F"/>
                </a:solidFill>
                <a:latin typeface="Arial"/>
              </a:rPr>
              <a:t>WRAP (2025) UK Textiles Pact Annual Progress Update 2024-25. Available at: https://www.wrap.ngo/resources/report/uk-textiles-pact-annual-progress-update-2024-25 (Accessed: 9 July 2026).</a:t>
            </a:r>
          </a:p>
          <a:p>
            <a:pPr algn="l">
              <a:lnSpc>
                <a:spcPct val="105000"/>
              </a:lnSpc>
              <a:spcAft>
                <a:spcPts val="700"/>
              </a:spcAft>
            </a:pPr>
            <a:r>
              <a:rPr sz="919">
                <a:solidFill>
                  <a:srgbClr val="29362F"/>
                </a:solidFill>
                <a:latin typeface="Arial"/>
              </a:rPr>
              <a:t>Diagram: author, adapted from brand-extension and circular-economy concepts. Visual: AI-generated circular wardrobe boutique, 2026.</a:t>
            </a:r>
          </a:p>
        </p:txBody>
      </p:sp>
      <p:sp>
        <p:nvSpPr>
          <p:cNvPr id="7" name="TextBox 6"/>
          <p:cNvSpPr txBox="1"/>
          <p:nvPr/>
        </p:nvSpPr>
        <p:spPr>
          <a:xfrm>
            <a:off x="5942674" y="6199632"/>
            <a:ext cx="184731" cy="223138"/>
          </a:xfrm>
          <a:prstGeom prst="rect">
            <a:avLst/>
          </a:prstGeom>
          <a:noFill/>
        </p:spPr>
        <p:txBody>
          <a:bodyPr wrap="none">
            <a:spAutoFit/>
          </a:bodyPr>
          <a:lstStyle/>
          <a:p>
            <a:pPr algn="ctr">
              <a:defRPr sz="850" i="1">
                <a:solidFill>
                  <a:srgbClr val="DCE8D7"/>
                </a:solidFill>
                <a:latin typeface="Arial"/>
              </a:defRPr>
            </a:pPr>
            <a:endParaRPr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844</Words>
  <Application>Microsoft Macintosh PowerPoint</Application>
  <PresentationFormat>Widescreen</PresentationFormat>
  <Paragraphs>37</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M&amp;S ReLoved Circular Wardrobe Poster</dc:title>
  <dc:subject>Sustainable Brand Extension Poster</dc:subject>
  <dc:creator>OpenAI</dc:creator>
  <cp:lastModifiedBy>001 Woolwich</cp:lastModifiedBy>
  <cp:revision>3</cp:revision>
  <dcterms:created xsi:type="dcterms:W3CDTF">2026-07-09T07:04:12Z</dcterms:created>
  <dcterms:modified xsi:type="dcterms:W3CDTF">2026-07-31T13:33:35Z</dcterms:modified>
</cp:coreProperties>
</file>