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2"/>
  </p:notesMasterIdLst>
  <p:sldIdLst>
    <p:sldId id="256" r:id="rId2"/>
    <p:sldId id="265" r:id="rId3"/>
    <p:sldId id="257" r:id="rId4"/>
    <p:sldId id="258" r:id="rId5"/>
    <p:sldId id="259" r:id="rId6"/>
    <p:sldId id="260" r:id="rId7"/>
    <p:sldId id="261" r:id="rId8"/>
    <p:sldId id="262" r:id="rId9"/>
    <p:sldId id="263" r:id="rId10"/>
    <p:sldId id="264"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0078" autoAdjust="0"/>
  </p:normalViewPr>
  <p:slideViewPr>
    <p:cSldViewPr snapToGrid="0">
      <p:cViewPr varScale="1">
        <p:scale>
          <a:sx n="179" d="100"/>
          <a:sy n="179" d="100"/>
        </p:scale>
        <p:origin x="926" y="13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_rels/data2.xml.rels><?xml version="1.0" encoding="UTF-8" standalone="yes"?>
<Relationships xmlns="http://schemas.openxmlformats.org/package/2006/relationships"><Relationship Id="rId8" Type="http://schemas.openxmlformats.org/officeDocument/2006/relationships/image" Target="../media/image15.png"/><Relationship Id="rId13" Type="http://schemas.openxmlformats.org/officeDocument/2006/relationships/image" Target="../media/image20.svg"/><Relationship Id="rId3" Type="http://schemas.openxmlformats.org/officeDocument/2006/relationships/image" Target="../media/image10.svg"/><Relationship Id="rId7" Type="http://schemas.openxmlformats.org/officeDocument/2006/relationships/image" Target="../media/image14.svg"/><Relationship Id="rId12" Type="http://schemas.openxmlformats.org/officeDocument/2006/relationships/image" Target="../media/image19.png"/><Relationship Id="rId2" Type="http://schemas.openxmlformats.org/officeDocument/2006/relationships/image" Target="../media/image9.png"/><Relationship Id="rId1" Type="http://schemas.openxmlformats.org/officeDocument/2006/relationships/hyperlink" Target="https://www.hotel-development.marriott.com/brands/luxury-brands" TargetMode="External"/><Relationship Id="rId6" Type="http://schemas.openxmlformats.org/officeDocument/2006/relationships/image" Target="../media/image13.png"/><Relationship Id="rId11" Type="http://schemas.openxmlformats.org/officeDocument/2006/relationships/image" Target="../media/image18.svg"/><Relationship Id="rId5" Type="http://schemas.openxmlformats.org/officeDocument/2006/relationships/image" Target="../media/image12.svg"/><Relationship Id="rId10" Type="http://schemas.openxmlformats.org/officeDocument/2006/relationships/image" Target="../media/image17.png"/><Relationship Id="rId4" Type="http://schemas.openxmlformats.org/officeDocument/2006/relationships/image" Target="../media/image11.png"/><Relationship Id="rId9" Type="http://schemas.openxmlformats.org/officeDocument/2006/relationships/image" Target="../media/image16.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5.png"/><Relationship Id="rId13" Type="http://schemas.openxmlformats.org/officeDocument/2006/relationships/image" Target="../media/image20.svg"/><Relationship Id="rId3" Type="http://schemas.openxmlformats.org/officeDocument/2006/relationships/hyperlink" Target="https://www.hotel-development.marriott.com/brands/luxury-brands" TargetMode="External"/><Relationship Id="rId7" Type="http://schemas.openxmlformats.org/officeDocument/2006/relationships/image" Target="../media/image14.svg"/><Relationship Id="rId12" Type="http://schemas.openxmlformats.org/officeDocument/2006/relationships/image" Target="../media/image19.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3.png"/><Relationship Id="rId11" Type="http://schemas.openxmlformats.org/officeDocument/2006/relationships/image" Target="../media/image18.svg"/><Relationship Id="rId5" Type="http://schemas.openxmlformats.org/officeDocument/2006/relationships/image" Target="../media/image12.svg"/><Relationship Id="rId10" Type="http://schemas.openxmlformats.org/officeDocument/2006/relationships/image" Target="../media/image17.png"/><Relationship Id="rId4" Type="http://schemas.openxmlformats.org/officeDocument/2006/relationships/image" Target="../media/image11.png"/><Relationship Id="rId9" Type="http://schemas.openxmlformats.org/officeDocument/2006/relationships/image" Target="../media/image16.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22D4308-D787-4A2F-8820-48C4EE81B83E}"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2CD68D12-FF4A-4DFC-8CE3-E201052F94D9}">
      <dgm:prSet custT="1"/>
      <dgm:spPr/>
      <dgm:t>
        <a:bodyPr/>
        <a:lstStyle/>
        <a:p>
          <a:r>
            <a:rPr lang="en-US" sz="2000" b="1" i="0">
              <a:latin typeface="Times New Roman" panose="02020603050405020304" pitchFamily="18" charset="0"/>
              <a:cs typeface="Times New Roman" panose="02020603050405020304" pitchFamily="18" charset="0"/>
            </a:rPr>
            <a:t>Introduction</a:t>
          </a:r>
          <a:endParaRPr lang="en-US" sz="2000">
            <a:latin typeface="Times New Roman" panose="02020603050405020304" pitchFamily="18" charset="0"/>
            <a:cs typeface="Times New Roman" panose="02020603050405020304" pitchFamily="18" charset="0"/>
          </a:endParaRPr>
        </a:p>
      </dgm:t>
    </dgm:pt>
    <dgm:pt modelId="{C7B514C4-E038-4FED-80D1-B74A8A7CBED5}" type="parTrans" cxnId="{0FA6CCC0-81CD-4F78-8A52-183561586473}">
      <dgm:prSet/>
      <dgm:spPr/>
      <dgm:t>
        <a:bodyPr/>
        <a:lstStyle/>
        <a:p>
          <a:endParaRPr lang="en-US" sz="2400">
            <a:latin typeface="Times New Roman" panose="02020603050405020304" pitchFamily="18" charset="0"/>
            <a:cs typeface="Times New Roman" panose="02020603050405020304" pitchFamily="18" charset="0"/>
          </a:endParaRPr>
        </a:p>
      </dgm:t>
    </dgm:pt>
    <dgm:pt modelId="{702A0B61-A904-4801-8548-428C13D2495C}" type="sibTrans" cxnId="{0FA6CCC0-81CD-4F78-8A52-183561586473}">
      <dgm:prSet/>
      <dgm:spPr/>
      <dgm:t>
        <a:bodyPr/>
        <a:lstStyle/>
        <a:p>
          <a:endParaRPr lang="en-US" sz="2400">
            <a:latin typeface="Times New Roman" panose="02020603050405020304" pitchFamily="18" charset="0"/>
            <a:cs typeface="Times New Roman" panose="02020603050405020304" pitchFamily="18" charset="0"/>
          </a:endParaRPr>
        </a:p>
      </dgm:t>
    </dgm:pt>
    <dgm:pt modelId="{AD675274-7BAA-404F-80B9-2FE554820DD6}">
      <dgm:prSet custT="1"/>
      <dgm:spPr/>
      <dgm:t>
        <a:bodyPr/>
        <a:lstStyle/>
        <a:p>
          <a:r>
            <a:rPr lang="en-US" sz="2000" b="1" i="0">
              <a:latin typeface="Times New Roman" panose="02020603050405020304" pitchFamily="18" charset="0"/>
              <a:cs typeface="Times New Roman" panose="02020603050405020304" pitchFamily="18" charset="0"/>
            </a:rPr>
            <a:t>Background of the company</a:t>
          </a:r>
          <a:endParaRPr lang="en-US" sz="2000">
            <a:latin typeface="Times New Roman" panose="02020603050405020304" pitchFamily="18" charset="0"/>
            <a:cs typeface="Times New Roman" panose="02020603050405020304" pitchFamily="18" charset="0"/>
          </a:endParaRPr>
        </a:p>
      </dgm:t>
    </dgm:pt>
    <dgm:pt modelId="{00862E2D-3CA0-418F-A7AE-5176523DAAA9}" type="parTrans" cxnId="{0F6F9DDD-26F0-4887-8C80-36CDEB25C913}">
      <dgm:prSet/>
      <dgm:spPr/>
      <dgm:t>
        <a:bodyPr/>
        <a:lstStyle/>
        <a:p>
          <a:endParaRPr lang="en-US" sz="2400">
            <a:latin typeface="Times New Roman" panose="02020603050405020304" pitchFamily="18" charset="0"/>
            <a:cs typeface="Times New Roman" panose="02020603050405020304" pitchFamily="18" charset="0"/>
          </a:endParaRPr>
        </a:p>
      </dgm:t>
    </dgm:pt>
    <dgm:pt modelId="{42B36383-E901-4A5D-A961-EA69A1A997E1}" type="sibTrans" cxnId="{0F6F9DDD-26F0-4887-8C80-36CDEB25C913}">
      <dgm:prSet/>
      <dgm:spPr/>
      <dgm:t>
        <a:bodyPr/>
        <a:lstStyle/>
        <a:p>
          <a:endParaRPr lang="en-US" sz="2400">
            <a:latin typeface="Times New Roman" panose="02020603050405020304" pitchFamily="18" charset="0"/>
            <a:cs typeface="Times New Roman" panose="02020603050405020304" pitchFamily="18" charset="0"/>
          </a:endParaRPr>
        </a:p>
      </dgm:t>
    </dgm:pt>
    <dgm:pt modelId="{C73CBBB8-5C4B-47DD-9835-7BDE5BB7EC91}">
      <dgm:prSet custT="1"/>
      <dgm:spPr/>
      <dgm:t>
        <a:bodyPr/>
        <a:lstStyle/>
        <a:p>
          <a:r>
            <a:rPr lang="en-US" sz="2000" b="1" i="0">
              <a:latin typeface="Times New Roman" panose="02020603050405020304" pitchFamily="18" charset="0"/>
              <a:cs typeface="Times New Roman" panose="02020603050405020304" pitchFamily="18" charset="0"/>
            </a:rPr>
            <a:t>Identify the hotel’s main consumers and explain why they appeal to this group</a:t>
          </a:r>
          <a:endParaRPr lang="en-US" sz="2000">
            <a:latin typeface="Times New Roman" panose="02020603050405020304" pitchFamily="18" charset="0"/>
            <a:cs typeface="Times New Roman" panose="02020603050405020304" pitchFamily="18" charset="0"/>
          </a:endParaRPr>
        </a:p>
      </dgm:t>
    </dgm:pt>
    <dgm:pt modelId="{EB3DC90F-ABD5-488F-81BC-6CB8415816C4}" type="parTrans" cxnId="{74C2BA3B-A0E5-4D52-AA5D-91C6D22038CF}">
      <dgm:prSet/>
      <dgm:spPr/>
      <dgm:t>
        <a:bodyPr/>
        <a:lstStyle/>
        <a:p>
          <a:endParaRPr lang="en-US" sz="2400">
            <a:latin typeface="Times New Roman" panose="02020603050405020304" pitchFamily="18" charset="0"/>
            <a:cs typeface="Times New Roman" panose="02020603050405020304" pitchFamily="18" charset="0"/>
          </a:endParaRPr>
        </a:p>
      </dgm:t>
    </dgm:pt>
    <dgm:pt modelId="{48CB75A6-30A5-4221-8EE0-5557A7F53CDC}" type="sibTrans" cxnId="{74C2BA3B-A0E5-4D52-AA5D-91C6D22038CF}">
      <dgm:prSet/>
      <dgm:spPr/>
      <dgm:t>
        <a:bodyPr/>
        <a:lstStyle/>
        <a:p>
          <a:endParaRPr lang="en-US" sz="2400">
            <a:latin typeface="Times New Roman" panose="02020603050405020304" pitchFamily="18" charset="0"/>
            <a:cs typeface="Times New Roman" panose="02020603050405020304" pitchFamily="18" charset="0"/>
          </a:endParaRPr>
        </a:p>
      </dgm:t>
    </dgm:pt>
    <dgm:pt modelId="{FA658332-FA8C-428F-A1E3-4E666F2602B5}">
      <dgm:prSet custT="1"/>
      <dgm:spPr/>
      <dgm:t>
        <a:bodyPr/>
        <a:lstStyle/>
        <a:p>
          <a:r>
            <a:rPr lang="en-US" sz="2000" b="1" i="0" dirty="0">
              <a:latin typeface="Times New Roman" panose="02020603050405020304" pitchFamily="18" charset="0"/>
              <a:cs typeface="Times New Roman" panose="02020603050405020304" pitchFamily="18" charset="0"/>
            </a:rPr>
            <a:t>Outline the nature, scope and role of guest services and facilities in general and then apply this to the chosen hotel</a:t>
          </a:r>
          <a:endParaRPr lang="en-US" sz="2000" dirty="0">
            <a:latin typeface="Times New Roman" panose="02020603050405020304" pitchFamily="18" charset="0"/>
            <a:cs typeface="Times New Roman" panose="02020603050405020304" pitchFamily="18" charset="0"/>
          </a:endParaRPr>
        </a:p>
      </dgm:t>
    </dgm:pt>
    <dgm:pt modelId="{5CA4BAF9-5A6F-432F-B97A-292D2CFB0AC3}" type="parTrans" cxnId="{B4B90C70-0A2D-4932-BB18-A5919903A6DA}">
      <dgm:prSet/>
      <dgm:spPr/>
      <dgm:t>
        <a:bodyPr/>
        <a:lstStyle/>
        <a:p>
          <a:endParaRPr lang="en-US" sz="2400">
            <a:latin typeface="Times New Roman" panose="02020603050405020304" pitchFamily="18" charset="0"/>
            <a:cs typeface="Times New Roman" panose="02020603050405020304" pitchFamily="18" charset="0"/>
          </a:endParaRPr>
        </a:p>
      </dgm:t>
    </dgm:pt>
    <dgm:pt modelId="{004C4477-6038-44B6-A54B-D5E7E2BB590F}" type="sibTrans" cxnId="{B4B90C70-0A2D-4932-BB18-A5919903A6DA}">
      <dgm:prSet/>
      <dgm:spPr/>
      <dgm:t>
        <a:bodyPr/>
        <a:lstStyle/>
        <a:p>
          <a:endParaRPr lang="en-US" sz="2400">
            <a:latin typeface="Times New Roman" panose="02020603050405020304" pitchFamily="18" charset="0"/>
            <a:cs typeface="Times New Roman" panose="02020603050405020304" pitchFamily="18" charset="0"/>
          </a:endParaRPr>
        </a:p>
      </dgm:t>
    </dgm:pt>
    <dgm:pt modelId="{9226EC9F-D774-4A88-988E-380BB6BBDD83}">
      <dgm:prSet custT="1"/>
      <dgm:spPr/>
      <dgm:t>
        <a:bodyPr/>
        <a:lstStyle/>
        <a:p>
          <a:r>
            <a:rPr lang="en-US" sz="2000" b="1" i="0">
              <a:latin typeface="Times New Roman" panose="02020603050405020304" pitchFamily="18" charset="0"/>
              <a:cs typeface="Times New Roman" panose="02020603050405020304" pitchFamily="18" charset="0"/>
            </a:rPr>
            <a:t>Discuss the importance of hospitality and how hotels meet/exceed guest expectations</a:t>
          </a:r>
          <a:endParaRPr lang="en-US" sz="2000">
            <a:latin typeface="Times New Roman" panose="02020603050405020304" pitchFamily="18" charset="0"/>
            <a:cs typeface="Times New Roman" panose="02020603050405020304" pitchFamily="18" charset="0"/>
          </a:endParaRPr>
        </a:p>
      </dgm:t>
    </dgm:pt>
    <dgm:pt modelId="{6E440F12-7C08-45D1-A750-CF4E5702FC06}" type="parTrans" cxnId="{EB333CF0-870B-4A80-950C-D1C9C7EE59F1}">
      <dgm:prSet/>
      <dgm:spPr/>
      <dgm:t>
        <a:bodyPr/>
        <a:lstStyle/>
        <a:p>
          <a:endParaRPr lang="en-US" sz="2400">
            <a:latin typeface="Times New Roman" panose="02020603050405020304" pitchFamily="18" charset="0"/>
            <a:cs typeface="Times New Roman" panose="02020603050405020304" pitchFamily="18" charset="0"/>
          </a:endParaRPr>
        </a:p>
      </dgm:t>
    </dgm:pt>
    <dgm:pt modelId="{E996DEC3-C01E-454D-BB66-3ECE37EEF85A}" type="sibTrans" cxnId="{EB333CF0-870B-4A80-950C-D1C9C7EE59F1}">
      <dgm:prSet/>
      <dgm:spPr/>
      <dgm:t>
        <a:bodyPr/>
        <a:lstStyle/>
        <a:p>
          <a:endParaRPr lang="en-US" sz="2400">
            <a:latin typeface="Times New Roman" panose="02020603050405020304" pitchFamily="18" charset="0"/>
            <a:cs typeface="Times New Roman" panose="02020603050405020304" pitchFamily="18" charset="0"/>
          </a:endParaRPr>
        </a:p>
      </dgm:t>
    </dgm:pt>
    <dgm:pt modelId="{AE4AFC53-098D-4BEC-BCCD-BEBE73C0B644}">
      <dgm:prSet custT="1"/>
      <dgm:spPr/>
      <dgm:t>
        <a:bodyPr/>
        <a:lstStyle/>
        <a:p>
          <a:r>
            <a:rPr lang="en-US" sz="2000" b="1" i="0">
              <a:latin typeface="Times New Roman" panose="02020603050405020304" pitchFamily="18" charset="0"/>
              <a:cs typeface="Times New Roman" panose="02020603050405020304" pitchFamily="18" charset="0"/>
            </a:rPr>
            <a:t>Conclusion</a:t>
          </a:r>
          <a:endParaRPr lang="en-US" sz="2000">
            <a:latin typeface="Times New Roman" panose="02020603050405020304" pitchFamily="18" charset="0"/>
            <a:cs typeface="Times New Roman" panose="02020603050405020304" pitchFamily="18" charset="0"/>
          </a:endParaRPr>
        </a:p>
      </dgm:t>
    </dgm:pt>
    <dgm:pt modelId="{A7FC294F-BE35-424C-AD69-6E3DD96D8710}" type="parTrans" cxnId="{531F60A7-A9AC-4A5A-8622-853E3655DDE8}">
      <dgm:prSet/>
      <dgm:spPr/>
      <dgm:t>
        <a:bodyPr/>
        <a:lstStyle/>
        <a:p>
          <a:endParaRPr lang="en-US" sz="2400">
            <a:latin typeface="Times New Roman" panose="02020603050405020304" pitchFamily="18" charset="0"/>
            <a:cs typeface="Times New Roman" panose="02020603050405020304" pitchFamily="18" charset="0"/>
          </a:endParaRPr>
        </a:p>
      </dgm:t>
    </dgm:pt>
    <dgm:pt modelId="{E658F1EB-808A-41B6-8B05-EB7EAB3F2E2E}" type="sibTrans" cxnId="{531F60A7-A9AC-4A5A-8622-853E3655DDE8}">
      <dgm:prSet/>
      <dgm:spPr/>
      <dgm:t>
        <a:bodyPr/>
        <a:lstStyle/>
        <a:p>
          <a:endParaRPr lang="en-US" sz="2400">
            <a:latin typeface="Times New Roman" panose="02020603050405020304" pitchFamily="18" charset="0"/>
            <a:cs typeface="Times New Roman" panose="02020603050405020304" pitchFamily="18" charset="0"/>
          </a:endParaRPr>
        </a:p>
      </dgm:t>
    </dgm:pt>
    <dgm:pt modelId="{0651652A-F281-47C6-B042-D84563FFCCA9}">
      <dgm:prSet custT="1"/>
      <dgm:spPr/>
      <dgm:t>
        <a:bodyPr/>
        <a:lstStyle/>
        <a:p>
          <a:r>
            <a:rPr lang="en-US" sz="2000" b="1" i="0">
              <a:latin typeface="Times New Roman" panose="02020603050405020304" pitchFamily="18" charset="0"/>
              <a:cs typeface="Times New Roman" panose="02020603050405020304" pitchFamily="18" charset="0"/>
            </a:rPr>
            <a:t>Reference</a:t>
          </a:r>
          <a:endParaRPr lang="en-US" sz="2000">
            <a:latin typeface="Times New Roman" panose="02020603050405020304" pitchFamily="18" charset="0"/>
            <a:cs typeface="Times New Roman" panose="02020603050405020304" pitchFamily="18" charset="0"/>
          </a:endParaRPr>
        </a:p>
      </dgm:t>
    </dgm:pt>
    <dgm:pt modelId="{CF8F84C8-96F3-4339-B2FF-FC6F32EF04DE}" type="parTrans" cxnId="{B76453B9-D8AD-4727-B684-2BE448F1BD3C}">
      <dgm:prSet/>
      <dgm:spPr/>
      <dgm:t>
        <a:bodyPr/>
        <a:lstStyle/>
        <a:p>
          <a:endParaRPr lang="en-US" sz="2400">
            <a:latin typeface="Times New Roman" panose="02020603050405020304" pitchFamily="18" charset="0"/>
            <a:cs typeface="Times New Roman" panose="02020603050405020304" pitchFamily="18" charset="0"/>
          </a:endParaRPr>
        </a:p>
      </dgm:t>
    </dgm:pt>
    <dgm:pt modelId="{7525BFEF-5E14-40E2-A60B-C04F6635A7C5}" type="sibTrans" cxnId="{B76453B9-D8AD-4727-B684-2BE448F1BD3C}">
      <dgm:prSet/>
      <dgm:spPr/>
      <dgm:t>
        <a:bodyPr/>
        <a:lstStyle/>
        <a:p>
          <a:endParaRPr lang="en-US" sz="2400">
            <a:latin typeface="Times New Roman" panose="02020603050405020304" pitchFamily="18" charset="0"/>
            <a:cs typeface="Times New Roman" panose="02020603050405020304" pitchFamily="18" charset="0"/>
          </a:endParaRPr>
        </a:p>
      </dgm:t>
    </dgm:pt>
    <dgm:pt modelId="{43D5D8D6-80B7-41A2-A62D-F8FCC004736C}" type="pres">
      <dgm:prSet presAssocID="{D22D4308-D787-4A2F-8820-48C4EE81B83E}" presName="vert0" presStyleCnt="0">
        <dgm:presLayoutVars>
          <dgm:dir/>
          <dgm:animOne val="branch"/>
          <dgm:animLvl val="lvl"/>
        </dgm:presLayoutVars>
      </dgm:prSet>
      <dgm:spPr/>
    </dgm:pt>
    <dgm:pt modelId="{6CBE22D4-1BB5-423F-83A9-CDA9819C7ED6}" type="pres">
      <dgm:prSet presAssocID="{2CD68D12-FF4A-4DFC-8CE3-E201052F94D9}" presName="thickLine" presStyleLbl="alignNode1" presStyleIdx="0" presStyleCnt="7"/>
      <dgm:spPr/>
    </dgm:pt>
    <dgm:pt modelId="{95F0CAF5-DA71-4A47-8392-D1C34563F8FD}" type="pres">
      <dgm:prSet presAssocID="{2CD68D12-FF4A-4DFC-8CE3-E201052F94D9}" presName="horz1" presStyleCnt="0"/>
      <dgm:spPr/>
    </dgm:pt>
    <dgm:pt modelId="{31D5059F-63D5-4661-9191-8BAA43BEE069}" type="pres">
      <dgm:prSet presAssocID="{2CD68D12-FF4A-4DFC-8CE3-E201052F94D9}" presName="tx1" presStyleLbl="revTx" presStyleIdx="0" presStyleCnt="7"/>
      <dgm:spPr/>
    </dgm:pt>
    <dgm:pt modelId="{F58189FB-BC79-469A-BC2C-4B0122A21B69}" type="pres">
      <dgm:prSet presAssocID="{2CD68D12-FF4A-4DFC-8CE3-E201052F94D9}" presName="vert1" presStyleCnt="0"/>
      <dgm:spPr/>
    </dgm:pt>
    <dgm:pt modelId="{50759EAE-187C-4A68-B88F-FE2AE3BF1187}" type="pres">
      <dgm:prSet presAssocID="{AD675274-7BAA-404F-80B9-2FE554820DD6}" presName="thickLine" presStyleLbl="alignNode1" presStyleIdx="1" presStyleCnt="7"/>
      <dgm:spPr/>
    </dgm:pt>
    <dgm:pt modelId="{EFD8BADC-BE02-4999-B354-BB2B869046AE}" type="pres">
      <dgm:prSet presAssocID="{AD675274-7BAA-404F-80B9-2FE554820DD6}" presName="horz1" presStyleCnt="0"/>
      <dgm:spPr/>
    </dgm:pt>
    <dgm:pt modelId="{28827E16-55AE-45CD-92E2-341F508F41FD}" type="pres">
      <dgm:prSet presAssocID="{AD675274-7BAA-404F-80B9-2FE554820DD6}" presName="tx1" presStyleLbl="revTx" presStyleIdx="1" presStyleCnt="7"/>
      <dgm:spPr/>
    </dgm:pt>
    <dgm:pt modelId="{81630C09-490F-47A2-9664-00CEB6F21B3E}" type="pres">
      <dgm:prSet presAssocID="{AD675274-7BAA-404F-80B9-2FE554820DD6}" presName="vert1" presStyleCnt="0"/>
      <dgm:spPr/>
    </dgm:pt>
    <dgm:pt modelId="{97F72802-B1A2-4483-BFCE-283712697B76}" type="pres">
      <dgm:prSet presAssocID="{C73CBBB8-5C4B-47DD-9835-7BDE5BB7EC91}" presName="thickLine" presStyleLbl="alignNode1" presStyleIdx="2" presStyleCnt="7"/>
      <dgm:spPr/>
    </dgm:pt>
    <dgm:pt modelId="{58722FE9-CE75-4C46-BBA4-649BF3CE059B}" type="pres">
      <dgm:prSet presAssocID="{C73CBBB8-5C4B-47DD-9835-7BDE5BB7EC91}" presName="horz1" presStyleCnt="0"/>
      <dgm:spPr/>
    </dgm:pt>
    <dgm:pt modelId="{F9FFD972-72E5-4A49-AE14-741416F70D85}" type="pres">
      <dgm:prSet presAssocID="{C73CBBB8-5C4B-47DD-9835-7BDE5BB7EC91}" presName="tx1" presStyleLbl="revTx" presStyleIdx="2" presStyleCnt="7"/>
      <dgm:spPr/>
    </dgm:pt>
    <dgm:pt modelId="{55C33DD6-02EF-49F4-912B-63F612C878C2}" type="pres">
      <dgm:prSet presAssocID="{C73CBBB8-5C4B-47DD-9835-7BDE5BB7EC91}" presName="vert1" presStyleCnt="0"/>
      <dgm:spPr/>
    </dgm:pt>
    <dgm:pt modelId="{40779FE2-DC85-4C8C-8D24-47A04077CF78}" type="pres">
      <dgm:prSet presAssocID="{FA658332-FA8C-428F-A1E3-4E666F2602B5}" presName="thickLine" presStyleLbl="alignNode1" presStyleIdx="3" presStyleCnt="7"/>
      <dgm:spPr/>
    </dgm:pt>
    <dgm:pt modelId="{B8AD8DB0-DB95-41EB-A84F-51BC739A49AD}" type="pres">
      <dgm:prSet presAssocID="{FA658332-FA8C-428F-A1E3-4E666F2602B5}" presName="horz1" presStyleCnt="0"/>
      <dgm:spPr/>
    </dgm:pt>
    <dgm:pt modelId="{BC29DD3E-5AE9-4354-BC34-624713E22B52}" type="pres">
      <dgm:prSet presAssocID="{FA658332-FA8C-428F-A1E3-4E666F2602B5}" presName="tx1" presStyleLbl="revTx" presStyleIdx="3" presStyleCnt="7"/>
      <dgm:spPr/>
    </dgm:pt>
    <dgm:pt modelId="{F8CDE85C-D9C5-4439-8395-6B2636503D9B}" type="pres">
      <dgm:prSet presAssocID="{FA658332-FA8C-428F-A1E3-4E666F2602B5}" presName="vert1" presStyleCnt="0"/>
      <dgm:spPr/>
    </dgm:pt>
    <dgm:pt modelId="{2F2276BD-430D-49E8-931B-6357BFEB0016}" type="pres">
      <dgm:prSet presAssocID="{9226EC9F-D774-4A88-988E-380BB6BBDD83}" presName="thickLine" presStyleLbl="alignNode1" presStyleIdx="4" presStyleCnt="7"/>
      <dgm:spPr/>
    </dgm:pt>
    <dgm:pt modelId="{D404098E-70AF-4811-BC86-AECB5DE4E68B}" type="pres">
      <dgm:prSet presAssocID="{9226EC9F-D774-4A88-988E-380BB6BBDD83}" presName="horz1" presStyleCnt="0"/>
      <dgm:spPr/>
    </dgm:pt>
    <dgm:pt modelId="{702E73E4-18CB-49AA-9379-7CA112C54B42}" type="pres">
      <dgm:prSet presAssocID="{9226EC9F-D774-4A88-988E-380BB6BBDD83}" presName="tx1" presStyleLbl="revTx" presStyleIdx="4" presStyleCnt="7"/>
      <dgm:spPr/>
    </dgm:pt>
    <dgm:pt modelId="{7CD47C52-0029-49EF-96E7-CFA7AE526194}" type="pres">
      <dgm:prSet presAssocID="{9226EC9F-D774-4A88-988E-380BB6BBDD83}" presName="vert1" presStyleCnt="0"/>
      <dgm:spPr/>
    </dgm:pt>
    <dgm:pt modelId="{FAB48EB8-EDA5-4462-A535-C80CB0FFC22D}" type="pres">
      <dgm:prSet presAssocID="{AE4AFC53-098D-4BEC-BCCD-BEBE73C0B644}" presName="thickLine" presStyleLbl="alignNode1" presStyleIdx="5" presStyleCnt="7"/>
      <dgm:spPr/>
    </dgm:pt>
    <dgm:pt modelId="{269D04DF-EB05-42D4-B1E9-6588D4D1BE60}" type="pres">
      <dgm:prSet presAssocID="{AE4AFC53-098D-4BEC-BCCD-BEBE73C0B644}" presName="horz1" presStyleCnt="0"/>
      <dgm:spPr/>
    </dgm:pt>
    <dgm:pt modelId="{A6AF3148-D9DC-429A-8F70-00CA838F18D9}" type="pres">
      <dgm:prSet presAssocID="{AE4AFC53-098D-4BEC-BCCD-BEBE73C0B644}" presName="tx1" presStyleLbl="revTx" presStyleIdx="5" presStyleCnt="7"/>
      <dgm:spPr/>
    </dgm:pt>
    <dgm:pt modelId="{B388D49E-8A92-4C6F-9645-378D03B50B74}" type="pres">
      <dgm:prSet presAssocID="{AE4AFC53-098D-4BEC-BCCD-BEBE73C0B644}" presName="vert1" presStyleCnt="0"/>
      <dgm:spPr/>
    </dgm:pt>
    <dgm:pt modelId="{6863D300-C615-409F-A886-295D9852EC23}" type="pres">
      <dgm:prSet presAssocID="{0651652A-F281-47C6-B042-D84563FFCCA9}" presName="thickLine" presStyleLbl="alignNode1" presStyleIdx="6" presStyleCnt="7"/>
      <dgm:spPr/>
    </dgm:pt>
    <dgm:pt modelId="{13AB5F30-7786-4E2A-92B6-2276ED8F4DC0}" type="pres">
      <dgm:prSet presAssocID="{0651652A-F281-47C6-B042-D84563FFCCA9}" presName="horz1" presStyleCnt="0"/>
      <dgm:spPr/>
    </dgm:pt>
    <dgm:pt modelId="{2DEF424D-71F2-45FC-A0AA-E1F253689F1A}" type="pres">
      <dgm:prSet presAssocID="{0651652A-F281-47C6-B042-D84563FFCCA9}" presName="tx1" presStyleLbl="revTx" presStyleIdx="6" presStyleCnt="7"/>
      <dgm:spPr/>
    </dgm:pt>
    <dgm:pt modelId="{BA3AA663-EBD2-44C7-899C-225B7579CFC1}" type="pres">
      <dgm:prSet presAssocID="{0651652A-F281-47C6-B042-D84563FFCCA9}" presName="vert1" presStyleCnt="0"/>
      <dgm:spPr/>
    </dgm:pt>
  </dgm:ptLst>
  <dgm:cxnLst>
    <dgm:cxn modelId="{3C9DCD14-9551-42D3-B197-89D466EF2445}" type="presOf" srcId="{FA658332-FA8C-428F-A1E3-4E666F2602B5}" destId="{BC29DD3E-5AE9-4354-BC34-624713E22B52}" srcOrd="0" destOrd="0" presId="urn:microsoft.com/office/officeart/2008/layout/LinedList"/>
    <dgm:cxn modelId="{D8B8D626-F52F-4716-BDD4-28DE45DB02AA}" type="presOf" srcId="{AD675274-7BAA-404F-80B9-2FE554820DD6}" destId="{28827E16-55AE-45CD-92E2-341F508F41FD}" srcOrd="0" destOrd="0" presId="urn:microsoft.com/office/officeart/2008/layout/LinedList"/>
    <dgm:cxn modelId="{74C2BA3B-A0E5-4D52-AA5D-91C6D22038CF}" srcId="{D22D4308-D787-4A2F-8820-48C4EE81B83E}" destId="{C73CBBB8-5C4B-47DD-9835-7BDE5BB7EC91}" srcOrd="2" destOrd="0" parTransId="{EB3DC90F-ABD5-488F-81BC-6CB8415816C4}" sibTransId="{48CB75A6-30A5-4221-8EE0-5557A7F53CDC}"/>
    <dgm:cxn modelId="{130E4845-E1E8-4A43-A9B7-4211B02BA8EA}" type="presOf" srcId="{D22D4308-D787-4A2F-8820-48C4EE81B83E}" destId="{43D5D8D6-80B7-41A2-A62D-F8FCC004736C}" srcOrd="0" destOrd="0" presId="urn:microsoft.com/office/officeart/2008/layout/LinedList"/>
    <dgm:cxn modelId="{B4B90C70-0A2D-4932-BB18-A5919903A6DA}" srcId="{D22D4308-D787-4A2F-8820-48C4EE81B83E}" destId="{FA658332-FA8C-428F-A1E3-4E666F2602B5}" srcOrd="3" destOrd="0" parTransId="{5CA4BAF9-5A6F-432F-B97A-292D2CFB0AC3}" sibTransId="{004C4477-6038-44B6-A54B-D5E7E2BB590F}"/>
    <dgm:cxn modelId="{EA192881-A4A8-4754-B19C-F66E46B1C60C}" type="presOf" srcId="{0651652A-F281-47C6-B042-D84563FFCCA9}" destId="{2DEF424D-71F2-45FC-A0AA-E1F253689F1A}" srcOrd="0" destOrd="0" presId="urn:microsoft.com/office/officeart/2008/layout/LinedList"/>
    <dgm:cxn modelId="{FF566698-C341-4EDD-8DD6-BCF443F9F0EE}" type="presOf" srcId="{AE4AFC53-098D-4BEC-BCCD-BEBE73C0B644}" destId="{A6AF3148-D9DC-429A-8F70-00CA838F18D9}" srcOrd="0" destOrd="0" presId="urn:microsoft.com/office/officeart/2008/layout/LinedList"/>
    <dgm:cxn modelId="{531F60A7-A9AC-4A5A-8622-853E3655DDE8}" srcId="{D22D4308-D787-4A2F-8820-48C4EE81B83E}" destId="{AE4AFC53-098D-4BEC-BCCD-BEBE73C0B644}" srcOrd="5" destOrd="0" parTransId="{A7FC294F-BE35-424C-AD69-6E3DD96D8710}" sibTransId="{E658F1EB-808A-41B6-8B05-EB7EAB3F2E2E}"/>
    <dgm:cxn modelId="{B76453B9-D8AD-4727-B684-2BE448F1BD3C}" srcId="{D22D4308-D787-4A2F-8820-48C4EE81B83E}" destId="{0651652A-F281-47C6-B042-D84563FFCCA9}" srcOrd="6" destOrd="0" parTransId="{CF8F84C8-96F3-4339-B2FF-FC6F32EF04DE}" sibTransId="{7525BFEF-5E14-40E2-A60B-C04F6635A7C5}"/>
    <dgm:cxn modelId="{0FA6CCC0-81CD-4F78-8A52-183561586473}" srcId="{D22D4308-D787-4A2F-8820-48C4EE81B83E}" destId="{2CD68D12-FF4A-4DFC-8CE3-E201052F94D9}" srcOrd="0" destOrd="0" parTransId="{C7B514C4-E038-4FED-80D1-B74A8A7CBED5}" sibTransId="{702A0B61-A904-4801-8548-428C13D2495C}"/>
    <dgm:cxn modelId="{CE1A38D2-A287-4878-8C2D-0592D78DE9AC}" type="presOf" srcId="{2CD68D12-FF4A-4DFC-8CE3-E201052F94D9}" destId="{31D5059F-63D5-4661-9191-8BAA43BEE069}" srcOrd="0" destOrd="0" presId="urn:microsoft.com/office/officeart/2008/layout/LinedList"/>
    <dgm:cxn modelId="{0F6F9DDD-26F0-4887-8C80-36CDEB25C913}" srcId="{D22D4308-D787-4A2F-8820-48C4EE81B83E}" destId="{AD675274-7BAA-404F-80B9-2FE554820DD6}" srcOrd="1" destOrd="0" parTransId="{00862E2D-3CA0-418F-A7AE-5176523DAAA9}" sibTransId="{42B36383-E901-4A5D-A961-EA69A1A997E1}"/>
    <dgm:cxn modelId="{EB333CF0-870B-4A80-950C-D1C9C7EE59F1}" srcId="{D22D4308-D787-4A2F-8820-48C4EE81B83E}" destId="{9226EC9F-D774-4A88-988E-380BB6BBDD83}" srcOrd="4" destOrd="0" parTransId="{6E440F12-7C08-45D1-A750-CF4E5702FC06}" sibTransId="{E996DEC3-C01E-454D-BB66-3ECE37EEF85A}"/>
    <dgm:cxn modelId="{5CF10EF7-9D3E-4F4B-8003-F86F6FCAE44F}" type="presOf" srcId="{C73CBBB8-5C4B-47DD-9835-7BDE5BB7EC91}" destId="{F9FFD972-72E5-4A49-AE14-741416F70D85}" srcOrd="0" destOrd="0" presId="urn:microsoft.com/office/officeart/2008/layout/LinedList"/>
    <dgm:cxn modelId="{52A872FB-56C9-4BD6-85AF-39D8E87876CC}" type="presOf" srcId="{9226EC9F-D774-4A88-988E-380BB6BBDD83}" destId="{702E73E4-18CB-49AA-9379-7CA112C54B42}" srcOrd="0" destOrd="0" presId="urn:microsoft.com/office/officeart/2008/layout/LinedList"/>
    <dgm:cxn modelId="{0B2CE11F-DCB5-4FBD-B9A4-F96B1639756F}" type="presParOf" srcId="{43D5D8D6-80B7-41A2-A62D-F8FCC004736C}" destId="{6CBE22D4-1BB5-423F-83A9-CDA9819C7ED6}" srcOrd="0" destOrd="0" presId="urn:microsoft.com/office/officeart/2008/layout/LinedList"/>
    <dgm:cxn modelId="{599B554C-48F8-4064-B24E-6760CF491618}" type="presParOf" srcId="{43D5D8D6-80B7-41A2-A62D-F8FCC004736C}" destId="{95F0CAF5-DA71-4A47-8392-D1C34563F8FD}" srcOrd="1" destOrd="0" presId="urn:microsoft.com/office/officeart/2008/layout/LinedList"/>
    <dgm:cxn modelId="{230E3C55-D0C4-4D98-B164-10F9B3F9112C}" type="presParOf" srcId="{95F0CAF5-DA71-4A47-8392-D1C34563F8FD}" destId="{31D5059F-63D5-4661-9191-8BAA43BEE069}" srcOrd="0" destOrd="0" presId="urn:microsoft.com/office/officeart/2008/layout/LinedList"/>
    <dgm:cxn modelId="{E850D7AD-378E-4973-AB5E-537CC9CAC515}" type="presParOf" srcId="{95F0CAF5-DA71-4A47-8392-D1C34563F8FD}" destId="{F58189FB-BC79-469A-BC2C-4B0122A21B69}" srcOrd="1" destOrd="0" presId="urn:microsoft.com/office/officeart/2008/layout/LinedList"/>
    <dgm:cxn modelId="{AB928DA5-5B0C-4E4E-B3B2-131C69F466F1}" type="presParOf" srcId="{43D5D8D6-80B7-41A2-A62D-F8FCC004736C}" destId="{50759EAE-187C-4A68-B88F-FE2AE3BF1187}" srcOrd="2" destOrd="0" presId="urn:microsoft.com/office/officeart/2008/layout/LinedList"/>
    <dgm:cxn modelId="{3750DC27-A87E-4B16-8FA1-52E9A19A5277}" type="presParOf" srcId="{43D5D8D6-80B7-41A2-A62D-F8FCC004736C}" destId="{EFD8BADC-BE02-4999-B354-BB2B869046AE}" srcOrd="3" destOrd="0" presId="urn:microsoft.com/office/officeart/2008/layout/LinedList"/>
    <dgm:cxn modelId="{3B3AB73B-210E-4262-86A6-CEE2399787BD}" type="presParOf" srcId="{EFD8BADC-BE02-4999-B354-BB2B869046AE}" destId="{28827E16-55AE-45CD-92E2-341F508F41FD}" srcOrd="0" destOrd="0" presId="urn:microsoft.com/office/officeart/2008/layout/LinedList"/>
    <dgm:cxn modelId="{8FE09143-AE1D-4A21-86B8-39AEBFB0DAFD}" type="presParOf" srcId="{EFD8BADC-BE02-4999-B354-BB2B869046AE}" destId="{81630C09-490F-47A2-9664-00CEB6F21B3E}" srcOrd="1" destOrd="0" presId="urn:microsoft.com/office/officeart/2008/layout/LinedList"/>
    <dgm:cxn modelId="{FB438877-887C-47D0-B8EE-770C1D42BE91}" type="presParOf" srcId="{43D5D8D6-80B7-41A2-A62D-F8FCC004736C}" destId="{97F72802-B1A2-4483-BFCE-283712697B76}" srcOrd="4" destOrd="0" presId="urn:microsoft.com/office/officeart/2008/layout/LinedList"/>
    <dgm:cxn modelId="{6DCBBE3D-4F60-4860-9AEE-AEEEA8D72316}" type="presParOf" srcId="{43D5D8D6-80B7-41A2-A62D-F8FCC004736C}" destId="{58722FE9-CE75-4C46-BBA4-649BF3CE059B}" srcOrd="5" destOrd="0" presId="urn:microsoft.com/office/officeart/2008/layout/LinedList"/>
    <dgm:cxn modelId="{1CFB48DD-AD02-44BF-8A33-662299052A0B}" type="presParOf" srcId="{58722FE9-CE75-4C46-BBA4-649BF3CE059B}" destId="{F9FFD972-72E5-4A49-AE14-741416F70D85}" srcOrd="0" destOrd="0" presId="urn:microsoft.com/office/officeart/2008/layout/LinedList"/>
    <dgm:cxn modelId="{C1A14C11-B210-4682-A4D0-90CD1E584ABB}" type="presParOf" srcId="{58722FE9-CE75-4C46-BBA4-649BF3CE059B}" destId="{55C33DD6-02EF-49F4-912B-63F612C878C2}" srcOrd="1" destOrd="0" presId="urn:microsoft.com/office/officeart/2008/layout/LinedList"/>
    <dgm:cxn modelId="{8C870101-6E77-429D-8FF9-EDBB3CCB1BB9}" type="presParOf" srcId="{43D5D8D6-80B7-41A2-A62D-F8FCC004736C}" destId="{40779FE2-DC85-4C8C-8D24-47A04077CF78}" srcOrd="6" destOrd="0" presId="urn:microsoft.com/office/officeart/2008/layout/LinedList"/>
    <dgm:cxn modelId="{F7DE52FC-AD2F-439C-A5EC-348CE163AB05}" type="presParOf" srcId="{43D5D8D6-80B7-41A2-A62D-F8FCC004736C}" destId="{B8AD8DB0-DB95-41EB-A84F-51BC739A49AD}" srcOrd="7" destOrd="0" presId="urn:microsoft.com/office/officeart/2008/layout/LinedList"/>
    <dgm:cxn modelId="{F63848FB-F693-4FB7-A4EE-450B390FD2B9}" type="presParOf" srcId="{B8AD8DB0-DB95-41EB-A84F-51BC739A49AD}" destId="{BC29DD3E-5AE9-4354-BC34-624713E22B52}" srcOrd="0" destOrd="0" presId="urn:microsoft.com/office/officeart/2008/layout/LinedList"/>
    <dgm:cxn modelId="{711BB805-64D5-47DF-8D4F-C4E4C7EFA4D0}" type="presParOf" srcId="{B8AD8DB0-DB95-41EB-A84F-51BC739A49AD}" destId="{F8CDE85C-D9C5-4439-8395-6B2636503D9B}" srcOrd="1" destOrd="0" presId="urn:microsoft.com/office/officeart/2008/layout/LinedList"/>
    <dgm:cxn modelId="{7A365D3E-EDCA-4A7F-AAF6-E8CA4685AFD0}" type="presParOf" srcId="{43D5D8D6-80B7-41A2-A62D-F8FCC004736C}" destId="{2F2276BD-430D-49E8-931B-6357BFEB0016}" srcOrd="8" destOrd="0" presId="urn:microsoft.com/office/officeart/2008/layout/LinedList"/>
    <dgm:cxn modelId="{FF8A6ED3-02DA-4CD6-80A9-A041328AFEC1}" type="presParOf" srcId="{43D5D8D6-80B7-41A2-A62D-F8FCC004736C}" destId="{D404098E-70AF-4811-BC86-AECB5DE4E68B}" srcOrd="9" destOrd="0" presId="urn:microsoft.com/office/officeart/2008/layout/LinedList"/>
    <dgm:cxn modelId="{FA0E7141-3CEE-4998-B1B4-47C687DA60C2}" type="presParOf" srcId="{D404098E-70AF-4811-BC86-AECB5DE4E68B}" destId="{702E73E4-18CB-49AA-9379-7CA112C54B42}" srcOrd="0" destOrd="0" presId="urn:microsoft.com/office/officeart/2008/layout/LinedList"/>
    <dgm:cxn modelId="{33B7B73F-B3B2-43D8-8777-000D4775798B}" type="presParOf" srcId="{D404098E-70AF-4811-BC86-AECB5DE4E68B}" destId="{7CD47C52-0029-49EF-96E7-CFA7AE526194}" srcOrd="1" destOrd="0" presId="urn:microsoft.com/office/officeart/2008/layout/LinedList"/>
    <dgm:cxn modelId="{28A3200A-22B1-4B27-A4A6-5FD9605A6A9C}" type="presParOf" srcId="{43D5D8D6-80B7-41A2-A62D-F8FCC004736C}" destId="{FAB48EB8-EDA5-4462-A535-C80CB0FFC22D}" srcOrd="10" destOrd="0" presId="urn:microsoft.com/office/officeart/2008/layout/LinedList"/>
    <dgm:cxn modelId="{8A1A7248-DBF0-4EA5-9E49-1B744CD28AF1}" type="presParOf" srcId="{43D5D8D6-80B7-41A2-A62D-F8FCC004736C}" destId="{269D04DF-EB05-42D4-B1E9-6588D4D1BE60}" srcOrd="11" destOrd="0" presId="urn:microsoft.com/office/officeart/2008/layout/LinedList"/>
    <dgm:cxn modelId="{682B9E6B-0E46-46D7-9F62-B8A6D5DEACBB}" type="presParOf" srcId="{269D04DF-EB05-42D4-B1E9-6588D4D1BE60}" destId="{A6AF3148-D9DC-429A-8F70-00CA838F18D9}" srcOrd="0" destOrd="0" presId="urn:microsoft.com/office/officeart/2008/layout/LinedList"/>
    <dgm:cxn modelId="{E5EE0EB5-A7A3-4FCF-BEB1-D2D6A032563D}" type="presParOf" srcId="{269D04DF-EB05-42D4-B1E9-6588D4D1BE60}" destId="{B388D49E-8A92-4C6F-9645-378D03B50B74}" srcOrd="1" destOrd="0" presId="urn:microsoft.com/office/officeart/2008/layout/LinedList"/>
    <dgm:cxn modelId="{4CC65466-A3FA-4211-B864-F95E26AFCAD2}" type="presParOf" srcId="{43D5D8D6-80B7-41A2-A62D-F8FCC004736C}" destId="{6863D300-C615-409F-A886-295D9852EC23}" srcOrd="12" destOrd="0" presId="urn:microsoft.com/office/officeart/2008/layout/LinedList"/>
    <dgm:cxn modelId="{2B5ED74B-638B-4A20-8141-EB442C29576B}" type="presParOf" srcId="{43D5D8D6-80B7-41A2-A62D-F8FCC004736C}" destId="{13AB5F30-7786-4E2A-92B6-2276ED8F4DC0}" srcOrd="13" destOrd="0" presId="urn:microsoft.com/office/officeart/2008/layout/LinedList"/>
    <dgm:cxn modelId="{B3F1753B-665C-4829-8E14-1D29B326981F}" type="presParOf" srcId="{13AB5F30-7786-4E2A-92B6-2276ED8F4DC0}" destId="{2DEF424D-71F2-45FC-A0AA-E1F253689F1A}" srcOrd="0" destOrd="0" presId="urn:microsoft.com/office/officeart/2008/layout/LinedList"/>
    <dgm:cxn modelId="{635217C0-7B69-46FA-8D22-4373EAC3F50C}" type="presParOf" srcId="{13AB5F30-7786-4E2A-92B6-2276ED8F4DC0}" destId="{BA3AA663-EBD2-44C7-899C-225B7579CFC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0D40AC0-1D8D-4D98-84B6-AB35AE2BA837}" type="doc">
      <dgm:prSet loTypeId="urn:microsoft.com/office/officeart/2018/2/layout/IconVerticalSolidList" loCatId="icon" qsTypeId="urn:microsoft.com/office/officeart/2005/8/quickstyle/simple1" qsCatId="simple" csTypeId="urn:microsoft.com/office/officeart/2005/8/colors/colorful2" csCatId="colorful" phldr="1"/>
      <dgm:spPr/>
      <dgm:t>
        <a:bodyPr/>
        <a:lstStyle/>
        <a:p>
          <a:endParaRPr lang="en-US"/>
        </a:p>
      </dgm:t>
    </dgm:pt>
    <dgm:pt modelId="{EAF18DA8-68F4-4505-AE7D-13FB2C945719}">
      <dgm:prSet/>
      <dgm:spPr/>
      <dgm:t>
        <a:bodyPr/>
        <a:lstStyle/>
        <a:p>
          <a:pPr>
            <a:lnSpc>
              <a:spcPct val="100000"/>
            </a:lnSpc>
          </a:pPr>
          <a:r>
            <a:rPr lang="en-US" b="0" i="0">
              <a:latin typeface="Times New Roman" panose="02020603050405020304" pitchFamily="18" charset="0"/>
              <a:cs typeface="Times New Roman" panose="02020603050405020304" pitchFamily="18" charset="0"/>
            </a:rPr>
            <a:t>Marriott International, 2024. Marriott International Luxury Brands Available at: </a:t>
          </a:r>
          <a:r>
            <a:rPr lang="en-US" b="0" i="0" u="sng">
              <a:latin typeface="Times New Roman" panose="02020603050405020304" pitchFamily="18" charset="0"/>
              <a:cs typeface="Times New Roman" panose="02020603050405020304" pitchFamily="18" charset="0"/>
              <a:hlinkClick xmlns:r="http://schemas.openxmlformats.org/officeDocument/2006/relationships" r:id="rId1"/>
            </a:rPr>
            <a:t>https://www.hotel-development.marriott.com/brands/luxury-brands</a:t>
          </a:r>
          <a:r>
            <a:rPr lang="en-US" b="0" i="0">
              <a:latin typeface="Times New Roman" panose="02020603050405020304" pitchFamily="18" charset="0"/>
              <a:cs typeface="Times New Roman" panose="02020603050405020304" pitchFamily="18" charset="0"/>
            </a:rPr>
            <a:t> [Accessed on 27 February 2024}</a:t>
          </a:r>
          <a:endParaRPr lang="en-US">
            <a:latin typeface="Times New Roman" panose="02020603050405020304" pitchFamily="18" charset="0"/>
            <a:cs typeface="Times New Roman" panose="02020603050405020304" pitchFamily="18" charset="0"/>
          </a:endParaRPr>
        </a:p>
      </dgm:t>
    </dgm:pt>
    <dgm:pt modelId="{E7B04C20-293F-4A89-8718-C398342739D6}" type="parTrans" cxnId="{A555B40C-9FDB-4706-B6DF-809EF95BA717}">
      <dgm:prSet/>
      <dgm:spPr/>
      <dgm:t>
        <a:bodyPr/>
        <a:lstStyle/>
        <a:p>
          <a:endParaRPr lang="en-US">
            <a:latin typeface="Times New Roman" panose="02020603050405020304" pitchFamily="18" charset="0"/>
            <a:cs typeface="Times New Roman" panose="02020603050405020304" pitchFamily="18" charset="0"/>
          </a:endParaRPr>
        </a:p>
      </dgm:t>
    </dgm:pt>
    <dgm:pt modelId="{B3141756-E10D-4BF7-99CD-FF869057DA08}" type="sibTrans" cxnId="{A555B40C-9FDB-4706-B6DF-809EF95BA717}">
      <dgm:prSet/>
      <dgm:spPr/>
      <dgm:t>
        <a:bodyPr/>
        <a:lstStyle/>
        <a:p>
          <a:endParaRPr lang="en-US">
            <a:latin typeface="Times New Roman" panose="02020603050405020304" pitchFamily="18" charset="0"/>
            <a:cs typeface="Times New Roman" panose="02020603050405020304" pitchFamily="18" charset="0"/>
          </a:endParaRPr>
        </a:p>
      </dgm:t>
    </dgm:pt>
    <dgm:pt modelId="{2F21CDF3-6894-492E-A212-5BB93D6CDA8C}">
      <dgm:prSet/>
      <dgm:spPr/>
      <dgm:t>
        <a:bodyPr/>
        <a:lstStyle/>
        <a:p>
          <a:pPr>
            <a:lnSpc>
              <a:spcPct val="100000"/>
            </a:lnSpc>
          </a:pPr>
          <a:r>
            <a:rPr lang="en-US" b="0" i="0">
              <a:latin typeface="Times New Roman" panose="02020603050405020304" pitchFamily="18" charset="0"/>
              <a:cs typeface="Times New Roman" panose="02020603050405020304" pitchFamily="18" charset="0"/>
            </a:rPr>
            <a:t>How, S.M. and Lee, C.G., 2021. Customer satisfaction and financial performance-linear or non-linear relationship: a case study of Marriot International. Current Issues in Tourism, 24(9), pp.1184-1189.</a:t>
          </a:r>
          <a:endParaRPr lang="en-US">
            <a:latin typeface="Times New Roman" panose="02020603050405020304" pitchFamily="18" charset="0"/>
            <a:cs typeface="Times New Roman" panose="02020603050405020304" pitchFamily="18" charset="0"/>
          </a:endParaRPr>
        </a:p>
      </dgm:t>
    </dgm:pt>
    <dgm:pt modelId="{F17BEDA7-9F7F-4EF9-8FFF-FFC72982060B}" type="parTrans" cxnId="{22594798-2057-40F6-AB6C-18435BB2E009}">
      <dgm:prSet/>
      <dgm:spPr/>
      <dgm:t>
        <a:bodyPr/>
        <a:lstStyle/>
        <a:p>
          <a:endParaRPr lang="en-US">
            <a:latin typeface="Times New Roman" panose="02020603050405020304" pitchFamily="18" charset="0"/>
            <a:cs typeface="Times New Roman" panose="02020603050405020304" pitchFamily="18" charset="0"/>
          </a:endParaRPr>
        </a:p>
      </dgm:t>
    </dgm:pt>
    <dgm:pt modelId="{910BE09E-4D31-4DB9-B9CB-47DE2ED0F8A6}" type="sibTrans" cxnId="{22594798-2057-40F6-AB6C-18435BB2E009}">
      <dgm:prSet/>
      <dgm:spPr/>
      <dgm:t>
        <a:bodyPr/>
        <a:lstStyle/>
        <a:p>
          <a:endParaRPr lang="en-US">
            <a:latin typeface="Times New Roman" panose="02020603050405020304" pitchFamily="18" charset="0"/>
            <a:cs typeface="Times New Roman" panose="02020603050405020304" pitchFamily="18" charset="0"/>
          </a:endParaRPr>
        </a:p>
      </dgm:t>
    </dgm:pt>
    <dgm:pt modelId="{758D8696-BC42-452F-96B2-70626524AE7D}">
      <dgm:prSet/>
      <dgm:spPr/>
      <dgm:t>
        <a:bodyPr/>
        <a:lstStyle/>
        <a:p>
          <a:pPr>
            <a:lnSpc>
              <a:spcPct val="100000"/>
            </a:lnSpc>
          </a:pPr>
          <a:r>
            <a:rPr lang="en-US" b="0" i="0">
              <a:latin typeface="Times New Roman" panose="02020603050405020304" pitchFamily="18" charset="0"/>
              <a:cs typeface="Times New Roman" panose="02020603050405020304" pitchFamily="18" charset="0"/>
            </a:rPr>
            <a:t>Shin, H.H. and Jeong, M., 2022. Redefining luxury service with technology implementation: the impact of technology on guest satisfaction and loyalty in a luxury hotel. International Journal of Contemporary Hospitality Management, 34(4), pp.1491-1514.</a:t>
          </a:r>
          <a:endParaRPr lang="en-US">
            <a:latin typeface="Times New Roman" panose="02020603050405020304" pitchFamily="18" charset="0"/>
            <a:cs typeface="Times New Roman" panose="02020603050405020304" pitchFamily="18" charset="0"/>
          </a:endParaRPr>
        </a:p>
      </dgm:t>
    </dgm:pt>
    <dgm:pt modelId="{400CAC2A-343F-44B9-ABC8-4022A57C8CB8}" type="parTrans" cxnId="{7331320A-E3D1-4912-86A8-FD8CA1B13A4F}">
      <dgm:prSet/>
      <dgm:spPr/>
      <dgm:t>
        <a:bodyPr/>
        <a:lstStyle/>
        <a:p>
          <a:endParaRPr lang="en-US">
            <a:latin typeface="Times New Roman" panose="02020603050405020304" pitchFamily="18" charset="0"/>
            <a:cs typeface="Times New Roman" panose="02020603050405020304" pitchFamily="18" charset="0"/>
          </a:endParaRPr>
        </a:p>
      </dgm:t>
    </dgm:pt>
    <dgm:pt modelId="{CF1C866C-DDA5-43AF-B7B2-90BED4604508}" type="sibTrans" cxnId="{7331320A-E3D1-4912-86A8-FD8CA1B13A4F}">
      <dgm:prSet/>
      <dgm:spPr/>
      <dgm:t>
        <a:bodyPr/>
        <a:lstStyle/>
        <a:p>
          <a:endParaRPr lang="en-US">
            <a:latin typeface="Times New Roman" panose="02020603050405020304" pitchFamily="18" charset="0"/>
            <a:cs typeface="Times New Roman" panose="02020603050405020304" pitchFamily="18" charset="0"/>
          </a:endParaRPr>
        </a:p>
      </dgm:t>
    </dgm:pt>
    <dgm:pt modelId="{16CAF521-4938-49EC-A664-8855F6912CC3}">
      <dgm:prSet/>
      <dgm:spPr/>
      <dgm:t>
        <a:bodyPr/>
        <a:lstStyle/>
        <a:p>
          <a:pPr>
            <a:lnSpc>
              <a:spcPct val="100000"/>
            </a:lnSpc>
          </a:pPr>
          <a:r>
            <a:rPr lang="en-US" b="0" i="0">
              <a:latin typeface="Times New Roman" panose="02020603050405020304" pitchFamily="18" charset="0"/>
              <a:cs typeface="Times New Roman" panose="02020603050405020304" pitchFamily="18" charset="0"/>
            </a:rPr>
            <a:t>Bharwani, S. and Mathews, D., 2021. Techno-business strategies for enhancing guest experience in luxury hotels: a managerial perspective. Worldwide Hospitality and Tourism Themes, 13(2), pp.168-185.</a:t>
          </a:r>
          <a:endParaRPr lang="en-US">
            <a:latin typeface="Times New Roman" panose="02020603050405020304" pitchFamily="18" charset="0"/>
            <a:cs typeface="Times New Roman" panose="02020603050405020304" pitchFamily="18" charset="0"/>
          </a:endParaRPr>
        </a:p>
      </dgm:t>
    </dgm:pt>
    <dgm:pt modelId="{72F03E84-45F6-4A46-8945-5EAA277C938B}" type="parTrans" cxnId="{C0B63614-4E6E-48C2-83A3-191F34D7DBA4}">
      <dgm:prSet/>
      <dgm:spPr/>
      <dgm:t>
        <a:bodyPr/>
        <a:lstStyle/>
        <a:p>
          <a:endParaRPr lang="en-US">
            <a:latin typeface="Times New Roman" panose="02020603050405020304" pitchFamily="18" charset="0"/>
            <a:cs typeface="Times New Roman" panose="02020603050405020304" pitchFamily="18" charset="0"/>
          </a:endParaRPr>
        </a:p>
      </dgm:t>
    </dgm:pt>
    <dgm:pt modelId="{63E970F7-2E14-40AE-8910-D55A0F8CB277}" type="sibTrans" cxnId="{C0B63614-4E6E-48C2-83A3-191F34D7DBA4}">
      <dgm:prSet/>
      <dgm:spPr/>
      <dgm:t>
        <a:bodyPr/>
        <a:lstStyle/>
        <a:p>
          <a:endParaRPr lang="en-US">
            <a:latin typeface="Times New Roman" panose="02020603050405020304" pitchFamily="18" charset="0"/>
            <a:cs typeface="Times New Roman" panose="02020603050405020304" pitchFamily="18" charset="0"/>
          </a:endParaRPr>
        </a:p>
      </dgm:t>
    </dgm:pt>
    <dgm:pt modelId="{24D44CA4-3A88-4C91-97AF-E5AD080DCF4D}">
      <dgm:prSet/>
      <dgm:spPr/>
      <dgm:t>
        <a:bodyPr/>
        <a:lstStyle/>
        <a:p>
          <a:pPr>
            <a:lnSpc>
              <a:spcPct val="100000"/>
            </a:lnSpc>
          </a:pPr>
          <a:r>
            <a:rPr lang="en-US" b="0" i="0">
              <a:latin typeface="Times New Roman" panose="02020603050405020304" pitchFamily="18" charset="0"/>
              <a:cs typeface="Times New Roman" panose="02020603050405020304" pitchFamily="18" charset="0"/>
            </a:rPr>
            <a:t>Leung, R. and Wong, E., 2020. Will you pick me again? International Hotel Chains Brand Loyalty Reflection from User Reviews. E-review of Tourism Research, 17(4).</a:t>
          </a:r>
          <a:endParaRPr lang="en-US">
            <a:latin typeface="Times New Roman" panose="02020603050405020304" pitchFamily="18" charset="0"/>
            <a:cs typeface="Times New Roman" panose="02020603050405020304" pitchFamily="18" charset="0"/>
          </a:endParaRPr>
        </a:p>
      </dgm:t>
    </dgm:pt>
    <dgm:pt modelId="{58328D5C-5920-41C6-9259-82CA6713308F}" type="parTrans" cxnId="{BD206132-FADC-4546-ACD5-630165064E73}">
      <dgm:prSet/>
      <dgm:spPr/>
      <dgm:t>
        <a:bodyPr/>
        <a:lstStyle/>
        <a:p>
          <a:endParaRPr lang="en-US">
            <a:latin typeface="Times New Roman" panose="02020603050405020304" pitchFamily="18" charset="0"/>
            <a:cs typeface="Times New Roman" panose="02020603050405020304" pitchFamily="18" charset="0"/>
          </a:endParaRPr>
        </a:p>
      </dgm:t>
    </dgm:pt>
    <dgm:pt modelId="{2A176AE8-BDB4-4A27-BDB6-38C29707FD4F}" type="sibTrans" cxnId="{BD206132-FADC-4546-ACD5-630165064E73}">
      <dgm:prSet/>
      <dgm:spPr/>
      <dgm:t>
        <a:bodyPr/>
        <a:lstStyle/>
        <a:p>
          <a:endParaRPr lang="en-US">
            <a:latin typeface="Times New Roman" panose="02020603050405020304" pitchFamily="18" charset="0"/>
            <a:cs typeface="Times New Roman" panose="02020603050405020304" pitchFamily="18" charset="0"/>
          </a:endParaRPr>
        </a:p>
      </dgm:t>
    </dgm:pt>
    <dgm:pt modelId="{20371CFF-09AC-4A08-8427-9BA2ECC9927F}">
      <dgm:prSet/>
      <dgm:spPr/>
      <dgm:t>
        <a:bodyPr/>
        <a:lstStyle/>
        <a:p>
          <a:pPr>
            <a:lnSpc>
              <a:spcPct val="100000"/>
            </a:lnSpc>
          </a:pPr>
          <a:r>
            <a:rPr lang="en-US" b="0" i="0">
              <a:latin typeface="Times New Roman" panose="02020603050405020304" pitchFamily="18" charset="0"/>
              <a:cs typeface="Times New Roman" panose="02020603050405020304" pitchFamily="18" charset="0"/>
            </a:rPr>
            <a:t>Baquero, A., 2023. Is Customer Satisfaction Achieved Only with Good Hotel Facilities? A Moderated Mediation Model. Administrative Sciences, 13(4), p.108.</a:t>
          </a:r>
          <a:endParaRPr lang="en-US">
            <a:latin typeface="Times New Roman" panose="02020603050405020304" pitchFamily="18" charset="0"/>
            <a:cs typeface="Times New Roman" panose="02020603050405020304" pitchFamily="18" charset="0"/>
          </a:endParaRPr>
        </a:p>
      </dgm:t>
    </dgm:pt>
    <dgm:pt modelId="{4B2B4638-47A6-4FC7-9A8C-9DA567BD521A}" type="parTrans" cxnId="{78E660CC-0E33-48E1-BDCB-7B38E6F35FDC}">
      <dgm:prSet/>
      <dgm:spPr/>
      <dgm:t>
        <a:bodyPr/>
        <a:lstStyle/>
        <a:p>
          <a:endParaRPr lang="en-US">
            <a:latin typeface="Times New Roman" panose="02020603050405020304" pitchFamily="18" charset="0"/>
            <a:cs typeface="Times New Roman" panose="02020603050405020304" pitchFamily="18" charset="0"/>
          </a:endParaRPr>
        </a:p>
      </dgm:t>
    </dgm:pt>
    <dgm:pt modelId="{914237F4-01A9-4295-B286-F08751C2BE38}" type="sibTrans" cxnId="{78E660CC-0E33-48E1-BDCB-7B38E6F35FDC}">
      <dgm:prSet/>
      <dgm:spPr/>
      <dgm:t>
        <a:bodyPr/>
        <a:lstStyle/>
        <a:p>
          <a:endParaRPr lang="en-US">
            <a:latin typeface="Times New Roman" panose="02020603050405020304" pitchFamily="18" charset="0"/>
            <a:cs typeface="Times New Roman" panose="02020603050405020304" pitchFamily="18" charset="0"/>
          </a:endParaRPr>
        </a:p>
      </dgm:t>
    </dgm:pt>
    <dgm:pt modelId="{41A8E677-A640-4CC8-812E-4A59A310CD98}" type="pres">
      <dgm:prSet presAssocID="{60D40AC0-1D8D-4D98-84B6-AB35AE2BA837}" presName="root" presStyleCnt="0">
        <dgm:presLayoutVars>
          <dgm:dir/>
          <dgm:resizeHandles val="exact"/>
        </dgm:presLayoutVars>
      </dgm:prSet>
      <dgm:spPr/>
    </dgm:pt>
    <dgm:pt modelId="{453B2E20-8833-4CEA-A75D-88DF8C9C94B3}" type="pres">
      <dgm:prSet presAssocID="{EAF18DA8-68F4-4505-AE7D-13FB2C945719}" presName="compNode" presStyleCnt="0"/>
      <dgm:spPr/>
    </dgm:pt>
    <dgm:pt modelId="{881B5CA7-3E48-4675-A9D9-3BF03F27D98F}" type="pres">
      <dgm:prSet presAssocID="{EAF18DA8-68F4-4505-AE7D-13FB2C945719}" presName="bgRect" presStyleLbl="bgShp" presStyleIdx="0" presStyleCnt="6"/>
      <dgm:spPr/>
    </dgm:pt>
    <dgm:pt modelId="{7AEF8CDA-7072-4CD0-A49D-923BB635AC6F}" type="pres">
      <dgm:prSet presAssocID="{EAF18DA8-68F4-4505-AE7D-13FB2C945719}" presName="iconRect" presStyleLbl="node1" presStyleIdx="0" presStyleCnt="6"/>
      <dgm:spPr>
        <a:blipFill>
          <a:blip xmlns:r="http://schemas.openxmlformats.org/officeDocument/2006/relationships"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Kiosk"/>
        </a:ext>
      </dgm:extLst>
    </dgm:pt>
    <dgm:pt modelId="{56F7F87E-4104-431F-BD51-FA6B30AB7D0F}" type="pres">
      <dgm:prSet presAssocID="{EAF18DA8-68F4-4505-AE7D-13FB2C945719}" presName="spaceRect" presStyleCnt="0"/>
      <dgm:spPr/>
    </dgm:pt>
    <dgm:pt modelId="{71D7F1C8-BFC7-41F7-BDAA-FB14A869165D}" type="pres">
      <dgm:prSet presAssocID="{EAF18DA8-68F4-4505-AE7D-13FB2C945719}" presName="parTx" presStyleLbl="revTx" presStyleIdx="0" presStyleCnt="6">
        <dgm:presLayoutVars>
          <dgm:chMax val="0"/>
          <dgm:chPref val="0"/>
        </dgm:presLayoutVars>
      </dgm:prSet>
      <dgm:spPr/>
    </dgm:pt>
    <dgm:pt modelId="{969A21DE-FA87-4FA6-92A1-03B87459B7C5}" type="pres">
      <dgm:prSet presAssocID="{B3141756-E10D-4BF7-99CD-FF869057DA08}" presName="sibTrans" presStyleCnt="0"/>
      <dgm:spPr/>
    </dgm:pt>
    <dgm:pt modelId="{7A91F1CD-9883-4E6A-A6B6-CA32B39D2430}" type="pres">
      <dgm:prSet presAssocID="{2F21CDF3-6894-492E-A212-5BB93D6CDA8C}" presName="compNode" presStyleCnt="0"/>
      <dgm:spPr/>
    </dgm:pt>
    <dgm:pt modelId="{7EFBC65D-45E2-4431-B79A-9C35DE13FB4F}" type="pres">
      <dgm:prSet presAssocID="{2F21CDF3-6894-492E-A212-5BB93D6CDA8C}" presName="bgRect" presStyleLbl="bgShp" presStyleIdx="1" presStyleCnt="6"/>
      <dgm:spPr/>
    </dgm:pt>
    <dgm:pt modelId="{C3E95068-045B-47DB-ACE3-7BEF95585AB8}" type="pres">
      <dgm:prSet presAssocID="{2F21CDF3-6894-492E-A212-5BB93D6CDA8C}" presName="iconRect" presStyleLbl="node1" presStyleIdx="1" presStyleCnt="6"/>
      <dgm:spPr>
        <a:blipFill>
          <a:blip xmlns:r="http://schemas.openxmlformats.org/officeDocument/2006/relationships"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dgm:spPr>
      <dgm:extLst>
        <a:ext uri="{E40237B7-FDA0-4F09-8148-C483321AD2D9}">
          <dgm14:cNvPr xmlns:dgm14="http://schemas.microsoft.com/office/drawing/2010/diagram" id="0" name="" descr="Share With Person"/>
        </a:ext>
      </dgm:extLst>
    </dgm:pt>
    <dgm:pt modelId="{DF62E1A9-F22E-4BA2-8B79-C631ADB7ABBF}" type="pres">
      <dgm:prSet presAssocID="{2F21CDF3-6894-492E-A212-5BB93D6CDA8C}" presName="spaceRect" presStyleCnt="0"/>
      <dgm:spPr/>
    </dgm:pt>
    <dgm:pt modelId="{BF2A8AEB-303F-4CE9-882B-899ACBB43B25}" type="pres">
      <dgm:prSet presAssocID="{2F21CDF3-6894-492E-A212-5BB93D6CDA8C}" presName="parTx" presStyleLbl="revTx" presStyleIdx="1" presStyleCnt="6">
        <dgm:presLayoutVars>
          <dgm:chMax val="0"/>
          <dgm:chPref val="0"/>
        </dgm:presLayoutVars>
      </dgm:prSet>
      <dgm:spPr/>
    </dgm:pt>
    <dgm:pt modelId="{2CDE8C33-DAC9-4113-8664-A6DF802508C4}" type="pres">
      <dgm:prSet presAssocID="{910BE09E-4D31-4DB9-B9CB-47DE2ED0F8A6}" presName="sibTrans" presStyleCnt="0"/>
      <dgm:spPr/>
    </dgm:pt>
    <dgm:pt modelId="{91BE0D74-DFBF-43C4-8BD1-52FB5A5C299F}" type="pres">
      <dgm:prSet presAssocID="{758D8696-BC42-452F-96B2-70626524AE7D}" presName="compNode" presStyleCnt="0"/>
      <dgm:spPr/>
    </dgm:pt>
    <dgm:pt modelId="{EFF95FC5-89E3-4CEA-AFF5-9DA7C450C6AE}" type="pres">
      <dgm:prSet presAssocID="{758D8696-BC42-452F-96B2-70626524AE7D}" presName="bgRect" presStyleLbl="bgShp" presStyleIdx="2" presStyleCnt="6"/>
      <dgm:spPr/>
    </dgm:pt>
    <dgm:pt modelId="{FB8F2DEA-81A7-4FEE-808C-AB5995ECD5CA}" type="pres">
      <dgm:prSet presAssocID="{758D8696-BC42-452F-96B2-70626524AE7D}" presName="iconRect" presStyleLbl="node1" presStyleIdx="2" presStyleCnt="6"/>
      <dgm:spPr>
        <a:blipFill>
          <a:blip xmlns:r="http://schemas.openxmlformats.org/officeDocument/2006/relationships"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dgm:spPr>
      <dgm:extLst>
        <a:ext uri="{E40237B7-FDA0-4F09-8148-C483321AD2D9}">
          <dgm14:cNvPr xmlns:dgm14="http://schemas.microsoft.com/office/drawing/2010/diagram" id="0" name="" descr="Party Mask"/>
        </a:ext>
      </dgm:extLst>
    </dgm:pt>
    <dgm:pt modelId="{A5C18C2F-EE7B-4198-9393-FC3FC796138F}" type="pres">
      <dgm:prSet presAssocID="{758D8696-BC42-452F-96B2-70626524AE7D}" presName="spaceRect" presStyleCnt="0"/>
      <dgm:spPr/>
    </dgm:pt>
    <dgm:pt modelId="{6BCCE672-185A-46A0-9FDB-F16E468CDF0F}" type="pres">
      <dgm:prSet presAssocID="{758D8696-BC42-452F-96B2-70626524AE7D}" presName="parTx" presStyleLbl="revTx" presStyleIdx="2" presStyleCnt="6">
        <dgm:presLayoutVars>
          <dgm:chMax val="0"/>
          <dgm:chPref val="0"/>
        </dgm:presLayoutVars>
      </dgm:prSet>
      <dgm:spPr/>
    </dgm:pt>
    <dgm:pt modelId="{651DD378-1FF1-4E56-897F-BFC21F422D13}" type="pres">
      <dgm:prSet presAssocID="{CF1C866C-DDA5-43AF-B7B2-90BED4604508}" presName="sibTrans" presStyleCnt="0"/>
      <dgm:spPr/>
    </dgm:pt>
    <dgm:pt modelId="{AAC0CC01-CB77-4465-8B0B-16969D3B18BE}" type="pres">
      <dgm:prSet presAssocID="{16CAF521-4938-49EC-A664-8855F6912CC3}" presName="compNode" presStyleCnt="0"/>
      <dgm:spPr/>
    </dgm:pt>
    <dgm:pt modelId="{65ACCE6F-DCEF-41A4-B68A-2790A717E98D}" type="pres">
      <dgm:prSet presAssocID="{16CAF521-4938-49EC-A664-8855F6912CC3}" presName="bgRect" presStyleLbl="bgShp" presStyleIdx="3" presStyleCnt="6"/>
      <dgm:spPr/>
    </dgm:pt>
    <dgm:pt modelId="{C1DDD6E9-2F1F-41E8-8230-688C0716E0D4}" type="pres">
      <dgm:prSet presAssocID="{16CAF521-4938-49EC-A664-8855F6912CC3}" presName="iconRect" presStyleLbl="node1" presStyleIdx="3" presStyleCnt="6"/>
      <dgm:spPr>
        <a:blipFill>
          <a:blip xmlns:r="http://schemas.openxmlformats.org/officeDocument/2006/relationships"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a:blipFill>
      </dgm:spPr>
      <dgm:extLst>
        <a:ext uri="{E40237B7-FDA0-4F09-8148-C483321AD2D9}">
          <dgm14:cNvPr xmlns:dgm14="http://schemas.microsoft.com/office/drawing/2010/diagram" id="0" name="" descr="Waiter"/>
        </a:ext>
      </dgm:extLst>
    </dgm:pt>
    <dgm:pt modelId="{1AE605ED-9976-4BE1-B8BD-63322A865D16}" type="pres">
      <dgm:prSet presAssocID="{16CAF521-4938-49EC-A664-8855F6912CC3}" presName="spaceRect" presStyleCnt="0"/>
      <dgm:spPr/>
    </dgm:pt>
    <dgm:pt modelId="{50387B0C-DEC1-4807-97BD-E2A1152F4B2D}" type="pres">
      <dgm:prSet presAssocID="{16CAF521-4938-49EC-A664-8855F6912CC3}" presName="parTx" presStyleLbl="revTx" presStyleIdx="3" presStyleCnt="6">
        <dgm:presLayoutVars>
          <dgm:chMax val="0"/>
          <dgm:chPref val="0"/>
        </dgm:presLayoutVars>
      </dgm:prSet>
      <dgm:spPr/>
    </dgm:pt>
    <dgm:pt modelId="{BE6A3D44-92BA-4ED8-AC60-455406620CF3}" type="pres">
      <dgm:prSet presAssocID="{63E970F7-2E14-40AE-8910-D55A0F8CB277}" presName="sibTrans" presStyleCnt="0"/>
      <dgm:spPr/>
    </dgm:pt>
    <dgm:pt modelId="{DD33A14C-ED9E-46F2-AB03-9ED3474F8835}" type="pres">
      <dgm:prSet presAssocID="{24D44CA4-3A88-4C91-97AF-E5AD080DCF4D}" presName="compNode" presStyleCnt="0"/>
      <dgm:spPr/>
    </dgm:pt>
    <dgm:pt modelId="{BD17D777-6980-40D9-98EC-988E9F6C6BC2}" type="pres">
      <dgm:prSet presAssocID="{24D44CA4-3A88-4C91-97AF-E5AD080DCF4D}" presName="bgRect" presStyleLbl="bgShp" presStyleIdx="4" presStyleCnt="6"/>
      <dgm:spPr/>
    </dgm:pt>
    <dgm:pt modelId="{83F01621-8830-41FD-BBCC-9FEC49B64BF2}" type="pres">
      <dgm:prSet presAssocID="{24D44CA4-3A88-4C91-97AF-E5AD080DCF4D}" presName="iconRect" presStyleLbl="node1" presStyleIdx="4" presStyleCnt="6"/>
      <dgm:spPr>
        <a:blipFill>
          <a:blip xmlns:r="http://schemas.openxmlformats.org/officeDocument/2006/relationships"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a:blipFill>
      </dgm:spPr>
      <dgm:extLst>
        <a:ext uri="{E40237B7-FDA0-4F09-8148-C483321AD2D9}">
          <dgm14:cNvPr xmlns:dgm14="http://schemas.microsoft.com/office/drawing/2010/diagram" id="0" name="" descr="Japanese Dolls"/>
        </a:ext>
      </dgm:extLst>
    </dgm:pt>
    <dgm:pt modelId="{2FB473C1-0E95-4F38-AAFB-2F9864279898}" type="pres">
      <dgm:prSet presAssocID="{24D44CA4-3A88-4C91-97AF-E5AD080DCF4D}" presName="spaceRect" presStyleCnt="0"/>
      <dgm:spPr/>
    </dgm:pt>
    <dgm:pt modelId="{84B9B5A5-099F-407F-9053-46EA91BEC7AE}" type="pres">
      <dgm:prSet presAssocID="{24D44CA4-3A88-4C91-97AF-E5AD080DCF4D}" presName="parTx" presStyleLbl="revTx" presStyleIdx="4" presStyleCnt="6">
        <dgm:presLayoutVars>
          <dgm:chMax val="0"/>
          <dgm:chPref val="0"/>
        </dgm:presLayoutVars>
      </dgm:prSet>
      <dgm:spPr/>
    </dgm:pt>
    <dgm:pt modelId="{6158B989-ADAC-4334-B620-BE04C7EFB7F0}" type="pres">
      <dgm:prSet presAssocID="{2A176AE8-BDB4-4A27-BDB6-38C29707FD4F}" presName="sibTrans" presStyleCnt="0"/>
      <dgm:spPr/>
    </dgm:pt>
    <dgm:pt modelId="{CCEF9CAC-424F-45DC-9F03-9E9AF487F47D}" type="pres">
      <dgm:prSet presAssocID="{20371CFF-09AC-4A08-8427-9BA2ECC9927F}" presName="compNode" presStyleCnt="0"/>
      <dgm:spPr/>
    </dgm:pt>
    <dgm:pt modelId="{03034E17-3D8A-46F2-AC3D-C0D3D7B4E63B}" type="pres">
      <dgm:prSet presAssocID="{20371CFF-09AC-4A08-8427-9BA2ECC9927F}" presName="bgRect" presStyleLbl="bgShp" presStyleIdx="5" presStyleCnt="6"/>
      <dgm:spPr/>
    </dgm:pt>
    <dgm:pt modelId="{7EDE344A-4FE1-4A1C-9C08-75B081F3F5DF}" type="pres">
      <dgm:prSet presAssocID="{20371CFF-09AC-4A08-8427-9BA2ECC9927F}" presName="iconRect" presStyleLbl="node1" presStyleIdx="5" presStyleCnt="6"/>
      <dgm:spPr>
        <a:blipFill>
          <a:blip xmlns:r="http://schemas.openxmlformats.org/officeDocument/2006/relationships"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a:blipFill>
      </dgm:spPr>
      <dgm:extLst>
        <a:ext uri="{E40237B7-FDA0-4F09-8148-C483321AD2D9}">
          <dgm14:cNvPr xmlns:dgm14="http://schemas.microsoft.com/office/drawing/2010/diagram" id="0" name="" descr="Judge"/>
        </a:ext>
      </dgm:extLst>
    </dgm:pt>
    <dgm:pt modelId="{EB5264B4-C772-49F1-AA23-473977F9069F}" type="pres">
      <dgm:prSet presAssocID="{20371CFF-09AC-4A08-8427-9BA2ECC9927F}" presName="spaceRect" presStyleCnt="0"/>
      <dgm:spPr/>
    </dgm:pt>
    <dgm:pt modelId="{7A41B387-E8FF-4C28-A6B7-FF4E1CFD94C2}" type="pres">
      <dgm:prSet presAssocID="{20371CFF-09AC-4A08-8427-9BA2ECC9927F}" presName="parTx" presStyleLbl="revTx" presStyleIdx="5" presStyleCnt="6">
        <dgm:presLayoutVars>
          <dgm:chMax val="0"/>
          <dgm:chPref val="0"/>
        </dgm:presLayoutVars>
      </dgm:prSet>
      <dgm:spPr/>
    </dgm:pt>
  </dgm:ptLst>
  <dgm:cxnLst>
    <dgm:cxn modelId="{7331320A-E3D1-4912-86A8-FD8CA1B13A4F}" srcId="{60D40AC0-1D8D-4D98-84B6-AB35AE2BA837}" destId="{758D8696-BC42-452F-96B2-70626524AE7D}" srcOrd="2" destOrd="0" parTransId="{400CAC2A-343F-44B9-ABC8-4022A57C8CB8}" sibTransId="{CF1C866C-DDA5-43AF-B7B2-90BED4604508}"/>
    <dgm:cxn modelId="{A555B40C-9FDB-4706-B6DF-809EF95BA717}" srcId="{60D40AC0-1D8D-4D98-84B6-AB35AE2BA837}" destId="{EAF18DA8-68F4-4505-AE7D-13FB2C945719}" srcOrd="0" destOrd="0" parTransId="{E7B04C20-293F-4A89-8718-C398342739D6}" sibTransId="{B3141756-E10D-4BF7-99CD-FF869057DA08}"/>
    <dgm:cxn modelId="{FD7EE612-EE8F-4E6D-9AD1-7B5DFBA5F588}" type="presOf" srcId="{24D44CA4-3A88-4C91-97AF-E5AD080DCF4D}" destId="{84B9B5A5-099F-407F-9053-46EA91BEC7AE}" srcOrd="0" destOrd="0" presId="urn:microsoft.com/office/officeart/2018/2/layout/IconVerticalSolidList"/>
    <dgm:cxn modelId="{C0B63614-4E6E-48C2-83A3-191F34D7DBA4}" srcId="{60D40AC0-1D8D-4D98-84B6-AB35AE2BA837}" destId="{16CAF521-4938-49EC-A664-8855F6912CC3}" srcOrd="3" destOrd="0" parTransId="{72F03E84-45F6-4A46-8945-5EAA277C938B}" sibTransId="{63E970F7-2E14-40AE-8910-D55A0F8CB277}"/>
    <dgm:cxn modelId="{BD206132-FADC-4546-ACD5-630165064E73}" srcId="{60D40AC0-1D8D-4D98-84B6-AB35AE2BA837}" destId="{24D44CA4-3A88-4C91-97AF-E5AD080DCF4D}" srcOrd="4" destOrd="0" parTransId="{58328D5C-5920-41C6-9259-82CA6713308F}" sibTransId="{2A176AE8-BDB4-4A27-BDB6-38C29707FD4F}"/>
    <dgm:cxn modelId="{657CE85E-4B78-4B7F-A137-FF3E47CEFFC4}" type="presOf" srcId="{20371CFF-09AC-4A08-8427-9BA2ECC9927F}" destId="{7A41B387-E8FF-4C28-A6B7-FF4E1CFD94C2}" srcOrd="0" destOrd="0" presId="urn:microsoft.com/office/officeart/2018/2/layout/IconVerticalSolidList"/>
    <dgm:cxn modelId="{F09F6D55-8DB6-4333-8961-9042C6F2A928}" type="presOf" srcId="{2F21CDF3-6894-492E-A212-5BB93D6CDA8C}" destId="{BF2A8AEB-303F-4CE9-882B-899ACBB43B25}" srcOrd="0" destOrd="0" presId="urn:microsoft.com/office/officeart/2018/2/layout/IconVerticalSolidList"/>
    <dgm:cxn modelId="{BC540778-4A33-4BE6-99BB-C32C2DE8062E}" type="presOf" srcId="{758D8696-BC42-452F-96B2-70626524AE7D}" destId="{6BCCE672-185A-46A0-9FDB-F16E468CDF0F}" srcOrd="0" destOrd="0" presId="urn:microsoft.com/office/officeart/2018/2/layout/IconVerticalSolidList"/>
    <dgm:cxn modelId="{22594798-2057-40F6-AB6C-18435BB2E009}" srcId="{60D40AC0-1D8D-4D98-84B6-AB35AE2BA837}" destId="{2F21CDF3-6894-492E-A212-5BB93D6CDA8C}" srcOrd="1" destOrd="0" parTransId="{F17BEDA7-9F7F-4EF9-8FFF-FFC72982060B}" sibTransId="{910BE09E-4D31-4DB9-B9CB-47DE2ED0F8A6}"/>
    <dgm:cxn modelId="{CEF348B1-FD6D-43E8-B922-EEBF24233C74}" type="presOf" srcId="{EAF18DA8-68F4-4505-AE7D-13FB2C945719}" destId="{71D7F1C8-BFC7-41F7-BDAA-FB14A869165D}" srcOrd="0" destOrd="0" presId="urn:microsoft.com/office/officeart/2018/2/layout/IconVerticalSolidList"/>
    <dgm:cxn modelId="{78E660CC-0E33-48E1-BDCB-7B38E6F35FDC}" srcId="{60D40AC0-1D8D-4D98-84B6-AB35AE2BA837}" destId="{20371CFF-09AC-4A08-8427-9BA2ECC9927F}" srcOrd="5" destOrd="0" parTransId="{4B2B4638-47A6-4FC7-9A8C-9DA567BD521A}" sibTransId="{914237F4-01A9-4295-B286-F08751C2BE38}"/>
    <dgm:cxn modelId="{B04AC3E1-0CE3-493D-B47F-E664BED12CD3}" type="presOf" srcId="{60D40AC0-1D8D-4D98-84B6-AB35AE2BA837}" destId="{41A8E677-A640-4CC8-812E-4A59A310CD98}" srcOrd="0" destOrd="0" presId="urn:microsoft.com/office/officeart/2018/2/layout/IconVerticalSolidList"/>
    <dgm:cxn modelId="{C9CAD7FF-EAD7-4B9B-A254-59493BCCE408}" type="presOf" srcId="{16CAF521-4938-49EC-A664-8855F6912CC3}" destId="{50387B0C-DEC1-4807-97BD-E2A1152F4B2D}" srcOrd="0" destOrd="0" presId="urn:microsoft.com/office/officeart/2018/2/layout/IconVerticalSolidList"/>
    <dgm:cxn modelId="{1E235AA1-DD52-4A4C-888D-B885487D0C67}" type="presParOf" srcId="{41A8E677-A640-4CC8-812E-4A59A310CD98}" destId="{453B2E20-8833-4CEA-A75D-88DF8C9C94B3}" srcOrd="0" destOrd="0" presId="urn:microsoft.com/office/officeart/2018/2/layout/IconVerticalSolidList"/>
    <dgm:cxn modelId="{748B8036-F8F2-477B-BF71-C567DA0125E0}" type="presParOf" srcId="{453B2E20-8833-4CEA-A75D-88DF8C9C94B3}" destId="{881B5CA7-3E48-4675-A9D9-3BF03F27D98F}" srcOrd="0" destOrd="0" presId="urn:microsoft.com/office/officeart/2018/2/layout/IconVerticalSolidList"/>
    <dgm:cxn modelId="{953228A7-02A4-463B-A4D8-898E78CA0603}" type="presParOf" srcId="{453B2E20-8833-4CEA-A75D-88DF8C9C94B3}" destId="{7AEF8CDA-7072-4CD0-A49D-923BB635AC6F}" srcOrd="1" destOrd="0" presId="urn:microsoft.com/office/officeart/2018/2/layout/IconVerticalSolidList"/>
    <dgm:cxn modelId="{47B0DEB6-ED0C-4307-B9AA-94DA11EB4BF2}" type="presParOf" srcId="{453B2E20-8833-4CEA-A75D-88DF8C9C94B3}" destId="{56F7F87E-4104-431F-BD51-FA6B30AB7D0F}" srcOrd="2" destOrd="0" presId="urn:microsoft.com/office/officeart/2018/2/layout/IconVerticalSolidList"/>
    <dgm:cxn modelId="{EEEAE32F-1067-442F-A567-1A877EC9F5AE}" type="presParOf" srcId="{453B2E20-8833-4CEA-A75D-88DF8C9C94B3}" destId="{71D7F1C8-BFC7-41F7-BDAA-FB14A869165D}" srcOrd="3" destOrd="0" presId="urn:microsoft.com/office/officeart/2018/2/layout/IconVerticalSolidList"/>
    <dgm:cxn modelId="{DD68A1B4-D666-445D-8112-F012C113D686}" type="presParOf" srcId="{41A8E677-A640-4CC8-812E-4A59A310CD98}" destId="{969A21DE-FA87-4FA6-92A1-03B87459B7C5}" srcOrd="1" destOrd="0" presId="urn:microsoft.com/office/officeart/2018/2/layout/IconVerticalSolidList"/>
    <dgm:cxn modelId="{E4B62714-E99A-4AA1-A096-E6F6F10B4833}" type="presParOf" srcId="{41A8E677-A640-4CC8-812E-4A59A310CD98}" destId="{7A91F1CD-9883-4E6A-A6B6-CA32B39D2430}" srcOrd="2" destOrd="0" presId="urn:microsoft.com/office/officeart/2018/2/layout/IconVerticalSolidList"/>
    <dgm:cxn modelId="{1DB48F64-B8D0-4192-8384-04670184F60C}" type="presParOf" srcId="{7A91F1CD-9883-4E6A-A6B6-CA32B39D2430}" destId="{7EFBC65D-45E2-4431-B79A-9C35DE13FB4F}" srcOrd="0" destOrd="0" presId="urn:microsoft.com/office/officeart/2018/2/layout/IconVerticalSolidList"/>
    <dgm:cxn modelId="{72AE566F-1B9D-4479-BB04-D4A2F73AEA53}" type="presParOf" srcId="{7A91F1CD-9883-4E6A-A6B6-CA32B39D2430}" destId="{C3E95068-045B-47DB-ACE3-7BEF95585AB8}" srcOrd="1" destOrd="0" presId="urn:microsoft.com/office/officeart/2018/2/layout/IconVerticalSolidList"/>
    <dgm:cxn modelId="{C1F726CC-4876-487F-A4F1-CC8B88D76CDB}" type="presParOf" srcId="{7A91F1CD-9883-4E6A-A6B6-CA32B39D2430}" destId="{DF62E1A9-F22E-4BA2-8B79-C631ADB7ABBF}" srcOrd="2" destOrd="0" presId="urn:microsoft.com/office/officeart/2018/2/layout/IconVerticalSolidList"/>
    <dgm:cxn modelId="{83F1C508-29D9-48B8-AF23-DDD1172988A6}" type="presParOf" srcId="{7A91F1CD-9883-4E6A-A6B6-CA32B39D2430}" destId="{BF2A8AEB-303F-4CE9-882B-899ACBB43B25}" srcOrd="3" destOrd="0" presId="urn:microsoft.com/office/officeart/2018/2/layout/IconVerticalSolidList"/>
    <dgm:cxn modelId="{BBD28B41-91CC-4B0E-B325-FBC10E1858A3}" type="presParOf" srcId="{41A8E677-A640-4CC8-812E-4A59A310CD98}" destId="{2CDE8C33-DAC9-4113-8664-A6DF802508C4}" srcOrd="3" destOrd="0" presId="urn:microsoft.com/office/officeart/2018/2/layout/IconVerticalSolidList"/>
    <dgm:cxn modelId="{09D13D33-E377-4F60-B46A-50CAE93F8315}" type="presParOf" srcId="{41A8E677-A640-4CC8-812E-4A59A310CD98}" destId="{91BE0D74-DFBF-43C4-8BD1-52FB5A5C299F}" srcOrd="4" destOrd="0" presId="urn:microsoft.com/office/officeart/2018/2/layout/IconVerticalSolidList"/>
    <dgm:cxn modelId="{5475D577-196E-4181-94CC-2A4D6192A77B}" type="presParOf" srcId="{91BE0D74-DFBF-43C4-8BD1-52FB5A5C299F}" destId="{EFF95FC5-89E3-4CEA-AFF5-9DA7C450C6AE}" srcOrd="0" destOrd="0" presId="urn:microsoft.com/office/officeart/2018/2/layout/IconVerticalSolidList"/>
    <dgm:cxn modelId="{8EB1A491-B2CE-4580-A474-BD82ECE83659}" type="presParOf" srcId="{91BE0D74-DFBF-43C4-8BD1-52FB5A5C299F}" destId="{FB8F2DEA-81A7-4FEE-808C-AB5995ECD5CA}" srcOrd="1" destOrd="0" presId="urn:microsoft.com/office/officeart/2018/2/layout/IconVerticalSolidList"/>
    <dgm:cxn modelId="{F7EB7A1F-EA35-42BB-8DAE-CEB1FBD5452D}" type="presParOf" srcId="{91BE0D74-DFBF-43C4-8BD1-52FB5A5C299F}" destId="{A5C18C2F-EE7B-4198-9393-FC3FC796138F}" srcOrd="2" destOrd="0" presId="urn:microsoft.com/office/officeart/2018/2/layout/IconVerticalSolidList"/>
    <dgm:cxn modelId="{76C2E5BD-C02B-4C8F-A1AD-5CB669D3D2B0}" type="presParOf" srcId="{91BE0D74-DFBF-43C4-8BD1-52FB5A5C299F}" destId="{6BCCE672-185A-46A0-9FDB-F16E468CDF0F}" srcOrd="3" destOrd="0" presId="urn:microsoft.com/office/officeart/2018/2/layout/IconVerticalSolidList"/>
    <dgm:cxn modelId="{4C4B9A54-FC68-4C4F-866B-A6C380DCAF02}" type="presParOf" srcId="{41A8E677-A640-4CC8-812E-4A59A310CD98}" destId="{651DD378-1FF1-4E56-897F-BFC21F422D13}" srcOrd="5" destOrd="0" presId="urn:microsoft.com/office/officeart/2018/2/layout/IconVerticalSolidList"/>
    <dgm:cxn modelId="{7B4B967D-739A-4E44-8BDE-7D3B52768FDA}" type="presParOf" srcId="{41A8E677-A640-4CC8-812E-4A59A310CD98}" destId="{AAC0CC01-CB77-4465-8B0B-16969D3B18BE}" srcOrd="6" destOrd="0" presId="urn:microsoft.com/office/officeart/2018/2/layout/IconVerticalSolidList"/>
    <dgm:cxn modelId="{2C476603-5F3B-4E03-AB3D-B8D7B7848113}" type="presParOf" srcId="{AAC0CC01-CB77-4465-8B0B-16969D3B18BE}" destId="{65ACCE6F-DCEF-41A4-B68A-2790A717E98D}" srcOrd="0" destOrd="0" presId="urn:microsoft.com/office/officeart/2018/2/layout/IconVerticalSolidList"/>
    <dgm:cxn modelId="{CCA3F50E-213F-49B0-B8C7-49B6DA4C84E2}" type="presParOf" srcId="{AAC0CC01-CB77-4465-8B0B-16969D3B18BE}" destId="{C1DDD6E9-2F1F-41E8-8230-688C0716E0D4}" srcOrd="1" destOrd="0" presId="urn:microsoft.com/office/officeart/2018/2/layout/IconVerticalSolidList"/>
    <dgm:cxn modelId="{A7BD5988-8282-424D-B216-095B36607289}" type="presParOf" srcId="{AAC0CC01-CB77-4465-8B0B-16969D3B18BE}" destId="{1AE605ED-9976-4BE1-B8BD-63322A865D16}" srcOrd="2" destOrd="0" presId="urn:microsoft.com/office/officeart/2018/2/layout/IconVerticalSolidList"/>
    <dgm:cxn modelId="{82193412-21EB-4F08-BEEC-E235C57CB5F0}" type="presParOf" srcId="{AAC0CC01-CB77-4465-8B0B-16969D3B18BE}" destId="{50387B0C-DEC1-4807-97BD-E2A1152F4B2D}" srcOrd="3" destOrd="0" presId="urn:microsoft.com/office/officeart/2018/2/layout/IconVerticalSolidList"/>
    <dgm:cxn modelId="{9BEB0C55-4775-4F38-81F8-239875396E78}" type="presParOf" srcId="{41A8E677-A640-4CC8-812E-4A59A310CD98}" destId="{BE6A3D44-92BA-4ED8-AC60-455406620CF3}" srcOrd="7" destOrd="0" presId="urn:microsoft.com/office/officeart/2018/2/layout/IconVerticalSolidList"/>
    <dgm:cxn modelId="{FE5F736D-23F5-4FAC-B324-2717DDE77714}" type="presParOf" srcId="{41A8E677-A640-4CC8-812E-4A59A310CD98}" destId="{DD33A14C-ED9E-46F2-AB03-9ED3474F8835}" srcOrd="8" destOrd="0" presId="urn:microsoft.com/office/officeart/2018/2/layout/IconVerticalSolidList"/>
    <dgm:cxn modelId="{FCF8A412-EB21-4B98-8C9C-B06026E3278F}" type="presParOf" srcId="{DD33A14C-ED9E-46F2-AB03-9ED3474F8835}" destId="{BD17D777-6980-40D9-98EC-988E9F6C6BC2}" srcOrd="0" destOrd="0" presId="urn:microsoft.com/office/officeart/2018/2/layout/IconVerticalSolidList"/>
    <dgm:cxn modelId="{FEA388FE-88D2-4B1D-8D42-18CB6EEA2663}" type="presParOf" srcId="{DD33A14C-ED9E-46F2-AB03-9ED3474F8835}" destId="{83F01621-8830-41FD-BBCC-9FEC49B64BF2}" srcOrd="1" destOrd="0" presId="urn:microsoft.com/office/officeart/2018/2/layout/IconVerticalSolidList"/>
    <dgm:cxn modelId="{121B1CC0-CF01-4BFB-ABEA-6405E801B1FB}" type="presParOf" srcId="{DD33A14C-ED9E-46F2-AB03-9ED3474F8835}" destId="{2FB473C1-0E95-4F38-AAFB-2F9864279898}" srcOrd="2" destOrd="0" presId="urn:microsoft.com/office/officeart/2018/2/layout/IconVerticalSolidList"/>
    <dgm:cxn modelId="{46CD8BCA-03E8-41F2-BA35-6B4F356F086B}" type="presParOf" srcId="{DD33A14C-ED9E-46F2-AB03-9ED3474F8835}" destId="{84B9B5A5-099F-407F-9053-46EA91BEC7AE}" srcOrd="3" destOrd="0" presId="urn:microsoft.com/office/officeart/2018/2/layout/IconVerticalSolidList"/>
    <dgm:cxn modelId="{324C97E7-D556-497B-86DB-F6C0F3BADB73}" type="presParOf" srcId="{41A8E677-A640-4CC8-812E-4A59A310CD98}" destId="{6158B989-ADAC-4334-B620-BE04C7EFB7F0}" srcOrd="9" destOrd="0" presId="urn:microsoft.com/office/officeart/2018/2/layout/IconVerticalSolidList"/>
    <dgm:cxn modelId="{5FBA9C65-1618-49E6-A16A-504504616ED5}" type="presParOf" srcId="{41A8E677-A640-4CC8-812E-4A59A310CD98}" destId="{CCEF9CAC-424F-45DC-9F03-9E9AF487F47D}" srcOrd="10" destOrd="0" presId="urn:microsoft.com/office/officeart/2018/2/layout/IconVerticalSolidList"/>
    <dgm:cxn modelId="{7B973FD4-E30B-4027-9B8D-EFA935DDBEAE}" type="presParOf" srcId="{CCEF9CAC-424F-45DC-9F03-9E9AF487F47D}" destId="{03034E17-3D8A-46F2-AC3D-C0D3D7B4E63B}" srcOrd="0" destOrd="0" presId="urn:microsoft.com/office/officeart/2018/2/layout/IconVerticalSolidList"/>
    <dgm:cxn modelId="{1FF2409D-D9CF-445B-9285-89FA0CD6A60E}" type="presParOf" srcId="{CCEF9CAC-424F-45DC-9F03-9E9AF487F47D}" destId="{7EDE344A-4FE1-4A1C-9C08-75B081F3F5DF}" srcOrd="1" destOrd="0" presId="urn:microsoft.com/office/officeart/2018/2/layout/IconVerticalSolidList"/>
    <dgm:cxn modelId="{635730A3-FB49-4DD6-A686-D71766C5B6E1}" type="presParOf" srcId="{CCEF9CAC-424F-45DC-9F03-9E9AF487F47D}" destId="{EB5264B4-C772-49F1-AA23-473977F9069F}" srcOrd="2" destOrd="0" presId="urn:microsoft.com/office/officeart/2018/2/layout/IconVerticalSolidList"/>
    <dgm:cxn modelId="{7DC53E90-4507-4191-8F77-D82C5F51D74F}" type="presParOf" srcId="{CCEF9CAC-424F-45DC-9F03-9E9AF487F47D}" destId="{7A41B387-E8FF-4C28-A6B7-FF4E1CFD94C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BE22D4-1BB5-423F-83A9-CDA9819C7ED6}">
      <dsp:nvSpPr>
        <dsp:cNvPr id="0" name=""/>
        <dsp:cNvSpPr/>
      </dsp:nvSpPr>
      <dsp:spPr>
        <a:xfrm>
          <a:off x="0" y="561"/>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1D5059F-63D5-4661-9191-8BAA43BEE069}">
      <dsp:nvSpPr>
        <dsp:cNvPr id="0" name=""/>
        <dsp:cNvSpPr/>
      </dsp:nvSpPr>
      <dsp:spPr>
        <a:xfrm>
          <a:off x="0" y="561"/>
          <a:ext cx="10515600" cy="6572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b="1" i="0" kern="1200">
              <a:latin typeface="Times New Roman" panose="02020603050405020304" pitchFamily="18" charset="0"/>
              <a:cs typeface="Times New Roman" panose="02020603050405020304" pitchFamily="18" charset="0"/>
            </a:rPr>
            <a:t>Introduction</a:t>
          </a:r>
          <a:endParaRPr lang="en-US" sz="2000" kern="1200">
            <a:latin typeface="Times New Roman" panose="02020603050405020304" pitchFamily="18" charset="0"/>
            <a:cs typeface="Times New Roman" panose="02020603050405020304" pitchFamily="18" charset="0"/>
          </a:endParaRPr>
        </a:p>
      </dsp:txBody>
      <dsp:txXfrm>
        <a:off x="0" y="561"/>
        <a:ext cx="10515600" cy="657214"/>
      </dsp:txXfrm>
    </dsp:sp>
    <dsp:sp modelId="{50759EAE-187C-4A68-B88F-FE2AE3BF1187}">
      <dsp:nvSpPr>
        <dsp:cNvPr id="0" name=""/>
        <dsp:cNvSpPr/>
      </dsp:nvSpPr>
      <dsp:spPr>
        <a:xfrm>
          <a:off x="0" y="657776"/>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8827E16-55AE-45CD-92E2-341F508F41FD}">
      <dsp:nvSpPr>
        <dsp:cNvPr id="0" name=""/>
        <dsp:cNvSpPr/>
      </dsp:nvSpPr>
      <dsp:spPr>
        <a:xfrm>
          <a:off x="0" y="657776"/>
          <a:ext cx="10515600" cy="6572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b="1" i="0" kern="1200">
              <a:latin typeface="Times New Roman" panose="02020603050405020304" pitchFamily="18" charset="0"/>
              <a:cs typeface="Times New Roman" panose="02020603050405020304" pitchFamily="18" charset="0"/>
            </a:rPr>
            <a:t>Background of the company</a:t>
          </a:r>
          <a:endParaRPr lang="en-US" sz="2000" kern="1200">
            <a:latin typeface="Times New Roman" panose="02020603050405020304" pitchFamily="18" charset="0"/>
            <a:cs typeface="Times New Roman" panose="02020603050405020304" pitchFamily="18" charset="0"/>
          </a:endParaRPr>
        </a:p>
      </dsp:txBody>
      <dsp:txXfrm>
        <a:off x="0" y="657776"/>
        <a:ext cx="10515600" cy="657214"/>
      </dsp:txXfrm>
    </dsp:sp>
    <dsp:sp modelId="{97F72802-B1A2-4483-BFCE-283712697B76}">
      <dsp:nvSpPr>
        <dsp:cNvPr id="0" name=""/>
        <dsp:cNvSpPr/>
      </dsp:nvSpPr>
      <dsp:spPr>
        <a:xfrm>
          <a:off x="0" y="1314990"/>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9FFD972-72E5-4A49-AE14-741416F70D85}">
      <dsp:nvSpPr>
        <dsp:cNvPr id="0" name=""/>
        <dsp:cNvSpPr/>
      </dsp:nvSpPr>
      <dsp:spPr>
        <a:xfrm>
          <a:off x="0" y="1314990"/>
          <a:ext cx="10515600" cy="6572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b="1" i="0" kern="1200">
              <a:latin typeface="Times New Roman" panose="02020603050405020304" pitchFamily="18" charset="0"/>
              <a:cs typeface="Times New Roman" panose="02020603050405020304" pitchFamily="18" charset="0"/>
            </a:rPr>
            <a:t>Identify the hotel’s main consumers and explain why they appeal to this group</a:t>
          </a:r>
          <a:endParaRPr lang="en-US" sz="2000" kern="1200">
            <a:latin typeface="Times New Roman" panose="02020603050405020304" pitchFamily="18" charset="0"/>
            <a:cs typeface="Times New Roman" panose="02020603050405020304" pitchFamily="18" charset="0"/>
          </a:endParaRPr>
        </a:p>
      </dsp:txBody>
      <dsp:txXfrm>
        <a:off x="0" y="1314990"/>
        <a:ext cx="10515600" cy="657214"/>
      </dsp:txXfrm>
    </dsp:sp>
    <dsp:sp modelId="{40779FE2-DC85-4C8C-8D24-47A04077CF78}">
      <dsp:nvSpPr>
        <dsp:cNvPr id="0" name=""/>
        <dsp:cNvSpPr/>
      </dsp:nvSpPr>
      <dsp:spPr>
        <a:xfrm>
          <a:off x="0" y="1972204"/>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C29DD3E-5AE9-4354-BC34-624713E22B52}">
      <dsp:nvSpPr>
        <dsp:cNvPr id="0" name=""/>
        <dsp:cNvSpPr/>
      </dsp:nvSpPr>
      <dsp:spPr>
        <a:xfrm>
          <a:off x="0" y="1972204"/>
          <a:ext cx="10515600" cy="6572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b="1" i="0" kern="1200" dirty="0">
              <a:latin typeface="Times New Roman" panose="02020603050405020304" pitchFamily="18" charset="0"/>
              <a:cs typeface="Times New Roman" panose="02020603050405020304" pitchFamily="18" charset="0"/>
            </a:rPr>
            <a:t>Outline the nature, scope and role of guest services and facilities in general and then apply this to the chosen hotel</a:t>
          </a:r>
          <a:endParaRPr lang="en-US" sz="2000" kern="1200" dirty="0">
            <a:latin typeface="Times New Roman" panose="02020603050405020304" pitchFamily="18" charset="0"/>
            <a:cs typeface="Times New Roman" panose="02020603050405020304" pitchFamily="18" charset="0"/>
          </a:endParaRPr>
        </a:p>
      </dsp:txBody>
      <dsp:txXfrm>
        <a:off x="0" y="1972204"/>
        <a:ext cx="10515600" cy="657214"/>
      </dsp:txXfrm>
    </dsp:sp>
    <dsp:sp modelId="{2F2276BD-430D-49E8-931B-6357BFEB0016}">
      <dsp:nvSpPr>
        <dsp:cNvPr id="0" name=""/>
        <dsp:cNvSpPr/>
      </dsp:nvSpPr>
      <dsp:spPr>
        <a:xfrm>
          <a:off x="0" y="2629419"/>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02E73E4-18CB-49AA-9379-7CA112C54B42}">
      <dsp:nvSpPr>
        <dsp:cNvPr id="0" name=""/>
        <dsp:cNvSpPr/>
      </dsp:nvSpPr>
      <dsp:spPr>
        <a:xfrm>
          <a:off x="0" y="2629419"/>
          <a:ext cx="10515600" cy="6572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b="1" i="0" kern="1200">
              <a:latin typeface="Times New Roman" panose="02020603050405020304" pitchFamily="18" charset="0"/>
              <a:cs typeface="Times New Roman" panose="02020603050405020304" pitchFamily="18" charset="0"/>
            </a:rPr>
            <a:t>Discuss the importance of hospitality and how hotels meet/exceed guest expectations</a:t>
          </a:r>
          <a:endParaRPr lang="en-US" sz="2000" kern="1200">
            <a:latin typeface="Times New Roman" panose="02020603050405020304" pitchFamily="18" charset="0"/>
            <a:cs typeface="Times New Roman" panose="02020603050405020304" pitchFamily="18" charset="0"/>
          </a:endParaRPr>
        </a:p>
      </dsp:txBody>
      <dsp:txXfrm>
        <a:off x="0" y="2629419"/>
        <a:ext cx="10515600" cy="657214"/>
      </dsp:txXfrm>
    </dsp:sp>
    <dsp:sp modelId="{FAB48EB8-EDA5-4462-A535-C80CB0FFC22D}">
      <dsp:nvSpPr>
        <dsp:cNvPr id="0" name=""/>
        <dsp:cNvSpPr/>
      </dsp:nvSpPr>
      <dsp:spPr>
        <a:xfrm>
          <a:off x="0" y="3286633"/>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6AF3148-D9DC-429A-8F70-00CA838F18D9}">
      <dsp:nvSpPr>
        <dsp:cNvPr id="0" name=""/>
        <dsp:cNvSpPr/>
      </dsp:nvSpPr>
      <dsp:spPr>
        <a:xfrm>
          <a:off x="0" y="3286633"/>
          <a:ext cx="10515600" cy="6572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b="1" i="0" kern="1200">
              <a:latin typeface="Times New Roman" panose="02020603050405020304" pitchFamily="18" charset="0"/>
              <a:cs typeface="Times New Roman" panose="02020603050405020304" pitchFamily="18" charset="0"/>
            </a:rPr>
            <a:t>Conclusion</a:t>
          </a:r>
          <a:endParaRPr lang="en-US" sz="2000" kern="1200">
            <a:latin typeface="Times New Roman" panose="02020603050405020304" pitchFamily="18" charset="0"/>
            <a:cs typeface="Times New Roman" panose="02020603050405020304" pitchFamily="18" charset="0"/>
          </a:endParaRPr>
        </a:p>
      </dsp:txBody>
      <dsp:txXfrm>
        <a:off x="0" y="3286633"/>
        <a:ext cx="10515600" cy="657214"/>
      </dsp:txXfrm>
    </dsp:sp>
    <dsp:sp modelId="{6863D300-C615-409F-A886-295D9852EC23}">
      <dsp:nvSpPr>
        <dsp:cNvPr id="0" name=""/>
        <dsp:cNvSpPr/>
      </dsp:nvSpPr>
      <dsp:spPr>
        <a:xfrm>
          <a:off x="0" y="3943847"/>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DEF424D-71F2-45FC-A0AA-E1F253689F1A}">
      <dsp:nvSpPr>
        <dsp:cNvPr id="0" name=""/>
        <dsp:cNvSpPr/>
      </dsp:nvSpPr>
      <dsp:spPr>
        <a:xfrm>
          <a:off x="0" y="3943847"/>
          <a:ext cx="10515600" cy="6572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b="1" i="0" kern="1200">
              <a:latin typeface="Times New Roman" panose="02020603050405020304" pitchFamily="18" charset="0"/>
              <a:cs typeface="Times New Roman" panose="02020603050405020304" pitchFamily="18" charset="0"/>
            </a:rPr>
            <a:t>Reference</a:t>
          </a:r>
          <a:endParaRPr lang="en-US" sz="2000" kern="1200">
            <a:latin typeface="Times New Roman" panose="02020603050405020304" pitchFamily="18" charset="0"/>
            <a:cs typeface="Times New Roman" panose="02020603050405020304" pitchFamily="18" charset="0"/>
          </a:endParaRPr>
        </a:p>
      </dsp:txBody>
      <dsp:txXfrm>
        <a:off x="0" y="3943847"/>
        <a:ext cx="10515600" cy="65721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1B5CA7-3E48-4675-A9D9-3BF03F27D98F}">
      <dsp:nvSpPr>
        <dsp:cNvPr id="0" name=""/>
        <dsp:cNvSpPr/>
      </dsp:nvSpPr>
      <dsp:spPr>
        <a:xfrm>
          <a:off x="0" y="1407"/>
          <a:ext cx="10515600" cy="599796"/>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AEF8CDA-7072-4CD0-A49D-923BB635AC6F}">
      <dsp:nvSpPr>
        <dsp:cNvPr id="0" name=""/>
        <dsp:cNvSpPr/>
      </dsp:nvSpPr>
      <dsp:spPr>
        <a:xfrm>
          <a:off x="181438" y="136361"/>
          <a:ext cx="329887" cy="3298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1D7F1C8-BFC7-41F7-BDAA-FB14A869165D}">
      <dsp:nvSpPr>
        <dsp:cNvPr id="0" name=""/>
        <dsp:cNvSpPr/>
      </dsp:nvSpPr>
      <dsp:spPr>
        <a:xfrm>
          <a:off x="692764" y="1407"/>
          <a:ext cx="9822835" cy="599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78" tIns="63478" rIns="63478" bIns="63478" numCol="1" spcCol="1270" anchor="ctr" anchorCtr="0">
          <a:noAutofit/>
        </a:bodyPr>
        <a:lstStyle/>
        <a:p>
          <a:pPr marL="0" lvl="0" indent="0" algn="l" defTabSz="622300">
            <a:lnSpc>
              <a:spcPct val="100000"/>
            </a:lnSpc>
            <a:spcBef>
              <a:spcPct val="0"/>
            </a:spcBef>
            <a:spcAft>
              <a:spcPct val="35000"/>
            </a:spcAft>
            <a:buNone/>
          </a:pPr>
          <a:r>
            <a:rPr lang="en-US" sz="1400" b="0" i="0" kern="1200">
              <a:latin typeface="Times New Roman" panose="02020603050405020304" pitchFamily="18" charset="0"/>
              <a:cs typeface="Times New Roman" panose="02020603050405020304" pitchFamily="18" charset="0"/>
            </a:rPr>
            <a:t>Marriott International, 2024. Marriott International Luxury Brands Available at: </a:t>
          </a:r>
          <a:r>
            <a:rPr lang="en-US" sz="1400" b="0" i="0" u="sng" kern="1200">
              <a:latin typeface="Times New Roman" panose="02020603050405020304" pitchFamily="18" charset="0"/>
              <a:cs typeface="Times New Roman" panose="02020603050405020304" pitchFamily="18" charset="0"/>
              <a:hlinkClick xmlns:r="http://schemas.openxmlformats.org/officeDocument/2006/relationships" r:id="rId3"/>
            </a:rPr>
            <a:t>https://www.hotel-development.marriott.com/brands/luxury-brands</a:t>
          </a:r>
          <a:r>
            <a:rPr lang="en-US" sz="1400" b="0" i="0" kern="1200">
              <a:latin typeface="Times New Roman" panose="02020603050405020304" pitchFamily="18" charset="0"/>
              <a:cs typeface="Times New Roman" panose="02020603050405020304" pitchFamily="18" charset="0"/>
            </a:rPr>
            <a:t> [Accessed on 27 February 2024}</a:t>
          </a:r>
          <a:endParaRPr lang="en-US" sz="1400" kern="1200">
            <a:latin typeface="Times New Roman" panose="02020603050405020304" pitchFamily="18" charset="0"/>
            <a:cs typeface="Times New Roman" panose="02020603050405020304" pitchFamily="18" charset="0"/>
          </a:endParaRPr>
        </a:p>
      </dsp:txBody>
      <dsp:txXfrm>
        <a:off x="692764" y="1407"/>
        <a:ext cx="9822835" cy="599796"/>
      </dsp:txXfrm>
    </dsp:sp>
    <dsp:sp modelId="{7EFBC65D-45E2-4431-B79A-9C35DE13FB4F}">
      <dsp:nvSpPr>
        <dsp:cNvPr id="0" name=""/>
        <dsp:cNvSpPr/>
      </dsp:nvSpPr>
      <dsp:spPr>
        <a:xfrm>
          <a:off x="0" y="751152"/>
          <a:ext cx="10515600" cy="599796"/>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3E95068-045B-47DB-ACE3-7BEF95585AB8}">
      <dsp:nvSpPr>
        <dsp:cNvPr id="0" name=""/>
        <dsp:cNvSpPr/>
      </dsp:nvSpPr>
      <dsp:spPr>
        <a:xfrm>
          <a:off x="181438" y="886107"/>
          <a:ext cx="329887" cy="329887"/>
        </a:xfrm>
        <a:prstGeom prst="rect">
          <a:avLst/>
        </a:prstGeom>
        <a:blipFill>
          <a:blip xmlns:r="http://schemas.openxmlformats.org/officeDocument/2006/relationships"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F2A8AEB-303F-4CE9-882B-899ACBB43B25}">
      <dsp:nvSpPr>
        <dsp:cNvPr id="0" name=""/>
        <dsp:cNvSpPr/>
      </dsp:nvSpPr>
      <dsp:spPr>
        <a:xfrm>
          <a:off x="692764" y="751152"/>
          <a:ext cx="9822835" cy="599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78" tIns="63478" rIns="63478" bIns="63478" numCol="1" spcCol="1270" anchor="ctr" anchorCtr="0">
          <a:noAutofit/>
        </a:bodyPr>
        <a:lstStyle/>
        <a:p>
          <a:pPr marL="0" lvl="0" indent="0" algn="l" defTabSz="622300">
            <a:lnSpc>
              <a:spcPct val="100000"/>
            </a:lnSpc>
            <a:spcBef>
              <a:spcPct val="0"/>
            </a:spcBef>
            <a:spcAft>
              <a:spcPct val="35000"/>
            </a:spcAft>
            <a:buNone/>
          </a:pPr>
          <a:r>
            <a:rPr lang="en-US" sz="1400" b="0" i="0" kern="1200">
              <a:latin typeface="Times New Roman" panose="02020603050405020304" pitchFamily="18" charset="0"/>
              <a:cs typeface="Times New Roman" panose="02020603050405020304" pitchFamily="18" charset="0"/>
            </a:rPr>
            <a:t>How, S.M. and Lee, C.G., 2021. Customer satisfaction and financial performance-linear or non-linear relationship: a case study of Marriot International. Current Issues in Tourism, 24(9), pp.1184-1189.</a:t>
          </a:r>
          <a:endParaRPr lang="en-US" sz="1400" kern="1200">
            <a:latin typeface="Times New Roman" panose="02020603050405020304" pitchFamily="18" charset="0"/>
            <a:cs typeface="Times New Roman" panose="02020603050405020304" pitchFamily="18" charset="0"/>
          </a:endParaRPr>
        </a:p>
      </dsp:txBody>
      <dsp:txXfrm>
        <a:off x="692764" y="751152"/>
        <a:ext cx="9822835" cy="599796"/>
      </dsp:txXfrm>
    </dsp:sp>
    <dsp:sp modelId="{EFF95FC5-89E3-4CEA-AFF5-9DA7C450C6AE}">
      <dsp:nvSpPr>
        <dsp:cNvPr id="0" name=""/>
        <dsp:cNvSpPr/>
      </dsp:nvSpPr>
      <dsp:spPr>
        <a:xfrm>
          <a:off x="0" y="1500898"/>
          <a:ext cx="10515600" cy="599796"/>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8F2DEA-81A7-4FEE-808C-AB5995ECD5CA}">
      <dsp:nvSpPr>
        <dsp:cNvPr id="0" name=""/>
        <dsp:cNvSpPr/>
      </dsp:nvSpPr>
      <dsp:spPr>
        <a:xfrm>
          <a:off x="181438" y="1635852"/>
          <a:ext cx="329887" cy="329887"/>
        </a:xfrm>
        <a:prstGeom prst="rect">
          <a:avLst/>
        </a:prstGeom>
        <a:blipFill>
          <a:blip xmlns:r="http://schemas.openxmlformats.org/officeDocument/2006/relationships"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BCCE672-185A-46A0-9FDB-F16E468CDF0F}">
      <dsp:nvSpPr>
        <dsp:cNvPr id="0" name=""/>
        <dsp:cNvSpPr/>
      </dsp:nvSpPr>
      <dsp:spPr>
        <a:xfrm>
          <a:off x="692764" y="1500898"/>
          <a:ext cx="9822835" cy="599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78" tIns="63478" rIns="63478" bIns="63478" numCol="1" spcCol="1270" anchor="ctr" anchorCtr="0">
          <a:noAutofit/>
        </a:bodyPr>
        <a:lstStyle/>
        <a:p>
          <a:pPr marL="0" lvl="0" indent="0" algn="l" defTabSz="622300">
            <a:lnSpc>
              <a:spcPct val="100000"/>
            </a:lnSpc>
            <a:spcBef>
              <a:spcPct val="0"/>
            </a:spcBef>
            <a:spcAft>
              <a:spcPct val="35000"/>
            </a:spcAft>
            <a:buNone/>
          </a:pPr>
          <a:r>
            <a:rPr lang="en-US" sz="1400" b="0" i="0" kern="1200">
              <a:latin typeface="Times New Roman" panose="02020603050405020304" pitchFamily="18" charset="0"/>
              <a:cs typeface="Times New Roman" panose="02020603050405020304" pitchFamily="18" charset="0"/>
            </a:rPr>
            <a:t>Shin, H.H. and Jeong, M., 2022. Redefining luxury service with technology implementation: the impact of technology on guest satisfaction and loyalty in a luxury hotel. International Journal of Contemporary Hospitality Management, 34(4), pp.1491-1514.</a:t>
          </a:r>
          <a:endParaRPr lang="en-US" sz="1400" kern="1200">
            <a:latin typeface="Times New Roman" panose="02020603050405020304" pitchFamily="18" charset="0"/>
            <a:cs typeface="Times New Roman" panose="02020603050405020304" pitchFamily="18" charset="0"/>
          </a:endParaRPr>
        </a:p>
      </dsp:txBody>
      <dsp:txXfrm>
        <a:off x="692764" y="1500898"/>
        <a:ext cx="9822835" cy="599796"/>
      </dsp:txXfrm>
    </dsp:sp>
    <dsp:sp modelId="{65ACCE6F-DCEF-41A4-B68A-2790A717E98D}">
      <dsp:nvSpPr>
        <dsp:cNvPr id="0" name=""/>
        <dsp:cNvSpPr/>
      </dsp:nvSpPr>
      <dsp:spPr>
        <a:xfrm>
          <a:off x="0" y="2250643"/>
          <a:ext cx="10515600" cy="599796"/>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DDD6E9-2F1F-41E8-8230-688C0716E0D4}">
      <dsp:nvSpPr>
        <dsp:cNvPr id="0" name=""/>
        <dsp:cNvSpPr/>
      </dsp:nvSpPr>
      <dsp:spPr>
        <a:xfrm>
          <a:off x="181438" y="2385597"/>
          <a:ext cx="329887" cy="329887"/>
        </a:xfrm>
        <a:prstGeom prst="rect">
          <a:avLst/>
        </a:prstGeom>
        <a:blipFill>
          <a:blip xmlns:r="http://schemas.openxmlformats.org/officeDocument/2006/relationships"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0387B0C-DEC1-4807-97BD-E2A1152F4B2D}">
      <dsp:nvSpPr>
        <dsp:cNvPr id="0" name=""/>
        <dsp:cNvSpPr/>
      </dsp:nvSpPr>
      <dsp:spPr>
        <a:xfrm>
          <a:off x="692764" y="2250643"/>
          <a:ext cx="9822835" cy="599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78" tIns="63478" rIns="63478" bIns="63478" numCol="1" spcCol="1270" anchor="ctr" anchorCtr="0">
          <a:noAutofit/>
        </a:bodyPr>
        <a:lstStyle/>
        <a:p>
          <a:pPr marL="0" lvl="0" indent="0" algn="l" defTabSz="622300">
            <a:lnSpc>
              <a:spcPct val="100000"/>
            </a:lnSpc>
            <a:spcBef>
              <a:spcPct val="0"/>
            </a:spcBef>
            <a:spcAft>
              <a:spcPct val="35000"/>
            </a:spcAft>
            <a:buNone/>
          </a:pPr>
          <a:r>
            <a:rPr lang="en-US" sz="1400" b="0" i="0" kern="1200">
              <a:latin typeface="Times New Roman" panose="02020603050405020304" pitchFamily="18" charset="0"/>
              <a:cs typeface="Times New Roman" panose="02020603050405020304" pitchFamily="18" charset="0"/>
            </a:rPr>
            <a:t>Bharwani, S. and Mathews, D., 2021. Techno-business strategies for enhancing guest experience in luxury hotels: a managerial perspective. Worldwide Hospitality and Tourism Themes, 13(2), pp.168-185.</a:t>
          </a:r>
          <a:endParaRPr lang="en-US" sz="1400" kern="1200">
            <a:latin typeface="Times New Roman" panose="02020603050405020304" pitchFamily="18" charset="0"/>
            <a:cs typeface="Times New Roman" panose="02020603050405020304" pitchFamily="18" charset="0"/>
          </a:endParaRPr>
        </a:p>
      </dsp:txBody>
      <dsp:txXfrm>
        <a:off x="692764" y="2250643"/>
        <a:ext cx="9822835" cy="599796"/>
      </dsp:txXfrm>
    </dsp:sp>
    <dsp:sp modelId="{BD17D777-6980-40D9-98EC-988E9F6C6BC2}">
      <dsp:nvSpPr>
        <dsp:cNvPr id="0" name=""/>
        <dsp:cNvSpPr/>
      </dsp:nvSpPr>
      <dsp:spPr>
        <a:xfrm>
          <a:off x="0" y="3000388"/>
          <a:ext cx="10515600" cy="599796"/>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3F01621-8830-41FD-BBCC-9FEC49B64BF2}">
      <dsp:nvSpPr>
        <dsp:cNvPr id="0" name=""/>
        <dsp:cNvSpPr/>
      </dsp:nvSpPr>
      <dsp:spPr>
        <a:xfrm>
          <a:off x="181438" y="3135342"/>
          <a:ext cx="329887" cy="329887"/>
        </a:xfrm>
        <a:prstGeom prst="rect">
          <a:avLst/>
        </a:prstGeom>
        <a:blipFill>
          <a:blip xmlns:r="http://schemas.openxmlformats.org/officeDocument/2006/relationships"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4B9B5A5-099F-407F-9053-46EA91BEC7AE}">
      <dsp:nvSpPr>
        <dsp:cNvPr id="0" name=""/>
        <dsp:cNvSpPr/>
      </dsp:nvSpPr>
      <dsp:spPr>
        <a:xfrm>
          <a:off x="692764" y="3000388"/>
          <a:ext cx="9822835" cy="599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78" tIns="63478" rIns="63478" bIns="63478" numCol="1" spcCol="1270" anchor="ctr" anchorCtr="0">
          <a:noAutofit/>
        </a:bodyPr>
        <a:lstStyle/>
        <a:p>
          <a:pPr marL="0" lvl="0" indent="0" algn="l" defTabSz="622300">
            <a:lnSpc>
              <a:spcPct val="100000"/>
            </a:lnSpc>
            <a:spcBef>
              <a:spcPct val="0"/>
            </a:spcBef>
            <a:spcAft>
              <a:spcPct val="35000"/>
            </a:spcAft>
            <a:buNone/>
          </a:pPr>
          <a:r>
            <a:rPr lang="en-US" sz="1400" b="0" i="0" kern="1200">
              <a:latin typeface="Times New Roman" panose="02020603050405020304" pitchFamily="18" charset="0"/>
              <a:cs typeface="Times New Roman" panose="02020603050405020304" pitchFamily="18" charset="0"/>
            </a:rPr>
            <a:t>Leung, R. and Wong, E., 2020. Will you pick me again? International Hotel Chains Brand Loyalty Reflection from User Reviews. E-review of Tourism Research, 17(4).</a:t>
          </a:r>
          <a:endParaRPr lang="en-US" sz="1400" kern="1200">
            <a:latin typeface="Times New Roman" panose="02020603050405020304" pitchFamily="18" charset="0"/>
            <a:cs typeface="Times New Roman" panose="02020603050405020304" pitchFamily="18" charset="0"/>
          </a:endParaRPr>
        </a:p>
      </dsp:txBody>
      <dsp:txXfrm>
        <a:off x="692764" y="3000388"/>
        <a:ext cx="9822835" cy="599796"/>
      </dsp:txXfrm>
    </dsp:sp>
    <dsp:sp modelId="{03034E17-3D8A-46F2-AC3D-C0D3D7B4E63B}">
      <dsp:nvSpPr>
        <dsp:cNvPr id="0" name=""/>
        <dsp:cNvSpPr/>
      </dsp:nvSpPr>
      <dsp:spPr>
        <a:xfrm>
          <a:off x="0" y="3750134"/>
          <a:ext cx="10515600" cy="599796"/>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DE344A-4FE1-4A1C-9C08-75B081F3F5DF}">
      <dsp:nvSpPr>
        <dsp:cNvPr id="0" name=""/>
        <dsp:cNvSpPr/>
      </dsp:nvSpPr>
      <dsp:spPr>
        <a:xfrm>
          <a:off x="181438" y="3885088"/>
          <a:ext cx="329887" cy="329887"/>
        </a:xfrm>
        <a:prstGeom prst="rect">
          <a:avLst/>
        </a:prstGeom>
        <a:blipFill>
          <a:blip xmlns:r="http://schemas.openxmlformats.org/officeDocument/2006/relationships"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A41B387-E8FF-4C28-A6B7-FF4E1CFD94C2}">
      <dsp:nvSpPr>
        <dsp:cNvPr id="0" name=""/>
        <dsp:cNvSpPr/>
      </dsp:nvSpPr>
      <dsp:spPr>
        <a:xfrm>
          <a:off x="692764" y="3750134"/>
          <a:ext cx="9822835" cy="599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78" tIns="63478" rIns="63478" bIns="63478" numCol="1" spcCol="1270" anchor="ctr" anchorCtr="0">
          <a:noAutofit/>
        </a:bodyPr>
        <a:lstStyle/>
        <a:p>
          <a:pPr marL="0" lvl="0" indent="0" algn="l" defTabSz="622300">
            <a:lnSpc>
              <a:spcPct val="100000"/>
            </a:lnSpc>
            <a:spcBef>
              <a:spcPct val="0"/>
            </a:spcBef>
            <a:spcAft>
              <a:spcPct val="35000"/>
            </a:spcAft>
            <a:buNone/>
          </a:pPr>
          <a:r>
            <a:rPr lang="en-US" sz="1400" b="0" i="0" kern="1200">
              <a:latin typeface="Times New Roman" panose="02020603050405020304" pitchFamily="18" charset="0"/>
              <a:cs typeface="Times New Roman" panose="02020603050405020304" pitchFamily="18" charset="0"/>
            </a:rPr>
            <a:t>Baquero, A., 2023. Is Customer Satisfaction Achieved Only with Good Hotel Facilities? A Moderated Mediation Model. Administrative Sciences, 13(4), p.108.</a:t>
          </a:r>
          <a:endParaRPr lang="en-US" sz="1400" kern="1200">
            <a:latin typeface="Times New Roman" panose="02020603050405020304" pitchFamily="18" charset="0"/>
            <a:cs typeface="Times New Roman" panose="02020603050405020304" pitchFamily="18" charset="0"/>
          </a:endParaRPr>
        </a:p>
      </dsp:txBody>
      <dsp:txXfrm>
        <a:off x="692764" y="3750134"/>
        <a:ext cx="9822835" cy="599796"/>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08836FC-6D00-4ABE-9F34-7B2EF81FDDC5}" type="datetimeFigureOut">
              <a:rPr lang="en-GB" smtClean="0"/>
              <a:t>01/03/2024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5A91F28-8AB9-4CFF-9275-AD8FCBD60D79}" type="slidenum">
              <a:rPr lang="en-GB" smtClean="0"/>
              <a:t>‹#›</a:t>
            </a:fld>
            <a:endParaRPr lang="en-GB"/>
          </a:p>
        </p:txBody>
      </p:sp>
    </p:spTree>
    <p:extLst>
      <p:ext uri="{BB962C8B-B14F-4D97-AF65-F5344CB8AC3E}">
        <p14:creationId xmlns:p14="http://schemas.microsoft.com/office/powerpoint/2010/main" val="38130874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dirty="0">
                <a:solidFill>
                  <a:srgbClr val="000000"/>
                </a:solidFill>
                <a:effectLst/>
                <a:latin typeface="Times New Roman" panose="02020603050405020304" pitchFamily="18" charset="0"/>
              </a:rPr>
              <a:t>is an iconic luxury hotel brand under Marriott International, which has been synonymous with outstanding accommodations and excellent service since its inception in 1984. This presentation will explore the background of JW Marriott, the target customers up, guest service style, and commitment to exceeding guest expectations through personal , guest-centric approach.</a:t>
            </a:r>
            <a:endParaRPr lang="en-GB" dirty="0"/>
          </a:p>
        </p:txBody>
      </p:sp>
      <p:sp>
        <p:nvSpPr>
          <p:cNvPr id="4" name="Slide Number Placeholder 3"/>
          <p:cNvSpPr>
            <a:spLocks noGrp="1"/>
          </p:cNvSpPr>
          <p:nvPr>
            <p:ph type="sldNum" sz="quarter" idx="5"/>
          </p:nvPr>
        </p:nvSpPr>
        <p:spPr/>
        <p:txBody>
          <a:bodyPr/>
          <a:lstStyle/>
          <a:p>
            <a:fld id="{B5A91F28-8AB9-4CFF-9275-AD8FCBD60D79}" type="slidenum">
              <a:rPr lang="en-GB" smtClean="0"/>
              <a:t>3</a:t>
            </a:fld>
            <a:endParaRPr lang="en-GB"/>
          </a:p>
        </p:txBody>
      </p:sp>
    </p:spTree>
    <p:extLst>
      <p:ext uri="{BB962C8B-B14F-4D97-AF65-F5344CB8AC3E}">
        <p14:creationId xmlns:p14="http://schemas.microsoft.com/office/powerpoint/2010/main" val="42645599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dirty="0">
                <a:solidFill>
                  <a:srgbClr val="000000"/>
                </a:solidFill>
                <a:effectLst/>
                <a:latin typeface="Times New Roman" panose="02020603050405020304" pitchFamily="18" charset="0"/>
              </a:rPr>
              <a:t>The JW Marriott is a luxury hotel chain owned by Marriott International, established in 1984 and named after the company’s founder, JW Marriott. JW Marriott prides itself on offering sophisticated style, comfort and truly </a:t>
            </a:r>
            <a:r>
              <a:rPr lang="en-US" sz="1800" b="0" i="0" u="none" strike="noStrike" dirty="0" err="1">
                <a:solidFill>
                  <a:srgbClr val="000000"/>
                </a:solidFill>
                <a:effectLst/>
                <a:latin typeface="Times New Roman" panose="02020603050405020304" pitchFamily="18" charset="0"/>
              </a:rPr>
              <a:t>personalised</a:t>
            </a:r>
            <a:r>
              <a:rPr lang="en-US" sz="1800" b="0" i="0" u="none" strike="noStrike" dirty="0">
                <a:solidFill>
                  <a:srgbClr val="000000"/>
                </a:solidFill>
                <a:effectLst/>
                <a:latin typeface="Times New Roman" panose="02020603050405020304" pitchFamily="18" charset="0"/>
              </a:rPr>
              <a:t> service across more than 140 properties in more than 25 countries (Marriott International, 2024). It can also be seen that each JW Marriott hotel incorporates local cultural influences and features modern amenities, while maintaining the strict standards of excellence that have come to define the JW Marriott experience worldwide.</a:t>
            </a:r>
            <a:endParaRPr lang="en-GB" dirty="0"/>
          </a:p>
        </p:txBody>
      </p:sp>
      <p:sp>
        <p:nvSpPr>
          <p:cNvPr id="4" name="Slide Number Placeholder 3"/>
          <p:cNvSpPr>
            <a:spLocks noGrp="1"/>
          </p:cNvSpPr>
          <p:nvPr>
            <p:ph type="sldNum" sz="quarter" idx="5"/>
          </p:nvPr>
        </p:nvSpPr>
        <p:spPr/>
        <p:txBody>
          <a:bodyPr/>
          <a:lstStyle/>
          <a:p>
            <a:fld id="{B5A91F28-8AB9-4CFF-9275-AD8FCBD60D79}" type="slidenum">
              <a:rPr lang="en-GB" smtClean="0"/>
              <a:t>4</a:t>
            </a:fld>
            <a:endParaRPr lang="en-GB"/>
          </a:p>
        </p:txBody>
      </p:sp>
    </p:spTree>
    <p:extLst>
      <p:ext uri="{BB962C8B-B14F-4D97-AF65-F5344CB8AC3E}">
        <p14:creationId xmlns:p14="http://schemas.microsoft.com/office/powerpoint/2010/main" val="34902679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dirty="0">
                <a:solidFill>
                  <a:srgbClr val="000000"/>
                </a:solidFill>
                <a:effectLst/>
                <a:latin typeface="Times New Roman" panose="02020603050405020304" pitchFamily="18" charset="0"/>
              </a:rPr>
              <a:t>The JW Marriott caters primarily to affluent and discerning </a:t>
            </a:r>
            <a:r>
              <a:rPr lang="en-US" sz="1800" b="0" i="0" u="none" strike="noStrike" dirty="0" err="1">
                <a:solidFill>
                  <a:srgbClr val="000000"/>
                </a:solidFill>
                <a:effectLst/>
                <a:latin typeface="Times New Roman" panose="02020603050405020304" pitchFamily="18" charset="0"/>
              </a:rPr>
              <a:t>travellers</a:t>
            </a:r>
            <a:r>
              <a:rPr lang="en-US" sz="1800" b="0" i="0" u="none" strike="noStrike" dirty="0">
                <a:solidFill>
                  <a:srgbClr val="000000"/>
                </a:solidFill>
                <a:effectLst/>
                <a:latin typeface="Times New Roman" panose="02020603050405020304" pitchFamily="18" charset="0"/>
              </a:rPr>
              <a:t> seeking luxury accommodation, exemplary service and exquisite comfort. This elite customer of all ages and backgrounds appreciates the best deals and is willing to pay more for a unique travel experience. JW Marriott’s elegant style, </a:t>
            </a:r>
            <a:r>
              <a:rPr lang="en-US" sz="1800" b="0" i="0" u="none" strike="noStrike" dirty="0" err="1">
                <a:solidFill>
                  <a:srgbClr val="000000"/>
                </a:solidFill>
                <a:effectLst/>
                <a:latin typeface="Times New Roman" panose="02020603050405020304" pitchFamily="18" charset="0"/>
              </a:rPr>
              <a:t>personalised</a:t>
            </a:r>
            <a:r>
              <a:rPr lang="en-US" sz="1800" b="0" i="0" u="none" strike="noStrike" dirty="0">
                <a:solidFill>
                  <a:srgbClr val="000000"/>
                </a:solidFill>
                <a:effectLst/>
                <a:latin typeface="Times New Roman" panose="02020603050405020304" pitchFamily="18" charset="0"/>
              </a:rPr>
              <a:t> service and consistent standards across international destinations appeal to this select group. The brand fully understands the needs of its guests and adapts to suit them. In the UK market in particular, Marriott is enjoying strong brand awareness and brand awareness, attracting sophisticated British </a:t>
            </a:r>
            <a:r>
              <a:rPr lang="en-US" sz="1800" b="0" i="0" u="none" strike="noStrike" dirty="0" err="1">
                <a:solidFill>
                  <a:srgbClr val="000000"/>
                </a:solidFill>
                <a:effectLst/>
                <a:latin typeface="Times New Roman" panose="02020603050405020304" pitchFamily="18" charset="0"/>
              </a:rPr>
              <a:t>travellers</a:t>
            </a:r>
            <a:r>
              <a:rPr lang="en-US" sz="1800" b="0" i="0" u="none" strike="noStrike" dirty="0">
                <a:solidFill>
                  <a:srgbClr val="000000"/>
                </a:solidFill>
                <a:effectLst/>
                <a:latin typeface="Times New Roman" panose="02020603050405020304" pitchFamily="18" charset="0"/>
              </a:rPr>
              <a:t> looking for luxury hotel accommodation.</a:t>
            </a:r>
            <a:endParaRPr lang="en-GB" dirty="0"/>
          </a:p>
        </p:txBody>
      </p:sp>
      <p:sp>
        <p:nvSpPr>
          <p:cNvPr id="4" name="Slide Number Placeholder 3"/>
          <p:cNvSpPr>
            <a:spLocks noGrp="1"/>
          </p:cNvSpPr>
          <p:nvPr>
            <p:ph type="sldNum" sz="quarter" idx="5"/>
          </p:nvPr>
        </p:nvSpPr>
        <p:spPr/>
        <p:txBody>
          <a:bodyPr/>
          <a:lstStyle/>
          <a:p>
            <a:fld id="{B5A91F28-8AB9-4CFF-9275-AD8FCBD60D79}" type="slidenum">
              <a:rPr lang="en-GB" smtClean="0"/>
              <a:t>5</a:t>
            </a:fld>
            <a:endParaRPr lang="en-GB"/>
          </a:p>
        </p:txBody>
      </p:sp>
    </p:spTree>
    <p:extLst>
      <p:ext uri="{BB962C8B-B14F-4D97-AF65-F5344CB8AC3E}">
        <p14:creationId xmlns:p14="http://schemas.microsoft.com/office/powerpoint/2010/main" val="5753973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US" sz="1800" b="0" i="0" u="none" strike="noStrike" dirty="0">
                <a:solidFill>
                  <a:srgbClr val="000000"/>
                </a:solidFill>
                <a:effectLst/>
                <a:latin typeface="Times New Roman" panose="02020603050405020304" pitchFamily="18" charset="0"/>
              </a:rPr>
              <a:t>The hospitality industry is a creative blend of </a:t>
            </a:r>
            <a:r>
              <a:rPr lang="en-US" sz="1800" b="0" i="0" u="none" strike="noStrike" dirty="0" err="1">
                <a:solidFill>
                  <a:srgbClr val="000000"/>
                </a:solidFill>
                <a:effectLst/>
                <a:latin typeface="Times New Roman" panose="02020603050405020304" pitchFamily="18" charset="0"/>
              </a:rPr>
              <a:t>personalised</a:t>
            </a:r>
            <a:r>
              <a:rPr lang="en-US" sz="1800" b="0" i="0" u="none" strike="noStrike" dirty="0">
                <a:solidFill>
                  <a:srgbClr val="000000"/>
                </a:solidFill>
                <a:effectLst/>
                <a:latin typeface="Times New Roman" panose="02020603050405020304" pitchFamily="18" charset="0"/>
              </a:rPr>
              <a:t> services, memorable experiences as well as thoughtful amenities. It can be said that guest services and their facilities help in shaping a </a:t>
            </a:r>
            <a:r>
              <a:rPr lang="en-US" sz="1800" b="0" i="0" u="none" strike="noStrike" dirty="0" err="1">
                <a:solidFill>
                  <a:srgbClr val="000000"/>
                </a:solidFill>
                <a:effectLst/>
                <a:latin typeface="Times New Roman" panose="02020603050405020304" pitchFamily="18" charset="0"/>
              </a:rPr>
              <a:t>traveller’s</a:t>
            </a:r>
            <a:r>
              <a:rPr lang="en-US" sz="1800" b="0" i="0" u="none" strike="noStrike" dirty="0">
                <a:solidFill>
                  <a:srgbClr val="000000"/>
                </a:solidFill>
                <a:effectLst/>
                <a:latin typeface="Times New Roman" panose="02020603050405020304" pitchFamily="18" charset="0"/>
              </a:rPr>
              <a:t> journey. It can be seen that effective </a:t>
            </a:r>
            <a:r>
              <a:rPr lang="en-US" sz="1800" b="0" i="0" u="none" strike="noStrike" dirty="0" err="1">
                <a:solidFill>
                  <a:srgbClr val="000000"/>
                </a:solidFill>
                <a:effectLst/>
                <a:latin typeface="Times New Roman" panose="02020603050405020304" pitchFamily="18" charset="0"/>
              </a:rPr>
              <a:t>personalised</a:t>
            </a:r>
            <a:r>
              <a:rPr lang="en-US" sz="1800" b="0" i="0" u="none" strike="noStrike" dirty="0">
                <a:solidFill>
                  <a:srgbClr val="000000"/>
                </a:solidFill>
                <a:effectLst/>
                <a:latin typeface="Times New Roman" panose="02020603050405020304" pitchFamily="18" charset="0"/>
              </a:rPr>
              <a:t> assistance like seamless check-ins to theatre tickets helps in the enhancement of the individual needs of the guests. In this case the company is regarded as an effective advisor in providing significant local insights and effective recommendations. Problem resolution approach in addressing the concerns of the guests provides effective guest satisfaction for the company. Along with this it can also be seen that effective safety and security in the hotels also acts as the most vital cause of guest satisfaction. </a:t>
            </a:r>
            <a:endParaRPr lang="en-US" b="0" dirty="0">
              <a:effectLst/>
            </a:endParaRPr>
          </a:p>
          <a:p>
            <a:pPr algn="just" rtl="0">
              <a:spcBef>
                <a:spcPts val="0"/>
              </a:spcBef>
              <a:spcAft>
                <a:spcPts val="0"/>
              </a:spcAft>
            </a:pPr>
            <a:r>
              <a:rPr lang="en-US" sz="1800" b="0" i="0" u="none" strike="noStrike" dirty="0">
                <a:solidFill>
                  <a:srgbClr val="000000"/>
                </a:solidFill>
                <a:effectLst/>
                <a:latin typeface="Times New Roman" panose="02020603050405020304" pitchFamily="18" charset="0"/>
              </a:rPr>
              <a:t>On the other hand, it can also be seen that effective accommodations like luxurious, spacious rooms with modern amenities, on-site restaurants, fitness </a:t>
            </a:r>
            <a:r>
              <a:rPr lang="en-US" sz="1800" b="0" i="0" u="none" strike="noStrike" dirty="0" err="1">
                <a:solidFill>
                  <a:srgbClr val="000000"/>
                </a:solidFill>
                <a:effectLst/>
                <a:latin typeface="Times New Roman" panose="02020603050405020304" pitchFamily="18" charset="0"/>
              </a:rPr>
              <a:t>centres</a:t>
            </a:r>
            <a:r>
              <a:rPr lang="en-US" sz="1800" b="0" i="0" u="none" strike="noStrike" dirty="0">
                <a:solidFill>
                  <a:srgbClr val="000000"/>
                </a:solidFill>
                <a:effectLst/>
                <a:latin typeface="Times New Roman" panose="02020603050405020304" pitchFamily="18" charset="0"/>
              </a:rPr>
              <a:t> as well as complimentary snacks and free </a:t>
            </a:r>
            <a:r>
              <a:rPr lang="en-US" sz="1800" b="0" i="0" u="none" strike="noStrike" dirty="0" err="1">
                <a:solidFill>
                  <a:srgbClr val="000000"/>
                </a:solidFill>
                <a:effectLst/>
                <a:latin typeface="Times New Roman" panose="02020603050405020304" pitchFamily="18" charset="0"/>
              </a:rPr>
              <a:t>WiFi</a:t>
            </a:r>
            <a:r>
              <a:rPr lang="en-US" sz="1800" b="0" i="0" u="none" strike="noStrike" dirty="0">
                <a:solidFill>
                  <a:srgbClr val="000000"/>
                </a:solidFill>
                <a:effectLst/>
                <a:latin typeface="Times New Roman" panose="02020603050405020304" pitchFamily="18" charset="0"/>
              </a:rPr>
              <a:t>  enhances the satisfaction of the customers. It can be seen that all the features that have been mentioned above can be found in the JW Marriott Grosvenor House London. JW Marriott Grosvenor House London has a timeless elegance, its legacy as well as its royalty has been felt since 1929. Therefore, it is evident that JW Marriott is significantly committed in providing effective as well as unique guest satisfaction through its various sites.</a:t>
            </a:r>
            <a:endParaRPr lang="en-US" b="0" dirty="0">
              <a:effectLst/>
            </a:endParaRPr>
          </a:p>
        </p:txBody>
      </p:sp>
      <p:sp>
        <p:nvSpPr>
          <p:cNvPr id="4" name="Slide Number Placeholder 3"/>
          <p:cNvSpPr>
            <a:spLocks noGrp="1"/>
          </p:cNvSpPr>
          <p:nvPr>
            <p:ph type="sldNum" sz="quarter" idx="5"/>
          </p:nvPr>
        </p:nvSpPr>
        <p:spPr/>
        <p:txBody>
          <a:bodyPr/>
          <a:lstStyle/>
          <a:p>
            <a:fld id="{B5A91F28-8AB9-4CFF-9275-AD8FCBD60D79}" type="slidenum">
              <a:rPr lang="en-GB" smtClean="0"/>
              <a:t>6</a:t>
            </a:fld>
            <a:endParaRPr lang="en-GB"/>
          </a:p>
        </p:txBody>
      </p:sp>
    </p:spTree>
    <p:extLst>
      <p:ext uri="{BB962C8B-B14F-4D97-AF65-F5344CB8AC3E}">
        <p14:creationId xmlns:p14="http://schemas.microsoft.com/office/powerpoint/2010/main" val="27805630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US" sz="1800" b="0" i="0" u="none" strike="noStrike" dirty="0">
                <a:solidFill>
                  <a:srgbClr val="000000"/>
                </a:solidFill>
                <a:effectLst/>
                <a:latin typeface="Times New Roman" panose="02020603050405020304" pitchFamily="18" charset="0"/>
              </a:rPr>
              <a:t>The hospitality industry plays an effective role in the success of the hotels. The hospitality industry not only provides significant success to the hotels but also provides warmth, respect, protection as well as a sense of belonging to the guests. It can also be seen that the industry provides income, employment as well as revenue from the foreign exchange. Additionally, it effectively contributes to the development of infrastructure as well as revenue to the government. Along with this, it can also be seen that the hospitality industry significantly enhances the quality of life by providing effective entertainment as well as recreational facilities by significantly promoting peace and stability to the guests. </a:t>
            </a:r>
            <a:endParaRPr lang="en-US" b="0" dirty="0">
              <a:effectLst/>
            </a:endParaRPr>
          </a:p>
          <a:p>
            <a:pPr algn="just" rtl="0">
              <a:spcBef>
                <a:spcPts val="0"/>
              </a:spcBef>
              <a:spcAft>
                <a:spcPts val="0"/>
              </a:spcAft>
            </a:pPr>
            <a:r>
              <a:rPr lang="en-US" sz="1800" b="0" i="0" u="none" strike="noStrike" dirty="0">
                <a:solidFill>
                  <a:srgbClr val="000000"/>
                </a:solidFill>
                <a:effectLst/>
                <a:latin typeface="Times New Roman" panose="02020603050405020304" pitchFamily="18" charset="0"/>
              </a:rPr>
              <a:t>JW Marriott effectively focuses on the enhancement of the feelings of the guests. The company effectively believes in the commitment of providing exceptional services to the customers for the satisfaction of the customers. In order to provide effective customer satisfaction, JW Marriott provides hassle free technology to meet customer demands. It provides mobile check-ins, smart room features as well as keyless entry. It can also be seen that a strong online presence is significantly important for JW Marriot to meet the guests expectations. Social media as well as websites acts as an influence in motivating the decision of </a:t>
            </a:r>
            <a:r>
              <a:rPr lang="en-US" sz="1800" b="0" i="0" u="none" strike="noStrike" dirty="0" err="1">
                <a:solidFill>
                  <a:srgbClr val="000000"/>
                </a:solidFill>
                <a:effectLst/>
                <a:latin typeface="Times New Roman" panose="02020603050405020304" pitchFamily="18" charset="0"/>
              </a:rPr>
              <a:t>travellers</a:t>
            </a:r>
            <a:r>
              <a:rPr lang="en-US" sz="1800" b="0" i="0" u="none" strike="noStrike" dirty="0">
                <a:solidFill>
                  <a:srgbClr val="000000"/>
                </a:solidFill>
                <a:effectLst/>
                <a:latin typeface="Times New Roman" panose="02020603050405020304" pitchFamily="18" charset="0"/>
              </a:rPr>
              <a:t>. Therefore, it can also be seen that JW Marriott ensures in featuring a positive digital experience throughout the websites and social media. Along with this, the company has also been seen to provide </a:t>
            </a:r>
            <a:r>
              <a:rPr lang="en-US" sz="1800" b="0" i="0" u="none" strike="noStrike" dirty="0" err="1">
                <a:solidFill>
                  <a:srgbClr val="000000"/>
                </a:solidFill>
                <a:effectLst/>
                <a:latin typeface="Times New Roman" panose="02020603050405020304" pitchFamily="18" charset="0"/>
              </a:rPr>
              <a:t>personalised</a:t>
            </a:r>
            <a:r>
              <a:rPr lang="en-US" sz="1800" b="0" i="0" u="none" strike="noStrike" dirty="0">
                <a:solidFill>
                  <a:srgbClr val="000000"/>
                </a:solidFill>
                <a:effectLst/>
                <a:latin typeface="Times New Roman" panose="02020603050405020304" pitchFamily="18" charset="0"/>
              </a:rPr>
              <a:t> service  to the guests. Additionally, the company believes in providing exceptional experience to the guests by focusing on its guest centric approach.</a:t>
            </a:r>
            <a:endParaRPr lang="en-US" b="0" dirty="0">
              <a:effectLst/>
            </a:endParaRPr>
          </a:p>
        </p:txBody>
      </p:sp>
      <p:sp>
        <p:nvSpPr>
          <p:cNvPr id="4" name="Slide Number Placeholder 3"/>
          <p:cNvSpPr>
            <a:spLocks noGrp="1"/>
          </p:cNvSpPr>
          <p:nvPr>
            <p:ph type="sldNum" sz="quarter" idx="5"/>
          </p:nvPr>
        </p:nvSpPr>
        <p:spPr/>
        <p:txBody>
          <a:bodyPr/>
          <a:lstStyle/>
          <a:p>
            <a:fld id="{B5A91F28-8AB9-4CFF-9275-AD8FCBD60D79}" type="slidenum">
              <a:rPr lang="en-GB" smtClean="0"/>
              <a:t>7</a:t>
            </a:fld>
            <a:endParaRPr lang="en-GB"/>
          </a:p>
        </p:txBody>
      </p:sp>
    </p:spTree>
    <p:extLst>
      <p:ext uri="{BB962C8B-B14F-4D97-AF65-F5344CB8AC3E}">
        <p14:creationId xmlns:p14="http://schemas.microsoft.com/office/powerpoint/2010/main" val="36455240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dirty="0">
                <a:solidFill>
                  <a:srgbClr val="000000"/>
                </a:solidFill>
                <a:effectLst/>
                <a:latin typeface="Times New Roman" panose="02020603050405020304" pitchFamily="18" charset="0"/>
              </a:rPr>
              <a:t>JW Marriott has established a reputation for delivering unique, </a:t>
            </a:r>
            <a:r>
              <a:rPr lang="en-US" sz="1800" b="0" i="0" u="none" strike="noStrike" dirty="0" err="1">
                <a:solidFill>
                  <a:srgbClr val="000000"/>
                </a:solidFill>
                <a:effectLst/>
                <a:latin typeface="Times New Roman" panose="02020603050405020304" pitchFamily="18" charset="0"/>
              </a:rPr>
              <a:t>customised</a:t>
            </a:r>
            <a:r>
              <a:rPr lang="en-US" sz="1800" b="0" i="0" u="none" strike="noStrike" dirty="0">
                <a:solidFill>
                  <a:srgbClr val="000000"/>
                </a:solidFill>
                <a:effectLst/>
                <a:latin typeface="Times New Roman" panose="02020603050405020304" pitchFamily="18" charset="0"/>
              </a:rPr>
              <a:t> experiences that offer a blend of luxury, technology and personal care for elite </a:t>
            </a:r>
            <a:r>
              <a:rPr lang="en-US" sz="1800" b="0" i="0" u="none" strike="noStrike" dirty="0" err="1">
                <a:solidFill>
                  <a:srgbClr val="000000"/>
                </a:solidFill>
                <a:effectLst/>
                <a:latin typeface="Times New Roman" panose="02020603050405020304" pitchFamily="18" charset="0"/>
              </a:rPr>
              <a:t>travellers</a:t>
            </a:r>
            <a:r>
              <a:rPr lang="en-US" sz="1800" b="0" i="0" u="none" strike="noStrike" dirty="0">
                <a:solidFill>
                  <a:srgbClr val="000000"/>
                </a:solidFill>
                <a:effectLst/>
                <a:latin typeface="Times New Roman" panose="02020603050405020304" pitchFamily="18" charset="0"/>
              </a:rPr>
              <a:t>. Its guest-centric approach philosophy and strong service standards for the brand extends worldwide, while maintaining its signature excellent hospitality. Therefore, it caters precisely to discerning as well as affluent guests.</a:t>
            </a:r>
            <a:endParaRPr lang="en-GB" dirty="0"/>
          </a:p>
        </p:txBody>
      </p:sp>
      <p:sp>
        <p:nvSpPr>
          <p:cNvPr id="4" name="Slide Number Placeholder 3"/>
          <p:cNvSpPr>
            <a:spLocks noGrp="1"/>
          </p:cNvSpPr>
          <p:nvPr>
            <p:ph type="sldNum" sz="quarter" idx="5"/>
          </p:nvPr>
        </p:nvSpPr>
        <p:spPr/>
        <p:txBody>
          <a:bodyPr/>
          <a:lstStyle/>
          <a:p>
            <a:fld id="{B5A91F28-8AB9-4CFF-9275-AD8FCBD60D79}" type="slidenum">
              <a:rPr lang="en-GB" smtClean="0"/>
              <a:t>8</a:t>
            </a:fld>
            <a:endParaRPr lang="en-GB"/>
          </a:p>
        </p:txBody>
      </p:sp>
    </p:spTree>
    <p:extLst>
      <p:ext uri="{BB962C8B-B14F-4D97-AF65-F5344CB8AC3E}">
        <p14:creationId xmlns:p14="http://schemas.microsoft.com/office/powerpoint/2010/main" val="20106863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F29A7A-CFBC-3034-5429-2E0332DC9E5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B2E3028-0BB3-5A69-F7CA-1E92CE215D4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CC66C4D-458D-C419-48EE-4727D23BEB2F}"/>
              </a:ext>
            </a:extLst>
          </p:cNvPr>
          <p:cNvSpPr>
            <a:spLocks noGrp="1"/>
          </p:cNvSpPr>
          <p:nvPr>
            <p:ph type="dt" sz="half" idx="10"/>
          </p:nvPr>
        </p:nvSpPr>
        <p:spPr/>
        <p:txBody>
          <a:bodyPr/>
          <a:lstStyle/>
          <a:p>
            <a:fld id="{F3ED56E1-5A92-4F7B-84CA-6975D9D58B64}" type="datetimeFigureOut">
              <a:rPr lang="en-GB" smtClean="0"/>
              <a:t>01/03/2024</a:t>
            </a:fld>
            <a:endParaRPr lang="en-GB"/>
          </a:p>
        </p:txBody>
      </p:sp>
      <p:sp>
        <p:nvSpPr>
          <p:cNvPr id="5" name="Footer Placeholder 4">
            <a:extLst>
              <a:ext uri="{FF2B5EF4-FFF2-40B4-BE49-F238E27FC236}">
                <a16:creationId xmlns:a16="http://schemas.microsoft.com/office/drawing/2014/main" id="{A561855A-87B9-A909-D53B-86C8FE4F861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D504C3-D9E3-D135-6F88-4A226F03776C}"/>
              </a:ext>
            </a:extLst>
          </p:cNvPr>
          <p:cNvSpPr>
            <a:spLocks noGrp="1"/>
          </p:cNvSpPr>
          <p:nvPr>
            <p:ph type="sldNum" sz="quarter" idx="12"/>
          </p:nvPr>
        </p:nvSpPr>
        <p:spPr/>
        <p:txBody>
          <a:bodyPr/>
          <a:lstStyle/>
          <a:p>
            <a:fld id="{9EDA265F-C23A-47CF-AE4D-20419A38AECA}" type="slidenum">
              <a:rPr lang="en-GB" smtClean="0"/>
              <a:t>‹#›</a:t>
            </a:fld>
            <a:endParaRPr lang="en-GB"/>
          </a:p>
        </p:txBody>
      </p:sp>
    </p:spTree>
    <p:extLst>
      <p:ext uri="{BB962C8B-B14F-4D97-AF65-F5344CB8AC3E}">
        <p14:creationId xmlns:p14="http://schemas.microsoft.com/office/powerpoint/2010/main" val="30743056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6B651D-0C5D-E376-BD18-08059E089CE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DABB879-E645-0634-0B44-13E0F898792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28A03C-6432-BB45-1578-828E7A93D6C9}"/>
              </a:ext>
            </a:extLst>
          </p:cNvPr>
          <p:cNvSpPr>
            <a:spLocks noGrp="1"/>
          </p:cNvSpPr>
          <p:nvPr>
            <p:ph type="dt" sz="half" idx="10"/>
          </p:nvPr>
        </p:nvSpPr>
        <p:spPr/>
        <p:txBody>
          <a:bodyPr/>
          <a:lstStyle/>
          <a:p>
            <a:fld id="{F3ED56E1-5A92-4F7B-84CA-6975D9D58B64}" type="datetimeFigureOut">
              <a:rPr lang="en-GB" smtClean="0"/>
              <a:t>01/03/2024</a:t>
            </a:fld>
            <a:endParaRPr lang="en-GB"/>
          </a:p>
        </p:txBody>
      </p:sp>
      <p:sp>
        <p:nvSpPr>
          <p:cNvPr id="5" name="Footer Placeholder 4">
            <a:extLst>
              <a:ext uri="{FF2B5EF4-FFF2-40B4-BE49-F238E27FC236}">
                <a16:creationId xmlns:a16="http://schemas.microsoft.com/office/drawing/2014/main" id="{A870654A-6D05-DC83-E742-2FD81748B81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6B46D5A-F27A-52E3-0509-E133E9D87221}"/>
              </a:ext>
            </a:extLst>
          </p:cNvPr>
          <p:cNvSpPr>
            <a:spLocks noGrp="1"/>
          </p:cNvSpPr>
          <p:nvPr>
            <p:ph type="sldNum" sz="quarter" idx="12"/>
          </p:nvPr>
        </p:nvSpPr>
        <p:spPr/>
        <p:txBody>
          <a:bodyPr/>
          <a:lstStyle/>
          <a:p>
            <a:fld id="{9EDA265F-C23A-47CF-AE4D-20419A38AECA}" type="slidenum">
              <a:rPr lang="en-GB" smtClean="0"/>
              <a:t>‹#›</a:t>
            </a:fld>
            <a:endParaRPr lang="en-GB"/>
          </a:p>
        </p:txBody>
      </p:sp>
    </p:spTree>
    <p:extLst>
      <p:ext uri="{BB962C8B-B14F-4D97-AF65-F5344CB8AC3E}">
        <p14:creationId xmlns:p14="http://schemas.microsoft.com/office/powerpoint/2010/main" val="2566323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4B9684-A34A-4A64-4DFE-70AF42B5F80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486F5BF-9CD0-6B4F-135C-4C96A639F4F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8C122F9-BA18-E039-8E7E-4CA7FE3BA3B7}"/>
              </a:ext>
            </a:extLst>
          </p:cNvPr>
          <p:cNvSpPr>
            <a:spLocks noGrp="1"/>
          </p:cNvSpPr>
          <p:nvPr>
            <p:ph type="dt" sz="half" idx="10"/>
          </p:nvPr>
        </p:nvSpPr>
        <p:spPr/>
        <p:txBody>
          <a:bodyPr/>
          <a:lstStyle/>
          <a:p>
            <a:fld id="{F3ED56E1-5A92-4F7B-84CA-6975D9D58B64}" type="datetimeFigureOut">
              <a:rPr lang="en-GB" smtClean="0"/>
              <a:t>01/03/2024</a:t>
            </a:fld>
            <a:endParaRPr lang="en-GB"/>
          </a:p>
        </p:txBody>
      </p:sp>
      <p:sp>
        <p:nvSpPr>
          <p:cNvPr id="5" name="Footer Placeholder 4">
            <a:extLst>
              <a:ext uri="{FF2B5EF4-FFF2-40B4-BE49-F238E27FC236}">
                <a16:creationId xmlns:a16="http://schemas.microsoft.com/office/drawing/2014/main" id="{B7DE612C-4758-05D8-532D-5B07F630E0F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6A9E61B-25EB-E3E1-5D70-1A89915C0C2E}"/>
              </a:ext>
            </a:extLst>
          </p:cNvPr>
          <p:cNvSpPr>
            <a:spLocks noGrp="1"/>
          </p:cNvSpPr>
          <p:nvPr>
            <p:ph type="sldNum" sz="quarter" idx="12"/>
          </p:nvPr>
        </p:nvSpPr>
        <p:spPr/>
        <p:txBody>
          <a:bodyPr/>
          <a:lstStyle/>
          <a:p>
            <a:fld id="{9EDA265F-C23A-47CF-AE4D-20419A38AECA}" type="slidenum">
              <a:rPr lang="en-GB" smtClean="0"/>
              <a:t>‹#›</a:t>
            </a:fld>
            <a:endParaRPr lang="en-GB"/>
          </a:p>
        </p:txBody>
      </p:sp>
    </p:spTree>
    <p:extLst>
      <p:ext uri="{BB962C8B-B14F-4D97-AF65-F5344CB8AC3E}">
        <p14:creationId xmlns:p14="http://schemas.microsoft.com/office/powerpoint/2010/main" val="31102169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0F25AC-27C1-20C7-1E78-89C1F176320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187D3E5-E7FA-F387-72E7-037998EF710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1633F95-8731-591B-5A34-DD1324B0AD5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561F182-AFF6-93AC-27B9-4D7490B0A02F}"/>
              </a:ext>
            </a:extLst>
          </p:cNvPr>
          <p:cNvSpPr>
            <a:spLocks noGrp="1"/>
          </p:cNvSpPr>
          <p:nvPr>
            <p:ph type="dt" sz="half" idx="10"/>
          </p:nvPr>
        </p:nvSpPr>
        <p:spPr/>
        <p:txBody>
          <a:bodyPr/>
          <a:lstStyle/>
          <a:p>
            <a:fld id="{F3ED56E1-5A92-4F7B-84CA-6975D9D58B64}" type="datetimeFigureOut">
              <a:rPr lang="en-GB" smtClean="0"/>
              <a:t>01/03/2024</a:t>
            </a:fld>
            <a:endParaRPr lang="en-GB"/>
          </a:p>
        </p:txBody>
      </p:sp>
      <p:sp>
        <p:nvSpPr>
          <p:cNvPr id="6" name="Footer Placeholder 5">
            <a:extLst>
              <a:ext uri="{FF2B5EF4-FFF2-40B4-BE49-F238E27FC236}">
                <a16:creationId xmlns:a16="http://schemas.microsoft.com/office/drawing/2014/main" id="{CB5E8C54-FCD8-5FE5-2433-1701989A49D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06ABD14-0427-1DE7-2FE2-B48689598B75}"/>
              </a:ext>
            </a:extLst>
          </p:cNvPr>
          <p:cNvSpPr>
            <a:spLocks noGrp="1"/>
          </p:cNvSpPr>
          <p:nvPr>
            <p:ph type="sldNum" sz="quarter" idx="12"/>
          </p:nvPr>
        </p:nvSpPr>
        <p:spPr/>
        <p:txBody>
          <a:bodyPr/>
          <a:lstStyle/>
          <a:p>
            <a:fld id="{9EDA265F-C23A-47CF-AE4D-20419A38AECA}" type="slidenum">
              <a:rPr lang="en-GB" smtClean="0"/>
              <a:t>‹#›</a:t>
            </a:fld>
            <a:endParaRPr lang="en-GB"/>
          </a:p>
        </p:txBody>
      </p:sp>
    </p:spTree>
    <p:extLst>
      <p:ext uri="{BB962C8B-B14F-4D97-AF65-F5344CB8AC3E}">
        <p14:creationId xmlns:p14="http://schemas.microsoft.com/office/powerpoint/2010/main" val="25563268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110831-8890-131F-A504-AFF91C0FD02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B66DB82-215E-2CA1-23D5-A364376F7AE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51F339E-EE7E-71DD-BCE5-52958EC9D4A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1B74637-2424-E9AC-BBB0-1338F02E047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D475FD8-F9B2-6EC9-2BB0-2748A084A17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4776210-2858-7A65-7AD6-9FFA380E6B7D}"/>
              </a:ext>
            </a:extLst>
          </p:cNvPr>
          <p:cNvSpPr>
            <a:spLocks noGrp="1"/>
          </p:cNvSpPr>
          <p:nvPr>
            <p:ph type="dt" sz="half" idx="10"/>
          </p:nvPr>
        </p:nvSpPr>
        <p:spPr/>
        <p:txBody>
          <a:bodyPr/>
          <a:lstStyle/>
          <a:p>
            <a:fld id="{F3ED56E1-5A92-4F7B-84CA-6975D9D58B64}" type="datetimeFigureOut">
              <a:rPr lang="en-GB" smtClean="0"/>
              <a:t>01/03/2024</a:t>
            </a:fld>
            <a:endParaRPr lang="en-GB"/>
          </a:p>
        </p:txBody>
      </p:sp>
      <p:sp>
        <p:nvSpPr>
          <p:cNvPr id="8" name="Footer Placeholder 7">
            <a:extLst>
              <a:ext uri="{FF2B5EF4-FFF2-40B4-BE49-F238E27FC236}">
                <a16:creationId xmlns:a16="http://schemas.microsoft.com/office/drawing/2014/main" id="{87F4674B-5374-0DB0-8522-0A1FDA98F6A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1705114-3D09-E703-FED4-8CD2C396FF9B}"/>
              </a:ext>
            </a:extLst>
          </p:cNvPr>
          <p:cNvSpPr>
            <a:spLocks noGrp="1"/>
          </p:cNvSpPr>
          <p:nvPr>
            <p:ph type="sldNum" sz="quarter" idx="12"/>
          </p:nvPr>
        </p:nvSpPr>
        <p:spPr/>
        <p:txBody>
          <a:bodyPr/>
          <a:lstStyle/>
          <a:p>
            <a:fld id="{9EDA265F-C23A-47CF-AE4D-20419A38AECA}" type="slidenum">
              <a:rPr lang="en-GB" smtClean="0"/>
              <a:t>‹#›</a:t>
            </a:fld>
            <a:endParaRPr lang="en-GB"/>
          </a:p>
        </p:txBody>
      </p:sp>
    </p:spTree>
    <p:extLst>
      <p:ext uri="{BB962C8B-B14F-4D97-AF65-F5344CB8AC3E}">
        <p14:creationId xmlns:p14="http://schemas.microsoft.com/office/powerpoint/2010/main" val="11739460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B0C9AA-8F95-318B-98A9-DF45488779C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6ECD250-1BED-1B9E-0D95-BBB74DF59FE0}"/>
              </a:ext>
            </a:extLst>
          </p:cNvPr>
          <p:cNvSpPr>
            <a:spLocks noGrp="1"/>
          </p:cNvSpPr>
          <p:nvPr>
            <p:ph type="dt" sz="half" idx="10"/>
          </p:nvPr>
        </p:nvSpPr>
        <p:spPr/>
        <p:txBody>
          <a:bodyPr/>
          <a:lstStyle/>
          <a:p>
            <a:fld id="{F3ED56E1-5A92-4F7B-84CA-6975D9D58B64}" type="datetimeFigureOut">
              <a:rPr lang="en-GB" smtClean="0"/>
              <a:t>01/03/2024</a:t>
            </a:fld>
            <a:endParaRPr lang="en-GB"/>
          </a:p>
        </p:txBody>
      </p:sp>
      <p:sp>
        <p:nvSpPr>
          <p:cNvPr id="4" name="Footer Placeholder 3">
            <a:extLst>
              <a:ext uri="{FF2B5EF4-FFF2-40B4-BE49-F238E27FC236}">
                <a16:creationId xmlns:a16="http://schemas.microsoft.com/office/drawing/2014/main" id="{020158BD-AE0D-A1A2-CD18-B90A1D5CEEA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B4A7B0B-E000-A0E2-D35C-D76E0DA11FBE}"/>
              </a:ext>
            </a:extLst>
          </p:cNvPr>
          <p:cNvSpPr>
            <a:spLocks noGrp="1"/>
          </p:cNvSpPr>
          <p:nvPr>
            <p:ph type="sldNum" sz="quarter" idx="12"/>
          </p:nvPr>
        </p:nvSpPr>
        <p:spPr/>
        <p:txBody>
          <a:bodyPr/>
          <a:lstStyle/>
          <a:p>
            <a:fld id="{9EDA265F-C23A-47CF-AE4D-20419A38AECA}" type="slidenum">
              <a:rPr lang="en-GB" smtClean="0"/>
              <a:t>‹#›</a:t>
            </a:fld>
            <a:endParaRPr lang="en-GB"/>
          </a:p>
        </p:txBody>
      </p:sp>
    </p:spTree>
    <p:extLst>
      <p:ext uri="{BB962C8B-B14F-4D97-AF65-F5344CB8AC3E}">
        <p14:creationId xmlns:p14="http://schemas.microsoft.com/office/powerpoint/2010/main" val="20457491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74E706B-7D5D-A1FA-C29B-DE26EFAC54B3}"/>
              </a:ext>
            </a:extLst>
          </p:cNvPr>
          <p:cNvSpPr>
            <a:spLocks noGrp="1"/>
          </p:cNvSpPr>
          <p:nvPr>
            <p:ph type="dt" sz="half" idx="10"/>
          </p:nvPr>
        </p:nvSpPr>
        <p:spPr/>
        <p:txBody>
          <a:bodyPr/>
          <a:lstStyle/>
          <a:p>
            <a:fld id="{F3ED56E1-5A92-4F7B-84CA-6975D9D58B64}" type="datetimeFigureOut">
              <a:rPr lang="en-GB" smtClean="0"/>
              <a:t>01/03/2024</a:t>
            </a:fld>
            <a:endParaRPr lang="en-GB"/>
          </a:p>
        </p:txBody>
      </p:sp>
      <p:sp>
        <p:nvSpPr>
          <p:cNvPr id="3" name="Footer Placeholder 2">
            <a:extLst>
              <a:ext uri="{FF2B5EF4-FFF2-40B4-BE49-F238E27FC236}">
                <a16:creationId xmlns:a16="http://schemas.microsoft.com/office/drawing/2014/main" id="{952E8EE2-86CE-A659-EE38-A215303762A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FDE2316-BD92-089B-4457-9253E884A7F2}"/>
              </a:ext>
            </a:extLst>
          </p:cNvPr>
          <p:cNvSpPr>
            <a:spLocks noGrp="1"/>
          </p:cNvSpPr>
          <p:nvPr>
            <p:ph type="sldNum" sz="quarter" idx="12"/>
          </p:nvPr>
        </p:nvSpPr>
        <p:spPr/>
        <p:txBody>
          <a:bodyPr/>
          <a:lstStyle/>
          <a:p>
            <a:fld id="{9EDA265F-C23A-47CF-AE4D-20419A38AECA}" type="slidenum">
              <a:rPr lang="en-GB" smtClean="0"/>
              <a:t>‹#›</a:t>
            </a:fld>
            <a:endParaRPr lang="en-GB"/>
          </a:p>
        </p:txBody>
      </p:sp>
    </p:spTree>
    <p:extLst>
      <p:ext uri="{BB962C8B-B14F-4D97-AF65-F5344CB8AC3E}">
        <p14:creationId xmlns:p14="http://schemas.microsoft.com/office/powerpoint/2010/main" val="18124038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256358-2738-1481-0AC5-2AB796B4A2F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E740CEF-91CF-BB48-B077-8FCCD8E8623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4602125-E89E-1328-54C0-65F882B0909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2104BD-FC78-ACC5-CE09-EE4B9384723C}"/>
              </a:ext>
            </a:extLst>
          </p:cNvPr>
          <p:cNvSpPr>
            <a:spLocks noGrp="1"/>
          </p:cNvSpPr>
          <p:nvPr>
            <p:ph type="dt" sz="half" idx="10"/>
          </p:nvPr>
        </p:nvSpPr>
        <p:spPr/>
        <p:txBody>
          <a:bodyPr/>
          <a:lstStyle/>
          <a:p>
            <a:fld id="{F3ED56E1-5A92-4F7B-84CA-6975D9D58B64}" type="datetimeFigureOut">
              <a:rPr lang="en-GB" smtClean="0"/>
              <a:t>01/03/2024</a:t>
            </a:fld>
            <a:endParaRPr lang="en-GB"/>
          </a:p>
        </p:txBody>
      </p:sp>
      <p:sp>
        <p:nvSpPr>
          <p:cNvPr id="6" name="Footer Placeholder 5">
            <a:extLst>
              <a:ext uri="{FF2B5EF4-FFF2-40B4-BE49-F238E27FC236}">
                <a16:creationId xmlns:a16="http://schemas.microsoft.com/office/drawing/2014/main" id="{53AFA08A-AB5D-D274-49F4-D3DBBE0F1D2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43DF423-E3C7-BD51-77D3-D7019B2E897F}"/>
              </a:ext>
            </a:extLst>
          </p:cNvPr>
          <p:cNvSpPr>
            <a:spLocks noGrp="1"/>
          </p:cNvSpPr>
          <p:nvPr>
            <p:ph type="sldNum" sz="quarter" idx="12"/>
          </p:nvPr>
        </p:nvSpPr>
        <p:spPr/>
        <p:txBody>
          <a:bodyPr/>
          <a:lstStyle/>
          <a:p>
            <a:fld id="{9EDA265F-C23A-47CF-AE4D-20419A38AECA}" type="slidenum">
              <a:rPr lang="en-GB" smtClean="0"/>
              <a:t>‹#›</a:t>
            </a:fld>
            <a:endParaRPr lang="en-GB"/>
          </a:p>
        </p:txBody>
      </p:sp>
    </p:spTree>
    <p:extLst>
      <p:ext uri="{BB962C8B-B14F-4D97-AF65-F5344CB8AC3E}">
        <p14:creationId xmlns:p14="http://schemas.microsoft.com/office/powerpoint/2010/main" val="30138405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C6E01D-AA61-3E8E-3CD5-290F6A93545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1AD2EAA-E7BC-8E22-F2F7-96E2C9CEC5C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808A4BF-C713-BE61-5D3C-22810BE6773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3CC93AE-A140-79F4-0507-7AC76B57440F}"/>
              </a:ext>
            </a:extLst>
          </p:cNvPr>
          <p:cNvSpPr>
            <a:spLocks noGrp="1"/>
          </p:cNvSpPr>
          <p:nvPr>
            <p:ph type="dt" sz="half" idx="10"/>
          </p:nvPr>
        </p:nvSpPr>
        <p:spPr/>
        <p:txBody>
          <a:bodyPr/>
          <a:lstStyle/>
          <a:p>
            <a:fld id="{F3ED56E1-5A92-4F7B-84CA-6975D9D58B64}" type="datetimeFigureOut">
              <a:rPr lang="en-GB" smtClean="0"/>
              <a:t>01/03/2024</a:t>
            </a:fld>
            <a:endParaRPr lang="en-GB"/>
          </a:p>
        </p:txBody>
      </p:sp>
      <p:sp>
        <p:nvSpPr>
          <p:cNvPr id="6" name="Footer Placeholder 5">
            <a:extLst>
              <a:ext uri="{FF2B5EF4-FFF2-40B4-BE49-F238E27FC236}">
                <a16:creationId xmlns:a16="http://schemas.microsoft.com/office/drawing/2014/main" id="{A2272763-9436-0A2A-E9A3-FBC17BB9BD7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39A7133-251A-EF1B-4634-515C14E003A1}"/>
              </a:ext>
            </a:extLst>
          </p:cNvPr>
          <p:cNvSpPr>
            <a:spLocks noGrp="1"/>
          </p:cNvSpPr>
          <p:nvPr>
            <p:ph type="sldNum" sz="quarter" idx="12"/>
          </p:nvPr>
        </p:nvSpPr>
        <p:spPr/>
        <p:txBody>
          <a:bodyPr/>
          <a:lstStyle/>
          <a:p>
            <a:fld id="{9EDA265F-C23A-47CF-AE4D-20419A38AECA}" type="slidenum">
              <a:rPr lang="en-GB" smtClean="0"/>
              <a:t>‹#›</a:t>
            </a:fld>
            <a:endParaRPr lang="en-GB"/>
          </a:p>
        </p:txBody>
      </p:sp>
    </p:spTree>
    <p:extLst>
      <p:ext uri="{BB962C8B-B14F-4D97-AF65-F5344CB8AC3E}">
        <p14:creationId xmlns:p14="http://schemas.microsoft.com/office/powerpoint/2010/main" val="518326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0B281-0BAF-73AB-06DC-B8CD119371A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A77B04E-6C06-5263-0936-102C50D0362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470723-5537-A4A8-25A0-732FB88CF1B2}"/>
              </a:ext>
            </a:extLst>
          </p:cNvPr>
          <p:cNvSpPr>
            <a:spLocks noGrp="1"/>
          </p:cNvSpPr>
          <p:nvPr>
            <p:ph type="dt" sz="half" idx="10"/>
          </p:nvPr>
        </p:nvSpPr>
        <p:spPr/>
        <p:txBody>
          <a:bodyPr/>
          <a:lstStyle/>
          <a:p>
            <a:fld id="{F3ED56E1-5A92-4F7B-84CA-6975D9D58B64}" type="datetimeFigureOut">
              <a:rPr lang="en-GB" smtClean="0"/>
              <a:t>01/03/2024</a:t>
            </a:fld>
            <a:endParaRPr lang="en-GB"/>
          </a:p>
        </p:txBody>
      </p:sp>
      <p:sp>
        <p:nvSpPr>
          <p:cNvPr id="5" name="Footer Placeholder 4">
            <a:extLst>
              <a:ext uri="{FF2B5EF4-FFF2-40B4-BE49-F238E27FC236}">
                <a16:creationId xmlns:a16="http://schemas.microsoft.com/office/drawing/2014/main" id="{4CFC1D6E-2F3B-964D-0D76-E041953604C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F120C00-EE20-9814-B955-E5591F6293F4}"/>
              </a:ext>
            </a:extLst>
          </p:cNvPr>
          <p:cNvSpPr>
            <a:spLocks noGrp="1"/>
          </p:cNvSpPr>
          <p:nvPr>
            <p:ph type="sldNum" sz="quarter" idx="12"/>
          </p:nvPr>
        </p:nvSpPr>
        <p:spPr/>
        <p:txBody>
          <a:bodyPr/>
          <a:lstStyle/>
          <a:p>
            <a:fld id="{9EDA265F-C23A-47CF-AE4D-20419A38AECA}" type="slidenum">
              <a:rPr lang="en-GB" smtClean="0"/>
              <a:t>‹#›</a:t>
            </a:fld>
            <a:endParaRPr lang="en-GB"/>
          </a:p>
        </p:txBody>
      </p:sp>
    </p:spTree>
    <p:extLst>
      <p:ext uri="{BB962C8B-B14F-4D97-AF65-F5344CB8AC3E}">
        <p14:creationId xmlns:p14="http://schemas.microsoft.com/office/powerpoint/2010/main" val="26358701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49D3E92-C31D-39DA-2175-B99C5FA6840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797ABCF-8754-A550-6672-92D24BFFA00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BF231EF-2F77-30D7-7471-9DF948289B51}"/>
              </a:ext>
            </a:extLst>
          </p:cNvPr>
          <p:cNvSpPr>
            <a:spLocks noGrp="1"/>
          </p:cNvSpPr>
          <p:nvPr>
            <p:ph type="dt" sz="half" idx="10"/>
          </p:nvPr>
        </p:nvSpPr>
        <p:spPr/>
        <p:txBody>
          <a:bodyPr/>
          <a:lstStyle/>
          <a:p>
            <a:fld id="{F3ED56E1-5A92-4F7B-84CA-6975D9D58B64}" type="datetimeFigureOut">
              <a:rPr lang="en-GB" smtClean="0"/>
              <a:t>01/03/2024</a:t>
            </a:fld>
            <a:endParaRPr lang="en-GB"/>
          </a:p>
        </p:txBody>
      </p:sp>
      <p:sp>
        <p:nvSpPr>
          <p:cNvPr id="5" name="Footer Placeholder 4">
            <a:extLst>
              <a:ext uri="{FF2B5EF4-FFF2-40B4-BE49-F238E27FC236}">
                <a16:creationId xmlns:a16="http://schemas.microsoft.com/office/drawing/2014/main" id="{47CC832D-3D11-A8F1-148D-31AF614AF5A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B335054-6191-EAFA-693D-327BED9EC20E}"/>
              </a:ext>
            </a:extLst>
          </p:cNvPr>
          <p:cNvSpPr>
            <a:spLocks noGrp="1"/>
          </p:cNvSpPr>
          <p:nvPr>
            <p:ph type="sldNum" sz="quarter" idx="12"/>
          </p:nvPr>
        </p:nvSpPr>
        <p:spPr/>
        <p:txBody>
          <a:bodyPr/>
          <a:lstStyle/>
          <a:p>
            <a:fld id="{9EDA265F-C23A-47CF-AE4D-20419A38AECA}" type="slidenum">
              <a:rPr lang="en-GB" smtClean="0"/>
              <a:t>‹#›</a:t>
            </a:fld>
            <a:endParaRPr lang="en-GB"/>
          </a:p>
        </p:txBody>
      </p:sp>
    </p:spTree>
    <p:extLst>
      <p:ext uri="{BB962C8B-B14F-4D97-AF65-F5344CB8AC3E}">
        <p14:creationId xmlns:p14="http://schemas.microsoft.com/office/powerpoint/2010/main" val="1578386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7DAAC90-5268-0B58-D865-725ED2CFDE9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6E4EE91-E302-E3D6-93C8-A4B1DA5EF59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2EDB93F-9FC8-AA52-B655-3588CCD3238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3ED56E1-5A92-4F7B-84CA-6975D9D58B64}" type="datetimeFigureOut">
              <a:rPr lang="en-GB" smtClean="0"/>
              <a:t>01/03/2024</a:t>
            </a:fld>
            <a:endParaRPr lang="en-GB"/>
          </a:p>
        </p:txBody>
      </p:sp>
      <p:sp>
        <p:nvSpPr>
          <p:cNvPr id="5" name="Footer Placeholder 4">
            <a:extLst>
              <a:ext uri="{FF2B5EF4-FFF2-40B4-BE49-F238E27FC236}">
                <a16:creationId xmlns:a16="http://schemas.microsoft.com/office/drawing/2014/main" id="{082E235A-A011-53CF-EFCC-01A73F0E8E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10CEE75-291B-E067-FA06-79242AD30E8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EDA265F-C23A-47CF-AE4D-20419A38AECA}" type="slidenum">
              <a:rPr lang="en-GB" smtClean="0"/>
              <a:t>‹#›</a:t>
            </a:fld>
            <a:endParaRPr lang="en-GB"/>
          </a:p>
        </p:txBody>
      </p:sp>
    </p:spTree>
    <p:extLst>
      <p:ext uri="{BB962C8B-B14F-4D97-AF65-F5344CB8AC3E}">
        <p14:creationId xmlns:p14="http://schemas.microsoft.com/office/powerpoint/2010/main" val="201190600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7180" name="Rectangle 7179">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72" name="Picture 4" descr="JW Marriott Mumbai Sahar, Mumbai | Wedding &amp; Reception Venues, Banquet  Halls &amp; 5 Star Hotels | WeddingSutra Favorites">
            <a:extLst>
              <a:ext uri="{FF2B5EF4-FFF2-40B4-BE49-F238E27FC236}">
                <a16:creationId xmlns:a16="http://schemas.microsoft.com/office/drawing/2014/main" id="{034A9C0C-10BC-21B7-C267-5D77B2699821}"/>
              </a:ext>
            </a:extLst>
          </p:cNvPr>
          <p:cNvPicPr>
            <a:picLocks noChangeAspect="1" noChangeArrowheads="1"/>
          </p:cNvPicPr>
          <p:nvPr/>
        </p:nvPicPr>
        <p:blipFill rotWithShape="1">
          <a:blip r:embed="rId2">
            <a:alphaModFix amt="50000"/>
            <a:extLst>
              <a:ext uri="{28A0092B-C50C-407E-A947-70E740481C1C}">
                <a14:useLocalDpi xmlns:a14="http://schemas.microsoft.com/office/drawing/2010/main" val="0"/>
              </a:ext>
            </a:extLst>
          </a:blip>
          <a:srcRect/>
          <a:stretch/>
        </p:blipFill>
        <p:spPr bwMode="auto">
          <a:xfrm>
            <a:off x="20" y="1"/>
            <a:ext cx="12191980" cy="6857999"/>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FFCD569F-E1EC-82E2-F70A-C665E3903D61}"/>
              </a:ext>
            </a:extLst>
          </p:cNvPr>
          <p:cNvSpPr>
            <a:spLocks noGrp="1"/>
          </p:cNvSpPr>
          <p:nvPr>
            <p:ph type="ctrTitle"/>
          </p:nvPr>
        </p:nvSpPr>
        <p:spPr>
          <a:xfrm>
            <a:off x="1524000" y="1122362"/>
            <a:ext cx="9144000" cy="1760323"/>
          </a:xfrm>
        </p:spPr>
        <p:txBody>
          <a:bodyPr>
            <a:normAutofit/>
          </a:bodyPr>
          <a:lstStyle/>
          <a:p>
            <a:r>
              <a:rPr lang="en-US" sz="3600" b="1" dirty="0">
                <a:solidFill>
                  <a:srgbClr val="FFFFFF"/>
                </a:solidFill>
                <a:latin typeface="Times New Roman" panose="02020603050405020304" pitchFamily="18" charset="0"/>
                <a:cs typeface="Times New Roman" panose="02020603050405020304" pitchFamily="18" charset="0"/>
              </a:rPr>
              <a:t>The role and importance of quality service, hospitality, and guest services within the hotel Industry</a:t>
            </a:r>
            <a:endParaRPr lang="en-GB" sz="3600" b="1" dirty="0">
              <a:solidFill>
                <a:srgbClr val="FFFFFF"/>
              </a:solidFill>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0C3D66B7-9B7E-1D12-186C-AA742D8EFB72}"/>
              </a:ext>
            </a:extLst>
          </p:cNvPr>
          <p:cNvSpPr>
            <a:spLocks noGrp="1"/>
          </p:cNvSpPr>
          <p:nvPr>
            <p:ph type="subTitle" idx="1"/>
          </p:nvPr>
        </p:nvSpPr>
        <p:spPr>
          <a:xfrm>
            <a:off x="1524000" y="3975316"/>
            <a:ext cx="9144000" cy="1098395"/>
          </a:xfrm>
        </p:spPr>
        <p:txBody>
          <a:bodyPr>
            <a:normAutofit/>
          </a:bodyPr>
          <a:lstStyle/>
          <a:p>
            <a:r>
              <a:rPr lang="en-US" b="1" dirty="0">
                <a:solidFill>
                  <a:srgbClr val="FFFFFF"/>
                </a:solidFill>
                <a:latin typeface="Times New Roman" panose="02020603050405020304" pitchFamily="18" charset="0"/>
                <a:cs typeface="Times New Roman" panose="02020603050405020304" pitchFamily="18" charset="0"/>
              </a:rPr>
              <a:t>Student name: </a:t>
            </a:r>
            <a:r>
              <a:rPr lang="en-US" b="1" dirty="0" err="1">
                <a:solidFill>
                  <a:srgbClr val="FFFFFF"/>
                </a:solidFill>
                <a:latin typeface="Times New Roman" panose="02020603050405020304" pitchFamily="18" charset="0"/>
                <a:cs typeface="Times New Roman" panose="02020603050405020304" pitchFamily="18" charset="0"/>
              </a:rPr>
              <a:t>Ionel</a:t>
            </a:r>
            <a:r>
              <a:rPr lang="en-US" b="1" dirty="0">
                <a:solidFill>
                  <a:srgbClr val="FFFFFF"/>
                </a:solidFill>
                <a:latin typeface="Times New Roman" panose="02020603050405020304" pitchFamily="18" charset="0"/>
                <a:cs typeface="Times New Roman" panose="02020603050405020304" pitchFamily="18" charset="0"/>
              </a:rPr>
              <a:t> </a:t>
            </a:r>
            <a:r>
              <a:rPr lang="en-US" b="1" dirty="0" err="1">
                <a:solidFill>
                  <a:srgbClr val="FFFFFF"/>
                </a:solidFill>
                <a:latin typeface="Times New Roman" panose="02020603050405020304" pitchFamily="18" charset="0"/>
                <a:cs typeface="Times New Roman" panose="02020603050405020304" pitchFamily="18" charset="0"/>
              </a:rPr>
              <a:t>Simion</a:t>
            </a:r>
            <a:endParaRPr lang="en-US" b="1" dirty="0">
              <a:solidFill>
                <a:srgbClr val="FFFFFF"/>
              </a:solidFill>
              <a:latin typeface="Times New Roman" panose="02020603050405020304" pitchFamily="18" charset="0"/>
              <a:cs typeface="Times New Roman" panose="02020603050405020304" pitchFamily="18" charset="0"/>
            </a:endParaRPr>
          </a:p>
          <a:p>
            <a:r>
              <a:rPr lang="en-US" b="1" dirty="0">
                <a:solidFill>
                  <a:srgbClr val="FFFFFF"/>
                </a:solidFill>
                <a:latin typeface="Times New Roman" panose="02020603050405020304" pitchFamily="18" charset="0"/>
                <a:cs typeface="Times New Roman" panose="02020603050405020304" pitchFamily="18" charset="0"/>
              </a:rPr>
              <a:t>Student ID: 2220997</a:t>
            </a:r>
            <a:endParaRPr lang="en-GB" b="1" dirty="0">
              <a:solidFill>
                <a:srgbClr val="FFFFFF"/>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50076746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F5F97C-7931-1047-252F-B3D4736CF6CB}"/>
              </a:ext>
            </a:extLst>
          </p:cNvPr>
          <p:cNvSpPr>
            <a:spLocks noGrp="1"/>
          </p:cNvSpPr>
          <p:nvPr>
            <p:ph type="title"/>
          </p:nvPr>
        </p:nvSpPr>
        <p:spPr>
          <a:xfrm>
            <a:off x="838200" y="365126"/>
            <a:ext cx="10515600" cy="704258"/>
          </a:xfrm>
        </p:spPr>
        <p:style>
          <a:lnRef idx="2">
            <a:schemeClr val="dk1"/>
          </a:lnRef>
          <a:fillRef idx="1">
            <a:schemeClr val="lt1"/>
          </a:fillRef>
          <a:effectRef idx="0">
            <a:schemeClr val="dk1"/>
          </a:effectRef>
          <a:fontRef idx="minor">
            <a:schemeClr val="dk1"/>
          </a:fontRef>
        </p:style>
        <p:txBody>
          <a:bodyPr/>
          <a:lstStyle/>
          <a:p>
            <a:pPr algn="ctr"/>
            <a:r>
              <a:rPr lang="en-US" b="1" dirty="0">
                <a:latin typeface="Times New Roman" panose="02020603050405020304" pitchFamily="18" charset="0"/>
                <a:cs typeface="Times New Roman" panose="02020603050405020304" pitchFamily="18" charset="0"/>
              </a:rPr>
              <a:t>Table of contents</a:t>
            </a:r>
            <a:endParaRPr lang="en-GB" b="1" dirty="0">
              <a:latin typeface="Times New Roman" panose="02020603050405020304" pitchFamily="18" charset="0"/>
              <a:cs typeface="Times New Roman" panose="02020603050405020304" pitchFamily="18" charset="0"/>
            </a:endParaRPr>
          </a:p>
        </p:txBody>
      </p:sp>
      <p:graphicFrame>
        <p:nvGraphicFramePr>
          <p:cNvPr id="7" name="TextBox 4">
            <a:extLst>
              <a:ext uri="{FF2B5EF4-FFF2-40B4-BE49-F238E27FC236}">
                <a16:creationId xmlns:a16="http://schemas.microsoft.com/office/drawing/2014/main" id="{78DD3745-F604-A71A-28B1-B073206A0C98}"/>
              </a:ext>
            </a:extLst>
          </p:cNvPr>
          <p:cNvGraphicFramePr/>
          <p:nvPr>
            <p:extLst>
              <p:ext uri="{D42A27DB-BD31-4B8C-83A1-F6EECF244321}">
                <p14:modId xmlns:p14="http://schemas.microsoft.com/office/powerpoint/2010/main" val="1844102624"/>
              </p:ext>
            </p:extLst>
          </p:nvPr>
        </p:nvGraphicFramePr>
        <p:xfrm>
          <a:off x="838199" y="1690688"/>
          <a:ext cx="10515600" cy="46016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416382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3756B343-807D-456E-AA26-80E96B75D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EE42B6-95F6-DEA7-7B23-E68CE2C3853B}"/>
              </a:ext>
            </a:extLst>
          </p:cNvPr>
          <p:cNvSpPr>
            <a:spLocks noGrp="1"/>
          </p:cNvSpPr>
          <p:nvPr>
            <p:ph type="title"/>
          </p:nvPr>
        </p:nvSpPr>
        <p:spPr>
          <a:xfrm>
            <a:off x="7239014" y="525982"/>
            <a:ext cx="4282983" cy="1200361"/>
          </a:xfrm>
        </p:spPr>
        <p:txBody>
          <a:bodyPr anchor="b">
            <a:normAutofit/>
          </a:bodyPr>
          <a:lstStyle/>
          <a:p>
            <a:r>
              <a:rPr lang="en-GB" sz="3600" b="1" i="0" u="none" strike="noStrike">
                <a:effectLst/>
                <a:latin typeface="Times New Roman" panose="02020603050405020304" pitchFamily="18" charset="0"/>
              </a:rPr>
              <a:t>Introduction</a:t>
            </a:r>
            <a:endParaRPr lang="en-GB" sz="3600"/>
          </a:p>
        </p:txBody>
      </p:sp>
      <p:sp>
        <p:nvSpPr>
          <p:cNvPr id="1033" name="Rectangle 1032">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4641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1034">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0234"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JW MARRIOTT MUMBAI SAHAR $127 ($̶1̶5̶1̶) - Updated 2024 Prices &amp; Hotel  Reviews - India">
            <a:extLst>
              <a:ext uri="{FF2B5EF4-FFF2-40B4-BE49-F238E27FC236}">
                <a16:creationId xmlns:a16="http://schemas.microsoft.com/office/drawing/2014/main" id="{2E284437-5D54-2218-6705-197EE19B1B4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a:stretch/>
        </p:blipFill>
        <p:spPr bwMode="auto">
          <a:xfrm>
            <a:off x="576244" y="650494"/>
            <a:ext cx="5628018" cy="5324142"/>
          </a:xfrm>
          <a:prstGeom prst="rect">
            <a:avLst/>
          </a:prstGeom>
          <a:noFill/>
          <a:extLst>
            <a:ext uri="{909E8E84-426E-40DD-AFC4-6F175D3DCCD1}">
              <a14:hiddenFill xmlns:a14="http://schemas.microsoft.com/office/drawing/2010/main">
                <a:solidFill>
                  <a:srgbClr val="FFFFFF"/>
                </a:solidFill>
              </a14:hiddenFill>
            </a:ext>
          </a:extLst>
        </p:spPr>
      </p:pic>
      <p:sp>
        <p:nvSpPr>
          <p:cNvPr id="1037" name="Rectangle 1036">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277786"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CDFFB48-0AF5-BDD4-0F18-21AC99BA214B}"/>
              </a:ext>
            </a:extLst>
          </p:cNvPr>
          <p:cNvSpPr>
            <a:spLocks noGrp="1"/>
          </p:cNvSpPr>
          <p:nvPr>
            <p:ph idx="1"/>
          </p:nvPr>
        </p:nvSpPr>
        <p:spPr>
          <a:xfrm>
            <a:off x="7239012" y="2031101"/>
            <a:ext cx="4282984" cy="3511943"/>
          </a:xfrm>
        </p:spPr>
        <p:txBody>
          <a:bodyPr anchor="ctr">
            <a:normAutofit/>
          </a:bodyPr>
          <a:lstStyle/>
          <a:p>
            <a:pPr rtl="0" fontAlgn="base">
              <a:spcBef>
                <a:spcPts val="0"/>
              </a:spcBef>
              <a:spcAft>
                <a:spcPts val="600"/>
              </a:spcAft>
              <a:buFont typeface="Arial" panose="020B0604020202020204" pitchFamily="34" charset="0"/>
              <a:buChar char="•"/>
            </a:pPr>
            <a:r>
              <a:rPr lang="en-US" sz="2400" b="0" i="0" u="none" strike="noStrike" dirty="0">
                <a:effectLst/>
                <a:latin typeface="Times New Roman" panose="02020603050405020304" pitchFamily="18" charset="0"/>
              </a:rPr>
              <a:t>Iconic luxury brand</a:t>
            </a:r>
          </a:p>
          <a:p>
            <a:pPr rtl="0" fontAlgn="base">
              <a:spcBef>
                <a:spcPts val="0"/>
              </a:spcBef>
              <a:spcAft>
                <a:spcPts val="600"/>
              </a:spcAft>
              <a:buFont typeface="Arial" panose="020B0604020202020204" pitchFamily="34" charset="0"/>
              <a:buChar char="•"/>
            </a:pPr>
            <a:r>
              <a:rPr lang="en-US" sz="2400" b="0" i="0" u="none" strike="noStrike" dirty="0">
                <a:effectLst/>
                <a:latin typeface="Times New Roman" panose="02020603050405020304" pitchFamily="18" charset="0"/>
              </a:rPr>
              <a:t>Founded 1984</a:t>
            </a:r>
          </a:p>
          <a:p>
            <a:pPr rtl="0" fontAlgn="base">
              <a:spcBef>
                <a:spcPts val="0"/>
              </a:spcBef>
              <a:spcAft>
                <a:spcPts val="600"/>
              </a:spcAft>
              <a:buFont typeface="Arial" panose="020B0604020202020204" pitchFamily="34" charset="0"/>
              <a:buChar char="•"/>
            </a:pPr>
            <a:r>
              <a:rPr lang="en-US" sz="2400" b="0" i="0" u="none" strike="noStrike" dirty="0">
                <a:effectLst/>
                <a:latin typeface="Times New Roman" panose="02020603050405020304" pitchFamily="18" charset="0"/>
              </a:rPr>
              <a:t>Sophisticated hotels</a:t>
            </a:r>
          </a:p>
          <a:p>
            <a:pPr rtl="0" fontAlgn="base">
              <a:spcBef>
                <a:spcPts val="0"/>
              </a:spcBef>
              <a:spcAft>
                <a:spcPts val="600"/>
              </a:spcAft>
              <a:buFont typeface="Arial" panose="020B0604020202020204" pitchFamily="34" charset="0"/>
              <a:buChar char="•"/>
            </a:pPr>
            <a:r>
              <a:rPr lang="en-US" sz="2400" b="0" i="0" u="none" strike="noStrike" dirty="0">
                <a:effectLst/>
                <a:latin typeface="Times New Roman" panose="02020603050405020304" pitchFamily="18" charset="0"/>
              </a:rPr>
              <a:t>Excellent service</a:t>
            </a:r>
          </a:p>
          <a:p>
            <a:pPr rtl="0" fontAlgn="base">
              <a:spcBef>
                <a:spcPts val="0"/>
              </a:spcBef>
              <a:spcAft>
                <a:spcPts val="600"/>
              </a:spcAft>
              <a:buFont typeface="Arial" panose="020B0604020202020204" pitchFamily="34" charset="0"/>
              <a:buChar char="•"/>
            </a:pPr>
            <a:r>
              <a:rPr lang="en-US" sz="2400" b="0" i="0" u="none" strike="noStrike" dirty="0">
                <a:effectLst/>
                <a:latin typeface="Times New Roman" panose="02020603050405020304" pitchFamily="18" charset="0"/>
              </a:rPr>
              <a:t>Exceeding expectations</a:t>
            </a:r>
          </a:p>
        </p:txBody>
      </p:sp>
      <p:sp>
        <p:nvSpPr>
          <p:cNvPr id="1039" name="Rectangle 1038">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677179"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137293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C0A1ED06-4733-4020-9C60-81D4D80140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7" name="Rectangle 2056">
            <a:extLst>
              <a:ext uri="{FF2B5EF4-FFF2-40B4-BE49-F238E27FC236}">
                <a16:creationId xmlns:a16="http://schemas.microsoft.com/office/drawing/2014/main" id="{B0CA3509-3AF9-45FE-93ED-57BB5D5E8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7388" y="181576"/>
            <a:ext cx="11823637" cy="6501088"/>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JW Marriott Hotel Chandigarh- Deluxe Chandigarh, India Hotels- GDS  Reservation Codes: Travel Weekly">
            <a:extLst>
              <a:ext uri="{FF2B5EF4-FFF2-40B4-BE49-F238E27FC236}">
                <a16:creationId xmlns:a16="http://schemas.microsoft.com/office/drawing/2014/main" id="{8CD462AB-B43B-A7C7-058C-17FE74F76041}"/>
              </a:ext>
            </a:extLst>
          </p:cNvPr>
          <p:cNvPicPr>
            <a:picLocks noChangeAspect="1" noChangeArrowheads="1"/>
          </p:cNvPicPr>
          <p:nvPr/>
        </p:nvPicPr>
        <p:blipFill rotWithShape="1">
          <a:blip r:embed="rId3">
            <a:alphaModFix amt="60000"/>
            <a:extLst>
              <a:ext uri="{28A0092B-C50C-407E-A947-70E740481C1C}">
                <a14:useLocalDpi xmlns:a14="http://schemas.microsoft.com/office/drawing/2010/main" val="0"/>
              </a:ext>
            </a:extLst>
          </a:blip>
          <a:srcRect/>
          <a:stretch/>
        </p:blipFill>
        <p:spPr bwMode="auto">
          <a:xfrm>
            <a:off x="180975" y="182880"/>
            <a:ext cx="11823637" cy="6499784"/>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BFADBD00-BE28-C52D-80D0-89E16DE1FDEA}"/>
              </a:ext>
            </a:extLst>
          </p:cNvPr>
          <p:cNvSpPr>
            <a:spLocks noGrp="1"/>
          </p:cNvSpPr>
          <p:nvPr>
            <p:ph type="title"/>
          </p:nvPr>
        </p:nvSpPr>
        <p:spPr>
          <a:xfrm>
            <a:off x="838200" y="525195"/>
            <a:ext cx="10165218" cy="2806506"/>
          </a:xfrm>
        </p:spPr>
        <p:txBody>
          <a:bodyPr anchor="b">
            <a:normAutofit/>
          </a:bodyPr>
          <a:lstStyle/>
          <a:p>
            <a:r>
              <a:rPr lang="en-GB" sz="4000" b="1" i="0" u="none" strike="noStrike">
                <a:solidFill>
                  <a:srgbClr val="FFFFFF"/>
                </a:solidFill>
                <a:effectLst/>
                <a:latin typeface="Times New Roman" panose="02020603050405020304" pitchFamily="18" charset="0"/>
              </a:rPr>
              <a:t>Background of the company</a:t>
            </a:r>
            <a:endParaRPr lang="en-GB" sz="4000">
              <a:solidFill>
                <a:srgbClr val="FFFFFF"/>
              </a:solidFill>
            </a:endParaRPr>
          </a:p>
        </p:txBody>
      </p:sp>
      <p:sp>
        <p:nvSpPr>
          <p:cNvPr id="3" name="Content Placeholder 2">
            <a:extLst>
              <a:ext uri="{FF2B5EF4-FFF2-40B4-BE49-F238E27FC236}">
                <a16:creationId xmlns:a16="http://schemas.microsoft.com/office/drawing/2014/main" id="{1A806879-5048-65AD-5602-F93B6B64D551}"/>
              </a:ext>
            </a:extLst>
          </p:cNvPr>
          <p:cNvSpPr>
            <a:spLocks noGrp="1"/>
          </p:cNvSpPr>
          <p:nvPr>
            <p:ph idx="1"/>
          </p:nvPr>
        </p:nvSpPr>
        <p:spPr>
          <a:xfrm>
            <a:off x="838200" y="4011078"/>
            <a:ext cx="10165218" cy="1992209"/>
          </a:xfrm>
        </p:spPr>
        <p:txBody>
          <a:bodyPr>
            <a:normAutofit/>
          </a:bodyPr>
          <a:lstStyle/>
          <a:p>
            <a:pPr rtl="0" fontAlgn="base">
              <a:spcBef>
                <a:spcPts val="0"/>
              </a:spcBef>
              <a:spcAft>
                <a:spcPts val="600"/>
              </a:spcAft>
              <a:buFont typeface="Arial" panose="020B0604020202020204" pitchFamily="34" charset="0"/>
              <a:buChar char="•"/>
            </a:pPr>
            <a:r>
              <a:rPr lang="en-US" sz="2000" b="0" i="0" u="none" strike="noStrike" dirty="0">
                <a:solidFill>
                  <a:srgbClr val="FFFFFF"/>
                </a:solidFill>
                <a:effectLst/>
                <a:latin typeface="Times New Roman" panose="02020603050405020304" pitchFamily="18" charset="0"/>
              </a:rPr>
              <a:t>Founded 1984</a:t>
            </a:r>
          </a:p>
          <a:p>
            <a:pPr rtl="0" fontAlgn="base">
              <a:spcBef>
                <a:spcPts val="0"/>
              </a:spcBef>
              <a:spcAft>
                <a:spcPts val="600"/>
              </a:spcAft>
              <a:buFont typeface="Arial" panose="020B0604020202020204" pitchFamily="34" charset="0"/>
              <a:buChar char="•"/>
            </a:pPr>
            <a:r>
              <a:rPr lang="en-US" sz="2000" b="0" i="0" u="none" strike="noStrike" dirty="0">
                <a:solidFill>
                  <a:srgbClr val="FFFFFF"/>
                </a:solidFill>
                <a:effectLst/>
                <a:latin typeface="Times New Roman" panose="02020603050405020304" pitchFamily="18" charset="0"/>
              </a:rPr>
              <a:t>Named after founder</a:t>
            </a:r>
          </a:p>
          <a:p>
            <a:pPr rtl="0" fontAlgn="base">
              <a:spcBef>
                <a:spcPts val="0"/>
              </a:spcBef>
              <a:spcAft>
                <a:spcPts val="600"/>
              </a:spcAft>
              <a:buFont typeface="Arial" panose="020B0604020202020204" pitchFamily="34" charset="0"/>
              <a:buChar char="•"/>
            </a:pPr>
            <a:r>
              <a:rPr lang="en-US" sz="2000" b="0" i="0" u="none" strike="noStrike" dirty="0">
                <a:solidFill>
                  <a:srgbClr val="FFFFFF"/>
                </a:solidFill>
                <a:effectLst/>
                <a:latin typeface="Times New Roman" panose="02020603050405020304" pitchFamily="18" charset="0"/>
              </a:rPr>
              <a:t>Luxury hotels (Marriott International, 2024)</a:t>
            </a:r>
          </a:p>
          <a:p>
            <a:pPr rtl="0" fontAlgn="base">
              <a:spcBef>
                <a:spcPts val="0"/>
              </a:spcBef>
              <a:spcAft>
                <a:spcPts val="600"/>
              </a:spcAft>
              <a:buFont typeface="Arial" panose="020B0604020202020204" pitchFamily="34" charset="0"/>
              <a:buChar char="•"/>
            </a:pPr>
            <a:r>
              <a:rPr lang="en-US" sz="2000" b="0" i="0" u="none" strike="noStrike" dirty="0">
                <a:solidFill>
                  <a:srgbClr val="FFFFFF"/>
                </a:solidFill>
                <a:effectLst/>
                <a:latin typeface="Times New Roman" panose="02020603050405020304" pitchFamily="18" charset="0"/>
              </a:rPr>
              <a:t>Blends local culture</a:t>
            </a:r>
          </a:p>
          <a:p>
            <a:pPr rtl="0" fontAlgn="base">
              <a:spcBef>
                <a:spcPts val="0"/>
              </a:spcBef>
              <a:spcAft>
                <a:spcPts val="600"/>
              </a:spcAft>
              <a:buFont typeface="Arial" panose="020B0604020202020204" pitchFamily="34" charset="0"/>
              <a:buChar char="•"/>
            </a:pPr>
            <a:r>
              <a:rPr lang="en-US" sz="2000" b="0" i="0" u="none" strike="noStrike" dirty="0">
                <a:solidFill>
                  <a:srgbClr val="FFFFFF"/>
                </a:solidFill>
                <a:effectLst/>
                <a:latin typeface="Times New Roman" panose="02020603050405020304" pitchFamily="18" charset="0"/>
              </a:rPr>
              <a:t>Stringent quality standards</a:t>
            </a:r>
          </a:p>
        </p:txBody>
      </p:sp>
    </p:spTree>
    <p:extLst>
      <p:ext uri="{BB962C8B-B14F-4D97-AF65-F5344CB8AC3E}">
        <p14:creationId xmlns:p14="http://schemas.microsoft.com/office/powerpoint/2010/main" val="15006120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86" name="Rectangle 3085">
            <a:extLst>
              <a:ext uri="{FF2B5EF4-FFF2-40B4-BE49-F238E27FC236}">
                <a16:creationId xmlns:a16="http://schemas.microsoft.com/office/drawing/2014/main" id="{3BA513B0-82FF-4F41-8178-885375D1C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Hotel review: JW Marriott, Mumbai Juhu – Business Traveller">
            <a:extLst>
              <a:ext uri="{FF2B5EF4-FFF2-40B4-BE49-F238E27FC236}">
                <a16:creationId xmlns:a16="http://schemas.microsoft.com/office/drawing/2014/main" id="{373D3DB9-FC95-A39C-E44C-B4E02D2D708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
          <a:stretch/>
        </p:blipFill>
        <p:spPr bwMode="auto">
          <a:xfrm>
            <a:off x="-1" y="10"/>
            <a:ext cx="12228129" cy="4666928"/>
          </a:xfrm>
          <a:prstGeom prst="rect">
            <a:avLst/>
          </a:prstGeom>
          <a:noFill/>
          <a:extLst>
            <a:ext uri="{909E8E84-426E-40DD-AFC4-6F175D3DCCD1}">
              <a14:hiddenFill xmlns:a14="http://schemas.microsoft.com/office/drawing/2010/main">
                <a:solidFill>
                  <a:srgbClr val="FFFFFF"/>
                </a:solidFill>
              </a14:hiddenFill>
            </a:ext>
          </a:extLst>
        </p:spPr>
      </p:pic>
      <p:grpSp>
        <p:nvGrpSpPr>
          <p:cNvPr id="3087" name="Group 3086">
            <a:extLst>
              <a:ext uri="{FF2B5EF4-FFF2-40B4-BE49-F238E27FC236}">
                <a16:creationId xmlns:a16="http://schemas.microsoft.com/office/drawing/2014/main" id="{93DB8501-F9F2-4ACD-B56A-9019CD5006D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2987478"/>
            <a:ext cx="12228128" cy="1828800"/>
            <a:chOff x="-305" y="2987478"/>
            <a:chExt cx="12188952" cy="1828800"/>
          </a:xfrm>
        </p:grpSpPr>
        <p:sp>
          <p:nvSpPr>
            <p:cNvPr id="3082" name="Freeform: Shape 3081">
              <a:extLst>
                <a:ext uri="{FF2B5EF4-FFF2-40B4-BE49-F238E27FC236}">
                  <a16:creationId xmlns:a16="http://schemas.microsoft.com/office/drawing/2014/main" id="{DD03A94A-ADF5-4334-86B1-DBA5F70ACD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2987478"/>
              <a:ext cx="12188952" cy="1099712"/>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a:p>
          </p:txBody>
        </p:sp>
        <p:sp>
          <p:nvSpPr>
            <p:cNvPr id="3083" name="Freeform: Shape 3082">
              <a:extLst>
                <a:ext uri="{FF2B5EF4-FFF2-40B4-BE49-F238E27FC236}">
                  <a16:creationId xmlns:a16="http://schemas.microsoft.com/office/drawing/2014/main" id="{385A18E1-CBE3-4BBD-B1B7-CDBCA685E0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99381"/>
              <a:ext cx="12188952" cy="902694"/>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a:p>
          </p:txBody>
        </p:sp>
        <p:sp>
          <p:nvSpPr>
            <p:cNvPr id="3084" name="Freeform: Shape 3083">
              <a:extLst>
                <a:ext uri="{FF2B5EF4-FFF2-40B4-BE49-F238E27FC236}">
                  <a16:creationId xmlns:a16="http://schemas.microsoft.com/office/drawing/2014/main" id="{133EDCAA-1D6C-4710-9DA1-C7FC946D8E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01488"/>
              <a:ext cx="12188952" cy="641669"/>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lt1"/>
                </a:solidFill>
              </a:endParaRPr>
            </a:p>
          </p:txBody>
        </p:sp>
        <p:sp useBgFill="1">
          <p:nvSpPr>
            <p:cNvPr id="3085" name="Freeform: Shape 3084">
              <a:extLst>
                <a:ext uri="{FF2B5EF4-FFF2-40B4-BE49-F238E27FC236}">
                  <a16:creationId xmlns:a16="http://schemas.microsoft.com/office/drawing/2014/main" id="{3916FBF2-1CC9-460D-A42B-FB77E515EC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14750"/>
              <a:ext cx="12188952" cy="1201528"/>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dirty="0"/>
            </a:p>
          </p:txBody>
        </p:sp>
      </p:grpSp>
      <p:sp>
        <p:nvSpPr>
          <p:cNvPr id="2" name="Title 1">
            <a:extLst>
              <a:ext uri="{FF2B5EF4-FFF2-40B4-BE49-F238E27FC236}">
                <a16:creationId xmlns:a16="http://schemas.microsoft.com/office/drawing/2014/main" id="{7C73DDBE-597F-29FD-A04A-E2CAC3BFCF8F}"/>
              </a:ext>
            </a:extLst>
          </p:cNvPr>
          <p:cNvSpPr>
            <a:spLocks noGrp="1"/>
          </p:cNvSpPr>
          <p:nvPr>
            <p:ph type="title"/>
          </p:nvPr>
        </p:nvSpPr>
        <p:spPr>
          <a:xfrm>
            <a:off x="804672" y="4551037"/>
            <a:ext cx="5021782" cy="1509931"/>
          </a:xfrm>
        </p:spPr>
        <p:txBody>
          <a:bodyPr>
            <a:normAutofit/>
          </a:bodyPr>
          <a:lstStyle/>
          <a:p>
            <a:r>
              <a:rPr lang="en-US" sz="2400" b="1" i="0" u="none" strike="noStrike" dirty="0">
                <a:solidFill>
                  <a:schemeClr val="tx2"/>
                </a:solidFill>
                <a:effectLst/>
                <a:latin typeface="Times New Roman" panose="02020603050405020304" pitchFamily="18" charset="0"/>
              </a:rPr>
              <a:t>Identify the hotel’s main consumers and explain why they appeal to this group</a:t>
            </a:r>
            <a:endParaRPr lang="en-GB" sz="2400" dirty="0">
              <a:solidFill>
                <a:schemeClr val="tx2"/>
              </a:solidFill>
            </a:endParaRPr>
          </a:p>
        </p:txBody>
      </p:sp>
      <p:sp>
        <p:nvSpPr>
          <p:cNvPr id="3" name="Content Placeholder 2">
            <a:extLst>
              <a:ext uri="{FF2B5EF4-FFF2-40B4-BE49-F238E27FC236}">
                <a16:creationId xmlns:a16="http://schemas.microsoft.com/office/drawing/2014/main" id="{2C2401EE-F72E-D6D4-86FA-DB0F5D9E68A4}"/>
              </a:ext>
            </a:extLst>
          </p:cNvPr>
          <p:cNvSpPr>
            <a:spLocks noGrp="1"/>
          </p:cNvSpPr>
          <p:nvPr>
            <p:ph idx="1"/>
          </p:nvPr>
        </p:nvSpPr>
        <p:spPr>
          <a:xfrm>
            <a:off x="5826455" y="4087190"/>
            <a:ext cx="6138238" cy="2623575"/>
          </a:xfrm>
        </p:spPr>
        <p:txBody>
          <a:bodyPr anchor="ctr">
            <a:normAutofit/>
          </a:bodyPr>
          <a:lstStyle/>
          <a:p>
            <a:pPr rtl="0" fontAlgn="base">
              <a:spcBef>
                <a:spcPts val="0"/>
              </a:spcBef>
              <a:spcAft>
                <a:spcPts val="600"/>
              </a:spcAft>
              <a:buFont typeface="Arial" panose="020B0604020202020204" pitchFamily="34" charset="0"/>
              <a:buChar char="•"/>
            </a:pPr>
            <a:r>
              <a:rPr lang="en-US" sz="2000" b="0" i="0" u="none" strike="noStrike" dirty="0">
                <a:effectLst/>
                <a:latin typeface="Times New Roman" panose="02020603050405020304" pitchFamily="18" charset="0"/>
              </a:rPr>
              <a:t>Luxury hotels</a:t>
            </a:r>
          </a:p>
          <a:p>
            <a:pPr rtl="0" fontAlgn="base">
              <a:spcBef>
                <a:spcPts val="0"/>
              </a:spcBef>
              <a:spcAft>
                <a:spcPts val="600"/>
              </a:spcAft>
              <a:buFont typeface="Arial" panose="020B0604020202020204" pitchFamily="34" charset="0"/>
              <a:buChar char="•"/>
            </a:pPr>
            <a:r>
              <a:rPr lang="en-US" sz="2000" b="0" i="0" u="none" strike="noStrike" dirty="0">
                <a:effectLst/>
                <a:latin typeface="Times New Roman" panose="02020603050405020304" pitchFamily="18" charset="0"/>
              </a:rPr>
              <a:t>Affluent guests</a:t>
            </a:r>
          </a:p>
          <a:p>
            <a:pPr rtl="0" fontAlgn="base">
              <a:spcBef>
                <a:spcPts val="0"/>
              </a:spcBef>
              <a:spcAft>
                <a:spcPts val="600"/>
              </a:spcAft>
              <a:buFont typeface="Arial" panose="020B0604020202020204" pitchFamily="34" charset="0"/>
              <a:buChar char="•"/>
            </a:pPr>
            <a:r>
              <a:rPr lang="en-US" sz="2000" b="0" i="0" u="none" strike="noStrike" dirty="0">
                <a:effectLst/>
                <a:latin typeface="Times New Roman" panose="02020603050405020304" pitchFamily="18" charset="0"/>
              </a:rPr>
              <a:t>Personalized service (</a:t>
            </a:r>
            <a:r>
              <a:rPr lang="en-US" sz="2000" b="0" i="0" u="none" strike="noStrike" dirty="0" err="1">
                <a:effectLst/>
                <a:latin typeface="Times New Roman" panose="02020603050405020304" pitchFamily="18" charset="0"/>
              </a:rPr>
              <a:t>Bharwani</a:t>
            </a:r>
            <a:r>
              <a:rPr lang="en-US" sz="2000" b="0" i="0" u="none" strike="noStrike" dirty="0">
                <a:effectLst/>
                <a:latin typeface="Times New Roman" panose="02020603050405020304" pitchFamily="18" charset="0"/>
              </a:rPr>
              <a:t> and Mathews, 2021)</a:t>
            </a:r>
          </a:p>
          <a:p>
            <a:pPr rtl="0" fontAlgn="base">
              <a:spcBef>
                <a:spcPts val="0"/>
              </a:spcBef>
              <a:spcAft>
                <a:spcPts val="600"/>
              </a:spcAft>
              <a:buFont typeface="Arial" panose="020B0604020202020204" pitchFamily="34" charset="0"/>
              <a:buChar char="•"/>
            </a:pPr>
            <a:r>
              <a:rPr lang="en-US" sz="2000" b="0" i="0" u="none" strike="noStrike" dirty="0">
                <a:effectLst/>
                <a:latin typeface="Times New Roman" panose="02020603050405020304" pitchFamily="18" charset="0"/>
              </a:rPr>
              <a:t>Consistent standards</a:t>
            </a:r>
          </a:p>
          <a:p>
            <a:pPr rtl="0" fontAlgn="base">
              <a:spcBef>
                <a:spcPts val="0"/>
              </a:spcBef>
              <a:spcAft>
                <a:spcPts val="600"/>
              </a:spcAft>
              <a:buFont typeface="Arial" panose="020B0604020202020204" pitchFamily="34" charset="0"/>
              <a:buChar char="•"/>
            </a:pPr>
            <a:r>
              <a:rPr lang="en-US" sz="2000" b="0" i="0" u="none" strike="noStrike" dirty="0">
                <a:effectLst/>
                <a:latin typeface="Times New Roman" panose="02020603050405020304" pitchFamily="18" charset="0"/>
              </a:rPr>
              <a:t>Strong UK awareness (</a:t>
            </a:r>
            <a:r>
              <a:rPr lang="en-US" sz="2000" b="0" i="0" u="none" strike="noStrike" dirty="0" err="1">
                <a:effectLst/>
                <a:latin typeface="Times New Roman" panose="02020603050405020304" pitchFamily="18" charset="0"/>
              </a:rPr>
              <a:t>Baquero</a:t>
            </a:r>
            <a:r>
              <a:rPr lang="en-US" sz="2000" b="0" i="0" u="none" strike="noStrike" dirty="0">
                <a:effectLst/>
                <a:latin typeface="Times New Roman" panose="02020603050405020304" pitchFamily="18" charset="0"/>
              </a:rPr>
              <a:t>, 2023)</a:t>
            </a:r>
          </a:p>
        </p:txBody>
      </p:sp>
    </p:spTree>
    <p:extLst>
      <p:ext uri="{BB962C8B-B14F-4D97-AF65-F5344CB8AC3E}">
        <p14:creationId xmlns:p14="http://schemas.microsoft.com/office/powerpoint/2010/main" val="24253613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15" name="Rectangle 4114">
            <a:extLst>
              <a:ext uri="{FF2B5EF4-FFF2-40B4-BE49-F238E27FC236}">
                <a16:creationId xmlns:a16="http://schemas.microsoft.com/office/drawing/2014/main" id="{04C21BAE-6866-4C7A-A7EC-C1B2E572D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Inside JW Marriott Bengaluru Prestige Golfshire Resort &amp; Spa | Condé Nast  Traveller India">
            <a:extLst>
              <a:ext uri="{FF2B5EF4-FFF2-40B4-BE49-F238E27FC236}">
                <a16:creationId xmlns:a16="http://schemas.microsoft.com/office/drawing/2014/main" id="{9615D702-DBB1-729C-612A-9E51A64034C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a:stretch/>
        </p:blipFill>
        <p:spPr bwMode="auto">
          <a:xfrm>
            <a:off x="1" y="1"/>
            <a:ext cx="12192000" cy="6857999"/>
          </a:xfrm>
          <a:prstGeom prst="rect">
            <a:avLst/>
          </a:prstGeom>
          <a:noFill/>
          <a:extLst>
            <a:ext uri="{909E8E84-426E-40DD-AFC4-6F175D3DCCD1}">
              <a14:hiddenFill xmlns:a14="http://schemas.microsoft.com/office/drawing/2010/main">
                <a:solidFill>
                  <a:srgbClr val="FFFFFF"/>
                </a:solidFill>
              </a14:hiddenFill>
            </a:ext>
          </a:extLst>
        </p:spPr>
      </p:pic>
      <p:sp useBgFill="1">
        <p:nvSpPr>
          <p:cNvPr id="4116" name="Freeform: Shape 4115">
            <a:extLst>
              <a:ext uri="{FF2B5EF4-FFF2-40B4-BE49-F238E27FC236}">
                <a16:creationId xmlns:a16="http://schemas.microsoft.com/office/drawing/2014/main" id="{7E7D0C94-08B4-48AE-8813-CC4D60294F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4259" y="609600"/>
            <a:ext cx="5372101" cy="5513767"/>
          </a:xfrm>
          <a:custGeom>
            <a:avLst/>
            <a:gdLst>
              <a:gd name="connsiteX0" fmla="*/ 0 w 5372101"/>
              <a:gd name="connsiteY0" fmla="*/ 0 h 5513767"/>
              <a:gd name="connsiteX1" fmla="*/ 5372101 w 5372101"/>
              <a:gd name="connsiteY1" fmla="*/ 0 h 5513767"/>
              <a:gd name="connsiteX2" fmla="*/ 5372101 w 5372101"/>
              <a:gd name="connsiteY2" fmla="*/ 5513767 h 5513767"/>
              <a:gd name="connsiteX3" fmla="*/ 5363126 w 5372101"/>
              <a:gd name="connsiteY3" fmla="*/ 5512835 h 5513767"/>
              <a:gd name="connsiteX4" fmla="*/ 5316714 w 5372101"/>
              <a:gd name="connsiteY4" fmla="*/ 5491247 h 5513767"/>
              <a:gd name="connsiteX5" fmla="*/ 5198331 w 5372101"/>
              <a:gd name="connsiteY5" fmla="*/ 5470092 h 5513767"/>
              <a:gd name="connsiteX6" fmla="*/ 5150428 w 5372101"/>
              <a:gd name="connsiteY6" fmla="*/ 5472506 h 5513767"/>
              <a:gd name="connsiteX7" fmla="*/ 5085506 w 5372101"/>
              <a:gd name="connsiteY7" fmla="*/ 5468851 h 5513767"/>
              <a:gd name="connsiteX8" fmla="*/ 4968663 w 5372101"/>
              <a:gd name="connsiteY8" fmla="*/ 5470487 h 5513767"/>
              <a:gd name="connsiteX9" fmla="*/ 4815623 w 5372101"/>
              <a:gd name="connsiteY9" fmla="*/ 5458622 h 5513767"/>
              <a:gd name="connsiteX10" fmla="*/ 4716679 w 5372101"/>
              <a:gd name="connsiteY10" fmla="*/ 5405365 h 5513767"/>
              <a:gd name="connsiteX11" fmla="*/ 4704891 w 5372101"/>
              <a:gd name="connsiteY11" fmla="*/ 5411529 h 5513767"/>
              <a:gd name="connsiteX12" fmla="*/ 4630496 w 5372101"/>
              <a:gd name="connsiteY12" fmla="*/ 5396532 h 5513767"/>
              <a:gd name="connsiteX13" fmla="*/ 4506964 w 5372101"/>
              <a:gd name="connsiteY13" fmla="*/ 5396685 h 5513767"/>
              <a:gd name="connsiteX14" fmla="*/ 4427135 w 5372101"/>
              <a:gd name="connsiteY14" fmla="*/ 5358585 h 5513767"/>
              <a:gd name="connsiteX15" fmla="*/ 4028338 w 5372101"/>
              <a:gd name="connsiteY15" fmla="*/ 5313494 h 5513767"/>
              <a:gd name="connsiteX16" fmla="*/ 4015367 w 5372101"/>
              <a:gd name="connsiteY16" fmla="*/ 5320766 h 5513767"/>
              <a:gd name="connsiteX17" fmla="*/ 4002837 w 5372101"/>
              <a:gd name="connsiteY17" fmla="*/ 5322294 h 5513767"/>
              <a:gd name="connsiteX18" fmla="*/ 3997650 w 5372101"/>
              <a:gd name="connsiteY18" fmla="*/ 5329513 h 5513767"/>
              <a:gd name="connsiteX19" fmla="*/ 3991991 w 5372101"/>
              <a:gd name="connsiteY19" fmla="*/ 5331908 h 5513767"/>
              <a:gd name="connsiteX20" fmla="*/ 3925210 w 5372101"/>
              <a:gd name="connsiteY20" fmla="*/ 5319395 h 5513767"/>
              <a:gd name="connsiteX21" fmla="*/ 3837014 w 5372101"/>
              <a:gd name="connsiteY21" fmla="*/ 5289023 h 5513767"/>
              <a:gd name="connsiteX22" fmla="*/ 3798765 w 5372101"/>
              <a:gd name="connsiteY22" fmla="*/ 5299431 h 5513767"/>
              <a:gd name="connsiteX23" fmla="*/ 3792144 w 5372101"/>
              <a:gd name="connsiteY23" fmla="*/ 5301616 h 5513767"/>
              <a:gd name="connsiteX24" fmla="*/ 3766249 w 5372101"/>
              <a:gd name="connsiteY24" fmla="*/ 5301869 h 5513767"/>
              <a:gd name="connsiteX25" fmla="*/ 3718651 w 5372101"/>
              <a:gd name="connsiteY25" fmla="*/ 5320541 h 5513767"/>
              <a:gd name="connsiteX26" fmla="*/ 3671207 w 5372101"/>
              <a:gd name="connsiteY26" fmla="*/ 5318046 h 5513767"/>
              <a:gd name="connsiteX27" fmla="*/ 3446863 w 5372101"/>
              <a:gd name="connsiteY27" fmla="*/ 5294348 h 5513767"/>
              <a:gd name="connsiteX28" fmla="*/ 3312000 w 5372101"/>
              <a:gd name="connsiteY28" fmla="*/ 5286923 h 5513767"/>
              <a:gd name="connsiteX29" fmla="*/ 3259756 w 5372101"/>
              <a:gd name="connsiteY29" fmla="*/ 5294712 h 5513767"/>
              <a:gd name="connsiteX30" fmla="*/ 3187481 w 5372101"/>
              <a:gd name="connsiteY30" fmla="*/ 5298457 h 5513767"/>
              <a:gd name="connsiteX31" fmla="*/ 3124115 w 5372101"/>
              <a:gd name="connsiteY31" fmla="*/ 5294626 h 5513767"/>
              <a:gd name="connsiteX32" fmla="*/ 3099907 w 5372101"/>
              <a:gd name="connsiteY32" fmla="*/ 5302443 h 5513767"/>
              <a:gd name="connsiteX33" fmla="*/ 3017494 w 5372101"/>
              <a:gd name="connsiteY33" fmla="*/ 5301439 h 5513767"/>
              <a:gd name="connsiteX34" fmla="*/ 3010848 w 5372101"/>
              <a:gd name="connsiteY34" fmla="*/ 5307225 h 5513767"/>
              <a:gd name="connsiteX35" fmla="*/ 2994286 w 5372101"/>
              <a:gd name="connsiteY35" fmla="*/ 5309060 h 5513767"/>
              <a:gd name="connsiteX36" fmla="*/ 2988160 w 5372101"/>
              <a:gd name="connsiteY36" fmla="*/ 5310041 h 5513767"/>
              <a:gd name="connsiteX37" fmla="*/ 2984260 w 5372101"/>
              <a:gd name="connsiteY37" fmla="*/ 5307528 h 5513767"/>
              <a:gd name="connsiteX38" fmla="*/ 2979127 w 5372101"/>
              <a:gd name="connsiteY38" fmla="*/ 5308389 h 5513767"/>
              <a:gd name="connsiteX39" fmla="*/ 2978660 w 5372101"/>
              <a:gd name="connsiteY39" fmla="*/ 5311563 h 5513767"/>
              <a:gd name="connsiteX40" fmla="*/ 2946326 w 5372101"/>
              <a:gd name="connsiteY40" fmla="*/ 5316745 h 5513767"/>
              <a:gd name="connsiteX41" fmla="*/ 2713134 w 5372101"/>
              <a:gd name="connsiteY41" fmla="*/ 5331381 h 5513767"/>
              <a:gd name="connsiteX42" fmla="*/ 2352072 w 5372101"/>
              <a:gd name="connsiteY42" fmla="*/ 5342761 h 5513767"/>
              <a:gd name="connsiteX43" fmla="*/ 2260922 w 5372101"/>
              <a:gd name="connsiteY43" fmla="*/ 5328122 h 5513767"/>
              <a:gd name="connsiteX44" fmla="*/ 2178497 w 5372101"/>
              <a:gd name="connsiteY44" fmla="*/ 5351065 h 5513767"/>
              <a:gd name="connsiteX45" fmla="*/ 2034408 w 5372101"/>
              <a:gd name="connsiteY45" fmla="*/ 5307958 h 5513767"/>
              <a:gd name="connsiteX46" fmla="*/ 1831505 w 5372101"/>
              <a:gd name="connsiteY46" fmla="*/ 5312691 h 5513767"/>
              <a:gd name="connsiteX47" fmla="*/ 1710387 w 5372101"/>
              <a:gd name="connsiteY47" fmla="*/ 5308705 h 5513767"/>
              <a:gd name="connsiteX48" fmla="*/ 1664816 w 5372101"/>
              <a:gd name="connsiteY48" fmla="*/ 5296479 h 5513767"/>
              <a:gd name="connsiteX49" fmla="*/ 1600883 w 5372101"/>
              <a:gd name="connsiteY49" fmla="*/ 5286607 h 5513767"/>
              <a:gd name="connsiteX50" fmla="*/ 1488397 w 5372101"/>
              <a:gd name="connsiteY50" fmla="*/ 5260898 h 5513767"/>
              <a:gd name="connsiteX51" fmla="*/ 1336670 w 5372101"/>
              <a:gd name="connsiteY51" fmla="*/ 5240770 h 5513767"/>
              <a:gd name="connsiteX52" fmla="*/ 1224297 w 5372101"/>
              <a:gd name="connsiteY52" fmla="*/ 5271845 h 5513767"/>
              <a:gd name="connsiteX53" fmla="*/ 1214830 w 5372101"/>
              <a:gd name="connsiteY53" fmla="*/ 5263450 h 5513767"/>
              <a:gd name="connsiteX54" fmla="*/ 1138181 w 5372101"/>
              <a:gd name="connsiteY54" fmla="*/ 5262590 h 5513767"/>
              <a:gd name="connsiteX55" fmla="*/ 943575 w 5372101"/>
              <a:gd name="connsiteY55" fmla="*/ 5290808 h 5513767"/>
              <a:gd name="connsiteX56" fmla="*/ 529813 w 5372101"/>
              <a:gd name="connsiteY56" fmla="*/ 5218555 h 5513767"/>
              <a:gd name="connsiteX57" fmla="*/ 519546 w 5372101"/>
              <a:gd name="connsiteY57" fmla="*/ 5208845 h 5513767"/>
              <a:gd name="connsiteX58" fmla="*/ 507906 w 5372101"/>
              <a:gd name="connsiteY58" fmla="*/ 5204779 h 5513767"/>
              <a:gd name="connsiteX59" fmla="*/ 505153 w 5372101"/>
              <a:gd name="connsiteY59" fmla="*/ 5196726 h 5513767"/>
              <a:gd name="connsiteX60" fmla="*/ 500429 w 5372101"/>
              <a:gd name="connsiteY60" fmla="*/ 5193241 h 5513767"/>
              <a:gd name="connsiteX61" fmla="*/ 431923 w 5372101"/>
              <a:gd name="connsiteY61" fmla="*/ 5191553 h 5513767"/>
              <a:gd name="connsiteX62" fmla="*/ 337115 w 5372101"/>
              <a:gd name="connsiteY62" fmla="*/ 5202714 h 5513767"/>
              <a:gd name="connsiteX63" fmla="*/ 303383 w 5372101"/>
              <a:gd name="connsiteY63" fmla="*/ 5184750 h 5513767"/>
              <a:gd name="connsiteX64" fmla="*/ 297664 w 5372101"/>
              <a:gd name="connsiteY64" fmla="*/ 5181269 h 5513767"/>
              <a:gd name="connsiteX65" fmla="*/ 272701 w 5372101"/>
              <a:gd name="connsiteY65" fmla="*/ 5175678 h 5513767"/>
              <a:gd name="connsiteX66" fmla="*/ 268242 w 5372101"/>
              <a:gd name="connsiteY66" fmla="*/ 5163678 h 5513767"/>
              <a:gd name="connsiteX67" fmla="*/ 232517 w 5372101"/>
              <a:gd name="connsiteY67" fmla="*/ 5147792 h 5513767"/>
              <a:gd name="connsiteX68" fmla="*/ 185851 w 5372101"/>
              <a:gd name="connsiteY68" fmla="*/ 5140408 h 5513767"/>
              <a:gd name="connsiteX69" fmla="*/ 20337 w 5372101"/>
              <a:gd name="connsiteY69" fmla="*/ 5113040 h 5513767"/>
              <a:gd name="connsiteX70" fmla="*/ 0 w 5372101"/>
              <a:gd name="connsiteY70" fmla="*/ 5112243 h 5513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5372101" h="5513767">
                <a:moveTo>
                  <a:pt x="0" y="0"/>
                </a:moveTo>
                <a:lnTo>
                  <a:pt x="5372101" y="0"/>
                </a:lnTo>
                <a:lnTo>
                  <a:pt x="5372101" y="5513767"/>
                </a:lnTo>
                <a:lnTo>
                  <a:pt x="5363126" y="5512835"/>
                </a:lnTo>
                <a:cubicBezTo>
                  <a:pt x="5345779" y="5509071"/>
                  <a:pt x="5329767" y="5502649"/>
                  <a:pt x="5316714" y="5491247"/>
                </a:cubicBezTo>
                <a:cubicBezTo>
                  <a:pt x="5295689" y="5478131"/>
                  <a:pt x="5219502" y="5459909"/>
                  <a:pt x="5198331" y="5470092"/>
                </a:cubicBezTo>
                <a:cubicBezTo>
                  <a:pt x="5181052" y="5469102"/>
                  <a:pt x="5165047" y="5459569"/>
                  <a:pt x="5150428" y="5472506"/>
                </a:cubicBezTo>
                <a:cubicBezTo>
                  <a:pt x="5129562" y="5487248"/>
                  <a:pt x="5088050" y="5445894"/>
                  <a:pt x="5085506" y="5468851"/>
                </a:cubicBezTo>
                <a:cubicBezTo>
                  <a:pt x="5055692" y="5440170"/>
                  <a:pt x="5006122" y="5469577"/>
                  <a:pt x="4968663" y="5470487"/>
                </a:cubicBezTo>
                <a:cubicBezTo>
                  <a:pt x="4947085" y="5444049"/>
                  <a:pt x="4889767" y="5472037"/>
                  <a:pt x="4815623" y="5458622"/>
                </a:cubicBezTo>
                <a:cubicBezTo>
                  <a:pt x="4792418" y="5428488"/>
                  <a:pt x="4765548" y="5449887"/>
                  <a:pt x="4716679" y="5405365"/>
                </a:cubicBezTo>
                <a:cubicBezTo>
                  <a:pt x="4713235" y="5407807"/>
                  <a:pt x="4709266" y="5409883"/>
                  <a:pt x="4704891" y="5411529"/>
                </a:cubicBezTo>
                <a:cubicBezTo>
                  <a:pt x="4679473" y="5421092"/>
                  <a:pt x="4646164" y="5414379"/>
                  <a:pt x="4630496" y="5396532"/>
                </a:cubicBezTo>
                <a:cubicBezTo>
                  <a:pt x="4590205" y="5365061"/>
                  <a:pt x="4548419" y="5412094"/>
                  <a:pt x="4506964" y="5396685"/>
                </a:cubicBezTo>
                <a:lnTo>
                  <a:pt x="4427135" y="5358585"/>
                </a:lnTo>
                <a:cubicBezTo>
                  <a:pt x="4319267" y="5308575"/>
                  <a:pt x="4152341" y="5340956"/>
                  <a:pt x="4028338" y="5313494"/>
                </a:cubicBezTo>
                <a:lnTo>
                  <a:pt x="4015367" y="5320766"/>
                </a:lnTo>
                <a:lnTo>
                  <a:pt x="4002837" y="5322294"/>
                </a:lnTo>
                <a:lnTo>
                  <a:pt x="3997650" y="5329513"/>
                </a:lnTo>
                <a:lnTo>
                  <a:pt x="3991991" y="5331908"/>
                </a:lnTo>
                <a:cubicBezTo>
                  <a:pt x="3969659" y="5338581"/>
                  <a:pt x="3978880" y="5316131"/>
                  <a:pt x="3925210" y="5319395"/>
                </a:cubicBezTo>
                <a:cubicBezTo>
                  <a:pt x="3947765" y="5277139"/>
                  <a:pt x="3837331" y="5338342"/>
                  <a:pt x="3837014" y="5289023"/>
                </a:cubicBezTo>
                <a:cubicBezTo>
                  <a:pt x="3824001" y="5291376"/>
                  <a:pt x="3811407" y="5295212"/>
                  <a:pt x="3798765" y="5299431"/>
                </a:cubicBezTo>
                <a:lnTo>
                  <a:pt x="3792144" y="5301616"/>
                </a:lnTo>
                <a:lnTo>
                  <a:pt x="3766249" y="5301869"/>
                </a:lnTo>
                <a:lnTo>
                  <a:pt x="3718651" y="5320541"/>
                </a:lnTo>
                <a:cubicBezTo>
                  <a:pt x="3703968" y="5321892"/>
                  <a:pt x="3688308" y="5321427"/>
                  <a:pt x="3671207" y="5318046"/>
                </a:cubicBezTo>
                <a:cubicBezTo>
                  <a:pt x="3616458" y="5288532"/>
                  <a:pt x="3514048" y="5333307"/>
                  <a:pt x="3446863" y="5294348"/>
                </a:cubicBezTo>
                <a:cubicBezTo>
                  <a:pt x="3420930" y="5283822"/>
                  <a:pt x="3333157" y="5274511"/>
                  <a:pt x="3312000" y="5286923"/>
                </a:cubicBezTo>
                <a:cubicBezTo>
                  <a:pt x="3292759" y="5287903"/>
                  <a:pt x="3273112" y="5280334"/>
                  <a:pt x="3259756" y="5294712"/>
                </a:cubicBezTo>
                <a:cubicBezTo>
                  <a:pt x="3239905" y="5311572"/>
                  <a:pt x="3185410" y="5275588"/>
                  <a:pt x="3187481" y="5298457"/>
                </a:cubicBezTo>
                <a:cubicBezTo>
                  <a:pt x="3168018" y="5286036"/>
                  <a:pt x="3146200" y="5288458"/>
                  <a:pt x="3124115" y="5294626"/>
                </a:cubicBezTo>
                <a:lnTo>
                  <a:pt x="3099907" y="5302443"/>
                </a:lnTo>
                <a:lnTo>
                  <a:pt x="3017494" y="5301439"/>
                </a:lnTo>
                <a:lnTo>
                  <a:pt x="3010848" y="5307225"/>
                </a:lnTo>
                <a:lnTo>
                  <a:pt x="2994286" y="5309060"/>
                </a:lnTo>
                <a:lnTo>
                  <a:pt x="2988160" y="5310041"/>
                </a:lnTo>
                <a:lnTo>
                  <a:pt x="2984260" y="5307528"/>
                </a:lnTo>
                <a:cubicBezTo>
                  <a:pt x="2981957" y="5306419"/>
                  <a:pt x="2980273" y="5306402"/>
                  <a:pt x="2979127" y="5308389"/>
                </a:cubicBezTo>
                <a:cubicBezTo>
                  <a:pt x="2978971" y="5309447"/>
                  <a:pt x="2978816" y="5310505"/>
                  <a:pt x="2978660" y="5311563"/>
                </a:cubicBezTo>
                <a:lnTo>
                  <a:pt x="2946326" y="5316745"/>
                </a:lnTo>
                <a:lnTo>
                  <a:pt x="2713134" y="5331381"/>
                </a:lnTo>
                <a:cubicBezTo>
                  <a:pt x="2610698" y="5372328"/>
                  <a:pt x="2466037" y="5325762"/>
                  <a:pt x="2352072" y="5342761"/>
                </a:cubicBezTo>
                <a:cubicBezTo>
                  <a:pt x="2293501" y="5293708"/>
                  <a:pt x="2324138" y="5338538"/>
                  <a:pt x="2260922" y="5328122"/>
                </a:cubicBezTo>
                <a:cubicBezTo>
                  <a:pt x="2275681" y="5372347"/>
                  <a:pt x="2185007" y="5301703"/>
                  <a:pt x="2178497" y="5351065"/>
                </a:cubicBezTo>
                <a:cubicBezTo>
                  <a:pt x="2133294" y="5337229"/>
                  <a:pt x="2097074" y="5300208"/>
                  <a:pt x="2034408" y="5307958"/>
                </a:cubicBezTo>
                <a:cubicBezTo>
                  <a:pt x="1981894" y="5332879"/>
                  <a:pt x="1896288" y="5279365"/>
                  <a:pt x="1831505" y="5312691"/>
                </a:cubicBezTo>
                <a:cubicBezTo>
                  <a:pt x="1807063" y="5321035"/>
                  <a:pt x="1727674" y="5322925"/>
                  <a:pt x="1710387" y="5308705"/>
                </a:cubicBezTo>
                <a:cubicBezTo>
                  <a:pt x="1693367" y="5306094"/>
                  <a:pt x="1674901" y="5312009"/>
                  <a:pt x="1664816" y="5296479"/>
                </a:cubicBezTo>
                <a:cubicBezTo>
                  <a:pt x="1649255" y="5277912"/>
                  <a:pt x="1596152" y="5309335"/>
                  <a:pt x="1600883" y="5286607"/>
                </a:cubicBezTo>
                <a:cubicBezTo>
                  <a:pt x="1563066" y="5308189"/>
                  <a:pt x="1524339" y="5269513"/>
                  <a:pt x="1488397" y="5260898"/>
                </a:cubicBezTo>
                <a:cubicBezTo>
                  <a:pt x="1459246" y="5282011"/>
                  <a:pt x="1412580" y="5243108"/>
                  <a:pt x="1336670" y="5240770"/>
                </a:cubicBezTo>
                <a:cubicBezTo>
                  <a:pt x="1304792" y="5265122"/>
                  <a:pt x="1285508" y="5238878"/>
                  <a:pt x="1224297" y="5271845"/>
                </a:cubicBezTo>
                <a:cubicBezTo>
                  <a:pt x="1221731" y="5268771"/>
                  <a:pt x="1218543" y="5265944"/>
                  <a:pt x="1214830" y="5263450"/>
                </a:cubicBezTo>
                <a:cubicBezTo>
                  <a:pt x="1193241" y="5248952"/>
                  <a:pt x="1158925" y="5248567"/>
                  <a:pt x="1138181" y="5262590"/>
                </a:cubicBezTo>
                <a:lnTo>
                  <a:pt x="943575" y="5290808"/>
                </a:lnTo>
                <a:cubicBezTo>
                  <a:pt x="823587" y="5316899"/>
                  <a:pt x="658340" y="5217603"/>
                  <a:pt x="529813" y="5218555"/>
                </a:cubicBezTo>
                <a:lnTo>
                  <a:pt x="519546" y="5208845"/>
                </a:lnTo>
                <a:lnTo>
                  <a:pt x="507906" y="5204779"/>
                </a:lnTo>
                <a:lnTo>
                  <a:pt x="505153" y="5196726"/>
                </a:lnTo>
                <a:lnTo>
                  <a:pt x="500429" y="5193241"/>
                </a:lnTo>
                <a:cubicBezTo>
                  <a:pt x="480923" y="5182176"/>
                  <a:pt x="482807" y="5205793"/>
                  <a:pt x="431923" y="5191553"/>
                </a:cubicBezTo>
                <a:cubicBezTo>
                  <a:pt x="440499" y="5237077"/>
                  <a:pt x="352872" y="5155083"/>
                  <a:pt x="337115" y="5202714"/>
                </a:cubicBezTo>
                <a:cubicBezTo>
                  <a:pt x="325265" y="5197752"/>
                  <a:pt x="314288" y="5191441"/>
                  <a:pt x="303383" y="5184750"/>
                </a:cubicBezTo>
                <a:lnTo>
                  <a:pt x="297664" y="5181269"/>
                </a:lnTo>
                <a:lnTo>
                  <a:pt x="272701" y="5175678"/>
                </a:lnTo>
                <a:lnTo>
                  <a:pt x="268242" y="5163678"/>
                </a:lnTo>
                <a:lnTo>
                  <a:pt x="232517" y="5147792"/>
                </a:lnTo>
                <a:cubicBezTo>
                  <a:pt x="218741" y="5143453"/>
                  <a:pt x="203450" y="5140668"/>
                  <a:pt x="185851" y="5140408"/>
                </a:cubicBezTo>
                <a:cubicBezTo>
                  <a:pt x="139207" y="5153337"/>
                  <a:pt x="79723" y="5120316"/>
                  <a:pt x="20337" y="5113040"/>
                </a:cubicBezTo>
                <a:lnTo>
                  <a:pt x="0" y="5112243"/>
                </a:lnTo>
                <a:close/>
              </a:path>
            </a:pathLst>
          </a:custGeom>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107" name="Freeform: Shape 4106">
            <a:extLst>
              <a:ext uri="{FF2B5EF4-FFF2-40B4-BE49-F238E27FC236}">
                <a16:creationId xmlns:a16="http://schemas.microsoft.com/office/drawing/2014/main" id="{DD0D366F-455D-4298-97E9-89785ADAEC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4259" y="609600"/>
            <a:ext cx="5372101" cy="5513767"/>
          </a:xfrm>
          <a:custGeom>
            <a:avLst/>
            <a:gdLst>
              <a:gd name="connsiteX0" fmla="*/ 0 w 5372101"/>
              <a:gd name="connsiteY0" fmla="*/ 0 h 5513767"/>
              <a:gd name="connsiteX1" fmla="*/ 5372101 w 5372101"/>
              <a:gd name="connsiteY1" fmla="*/ 0 h 5513767"/>
              <a:gd name="connsiteX2" fmla="*/ 5372101 w 5372101"/>
              <a:gd name="connsiteY2" fmla="*/ 5513767 h 5513767"/>
              <a:gd name="connsiteX3" fmla="*/ 5363126 w 5372101"/>
              <a:gd name="connsiteY3" fmla="*/ 5512835 h 5513767"/>
              <a:gd name="connsiteX4" fmla="*/ 5316714 w 5372101"/>
              <a:gd name="connsiteY4" fmla="*/ 5491247 h 5513767"/>
              <a:gd name="connsiteX5" fmla="*/ 5198331 w 5372101"/>
              <a:gd name="connsiteY5" fmla="*/ 5470092 h 5513767"/>
              <a:gd name="connsiteX6" fmla="*/ 5150428 w 5372101"/>
              <a:gd name="connsiteY6" fmla="*/ 5472506 h 5513767"/>
              <a:gd name="connsiteX7" fmla="*/ 5085506 w 5372101"/>
              <a:gd name="connsiteY7" fmla="*/ 5468851 h 5513767"/>
              <a:gd name="connsiteX8" fmla="*/ 4968663 w 5372101"/>
              <a:gd name="connsiteY8" fmla="*/ 5470487 h 5513767"/>
              <a:gd name="connsiteX9" fmla="*/ 4815623 w 5372101"/>
              <a:gd name="connsiteY9" fmla="*/ 5458622 h 5513767"/>
              <a:gd name="connsiteX10" fmla="*/ 4716679 w 5372101"/>
              <a:gd name="connsiteY10" fmla="*/ 5405365 h 5513767"/>
              <a:gd name="connsiteX11" fmla="*/ 4704891 w 5372101"/>
              <a:gd name="connsiteY11" fmla="*/ 5411529 h 5513767"/>
              <a:gd name="connsiteX12" fmla="*/ 4630496 w 5372101"/>
              <a:gd name="connsiteY12" fmla="*/ 5396532 h 5513767"/>
              <a:gd name="connsiteX13" fmla="*/ 4506964 w 5372101"/>
              <a:gd name="connsiteY13" fmla="*/ 5396685 h 5513767"/>
              <a:gd name="connsiteX14" fmla="*/ 4427135 w 5372101"/>
              <a:gd name="connsiteY14" fmla="*/ 5358585 h 5513767"/>
              <a:gd name="connsiteX15" fmla="*/ 4028338 w 5372101"/>
              <a:gd name="connsiteY15" fmla="*/ 5313494 h 5513767"/>
              <a:gd name="connsiteX16" fmla="*/ 4015367 w 5372101"/>
              <a:gd name="connsiteY16" fmla="*/ 5320766 h 5513767"/>
              <a:gd name="connsiteX17" fmla="*/ 4002837 w 5372101"/>
              <a:gd name="connsiteY17" fmla="*/ 5322294 h 5513767"/>
              <a:gd name="connsiteX18" fmla="*/ 3997650 w 5372101"/>
              <a:gd name="connsiteY18" fmla="*/ 5329513 h 5513767"/>
              <a:gd name="connsiteX19" fmla="*/ 3991991 w 5372101"/>
              <a:gd name="connsiteY19" fmla="*/ 5331908 h 5513767"/>
              <a:gd name="connsiteX20" fmla="*/ 3925210 w 5372101"/>
              <a:gd name="connsiteY20" fmla="*/ 5319395 h 5513767"/>
              <a:gd name="connsiteX21" fmla="*/ 3837014 w 5372101"/>
              <a:gd name="connsiteY21" fmla="*/ 5289023 h 5513767"/>
              <a:gd name="connsiteX22" fmla="*/ 3798765 w 5372101"/>
              <a:gd name="connsiteY22" fmla="*/ 5299431 h 5513767"/>
              <a:gd name="connsiteX23" fmla="*/ 3792144 w 5372101"/>
              <a:gd name="connsiteY23" fmla="*/ 5301616 h 5513767"/>
              <a:gd name="connsiteX24" fmla="*/ 3766249 w 5372101"/>
              <a:gd name="connsiteY24" fmla="*/ 5301869 h 5513767"/>
              <a:gd name="connsiteX25" fmla="*/ 3718651 w 5372101"/>
              <a:gd name="connsiteY25" fmla="*/ 5320541 h 5513767"/>
              <a:gd name="connsiteX26" fmla="*/ 3671207 w 5372101"/>
              <a:gd name="connsiteY26" fmla="*/ 5318046 h 5513767"/>
              <a:gd name="connsiteX27" fmla="*/ 3446863 w 5372101"/>
              <a:gd name="connsiteY27" fmla="*/ 5294348 h 5513767"/>
              <a:gd name="connsiteX28" fmla="*/ 3312000 w 5372101"/>
              <a:gd name="connsiteY28" fmla="*/ 5286923 h 5513767"/>
              <a:gd name="connsiteX29" fmla="*/ 3259756 w 5372101"/>
              <a:gd name="connsiteY29" fmla="*/ 5294712 h 5513767"/>
              <a:gd name="connsiteX30" fmla="*/ 3187481 w 5372101"/>
              <a:gd name="connsiteY30" fmla="*/ 5298457 h 5513767"/>
              <a:gd name="connsiteX31" fmla="*/ 3124115 w 5372101"/>
              <a:gd name="connsiteY31" fmla="*/ 5294626 h 5513767"/>
              <a:gd name="connsiteX32" fmla="*/ 3099907 w 5372101"/>
              <a:gd name="connsiteY32" fmla="*/ 5302443 h 5513767"/>
              <a:gd name="connsiteX33" fmla="*/ 3017494 w 5372101"/>
              <a:gd name="connsiteY33" fmla="*/ 5301439 h 5513767"/>
              <a:gd name="connsiteX34" fmla="*/ 3010848 w 5372101"/>
              <a:gd name="connsiteY34" fmla="*/ 5307225 h 5513767"/>
              <a:gd name="connsiteX35" fmla="*/ 2994286 w 5372101"/>
              <a:gd name="connsiteY35" fmla="*/ 5309060 h 5513767"/>
              <a:gd name="connsiteX36" fmla="*/ 2988160 w 5372101"/>
              <a:gd name="connsiteY36" fmla="*/ 5310041 h 5513767"/>
              <a:gd name="connsiteX37" fmla="*/ 2984260 w 5372101"/>
              <a:gd name="connsiteY37" fmla="*/ 5307528 h 5513767"/>
              <a:gd name="connsiteX38" fmla="*/ 2979127 w 5372101"/>
              <a:gd name="connsiteY38" fmla="*/ 5308389 h 5513767"/>
              <a:gd name="connsiteX39" fmla="*/ 2978660 w 5372101"/>
              <a:gd name="connsiteY39" fmla="*/ 5311563 h 5513767"/>
              <a:gd name="connsiteX40" fmla="*/ 2946326 w 5372101"/>
              <a:gd name="connsiteY40" fmla="*/ 5316745 h 5513767"/>
              <a:gd name="connsiteX41" fmla="*/ 2713134 w 5372101"/>
              <a:gd name="connsiteY41" fmla="*/ 5331381 h 5513767"/>
              <a:gd name="connsiteX42" fmla="*/ 2352072 w 5372101"/>
              <a:gd name="connsiteY42" fmla="*/ 5342761 h 5513767"/>
              <a:gd name="connsiteX43" fmla="*/ 2260922 w 5372101"/>
              <a:gd name="connsiteY43" fmla="*/ 5328122 h 5513767"/>
              <a:gd name="connsiteX44" fmla="*/ 2178497 w 5372101"/>
              <a:gd name="connsiteY44" fmla="*/ 5351065 h 5513767"/>
              <a:gd name="connsiteX45" fmla="*/ 2034408 w 5372101"/>
              <a:gd name="connsiteY45" fmla="*/ 5307958 h 5513767"/>
              <a:gd name="connsiteX46" fmla="*/ 1831505 w 5372101"/>
              <a:gd name="connsiteY46" fmla="*/ 5312691 h 5513767"/>
              <a:gd name="connsiteX47" fmla="*/ 1710387 w 5372101"/>
              <a:gd name="connsiteY47" fmla="*/ 5308705 h 5513767"/>
              <a:gd name="connsiteX48" fmla="*/ 1664816 w 5372101"/>
              <a:gd name="connsiteY48" fmla="*/ 5296479 h 5513767"/>
              <a:gd name="connsiteX49" fmla="*/ 1600883 w 5372101"/>
              <a:gd name="connsiteY49" fmla="*/ 5286607 h 5513767"/>
              <a:gd name="connsiteX50" fmla="*/ 1488397 w 5372101"/>
              <a:gd name="connsiteY50" fmla="*/ 5260898 h 5513767"/>
              <a:gd name="connsiteX51" fmla="*/ 1336670 w 5372101"/>
              <a:gd name="connsiteY51" fmla="*/ 5240770 h 5513767"/>
              <a:gd name="connsiteX52" fmla="*/ 1224297 w 5372101"/>
              <a:gd name="connsiteY52" fmla="*/ 5271845 h 5513767"/>
              <a:gd name="connsiteX53" fmla="*/ 1214830 w 5372101"/>
              <a:gd name="connsiteY53" fmla="*/ 5263450 h 5513767"/>
              <a:gd name="connsiteX54" fmla="*/ 1138181 w 5372101"/>
              <a:gd name="connsiteY54" fmla="*/ 5262590 h 5513767"/>
              <a:gd name="connsiteX55" fmla="*/ 943575 w 5372101"/>
              <a:gd name="connsiteY55" fmla="*/ 5290808 h 5513767"/>
              <a:gd name="connsiteX56" fmla="*/ 529813 w 5372101"/>
              <a:gd name="connsiteY56" fmla="*/ 5218555 h 5513767"/>
              <a:gd name="connsiteX57" fmla="*/ 519546 w 5372101"/>
              <a:gd name="connsiteY57" fmla="*/ 5208845 h 5513767"/>
              <a:gd name="connsiteX58" fmla="*/ 507906 w 5372101"/>
              <a:gd name="connsiteY58" fmla="*/ 5204779 h 5513767"/>
              <a:gd name="connsiteX59" fmla="*/ 505153 w 5372101"/>
              <a:gd name="connsiteY59" fmla="*/ 5196726 h 5513767"/>
              <a:gd name="connsiteX60" fmla="*/ 500429 w 5372101"/>
              <a:gd name="connsiteY60" fmla="*/ 5193241 h 5513767"/>
              <a:gd name="connsiteX61" fmla="*/ 431923 w 5372101"/>
              <a:gd name="connsiteY61" fmla="*/ 5191553 h 5513767"/>
              <a:gd name="connsiteX62" fmla="*/ 337115 w 5372101"/>
              <a:gd name="connsiteY62" fmla="*/ 5202714 h 5513767"/>
              <a:gd name="connsiteX63" fmla="*/ 303383 w 5372101"/>
              <a:gd name="connsiteY63" fmla="*/ 5184750 h 5513767"/>
              <a:gd name="connsiteX64" fmla="*/ 297664 w 5372101"/>
              <a:gd name="connsiteY64" fmla="*/ 5181269 h 5513767"/>
              <a:gd name="connsiteX65" fmla="*/ 272701 w 5372101"/>
              <a:gd name="connsiteY65" fmla="*/ 5175678 h 5513767"/>
              <a:gd name="connsiteX66" fmla="*/ 268242 w 5372101"/>
              <a:gd name="connsiteY66" fmla="*/ 5163678 h 5513767"/>
              <a:gd name="connsiteX67" fmla="*/ 232517 w 5372101"/>
              <a:gd name="connsiteY67" fmla="*/ 5147792 h 5513767"/>
              <a:gd name="connsiteX68" fmla="*/ 185851 w 5372101"/>
              <a:gd name="connsiteY68" fmla="*/ 5140408 h 5513767"/>
              <a:gd name="connsiteX69" fmla="*/ 20337 w 5372101"/>
              <a:gd name="connsiteY69" fmla="*/ 5113040 h 5513767"/>
              <a:gd name="connsiteX70" fmla="*/ 0 w 5372101"/>
              <a:gd name="connsiteY70" fmla="*/ 5112243 h 5513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5372101" h="5513767">
                <a:moveTo>
                  <a:pt x="0" y="0"/>
                </a:moveTo>
                <a:lnTo>
                  <a:pt x="5372101" y="0"/>
                </a:lnTo>
                <a:lnTo>
                  <a:pt x="5372101" y="5513767"/>
                </a:lnTo>
                <a:lnTo>
                  <a:pt x="5363126" y="5512835"/>
                </a:lnTo>
                <a:cubicBezTo>
                  <a:pt x="5345779" y="5509071"/>
                  <a:pt x="5329767" y="5502649"/>
                  <a:pt x="5316714" y="5491247"/>
                </a:cubicBezTo>
                <a:cubicBezTo>
                  <a:pt x="5295689" y="5478131"/>
                  <a:pt x="5219502" y="5459909"/>
                  <a:pt x="5198331" y="5470092"/>
                </a:cubicBezTo>
                <a:cubicBezTo>
                  <a:pt x="5181052" y="5469102"/>
                  <a:pt x="5165047" y="5459569"/>
                  <a:pt x="5150428" y="5472506"/>
                </a:cubicBezTo>
                <a:cubicBezTo>
                  <a:pt x="5129562" y="5487248"/>
                  <a:pt x="5088050" y="5445894"/>
                  <a:pt x="5085506" y="5468851"/>
                </a:cubicBezTo>
                <a:cubicBezTo>
                  <a:pt x="5055692" y="5440170"/>
                  <a:pt x="5006122" y="5469577"/>
                  <a:pt x="4968663" y="5470487"/>
                </a:cubicBezTo>
                <a:cubicBezTo>
                  <a:pt x="4947085" y="5444049"/>
                  <a:pt x="4889767" y="5472037"/>
                  <a:pt x="4815623" y="5458622"/>
                </a:cubicBezTo>
                <a:cubicBezTo>
                  <a:pt x="4792418" y="5428488"/>
                  <a:pt x="4765548" y="5449887"/>
                  <a:pt x="4716679" y="5405365"/>
                </a:cubicBezTo>
                <a:cubicBezTo>
                  <a:pt x="4713235" y="5407807"/>
                  <a:pt x="4709266" y="5409883"/>
                  <a:pt x="4704891" y="5411529"/>
                </a:cubicBezTo>
                <a:cubicBezTo>
                  <a:pt x="4679473" y="5421092"/>
                  <a:pt x="4646164" y="5414379"/>
                  <a:pt x="4630496" y="5396532"/>
                </a:cubicBezTo>
                <a:cubicBezTo>
                  <a:pt x="4590205" y="5365061"/>
                  <a:pt x="4548419" y="5412094"/>
                  <a:pt x="4506964" y="5396685"/>
                </a:cubicBezTo>
                <a:lnTo>
                  <a:pt x="4427135" y="5358585"/>
                </a:lnTo>
                <a:cubicBezTo>
                  <a:pt x="4319267" y="5308575"/>
                  <a:pt x="4152341" y="5340956"/>
                  <a:pt x="4028338" y="5313494"/>
                </a:cubicBezTo>
                <a:lnTo>
                  <a:pt x="4015367" y="5320766"/>
                </a:lnTo>
                <a:lnTo>
                  <a:pt x="4002837" y="5322294"/>
                </a:lnTo>
                <a:lnTo>
                  <a:pt x="3997650" y="5329513"/>
                </a:lnTo>
                <a:lnTo>
                  <a:pt x="3991991" y="5331908"/>
                </a:lnTo>
                <a:cubicBezTo>
                  <a:pt x="3969659" y="5338581"/>
                  <a:pt x="3978880" y="5316131"/>
                  <a:pt x="3925210" y="5319395"/>
                </a:cubicBezTo>
                <a:cubicBezTo>
                  <a:pt x="3947765" y="5277139"/>
                  <a:pt x="3837331" y="5338342"/>
                  <a:pt x="3837014" y="5289023"/>
                </a:cubicBezTo>
                <a:cubicBezTo>
                  <a:pt x="3824001" y="5291376"/>
                  <a:pt x="3811407" y="5295212"/>
                  <a:pt x="3798765" y="5299431"/>
                </a:cubicBezTo>
                <a:lnTo>
                  <a:pt x="3792144" y="5301616"/>
                </a:lnTo>
                <a:lnTo>
                  <a:pt x="3766249" y="5301869"/>
                </a:lnTo>
                <a:lnTo>
                  <a:pt x="3718651" y="5320541"/>
                </a:lnTo>
                <a:cubicBezTo>
                  <a:pt x="3703968" y="5321892"/>
                  <a:pt x="3688308" y="5321427"/>
                  <a:pt x="3671207" y="5318046"/>
                </a:cubicBezTo>
                <a:cubicBezTo>
                  <a:pt x="3616458" y="5288532"/>
                  <a:pt x="3514048" y="5333307"/>
                  <a:pt x="3446863" y="5294348"/>
                </a:cubicBezTo>
                <a:cubicBezTo>
                  <a:pt x="3420930" y="5283822"/>
                  <a:pt x="3333157" y="5274511"/>
                  <a:pt x="3312000" y="5286923"/>
                </a:cubicBezTo>
                <a:cubicBezTo>
                  <a:pt x="3292759" y="5287903"/>
                  <a:pt x="3273112" y="5280334"/>
                  <a:pt x="3259756" y="5294712"/>
                </a:cubicBezTo>
                <a:cubicBezTo>
                  <a:pt x="3239905" y="5311572"/>
                  <a:pt x="3185410" y="5275588"/>
                  <a:pt x="3187481" y="5298457"/>
                </a:cubicBezTo>
                <a:cubicBezTo>
                  <a:pt x="3168018" y="5286036"/>
                  <a:pt x="3146200" y="5288458"/>
                  <a:pt x="3124115" y="5294626"/>
                </a:cubicBezTo>
                <a:lnTo>
                  <a:pt x="3099907" y="5302443"/>
                </a:lnTo>
                <a:lnTo>
                  <a:pt x="3017494" y="5301439"/>
                </a:lnTo>
                <a:lnTo>
                  <a:pt x="3010848" y="5307225"/>
                </a:lnTo>
                <a:lnTo>
                  <a:pt x="2994286" y="5309060"/>
                </a:lnTo>
                <a:lnTo>
                  <a:pt x="2988160" y="5310041"/>
                </a:lnTo>
                <a:lnTo>
                  <a:pt x="2984260" y="5307528"/>
                </a:lnTo>
                <a:cubicBezTo>
                  <a:pt x="2981957" y="5306419"/>
                  <a:pt x="2980273" y="5306402"/>
                  <a:pt x="2979127" y="5308389"/>
                </a:cubicBezTo>
                <a:cubicBezTo>
                  <a:pt x="2978971" y="5309447"/>
                  <a:pt x="2978816" y="5310505"/>
                  <a:pt x="2978660" y="5311563"/>
                </a:cubicBezTo>
                <a:lnTo>
                  <a:pt x="2946326" y="5316745"/>
                </a:lnTo>
                <a:lnTo>
                  <a:pt x="2713134" y="5331381"/>
                </a:lnTo>
                <a:cubicBezTo>
                  <a:pt x="2610698" y="5372328"/>
                  <a:pt x="2466037" y="5325762"/>
                  <a:pt x="2352072" y="5342761"/>
                </a:cubicBezTo>
                <a:cubicBezTo>
                  <a:pt x="2293501" y="5293708"/>
                  <a:pt x="2324138" y="5338538"/>
                  <a:pt x="2260922" y="5328122"/>
                </a:cubicBezTo>
                <a:cubicBezTo>
                  <a:pt x="2275681" y="5372347"/>
                  <a:pt x="2185007" y="5301703"/>
                  <a:pt x="2178497" y="5351065"/>
                </a:cubicBezTo>
                <a:cubicBezTo>
                  <a:pt x="2133294" y="5337229"/>
                  <a:pt x="2097074" y="5300208"/>
                  <a:pt x="2034408" y="5307958"/>
                </a:cubicBezTo>
                <a:cubicBezTo>
                  <a:pt x="1981894" y="5332879"/>
                  <a:pt x="1896288" y="5279365"/>
                  <a:pt x="1831505" y="5312691"/>
                </a:cubicBezTo>
                <a:cubicBezTo>
                  <a:pt x="1807063" y="5321035"/>
                  <a:pt x="1727674" y="5322925"/>
                  <a:pt x="1710387" y="5308705"/>
                </a:cubicBezTo>
                <a:cubicBezTo>
                  <a:pt x="1693367" y="5306094"/>
                  <a:pt x="1674901" y="5312009"/>
                  <a:pt x="1664816" y="5296479"/>
                </a:cubicBezTo>
                <a:cubicBezTo>
                  <a:pt x="1649255" y="5277912"/>
                  <a:pt x="1596152" y="5309335"/>
                  <a:pt x="1600883" y="5286607"/>
                </a:cubicBezTo>
                <a:cubicBezTo>
                  <a:pt x="1563066" y="5308189"/>
                  <a:pt x="1524339" y="5269513"/>
                  <a:pt x="1488397" y="5260898"/>
                </a:cubicBezTo>
                <a:cubicBezTo>
                  <a:pt x="1459246" y="5282011"/>
                  <a:pt x="1412580" y="5243108"/>
                  <a:pt x="1336670" y="5240770"/>
                </a:cubicBezTo>
                <a:cubicBezTo>
                  <a:pt x="1304792" y="5265122"/>
                  <a:pt x="1285508" y="5238878"/>
                  <a:pt x="1224297" y="5271845"/>
                </a:cubicBezTo>
                <a:cubicBezTo>
                  <a:pt x="1221731" y="5268771"/>
                  <a:pt x="1218543" y="5265944"/>
                  <a:pt x="1214830" y="5263450"/>
                </a:cubicBezTo>
                <a:cubicBezTo>
                  <a:pt x="1193241" y="5248952"/>
                  <a:pt x="1158925" y="5248567"/>
                  <a:pt x="1138181" y="5262590"/>
                </a:cubicBezTo>
                <a:lnTo>
                  <a:pt x="943575" y="5290808"/>
                </a:lnTo>
                <a:cubicBezTo>
                  <a:pt x="823587" y="5316899"/>
                  <a:pt x="658340" y="5217603"/>
                  <a:pt x="529813" y="5218555"/>
                </a:cubicBezTo>
                <a:lnTo>
                  <a:pt x="519546" y="5208845"/>
                </a:lnTo>
                <a:lnTo>
                  <a:pt x="507906" y="5204779"/>
                </a:lnTo>
                <a:lnTo>
                  <a:pt x="505153" y="5196726"/>
                </a:lnTo>
                <a:lnTo>
                  <a:pt x="500429" y="5193241"/>
                </a:lnTo>
                <a:cubicBezTo>
                  <a:pt x="480923" y="5182176"/>
                  <a:pt x="482807" y="5205793"/>
                  <a:pt x="431923" y="5191553"/>
                </a:cubicBezTo>
                <a:cubicBezTo>
                  <a:pt x="440499" y="5237077"/>
                  <a:pt x="352872" y="5155083"/>
                  <a:pt x="337115" y="5202714"/>
                </a:cubicBezTo>
                <a:cubicBezTo>
                  <a:pt x="325265" y="5197752"/>
                  <a:pt x="314288" y="5191441"/>
                  <a:pt x="303383" y="5184750"/>
                </a:cubicBezTo>
                <a:lnTo>
                  <a:pt x="297664" y="5181269"/>
                </a:lnTo>
                <a:lnTo>
                  <a:pt x="272701" y="5175678"/>
                </a:lnTo>
                <a:lnTo>
                  <a:pt x="268242" y="5163678"/>
                </a:lnTo>
                <a:lnTo>
                  <a:pt x="232517" y="5147792"/>
                </a:lnTo>
                <a:cubicBezTo>
                  <a:pt x="218741" y="5143453"/>
                  <a:pt x="203450" y="5140668"/>
                  <a:pt x="185851" y="5140408"/>
                </a:cubicBezTo>
                <a:cubicBezTo>
                  <a:pt x="139207" y="5153337"/>
                  <a:pt x="79723" y="5120316"/>
                  <a:pt x="20337" y="5113040"/>
                </a:cubicBezTo>
                <a:lnTo>
                  <a:pt x="0" y="5112243"/>
                </a:lnTo>
                <a:close/>
              </a:path>
            </a:pathLst>
          </a:custGeom>
          <a:solidFill>
            <a:srgbClr val="82766A">
              <a:alpha val="15000"/>
            </a:srgb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Content Placeholder 2">
            <a:extLst>
              <a:ext uri="{FF2B5EF4-FFF2-40B4-BE49-F238E27FC236}">
                <a16:creationId xmlns:a16="http://schemas.microsoft.com/office/drawing/2014/main" id="{A253ED68-3CB7-1475-05C4-5C5346E4DDA5}"/>
              </a:ext>
            </a:extLst>
          </p:cNvPr>
          <p:cNvSpPr>
            <a:spLocks noGrp="1"/>
          </p:cNvSpPr>
          <p:nvPr>
            <p:ph idx="1"/>
          </p:nvPr>
        </p:nvSpPr>
        <p:spPr>
          <a:xfrm>
            <a:off x="6651086" y="2169763"/>
            <a:ext cx="4458446" cy="3487234"/>
          </a:xfrm>
        </p:spPr>
        <p:txBody>
          <a:bodyPr anchor="ctr">
            <a:normAutofit lnSpcReduction="10000"/>
          </a:bodyPr>
          <a:lstStyle/>
          <a:p>
            <a:pPr rtl="0" fontAlgn="base">
              <a:spcBef>
                <a:spcPts val="0"/>
              </a:spcBef>
              <a:spcAft>
                <a:spcPts val="600"/>
              </a:spcAft>
              <a:buFont typeface="Arial" panose="020B0604020202020204" pitchFamily="34" charset="0"/>
              <a:buChar char="•"/>
            </a:pPr>
            <a:r>
              <a:rPr lang="en-US" sz="1600" b="0" i="0" u="none" strike="noStrike" dirty="0">
                <a:effectLst/>
                <a:latin typeface="Times New Roman" panose="02020603050405020304" pitchFamily="18" charset="0"/>
              </a:rPr>
              <a:t>Hospitality blends personalized service, memorable experiences, thoughtful amenities</a:t>
            </a:r>
          </a:p>
          <a:p>
            <a:pPr rtl="0" fontAlgn="base">
              <a:spcBef>
                <a:spcPts val="0"/>
              </a:spcBef>
              <a:spcAft>
                <a:spcPts val="600"/>
              </a:spcAft>
              <a:buFont typeface="Arial" panose="020B0604020202020204" pitchFamily="34" charset="0"/>
              <a:buChar char="•"/>
            </a:pPr>
            <a:r>
              <a:rPr lang="en-US" sz="1600" b="0" i="0" u="none" strike="noStrike" dirty="0">
                <a:effectLst/>
                <a:latin typeface="Times New Roman" panose="02020603050405020304" pitchFamily="18" charset="0"/>
              </a:rPr>
              <a:t>Guest services and facilities shape traveler's journey</a:t>
            </a:r>
          </a:p>
          <a:p>
            <a:pPr rtl="0" fontAlgn="base">
              <a:spcBef>
                <a:spcPts val="0"/>
              </a:spcBef>
              <a:spcAft>
                <a:spcPts val="600"/>
              </a:spcAft>
              <a:buFont typeface="Arial" panose="020B0604020202020204" pitchFamily="34" charset="0"/>
              <a:buChar char="•"/>
            </a:pPr>
            <a:r>
              <a:rPr lang="en-US" sz="1600" b="0" i="0" u="none" strike="noStrike" dirty="0">
                <a:effectLst/>
                <a:latin typeface="Times New Roman" panose="02020603050405020304" pitchFamily="18" charset="0"/>
              </a:rPr>
              <a:t>Personalized assistance like seamless check-in enhances individual needs (Leung and Wong, 2020)</a:t>
            </a:r>
          </a:p>
          <a:p>
            <a:pPr rtl="0" fontAlgn="base">
              <a:spcBef>
                <a:spcPts val="0"/>
              </a:spcBef>
              <a:spcAft>
                <a:spcPts val="600"/>
              </a:spcAft>
              <a:buFont typeface="Arial" panose="020B0604020202020204" pitchFamily="34" charset="0"/>
              <a:buChar char="•"/>
            </a:pPr>
            <a:r>
              <a:rPr lang="en-US" sz="1600" b="0" i="0" u="none" strike="noStrike" dirty="0">
                <a:effectLst/>
                <a:latin typeface="Times New Roman" panose="02020603050405020304" pitchFamily="18" charset="0"/>
              </a:rPr>
              <a:t>Problem resolution approach addresses guest concerns</a:t>
            </a:r>
          </a:p>
          <a:p>
            <a:pPr rtl="0" fontAlgn="base">
              <a:spcBef>
                <a:spcPts val="0"/>
              </a:spcBef>
              <a:spcAft>
                <a:spcPts val="600"/>
              </a:spcAft>
              <a:buFont typeface="Arial" panose="020B0604020202020204" pitchFamily="34" charset="0"/>
              <a:buChar char="•"/>
            </a:pPr>
            <a:r>
              <a:rPr lang="en-US" sz="1600" b="0" i="0" u="none" strike="noStrike" dirty="0">
                <a:effectLst/>
                <a:latin typeface="Times New Roman" panose="02020603050405020304" pitchFamily="18" charset="0"/>
              </a:rPr>
              <a:t>Safety and security vital for guest satisfaction</a:t>
            </a:r>
          </a:p>
          <a:p>
            <a:pPr rtl="0" fontAlgn="base">
              <a:spcBef>
                <a:spcPts val="0"/>
              </a:spcBef>
              <a:spcAft>
                <a:spcPts val="600"/>
              </a:spcAft>
              <a:buFont typeface="Arial" panose="020B0604020202020204" pitchFamily="34" charset="0"/>
              <a:buChar char="•"/>
            </a:pPr>
            <a:r>
              <a:rPr lang="en-US" sz="1600" b="0" i="0" u="none" strike="noStrike" dirty="0">
                <a:effectLst/>
                <a:latin typeface="Times New Roman" panose="02020603050405020304" pitchFamily="18" charset="0"/>
              </a:rPr>
              <a:t>Luxurious, spacious rooms with amenities enhance satisfaction</a:t>
            </a:r>
          </a:p>
          <a:p>
            <a:pPr rtl="0" fontAlgn="base">
              <a:spcBef>
                <a:spcPts val="0"/>
              </a:spcBef>
              <a:spcAft>
                <a:spcPts val="600"/>
              </a:spcAft>
              <a:buFont typeface="Arial" panose="020B0604020202020204" pitchFamily="34" charset="0"/>
              <a:buChar char="•"/>
            </a:pPr>
            <a:r>
              <a:rPr lang="en-US" sz="1600" b="0" i="0" u="none" strike="noStrike" dirty="0">
                <a:effectLst/>
                <a:latin typeface="Times New Roman" panose="02020603050405020304" pitchFamily="18" charset="0"/>
              </a:rPr>
              <a:t>JW Marriott Grosvenor House London has timeless elegance and legacy since 1929 (Shin and Jeong, 2022)</a:t>
            </a:r>
          </a:p>
        </p:txBody>
      </p:sp>
      <p:sp>
        <p:nvSpPr>
          <p:cNvPr id="2" name="Title 1">
            <a:extLst>
              <a:ext uri="{FF2B5EF4-FFF2-40B4-BE49-F238E27FC236}">
                <a16:creationId xmlns:a16="http://schemas.microsoft.com/office/drawing/2014/main" id="{EE44C893-AA50-7C6A-A564-7DAB948FAAD2}"/>
              </a:ext>
            </a:extLst>
          </p:cNvPr>
          <p:cNvSpPr>
            <a:spLocks noGrp="1"/>
          </p:cNvSpPr>
          <p:nvPr>
            <p:ph type="title"/>
          </p:nvPr>
        </p:nvSpPr>
        <p:spPr>
          <a:xfrm>
            <a:off x="6492728" y="797716"/>
            <a:ext cx="4775162" cy="1242924"/>
          </a:xfrm>
        </p:spPr>
        <p:txBody>
          <a:bodyPr>
            <a:normAutofit/>
          </a:bodyPr>
          <a:lstStyle/>
          <a:p>
            <a:pPr algn="ctr"/>
            <a:r>
              <a:rPr lang="en-US" sz="2000" b="1" i="0" u="none" strike="noStrike" dirty="0">
                <a:effectLst/>
                <a:latin typeface="Times New Roman" panose="02020603050405020304" pitchFamily="18" charset="0"/>
              </a:rPr>
              <a:t>Outline the nature, scope and role of guest services and facilities in general and then apply this to your chosen hotel</a:t>
            </a:r>
            <a:endParaRPr lang="en-GB" sz="2000" dirty="0"/>
          </a:p>
        </p:txBody>
      </p:sp>
      <p:sp>
        <p:nvSpPr>
          <p:cNvPr id="4109" name="Rectangle 6">
            <a:extLst>
              <a:ext uri="{FF2B5EF4-FFF2-40B4-BE49-F238E27FC236}">
                <a16:creationId xmlns:a16="http://schemas.microsoft.com/office/drawing/2014/main" id="{F0C518C2-0AA4-470C-87B9-9CBF428FBA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26434" y="399531"/>
            <a:ext cx="1707751"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6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926260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27BA2B-48AF-B4C7-FBE0-01A8DA6E495F}"/>
              </a:ext>
            </a:extLst>
          </p:cNvPr>
          <p:cNvSpPr>
            <a:spLocks noGrp="1"/>
          </p:cNvSpPr>
          <p:nvPr>
            <p:ph type="title"/>
          </p:nvPr>
        </p:nvSpPr>
        <p:spPr>
          <a:xfrm>
            <a:off x="7640664" y="154984"/>
            <a:ext cx="4355024" cy="1425844"/>
          </a:xfrm>
        </p:spPr>
        <p:txBody>
          <a:bodyPr anchor="b">
            <a:normAutofit/>
          </a:bodyPr>
          <a:lstStyle/>
          <a:p>
            <a:r>
              <a:rPr lang="en-US" sz="2000" b="1" i="0" u="none" strike="noStrike" dirty="0">
                <a:effectLst/>
                <a:latin typeface="Times New Roman" panose="02020603050405020304" pitchFamily="18" charset="0"/>
              </a:rPr>
              <a:t>Discuss the importance of hospitality and how hotels meet/exceed guest expectations</a:t>
            </a:r>
            <a:endParaRPr lang="en-GB" sz="2000" dirty="0"/>
          </a:p>
        </p:txBody>
      </p:sp>
      <p:pic>
        <p:nvPicPr>
          <p:cNvPr id="5" name="Picture 4" descr="A large lobby with a chandelier and couches&#10;&#10;Description automatically generated">
            <a:extLst>
              <a:ext uri="{FF2B5EF4-FFF2-40B4-BE49-F238E27FC236}">
                <a16:creationId xmlns:a16="http://schemas.microsoft.com/office/drawing/2014/main" id="{9EE105C5-B369-FD1F-347E-4FEA23C4C67D}"/>
              </a:ext>
            </a:extLst>
          </p:cNvPr>
          <p:cNvPicPr>
            <a:picLocks noChangeAspect="1"/>
          </p:cNvPicPr>
          <p:nvPr/>
        </p:nvPicPr>
        <p:blipFill rotWithShape="1">
          <a:blip r:embed="rId3"/>
          <a:srcRect l="22614" r="25121" b="-1"/>
          <a:stretch/>
        </p:blipFill>
        <p:spPr>
          <a:xfrm>
            <a:off x="20" y="10"/>
            <a:ext cx="7390243" cy="6857990"/>
          </a:xfrm>
          <a:prstGeom prst="rect">
            <a:avLst/>
          </a:prstGeom>
        </p:spPr>
      </p:pic>
      <p:sp>
        <p:nvSpPr>
          <p:cNvPr id="10" name="Rectangle 9">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879677" y="2347416"/>
            <a:ext cx="1630908" cy="7390262"/>
          </a:xfrm>
          <a:prstGeom prst="rect">
            <a:avLst/>
          </a:prstGeom>
          <a:gradFill>
            <a:gsLst>
              <a:gs pos="0">
                <a:schemeClr val="accent5"/>
              </a:gs>
              <a:gs pos="47000">
                <a:schemeClr val="accent2">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flipV="1">
            <a:off x="-1919061" y="1919060"/>
            <a:ext cx="6854280" cy="3016159"/>
          </a:xfrm>
          <a:prstGeom prst="rect">
            <a:avLst/>
          </a:prstGeom>
          <a:gradFill flip="none" rotWithShape="1">
            <a:gsLst>
              <a:gs pos="0">
                <a:schemeClr val="accent5"/>
              </a:gs>
              <a:gs pos="47000">
                <a:schemeClr val="accent2">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7" name="Rectangle 16">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461657" y="4425055"/>
            <a:ext cx="2928605" cy="2432945"/>
          </a:xfrm>
          <a:prstGeom prst="rect">
            <a:avLst/>
          </a:prstGeom>
          <a:gradFill flip="none" rotWithShape="1">
            <a:gsLst>
              <a:gs pos="0">
                <a:schemeClr val="accent2"/>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3" name="Content Placeholder 2">
            <a:extLst>
              <a:ext uri="{FF2B5EF4-FFF2-40B4-BE49-F238E27FC236}">
                <a16:creationId xmlns:a16="http://schemas.microsoft.com/office/drawing/2014/main" id="{6047EAE6-F5CC-F8C6-876D-6CFDDDC328AE}"/>
              </a:ext>
            </a:extLst>
          </p:cNvPr>
          <p:cNvSpPr>
            <a:spLocks noGrp="1"/>
          </p:cNvSpPr>
          <p:nvPr>
            <p:ph idx="1"/>
          </p:nvPr>
        </p:nvSpPr>
        <p:spPr>
          <a:xfrm>
            <a:off x="7640664" y="2340244"/>
            <a:ext cx="4211234" cy="4362772"/>
          </a:xfrm>
        </p:spPr>
        <p:txBody>
          <a:bodyPr anchor="t">
            <a:normAutofit/>
          </a:bodyPr>
          <a:lstStyle/>
          <a:p>
            <a:pPr rtl="0" fontAlgn="base">
              <a:spcBef>
                <a:spcPts val="0"/>
              </a:spcBef>
              <a:spcAft>
                <a:spcPts val="600"/>
              </a:spcAft>
              <a:buFont typeface="Arial" panose="020B0604020202020204" pitchFamily="34" charset="0"/>
              <a:buChar char="•"/>
            </a:pPr>
            <a:r>
              <a:rPr lang="en-US" sz="1800" b="0" i="0" u="none" strike="noStrike" dirty="0">
                <a:effectLst/>
                <a:latin typeface="Times New Roman" panose="02020603050405020304" pitchFamily="18" charset="0"/>
              </a:rPr>
              <a:t>Hospitality industry provides success, warmth, protection to hotels and guests</a:t>
            </a:r>
          </a:p>
          <a:p>
            <a:pPr rtl="0" fontAlgn="base">
              <a:spcBef>
                <a:spcPts val="0"/>
              </a:spcBef>
              <a:spcAft>
                <a:spcPts val="600"/>
              </a:spcAft>
              <a:buFont typeface="Arial" panose="020B0604020202020204" pitchFamily="34" charset="0"/>
              <a:buChar char="•"/>
            </a:pPr>
            <a:r>
              <a:rPr lang="en-US" sz="1800" b="0" i="0" u="none" strike="noStrike" dirty="0">
                <a:effectLst/>
                <a:latin typeface="Times New Roman" panose="02020603050405020304" pitchFamily="18" charset="0"/>
              </a:rPr>
              <a:t>Provides income, employment, revenue, infrastructure, tax revenue</a:t>
            </a:r>
          </a:p>
          <a:p>
            <a:pPr rtl="0" fontAlgn="base">
              <a:spcBef>
                <a:spcPts val="0"/>
              </a:spcBef>
              <a:spcAft>
                <a:spcPts val="600"/>
              </a:spcAft>
              <a:buFont typeface="Arial" panose="020B0604020202020204" pitchFamily="34" charset="0"/>
              <a:buChar char="•"/>
            </a:pPr>
            <a:r>
              <a:rPr lang="en-US" sz="1800" b="0" i="0" u="none" strike="noStrike" dirty="0">
                <a:effectLst/>
                <a:latin typeface="Times New Roman" panose="02020603050405020304" pitchFamily="18" charset="0"/>
              </a:rPr>
              <a:t>Enhances quality of life through entertainment and recreation</a:t>
            </a:r>
          </a:p>
          <a:p>
            <a:pPr rtl="0" fontAlgn="base">
              <a:spcBef>
                <a:spcPts val="0"/>
              </a:spcBef>
              <a:spcAft>
                <a:spcPts val="600"/>
              </a:spcAft>
              <a:buFont typeface="Arial" panose="020B0604020202020204" pitchFamily="34" charset="0"/>
              <a:buChar char="•"/>
            </a:pPr>
            <a:r>
              <a:rPr lang="en-US" sz="1800" b="0" i="0" u="none" strike="noStrike" dirty="0">
                <a:effectLst/>
                <a:latin typeface="Times New Roman" panose="02020603050405020304" pitchFamily="18" charset="0"/>
              </a:rPr>
              <a:t>JW Marriott focuses on enhancing guest experience (How and Lee, 2021)</a:t>
            </a:r>
          </a:p>
          <a:p>
            <a:pPr rtl="0" fontAlgn="base">
              <a:spcBef>
                <a:spcPts val="0"/>
              </a:spcBef>
              <a:spcAft>
                <a:spcPts val="600"/>
              </a:spcAft>
              <a:buFont typeface="Arial" panose="020B0604020202020204" pitchFamily="34" charset="0"/>
              <a:buChar char="•"/>
            </a:pPr>
            <a:r>
              <a:rPr lang="en-US" sz="1800" b="0" i="0" u="none" strike="noStrike" dirty="0">
                <a:effectLst/>
                <a:latin typeface="Times New Roman" panose="02020603050405020304" pitchFamily="18" charset="0"/>
              </a:rPr>
              <a:t>Provides hassle-free technology like mobile check-in and smart rooms</a:t>
            </a:r>
          </a:p>
          <a:p>
            <a:pPr rtl="0" fontAlgn="base">
              <a:spcBef>
                <a:spcPts val="0"/>
              </a:spcBef>
              <a:spcAft>
                <a:spcPts val="600"/>
              </a:spcAft>
              <a:buFont typeface="Arial" panose="020B0604020202020204" pitchFamily="34" charset="0"/>
              <a:buChar char="•"/>
            </a:pPr>
            <a:r>
              <a:rPr lang="en-US" sz="1800" b="0" i="0" u="none" strike="noStrike" dirty="0">
                <a:effectLst/>
                <a:latin typeface="Times New Roman" panose="02020603050405020304" pitchFamily="18" charset="0"/>
              </a:rPr>
              <a:t>Strong online presence important to meet guest expectations</a:t>
            </a:r>
          </a:p>
          <a:p>
            <a:pPr rtl="0" fontAlgn="base">
              <a:spcBef>
                <a:spcPts val="0"/>
              </a:spcBef>
              <a:spcAft>
                <a:spcPts val="600"/>
              </a:spcAft>
              <a:buFont typeface="Arial" panose="020B0604020202020204" pitchFamily="34" charset="0"/>
              <a:buChar char="•"/>
            </a:pPr>
            <a:r>
              <a:rPr lang="en-US" sz="1800" b="0" i="0" u="none" strike="noStrike" dirty="0">
                <a:effectLst/>
                <a:latin typeface="Times New Roman" panose="02020603050405020304" pitchFamily="18" charset="0"/>
              </a:rPr>
              <a:t>Personalized service and guest-centric approach for exceptional experiences</a:t>
            </a:r>
          </a:p>
        </p:txBody>
      </p:sp>
    </p:spTree>
    <p:extLst>
      <p:ext uri="{BB962C8B-B14F-4D97-AF65-F5344CB8AC3E}">
        <p14:creationId xmlns:p14="http://schemas.microsoft.com/office/powerpoint/2010/main" val="20315331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3" name="Rectangle 6152">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5" name="Rectangle 6154">
            <a:extLst>
              <a:ext uri="{FF2B5EF4-FFF2-40B4-BE49-F238E27FC236}">
                <a16:creationId xmlns:a16="http://schemas.microsoft.com/office/drawing/2014/main" id="{2F36CA75-CFBF-4844-B719-8FE9EBADA9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157" name="Rectangle 6156">
            <a:extLst>
              <a:ext uri="{FF2B5EF4-FFF2-40B4-BE49-F238E27FC236}">
                <a16:creationId xmlns:a16="http://schemas.microsoft.com/office/drawing/2014/main" id="{3D4A84B9-E564-4DD0-97F8-DBF1C460C2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9" name="Rectangle 6158">
            <a:extLst>
              <a:ext uri="{FF2B5EF4-FFF2-40B4-BE49-F238E27FC236}">
                <a16:creationId xmlns:a16="http://schemas.microsoft.com/office/drawing/2014/main" id="{102382E0-0A09-46AE-B955-B911CAFE7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161" name="Rectangle 6160">
            <a:extLst>
              <a:ext uri="{FF2B5EF4-FFF2-40B4-BE49-F238E27FC236}">
                <a16:creationId xmlns:a16="http://schemas.microsoft.com/office/drawing/2014/main" id="{7DE75D4A-0965-4973-BE75-DECCAC9A96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6163" name="Picture 6162">
            <a:extLst>
              <a:ext uri="{FF2B5EF4-FFF2-40B4-BE49-F238E27FC236}">
                <a16:creationId xmlns:a16="http://schemas.microsoft.com/office/drawing/2014/main" id="{4A599609-F5C2-4A0B-A992-913F814A631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40000"/>
            <a:extLst>
              <a:ext uri="{28A0092B-C50C-407E-A947-70E740481C1C}">
                <a14:useLocalDpi xmlns:a14="http://schemas.microsoft.com/office/drawing/2010/main" val="0"/>
              </a:ext>
            </a:extLst>
          </a:blip>
          <a:stretch>
            <a:fillRect/>
          </a:stretch>
        </p:blipFill>
        <p:spPr>
          <a:xfrm>
            <a:off x="5414" y="0"/>
            <a:ext cx="12181172" cy="6858000"/>
          </a:xfrm>
          <a:prstGeom prst="rect">
            <a:avLst/>
          </a:prstGeom>
        </p:spPr>
      </p:pic>
      <p:pic>
        <p:nvPicPr>
          <p:cNvPr id="6148" name="Picture 4" descr="JW Marriott Hotel Macau with Deluxe King Room and Grand Resort Deck Access  - Klook India">
            <a:extLst>
              <a:ext uri="{FF2B5EF4-FFF2-40B4-BE49-F238E27FC236}">
                <a16:creationId xmlns:a16="http://schemas.microsoft.com/office/drawing/2014/main" id="{26E61010-47F8-FC78-04A4-592F3302962A}"/>
              </a:ext>
            </a:extLst>
          </p:cNvPr>
          <p:cNvPicPr>
            <a:picLocks noChangeAspect="1" noChangeArrowheads="1"/>
          </p:cNvPicPr>
          <p:nvPr/>
        </p:nvPicPr>
        <p:blipFill rotWithShape="1">
          <a:blip r:embed="rId4">
            <a:alphaModFix amt="38000"/>
            <a:extLst>
              <a:ext uri="{28A0092B-C50C-407E-A947-70E740481C1C}">
                <a14:useLocalDpi xmlns:a14="http://schemas.microsoft.com/office/drawing/2010/main" val="0"/>
              </a:ext>
            </a:extLst>
          </a:blip>
          <a:srcRect/>
          <a:stretch/>
        </p:blipFill>
        <p:spPr bwMode="auto">
          <a:xfrm>
            <a:off x="20" y="10"/>
            <a:ext cx="12188932"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C537887B-05D2-E825-4456-F868550A1D39}"/>
              </a:ext>
            </a:extLst>
          </p:cNvPr>
          <p:cNvSpPr>
            <a:spLocks noGrp="1"/>
          </p:cNvSpPr>
          <p:nvPr>
            <p:ph type="title"/>
          </p:nvPr>
        </p:nvSpPr>
        <p:spPr>
          <a:xfrm>
            <a:off x="1191965" y="552808"/>
            <a:ext cx="9801854" cy="1942420"/>
          </a:xfrm>
        </p:spPr>
        <p:txBody>
          <a:bodyPr anchor="b">
            <a:normAutofit/>
          </a:bodyPr>
          <a:lstStyle/>
          <a:p>
            <a:pPr algn="ctr"/>
            <a:r>
              <a:rPr lang="en-GB" sz="4800" b="1" i="0" u="none" strike="noStrike" dirty="0">
                <a:solidFill>
                  <a:srgbClr val="FFFFFF"/>
                </a:solidFill>
                <a:effectLst/>
                <a:latin typeface="Times New Roman" panose="02020603050405020304" pitchFamily="18" charset="0"/>
              </a:rPr>
              <a:t>Conclusion</a:t>
            </a:r>
            <a:endParaRPr lang="en-GB" sz="4800" dirty="0">
              <a:solidFill>
                <a:srgbClr val="FFFFFF"/>
              </a:solidFill>
            </a:endParaRPr>
          </a:p>
        </p:txBody>
      </p:sp>
      <p:sp>
        <p:nvSpPr>
          <p:cNvPr id="3" name="Content Placeholder 2">
            <a:extLst>
              <a:ext uri="{FF2B5EF4-FFF2-40B4-BE49-F238E27FC236}">
                <a16:creationId xmlns:a16="http://schemas.microsoft.com/office/drawing/2014/main" id="{A2417D64-822F-39D9-6954-86A5922FC2D3}"/>
              </a:ext>
            </a:extLst>
          </p:cNvPr>
          <p:cNvSpPr>
            <a:spLocks noGrp="1"/>
          </p:cNvSpPr>
          <p:nvPr>
            <p:ph idx="1"/>
          </p:nvPr>
        </p:nvSpPr>
        <p:spPr>
          <a:xfrm>
            <a:off x="3750590" y="3055657"/>
            <a:ext cx="5212952" cy="2614231"/>
          </a:xfrm>
        </p:spPr>
        <p:txBody>
          <a:bodyPr anchor="t">
            <a:normAutofit/>
          </a:bodyPr>
          <a:lstStyle/>
          <a:p>
            <a:pPr rtl="0" fontAlgn="base">
              <a:spcBef>
                <a:spcPts val="0"/>
              </a:spcBef>
              <a:spcAft>
                <a:spcPts val="600"/>
              </a:spcAft>
              <a:buFont typeface="Arial" panose="020B0604020202020204" pitchFamily="34" charset="0"/>
              <a:buChar char="•"/>
            </a:pPr>
            <a:r>
              <a:rPr lang="en-US" sz="2400" b="0" i="0" u="none" strike="noStrike" dirty="0">
                <a:solidFill>
                  <a:srgbClr val="FFFFFF"/>
                </a:solidFill>
                <a:effectLst/>
                <a:latin typeface="Times New Roman" panose="02020603050405020304" pitchFamily="18" charset="0"/>
              </a:rPr>
              <a:t>Unique customized experiences</a:t>
            </a:r>
          </a:p>
          <a:p>
            <a:pPr rtl="0" fontAlgn="base">
              <a:spcBef>
                <a:spcPts val="0"/>
              </a:spcBef>
              <a:spcAft>
                <a:spcPts val="600"/>
              </a:spcAft>
              <a:buFont typeface="Arial" panose="020B0604020202020204" pitchFamily="34" charset="0"/>
              <a:buChar char="•"/>
            </a:pPr>
            <a:r>
              <a:rPr lang="en-US" sz="2400" b="0" i="0" u="none" strike="noStrike" dirty="0">
                <a:solidFill>
                  <a:srgbClr val="FFFFFF"/>
                </a:solidFill>
                <a:effectLst/>
                <a:latin typeface="Times New Roman" panose="02020603050405020304" pitchFamily="18" charset="0"/>
              </a:rPr>
              <a:t>Luxury amenities</a:t>
            </a:r>
          </a:p>
          <a:p>
            <a:pPr rtl="0" fontAlgn="base">
              <a:spcBef>
                <a:spcPts val="0"/>
              </a:spcBef>
              <a:spcAft>
                <a:spcPts val="600"/>
              </a:spcAft>
              <a:buFont typeface="Arial" panose="020B0604020202020204" pitchFamily="34" charset="0"/>
              <a:buChar char="•"/>
            </a:pPr>
            <a:r>
              <a:rPr lang="en-US" sz="2400" b="0" i="0" u="none" strike="noStrike" dirty="0">
                <a:solidFill>
                  <a:srgbClr val="FFFFFF"/>
                </a:solidFill>
                <a:effectLst/>
                <a:latin typeface="Times New Roman" panose="02020603050405020304" pitchFamily="18" charset="0"/>
              </a:rPr>
              <a:t>Personalized service</a:t>
            </a:r>
          </a:p>
          <a:p>
            <a:pPr rtl="0" fontAlgn="base">
              <a:spcBef>
                <a:spcPts val="0"/>
              </a:spcBef>
              <a:spcAft>
                <a:spcPts val="600"/>
              </a:spcAft>
              <a:buFont typeface="Arial" panose="020B0604020202020204" pitchFamily="34" charset="0"/>
              <a:buChar char="•"/>
            </a:pPr>
            <a:r>
              <a:rPr lang="en-US" sz="2400" b="0" i="0" u="none" strike="noStrike" dirty="0">
                <a:solidFill>
                  <a:srgbClr val="FFFFFF"/>
                </a:solidFill>
                <a:effectLst/>
                <a:latin typeface="Times New Roman" panose="02020603050405020304" pitchFamily="18" charset="0"/>
              </a:rPr>
              <a:t>Guest-centric approach</a:t>
            </a:r>
          </a:p>
          <a:p>
            <a:pPr rtl="0" fontAlgn="base">
              <a:spcBef>
                <a:spcPts val="0"/>
              </a:spcBef>
              <a:spcAft>
                <a:spcPts val="600"/>
              </a:spcAft>
              <a:buFont typeface="Arial" panose="020B0604020202020204" pitchFamily="34" charset="0"/>
              <a:buChar char="•"/>
            </a:pPr>
            <a:r>
              <a:rPr lang="en-US" sz="2400" b="0" i="0" u="none" strike="noStrike" dirty="0">
                <a:solidFill>
                  <a:srgbClr val="FFFFFF"/>
                </a:solidFill>
                <a:effectLst/>
                <a:latin typeface="Times New Roman" panose="02020603050405020304" pitchFamily="18" charset="0"/>
              </a:rPr>
              <a:t>Signature hospitality excellence</a:t>
            </a:r>
          </a:p>
        </p:txBody>
      </p:sp>
    </p:spTree>
    <p:extLst>
      <p:ext uri="{BB962C8B-B14F-4D97-AF65-F5344CB8AC3E}">
        <p14:creationId xmlns:p14="http://schemas.microsoft.com/office/powerpoint/2010/main" val="28765093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5B2E39-9FC7-748E-E8B9-B30EB4200F7A}"/>
              </a:ext>
            </a:extLst>
          </p:cNvPr>
          <p:cNvSpPr>
            <a:spLocks noGrp="1"/>
          </p:cNvSpPr>
          <p:nvPr>
            <p:ph type="title"/>
          </p:nvPr>
        </p:nvSpPr>
        <p:spPr/>
        <p:txBody>
          <a:bodyPr>
            <a:normAutofit/>
          </a:bodyPr>
          <a:lstStyle/>
          <a:p>
            <a:r>
              <a:rPr lang="en-GB" sz="3600" b="1" i="0" u="none" strike="noStrike" dirty="0">
                <a:solidFill>
                  <a:srgbClr val="000000"/>
                </a:solidFill>
                <a:effectLst/>
                <a:latin typeface="Times New Roman" panose="02020603050405020304" pitchFamily="18" charset="0"/>
              </a:rPr>
              <a:t>Reference</a:t>
            </a:r>
            <a:endParaRPr lang="en-GB" sz="7200" dirty="0"/>
          </a:p>
        </p:txBody>
      </p:sp>
      <p:graphicFrame>
        <p:nvGraphicFramePr>
          <p:cNvPr id="5" name="Content Placeholder 2">
            <a:extLst>
              <a:ext uri="{FF2B5EF4-FFF2-40B4-BE49-F238E27FC236}">
                <a16:creationId xmlns:a16="http://schemas.microsoft.com/office/drawing/2014/main" id="{F98FC4DC-FB11-2370-7550-1126A25A6B47}"/>
              </a:ext>
            </a:extLst>
          </p:cNvPr>
          <p:cNvGraphicFramePr>
            <a:graphicFrameLocks noGrp="1"/>
          </p:cNvGraphicFramePr>
          <p:nvPr>
            <p:ph idx="1"/>
            <p:extLst>
              <p:ext uri="{D42A27DB-BD31-4B8C-83A1-F6EECF244321}">
                <p14:modId xmlns:p14="http://schemas.microsoft.com/office/powerpoint/2010/main" val="11083864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725919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218"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201" name="Color Cover">
            <a:extLst>
              <a:ext uri="{FF2B5EF4-FFF2-40B4-BE49-F238E27FC236}">
                <a16:creationId xmlns:a16="http://schemas.microsoft.com/office/drawing/2014/main" id="{8B2B1708-8CE4-4A20-94F5-55118AE2CB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203" name="Color">
            <a:extLst>
              <a:ext uri="{FF2B5EF4-FFF2-40B4-BE49-F238E27FC236}">
                <a16:creationId xmlns:a16="http://schemas.microsoft.com/office/drawing/2014/main" id="{8B4AF456-0671-432E-AD5B-FFAF8D6461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194" name="Picture 2" descr="Thank You - Desktop Wallpapers, Phone Wallpaper, PFP, Gifs, and More!">
            <a:extLst>
              <a:ext uri="{FF2B5EF4-FFF2-40B4-BE49-F238E27FC236}">
                <a16:creationId xmlns:a16="http://schemas.microsoft.com/office/drawing/2014/main" id="{3059B8AF-A87A-A0B1-FD82-7E985B0F36E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722" r="-1" b="-1"/>
          <a:stretch/>
        </p:blipFill>
        <p:spPr bwMode="auto">
          <a:xfrm>
            <a:off x="-3049" y="10"/>
            <a:ext cx="12188952" cy="6857990"/>
          </a:xfrm>
          <a:prstGeom prst="rect">
            <a:avLst/>
          </a:prstGeom>
          <a:noFill/>
          <a:extLst>
            <a:ext uri="{909E8E84-426E-40DD-AFC4-6F175D3DCCD1}">
              <a14:hiddenFill xmlns:a14="http://schemas.microsoft.com/office/drawing/2010/main">
                <a:solidFill>
                  <a:srgbClr val="FFFFFF"/>
                </a:solidFill>
              </a14:hiddenFill>
            </a:ext>
          </a:extLst>
        </p:spPr>
      </p:pic>
      <p:grpSp>
        <p:nvGrpSpPr>
          <p:cNvPr id="8205" name="Group 8204">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8206" name="Freeform: Shape 8205">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207" name="Freeform: Shape 8206">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208" name="Freeform: Shape 8207">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209" name="Freeform: Shape 8208">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210" name="Freeform: Shape 8209">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211" name="Freeform: Shape 8210">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212" name="Freeform: Shape 8211">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Tree>
    <p:extLst>
      <p:ext uri="{BB962C8B-B14F-4D97-AF65-F5344CB8AC3E}">
        <p14:creationId xmlns:p14="http://schemas.microsoft.com/office/powerpoint/2010/main" val="99631553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1421</Words>
  <Application>Microsoft Office PowerPoint</Application>
  <PresentationFormat>Widescreen</PresentationFormat>
  <Paragraphs>72</Paragraphs>
  <Slides>10</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Aptos</vt:lpstr>
      <vt:lpstr>Aptos Display</vt:lpstr>
      <vt:lpstr>Arial</vt:lpstr>
      <vt:lpstr>Times New Roman</vt:lpstr>
      <vt:lpstr>Office Theme</vt:lpstr>
      <vt:lpstr>The role and importance of quality service, hospitality, and guest services within the hotel Industry</vt:lpstr>
      <vt:lpstr>Table of contents</vt:lpstr>
      <vt:lpstr>Introduction</vt:lpstr>
      <vt:lpstr>Background of the company</vt:lpstr>
      <vt:lpstr>Identify the hotel’s main consumers and explain why they appeal to this group</vt:lpstr>
      <vt:lpstr>Outline the nature, scope and role of guest services and facilities in general and then apply this to your chosen hotel</vt:lpstr>
      <vt:lpstr>Discuss the importance of hospitality and how hotels meet/exceed guest expectations</vt:lpstr>
      <vt:lpstr>Conclusion</vt:lpstr>
      <vt:lpstr>Reference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
  <cp:revision>1</cp:revision>
  <dcterms:created xsi:type="dcterms:W3CDTF">2024-03-01T12:31:51Z</dcterms:created>
  <dcterms:modified xsi:type="dcterms:W3CDTF">2024-03-01T12:32:00Z</dcterms:modified>
</cp:coreProperties>
</file>