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D22905-52B1-4F59-8301-F682B4510F42}" v="18" dt="2025-10-31T20:11:31.852"/>
    <p1510:client id="{54986AEB-069F-443F-932C-9850F8BED8C1}" v="72" dt="2025-10-31T01:59:44.8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50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3A7DC-7F2D-863F-2969-77A70A4110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7E05EB-6A5E-F9E2-E733-99DCE9EF10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B85E-CA4E-2498-2BDA-2791EE740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C528C-99D1-40B6-9A60-9016D55466E7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D9415F-3B27-F744-028C-B1477CE046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E6988-20E1-F3AC-9B78-340442377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BDC8-470F-4B0E-870C-0E44899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6724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EC8B6-8751-38E0-359C-13240E6B7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8117D-1A6D-C65A-6629-4186FC27F8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B862CF-4679-E189-18A8-CF4EB5608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C528C-99D1-40B6-9A60-9016D55466E7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C776F7-4975-BA51-5D8B-93F572776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FFEB4E-5DC8-825A-6088-A61CABE00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BDC8-470F-4B0E-870C-0E44899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6448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DAA8F-17BC-6C55-B162-91508DE78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4942D0-8B33-E42C-5857-264FCD7155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954E4F-15F1-305F-C53A-CD8B29AEA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C528C-99D1-40B6-9A60-9016D55466E7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40A74-1436-29E2-BFC7-9DBEE8810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DDDB31-D198-4B5B-4DC8-A626CD2FC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BDC8-470F-4B0E-870C-0E44899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713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B92FB-2712-1F60-1E70-8186CBF43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E6CCC-FF46-2600-B470-C5024D4A59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725DD8-4313-A831-09CD-9A22567031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982C2B-34E3-4215-151A-C5B115A95B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C528C-99D1-40B6-9A60-9016D55466E7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59874B-8317-A861-56B7-38468F4EA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EE7A88-2925-9EC0-911F-902E46BFF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BDC8-470F-4B0E-870C-0E44899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667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2FEB8-25F1-8493-4A83-75519EC89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A93B27-0B28-7B5E-0CA4-9567BAC323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BB492E-AB88-267D-35BD-A16DBCE279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669E0A-A7F6-DA2B-EEBA-2B05DDDAF3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94F4A9-9109-CE3D-4FB4-AB13487AD6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4BA8AB-BE31-C930-28EF-D20F285B1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C528C-99D1-40B6-9A60-9016D55466E7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18D410-784D-C1C5-B418-B5E45AD57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407C6-DD58-2217-E080-F4EAF3238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BDC8-470F-4B0E-870C-0E44899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581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7DE74-EAD0-4E18-3C92-D3346C161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D6F70B-D4DF-68D1-1762-B36FB316B8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C528C-99D1-40B6-9A60-9016D55466E7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11CD3B-F3FC-2B86-84FB-89910C0D0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2DD3F4-CACF-2C96-BA6B-76AB19232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BDC8-470F-4B0E-870C-0E44899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136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EAE66A-53CC-812E-AB02-A40AC5838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C528C-99D1-40B6-9A60-9016D55466E7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2495C7-85BD-DD94-5CEB-41C3CDBDE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F8B2A6-2D57-7DF0-357E-71FFEC8E2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BDC8-470F-4B0E-870C-0E44899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589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B6959-5FE3-5EEF-71B0-627A4E77D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893B1-3AE1-7596-158B-08F784BAA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469E06-D9FA-9FA0-0342-3AFBC3F142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C2D686-8750-0617-86A2-E47D76219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C528C-99D1-40B6-9A60-9016D55466E7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96F551-C876-D1E8-8D7B-98FEAD366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FEA0F9-5361-BE57-C5AD-28C775493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BDC8-470F-4B0E-870C-0E44899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36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976B2-8E81-616D-584F-E4E81B82D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4EDE8B-83BA-8F12-94FB-92BF51E02B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5E545C-78FE-5CDB-D615-7CED72B547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C0194C-F5BF-3093-B584-A2E234526C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C528C-99D1-40B6-9A60-9016D55466E7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9FFE90-D1A0-89B7-6AA8-A8D3DE5A6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DF399C-2C20-5150-E8B4-778AE9674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BDC8-470F-4B0E-870C-0E44899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303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AB615-A55E-81EC-A4CD-126BC8775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F18AB6-7BB0-460B-1C66-9F5C3FBDFC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21BFA9-3393-20CF-4452-85E77004A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C528C-99D1-40B6-9A60-9016D55466E7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7505DA-69E1-810B-255C-F923EF77F8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348104-CB21-F6F6-BF5C-BD330F716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BDC8-470F-4B0E-870C-0E44899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5521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0213B31-8DDB-7E97-84A4-F214896AF8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EE58C3-DFF5-58DD-99BD-313784C8F0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33BD7-7FBE-EF92-B70E-EB6B2763A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C528C-99D1-40B6-9A60-9016D55466E7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11A289-0882-D992-5F29-66CECAC89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62FC2D-F540-D44A-7894-016605B21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5BDC8-470F-4B0E-870C-0E44899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213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9B6C01-2BC2-72A6-F23E-90B559715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775DBB-F848-0DDF-B95D-DB35047E94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A06070-7F03-43A8-C906-98FA0CD520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3C528C-99D1-40B6-9A60-9016D55466E7}" type="datetimeFigureOut">
              <a:rPr lang="en-GB" smtClean="0"/>
              <a:t>31/10/2025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37732F-FF7B-D43F-C890-3E29CD08EB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8556C0-89D3-02AA-EDF5-05F7BEB78B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25BDC8-470F-4B0E-870C-0E44899C90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067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1037/jss.2016.08.08" TargetMode="External"/><Relationship Id="rId3" Type="http://schemas.openxmlformats.org/officeDocument/2006/relationships/hyperlink" Target="https://cprn.org/dyskinetic-cerebral-palsy/" TargetMode="External"/><Relationship Id="rId7" Type="http://schemas.openxmlformats.org/officeDocument/2006/relationships/hyperlink" Target="https://www.legislation.gov.uk/ukpga/2014/6/part/3" TargetMode="External"/><Relationship Id="rId2" Type="http://schemas.openxmlformats.org/officeDocument/2006/relationships/hyperlink" Target="https://cerebralpalsyguidance.com/cerebral-palsy/treatment/cure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assets.publishing.service.gov.uk/media/5a80dcc8ed915d74e6230df4/Equality_Act_2010-disability_definition.pdf" TargetMode="External"/><Relationship Id="rId5" Type="http://schemas.openxmlformats.org/officeDocument/2006/relationships/hyperlink" Target="https://www.childbirthinjuries.com/cerebral-palsy/types/dyskinetic/" TargetMode="External"/><Relationship Id="rId4" Type="http://schemas.openxmlformats.org/officeDocument/2006/relationships/hyperlink" Target="https://www.childbirthinjuries.com/" TargetMode="External"/><Relationship Id="rId9" Type="http://schemas.openxmlformats.org/officeDocument/2006/relationships/hyperlink" Target="https://www.circlehealthgroup.co.uk/circle-rehabilitation-birmingham/cerebral-palsy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ope.org.uk/" TargetMode="External"/><Relationship Id="rId3" Type="http://schemas.openxmlformats.org/officeDocument/2006/relationships/hyperlink" Target="https://islts.co.uk/speech-and-language-therapy-services-for-children/cerebral-palsy-and-communication/" TargetMode="External"/><Relationship Id="rId7" Type="http://schemas.openxmlformats.org/officeDocument/2006/relationships/hyperlink" Target="https://www.nhs.uk/conditions/cerebral-palsy/" TargetMode="External"/><Relationship Id="rId2" Type="http://schemas.openxmlformats.org/officeDocument/2006/relationships/hyperlink" Target="https://cks.nice.org.uk/topics/cerebral-palsy/reference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cbi.nlm.nih.gov/books/NBK563160/" TargetMode="External"/><Relationship Id="rId11" Type="http://schemas.openxmlformats.org/officeDocument/2006/relationships/hyperlink" Target="https://www.osmosis.org/learn/Cerebral_palsy" TargetMode="External"/><Relationship Id="rId5" Type="http://schemas.openxmlformats.org/officeDocument/2006/relationships/hyperlink" Target="https://awhsolicitors.co.uk/articles/medical-negligence/the-latest-cerebral-palsy-statistics-uk/" TargetMode="External"/><Relationship Id="rId10" Type="http://schemas.openxmlformats.org/officeDocument/2006/relationships/hyperlink" Target="https://www.birthinjuryguide.org/birth-injury-types/cerebral-palsy/" TargetMode="External"/><Relationship Id="rId4" Type="http://schemas.openxmlformats.org/officeDocument/2006/relationships/hyperlink" Target="https://kidshealth.org/en/parents/dyskinetic-cp.html" TargetMode="External"/><Relationship Id="rId9" Type="http://schemas.openxmlformats.org/officeDocument/2006/relationships/hyperlink" Target="https://doi.org/10.1371/journal.pone.033156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1A835B2-FFCA-1CE0-2525-49873755DAA3}"/>
              </a:ext>
            </a:extLst>
          </p:cNvPr>
          <p:cNvSpPr/>
          <p:nvPr/>
        </p:nvSpPr>
        <p:spPr>
          <a:xfrm>
            <a:off x="5049981" y="0"/>
            <a:ext cx="7142018" cy="4114800"/>
          </a:xfrm>
          <a:prstGeom prst="rect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6F3DF7-F26F-F530-94A9-053052B206C8}"/>
              </a:ext>
            </a:extLst>
          </p:cNvPr>
          <p:cNvSpPr txBox="1"/>
          <p:nvPr/>
        </p:nvSpPr>
        <p:spPr>
          <a:xfrm>
            <a:off x="5205845" y="256234"/>
            <a:ext cx="6722918" cy="378565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000">
                <a:latin typeface="Arial" panose="020B0604020202020204" pitchFamily="34" charset="0"/>
                <a:cs typeface="Arial" panose="020B0604020202020204" pitchFamily="34" charset="0"/>
              </a:rPr>
              <a:t>Psychological Classifications &amp; Provisions </a:t>
            </a:r>
          </a:p>
          <a:p>
            <a:pPr algn="ctr"/>
            <a:r>
              <a:rPr lang="en-GB" sz="3000">
                <a:latin typeface="Arial" panose="020B0604020202020204" pitchFamily="34" charset="0"/>
                <a:cs typeface="Arial" panose="020B0604020202020204" pitchFamily="34" charset="0"/>
              </a:rPr>
              <a:t>BMHP6029 - Comp 1 </a:t>
            </a:r>
          </a:p>
          <a:p>
            <a:pPr algn="ctr"/>
            <a:endParaRPr lang="en-GB" sz="3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5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Diseases of the Nervous System </a:t>
            </a:r>
          </a:p>
          <a:p>
            <a:pPr algn="ctr"/>
            <a:r>
              <a:rPr lang="en-GB" sz="40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DYSKINETIC CEREBRAL PALSY </a:t>
            </a:r>
            <a:endParaRPr lang="en-GB" sz="400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81F38-90FE-AFAD-5FFE-0D28EA49C124}"/>
              </a:ext>
            </a:extLst>
          </p:cNvPr>
          <p:cNvSpPr/>
          <p:nvPr/>
        </p:nvSpPr>
        <p:spPr>
          <a:xfrm>
            <a:off x="1" y="0"/>
            <a:ext cx="5049980" cy="6858000"/>
          </a:xfrm>
          <a:prstGeom prst="rect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138F383-E515-75DE-AC1C-2C3D5D78EF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9" t="1538" b="1899"/>
          <a:stretch/>
        </p:blipFill>
        <p:spPr>
          <a:xfrm>
            <a:off x="155865" y="135081"/>
            <a:ext cx="4779816" cy="60163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C3BCEB8C-530C-D126-57E0-8FEA844FD084}"/>
              </a:ext>
            </a:extLst>
          </p:cNvPr>
          <p:cNvSpPr/>
          <p:nvPr/>
        </p:nvSpPr>
        <p:spPr>
          <a:xfrm>
            <a:off x="7142021" y="4403692"/>
            <a:ext cx="3221182" cy="2060939"/>
          </a:xfrm>
          <a:prstGeom prst="ellipse">
            <a:avLst/>
          </a:prstGeom>
          <a:solidFill>
            <a:schemeClr val="accent1"/>
          </a:solidFill>
          <a:ln w="76200">
            <a:solidFill>
              <a:schemeClr val="tx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bg1"/>
                </a:solidFill>
              </a:rPr>
              <a:t>Nighat Muneer  2313183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02/11/2025</a:t>
            </a:r>
          </a:p>
          <a:p>
            <a:pPr algn="ctr"/>
            <a:r>
              <a:rPr lang="en-GB">
                <a:solidFill>
                  <a:schemeClr val="bg1"/>
                </a:solidFill>
              </a:rPr>
              <a:t>Kennedy </a:t>
            </a:r>
            <a:r>
              <a:rPr lang="en-GB" err="1">
                <a:solidFill>
                  <a:schemeClr val="bg1"/>
                </a:solidFill>
              </a:rPr>
              <a:t>Obohwemu</a:t>
            </a:r>
            <a:r>
              <a:rPr lang="en-GB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7" name="Arrow: Pentagon 6">
            <a:extLst>
              <a:ext uri="{FF2B5EF4-FFF2-40B4-BE49-F238E27FC236}">
                <a16:creationId xmlns:a16="http://schemas.microsoft.com/office/drawing/2014/main" id="{3FE72056-0F85-B400-DA99-E49210988F1C}"/>
              </a:ext>
            </a:extLst>
          </p:cNvPr>
          <p:cNvSpPr/>
          <p:nvPr/>
        </p:nvSpPr>
        <p:spPr>
          <a:xfrm>
            <a:off x="155865" y="6226750"/>
            <a:ext cx="1475508" cy="535133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>
                <a:solidFill>
                  <a:schemeClr val="bg1"/>
                </a:solidFill>
              </a:rPr>
              <a:t>OSMOSIS, (2025)</a:t>
            </a:r>
          </a:p>
        </p:txBody>
      </p:sp>
    </p:spTree>
    <p:extLst>
      <p:ext uri="{BB962C8B-B14F-4D97-AF65-F5344CB8AC3E}">
        <p14:creationId xmlns:p14="http://schemas.microsoft.com/office/powerpoint/2010/main" val="2818986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B2650C3-310C-D42A-A0EA-9644A5FA85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270" y="0"/>
            <a:ext cx="2675730" cy="317080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0BE716F-5437-8A77-0D86-A6C503698753}"/>
              </a:ext>
            </a:extLst>
          </p:cNvPr>
          <p:cNvSpPr/>
          <p:nvPr/>
        </p:nvSpPr>
        <p:spPr>
          <a:xfrm>
            <a:off x="9451672" y="2966900"/>
            <a:ext cx="1044357" cy="1679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>
                <a:solidFill>
                  <a:srgbClr val="FF0000"/>
                </a:solidFill>
              </a:rPr>
              <a:t>ISLTS, 2025</a:t>
            </a:r>
            <a:r>
              <a:rPr lang="en-GB" sz="1200">
                <a:solidFill>
                  <a:schemeClr val="tx1"/>
                </a:solidFill>
              </a:rPr>
              <a:t>)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781FC1F-0AF1-05D5-8463-283C2E9AA6F9}"/>
              </a:ext>
            </a:extLst>
          </p:cNvPr>
          <p:cNvSpPr/>
          <p:nvPr/>
        </p:nvSpPr>
        <p:spPr>
          <a:xfrm>
            <a:off x="6034757" y="-18558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GB" sz="5400" b="1" cap="none" spc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B0036B8-2C89-A6F3-4BA5-406533DB8D12}"/>
              </a:ext>
            </a:extLst>
          </p:cNvPr>
          <p:cNvSpPr/>
          <p:nvPr/>
        </p:nvSpPr>
        <p:spPr>
          <a:xfrm>
            <a:off x="0" y="-6400"/>
            <a:ext cx="2925003" cy="2887495"/>
          </a:xfrm>
          <a:custGeom>
            <a:avLst/>
            <a:gdLst>
              <a:gd name="csX0" fmla="*/ 0 w 2925003"/>
              <a:gd name="csY0" fmla="*/ 0 h 2887495"/>
              <a:gd name="csX1" fmla="*/ 497251 w 2925003"/>
              <a:gd name="csY1" fmla="*/ 0 h 2887495"/>
              <a:gd name="csX2" fmla="*/ 1082251 w 2925003"/>
              <a:gd name="csY2" fmla="*/ 0 h 2887495"/>
              <a:gd name="csX3" fmla="*/ 1608752 w 2925003"/>
              <a:gd name="csY3" fmla="*/ 0 h 2887495"/>
              <a:gd name="csX4" fmla="*/ 2135252 w 2925003"/>
              <a:gd name="csY4" fmla="*/ 0 h 2887495"/>
              <a:gd name="csX5" fmla="*/ 2925003 w 2925003"/>
              <a:gd name="csY5" fmla="*/ 0 h 2887495"/>
              <a:gd name="csX6" fmla="*/ 2925003 w 2925003"/>
              <a:gd name="csY6" fmla="*/ 635249 h 2887495"/>
              <a:gd name="csX7" fmla="*/ 2925003 w 2925003"/>
              <a:gd name="csY7" fmla="*/ 1154998 h 2887495"/>
              <a:gd name="csX8" fmla="*/ 2925003 w 2925003"/>
              <a:gd name="csY8" fmla="*/ 1674747 h 2887495"/>
              <a:gd name="csX9" fmla="*/ 2925003 w 2925003"/>
              <a:gd name="csY9" fmla="*/ 2223371 h 2887495"/>
              <a:gd name="csX10" fmla="*/ 2925003 w 2925003"/>
              <a:gd name="csY10" fmla="*/ 2887495 h 2887495"/>
              <a:gd name="csX11" fmla="*/ 2281502 w 2925003"/>
              <a:gd name="csY11" fmla="*/ 2887495 h 2887495"/>
              <a:gd name="csX12" fmla="*/ 1725752 w 2925003"/>
              <a:gd name="csY12" fmla="*/ 2887495 h 2887495"/>
              <a:gd name="csX13" fmla="*/ 1140751 w 2925003"/>
              <a:gd name="csY13" fmla="*/ 2887495 h 2887495"/>
              <a:gd name="csX14" fmla="*/ 585001 w 2925003"/>
              <a:gd name="csY14" fmla="*/ 2887495 h 2887495"/>
              <a:gd name="csX15" fmla="*/ 0 w 2925003"/>
              <a:gd name="csY15" fmla="*/ 2887495 h 2887495"/>
              <a:gd name="csX16" fmla="*/ 0 w 2925003"/>
              <a:gd name="csY16" fmla="*/ 2338871 h 2887495"/>
              <a:gd name="csX17" fmla="*/ 0 w 2925003"/>
              <a:gd name="csY17" fmla="*/ 1703622 h 2887495"/>
              <a:gd name="csX18" fmla="*/ 0 w 2925003"/>
              <a:gd name="csY18" fmla="*/ 1126123 h 2887495"/>
              <a:gd name="csX19" fmla="*/ 0 w 2925003"/>
              <a:gd name="csY19" fmla="*/ 0 h 288749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</a:cxnLst>
            <a:rect l="l" t="t" r="r" b="b"/>
            <a:pathLst>
              <a:path w="2925003" h="2887495" fill="none" extrusionOk="0">
                <a:moveTo>
                  <a:pt x="0" y="0"/>
                </a:moveTo>
                <a:cubicBezTo>
                  <a:pt x="219283" y="-42223"/>
                  <a:pt x="358594" y="42027"/>
                  <a:pt x="497251" y="0"/>
                </a:cubicBezTo>
                <a:cubicBezTo>
                  <a:pt x="635908" y="-42027"/>
                  <a:pt x="913470" y="22621"/>
                  <a:pt x="1082251" y="0"/>
                </a:cubicBezTo>
                <a:cubicBezTo>
                  <a:pt x="1251032" y="-22621"/>
                  <a:pt x="1503404" y="33775"/>
                  <a:pt x="1608752" y="0"/>
                </a:cubicBezTo>
                <a:cubicBezTo>
                  <a:pt x="1714100" y="-33775"/>
                  <a:pt x="1978866" y="29428"/>
                  <a:pt x="2135252" y="0"/>
                </a:cubicBezTo>
                <a:cubicBezTo>
                  <a:pt x="2291638" y="-29428"/>
                  <a:pt x="2729969" y="52906"/>
                  <a:pt x="2925003" y="0"/>
                </a:cubicBezTo>
                <a:cubicBezTo>
                  <a:pt x="2993973" y="282661"/>
                  <a:pt x="2884019" y="429260"/>
                  <a:pt x="2925003" y="635249"/>
                </a:cubicBezTo>
                <a:cubicBezTo>
                  <a:pt x="2965987" y="841238"/>
                  <a:pt x="2884444" y="1013868"/>
                  <a:pt x="2925003" y="1154998"/>
                </a:cubicBezTo>
                <a:cubicBezTo>
                  <a:pt x="2965562" y="1296128"/>
                  <a:pt x="2877523" y="1490037"/>
                  <a:pt x="2925003" y="1674747"/>
                </a:cubicBezTo>
                <a:cubicBezTo>
                  <a:pt x="2972483" y="1859457"/>
                  <a:pt x="2879983" y="1997073"/>
                  <a:pt x="2925003" y="2223371"/>
                </a:cubicBezTo>
                <a:cubicBezTo>
                  <a:pt x="2970023" y="2449669"/>
                  <a:pt x="2877199" y="2663861"/>
                  <a:pt x="2925003" y="2887495"/>
                </a:cubicBezTo>
                <a:cubicBezTo>
                  <a:pt x="2702518" y="2893185"/>
                  <a:pt x="2463999" y="2838220"/>
                  <a:pt x="2281502" y="2887495"/>
                </a:cubicBezTo>
                <a:cubicBezTo>
                  <a:pt x="2099005" y="2936770"/>
                  <a:pt x="1975086" y="2853139"/>
                  <a:pt x="1725752" y="2887495"/>
                </a:cubicBezTo>
                <a:cubicBezTo>
                  <a:pt x="1476418" y="2921851"/>
                  <a:pt x="1381569" y="2862077"/>
                  <a:pt x="1140751" y="2887495"/>
                </a:cubicBezTo>
                <a:cubicBezTo>
                  <a:pt x="899933" y="2912913"/>
                  <a:pt x="784834" y="2841709"/>
                  <a:pt x="585001" y="2887495"/>
                </a:cubicBezTo>
                <a:cubicBezTo>
                  <a:pt x="385168" y="2933281"/>
                  <a:pt x="273254" y="2863828"/>
                  <a:pt x="0" y="2887495"/>
                </a:cubicBezTo>
                <a:cubicBezTo>
                  <a:pt x="-60475" y="2750948"/>
                  <a:pt x="12008" y="2482426"/>
                  <a:pt x="0" y="2338871"/>
                </a:cubicBezTo>
                <a:cubicBezTo>
                  <a:pt x="-12008" y="2195316"/>
                  <a:pt x="12814" y="2020784"/>
                  <a:pt x="0" y="1703622"/>
                </a:cubicBezTo>
                <a:cubicBezTo>
                  <a:pt x="-12814" y="1386460"/>
                  <a:pt x="33879" y="1306273"/>
                  <a:pt x="0" y="1126123"/>
                </a:cubicBezTo>
                <a:cubicBezTo>
                  <a:pt x="-33879" y="945973"/>
                  <a:pt x="92422" y="249585"/>
                  <a:pt x="0" y="0"/>
                </a:cubicBezTo>
                <a:close/>
              </a:path>
              <a:path w="2925003" h="2887495" stroke="0" extrusionOk="0">
                <a:moveTo>
                  <a:pt x="0" y="0"/>
                </a:moveTo>
                <a:cubicBezTo>
                  <a:pt x="222081" y="-6839"/>
                  <a:pt x="387323" y="4385"/>
                  <a:pt x="643501" y="0"/>
                </a:cubicBezTo>
                <a:cubicBezTo>
                  <a:pt x="899679" y="-4385"/>
                  <a:pt x="1034406" y="31750"/>
                  <a:pt x="1199251" y="0"/>
                </a:cubicBezTo>
                <a:cubicBezTo>
                  <a:pt x="1364096" y="-31750"/>
                  <a:pt x="1562547" y="17275"/>
                  <a:pt x="1813502" y="0"/>
                </a:cubicBezTo>
                <a:cubicBezTo>
                  <a:pt x="2064457" y="-17275"/>
                  <a:pt x="2623496" y="118409"/>
                  <a:pt x="2925003" y="0"/>
                </a:cubicBezTo>
                <a:cubicBezTo>
                  <a:pt x="2967067" y="126795"/>
                  <a:pt x="2854818" y="471723"/>
                  <a:pt x="2925003" y="606374"/>
                </a:cubicBezTo>
                <a:cubicBezTo>
                  <a:pt x="2995188" y="741025"/>
                  <a:pt x="2854472" y="990717"/>
                  <a:pt x="2925003" y="1212748"/>
                </a:cubicBezTo>
                <a:cubicBezTo>
                  <a:pt x="2995534" y="1434779"/>
                  <a:pt x="2922057" y="1545367"/>
                  <a:pt x="2925003" y="1703622"/>
                </a:cubicBezTo>
                <a:cubicBezTo>
                  <a:pt x="2927949" y="1861877"/>
                  <a:pt x="2894860" y="1976645"/>
                  <a:pt x="2925003" y="2223371"/>
                </a:cubicBezTo>
                <a:cubicBezTo>
                  <a:pt x="2955146" y="2470097"/>
                  <a:pt x="2858252" y="2687647"/>
                  <a:pt x="2925003" y="2887495"/>
                </a:cubicBezTo>
                <a:cubicBezTo>
                  <a:pt x="2699204" y="2892363"/>
                  <a:pt x="2585065" y="2865661"/>
                  <a:pt x="2310752" y="2887495"/>
                </a:cubicBezTo>
                <a:cubicBezTo>
                  <a:pt x="2036439" y="2909329"/>
                  <a:pt x="1847241" y="2821438"/>
                  <a:pt x="1696502" y="2887495"/>
                </a:cubicBezTo>
                <a:cubicBezTo>
                  <a:pt x="1545763" y="2953552"/>
                  <a:pt x="1391050" y="2845139"/>
                  <a:pt x="1111501" y="2887495"/>
                </a:cubicBezTo>
                <a:cubicBezTo>
                  <a:pt x="831952" y="2929851"/>
                  <a:pt x="733803" y="2871267"/>
                  <a:pt x="555751" y="2887495"/>
                </a:cubicBezTo>
                <a:cubicBezTo>
                  <a:pt x="377699" y="2903723"/>
                  <a:pt x="137264" y="2851849"/>
                  <a:pt x="0" y="2887495"/>
                </a:cubicBezTo>
                <a:cubicBezTo>
                  <a:pt x="-17501" y="2744356"/>
                  <a:pt x="21497" y="2466008"/>
                  <a:pt x="0" y="2281121"/>
                </a:cubicBezTo>
                <a:cubicBezTo>
                  <a:pt x="-21497" y="2096234"/>
                  <a:pt x="29853" y="1847026"/>
                  <a:pt x="0" y="1645872"/>
                </a:cubicBezTo>
                <a:cubicBezTo>
                  <a:pt x="-29853" y="1444718"/>
                  <a:pt x="58288" y="1303976"/>
                  <a:pt x="0" y="1126123"/>
                </a:cubicBezTo>
                <a:cubicBezTo>
                  <a:pt x="-58288" y="948270"/>
                  <a:pt x="8628" y="801102"/>
                  <a:pt x="0" y="606374"/>
                </a:cubicBezTo>
                <a:cubicBezTo>
                  <a:pt x="-8628" y="411646"/>
                  <a:pt x="27257" y="181410"/>
                  <a:pt x="0" y="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prstDash val="lgDash"/>
            <a:extLst>
              <a:ext uri="{C807C97D-BFC1-408E-A445-0C87EB9F89A2}">
                <ask:lineSketchStyleProps xmlns:ask="http://schemas.microsoft.com/office/drawing/2018/sketchyshapes" sd="4015975630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/>
            <a:r>
              <a:rPr lang="en-GB" sz="1600" b="1">
                <a:solidFill>
                  <a:schemeClr val="tx1"/>
                </a:solidFill>
              </a:rPr>
              <a:t>What Causes Cerebral Palsy </a:t>
            </a:r>
          </a:p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sz="1500">
                <a:solidFill>
                  <a:schemeClr val="tx1"/>
                </a:solidFill>
              </a:rPr>
              <a:t>infections / medical problems in pregnancy</a:t>
            </a:r>
          </a:p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sz="1500">
                <a:solidFill>
                  <a:schemeClr val="tx1"/>
                </a:solidFill>
              </a:rPr>
              <a:t>a stroke </a:t>
            </a:r>
          </a:p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sz="1500">
                <a:solidFill>
                  <a:schemeClr val="tx1"/>
                </a:solidFill>
              </a:rPr>
              <a:t>untreated jaundice </a:t>
            </a:r>
          </a:p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sz="1500">
                <a:solidFill>
                  <a:schemeClr val="tx1"/>
                </a:solidFill>
              </a:rPr>
              <a:t>genetic disorders</a:t>
            </a:r>
          </a:p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sz="1500">
                <a:solidFill>
                  <a:schemeClr val="tx1"/>
                </a:solidFill>
              </a:rPr>
              <a:t>lead poisoning</a:t>
            </a:r>
          </a:p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sz="1500">
                <a:solidFill>
                  <a:schemeClr val="tx1"/>
                </a:solidFill>
              </a:rPr>
              <a:t>bacterial meningitis</a:t>
            </a:r>
          </a:p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sz="1500">
                <a:solidFill>
                  <a:schemeClr val="tx1"/>
                </a:solidFill>
              </a:rPr>
              <a:t>poor blood flow to the brain</a:t>
            </a:r>
          </a:p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sz="1500">
                <a:solidFill>
                  <a:schemeClr val="tx1"/>
                </a:solidFill>
              </a:rPr>
              <a:t>shaken baby syndrome</a:t>
            </a:r>
          </a:p>
          <a:p>
            <a:pPr marL="285750" indent="-285750" fontAlgn="base">
              <a:buFont typeface="Wingdings" panose="05000000000000000000" pitchFamily="2" charset="2"/>
              <a:buChar char="v"/>
            </a:pPr>
            <a:r>
              <a:rPr lang="en-GB" sz="1500">
                <a:solidFill>
                  <a:schemeClr val="tx1"/>
                </a:solidFill>
              </a:rPr>
              <a:t>Injury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AB83E06-AC94-AEB7-3921-59353D5F01FF}"/>
              </a:ext>
            </a:extLst>
          </p:cNvPr>
          <p:cNvSpPr/>
          <p:nvPr/>
        </p:nvSpPr>
        <p:spPr>
          <a:xfrm>
            <a:off x="2160064" y="846710"/>
            <a:ext cx="943499" cy="63299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>
                <a:solidFill>
                  <a:srgbClr val="FF0000"/>
                </a:solidFill>
              </a:rPr>
              <a:t>(Nemours </a:t>
            </a:r>
            <a:r>
              <a:rPr lang="en-GB" sz="1200" b="1" err="1">
                <a:solidFill>
                  <a:srgbClr val="FF0000"/>
                </a:solidFill>
              </a:rPr>
              <a:t>Kidshealth</a:t>
            </a:r>
            <a:r>
              <a:rPr lang="en-GB" sz="1200" b="1">
                <a:solidFill>
                  <a:srgbClr val="FF0000"/>
                </a:solidFill>
              </a:rPr>
              <a:t> 2018)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9121E32A-2117-FA9E-AD4F-B07F99D66F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89" y="3528145"/>
            <a:ext cx="2429988" cy="184958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47ADBB13-5184-2F6F-4BB0-A5E2924EAE63}"/>
              </a:ext>
            </a:extLst>
          </p:cNvPr>
          <p:cNvSpPr/>
          <p:nvPr/>
        </p:nvSpPr>
        <p:spPr>
          <a:xfrm>
            <a:off x="0" y="2894570"/>
            <a:ext cx="2790030" cy="6201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 w="76200">
            <a:solidFill>
              <a:schemeClr val="tx1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>
                <a:solidFill>
                  <a:schemeClr val="tx1"/>
                </a:solidFill>
              </a:rPr>
              <a:t>Affects of Dyskinetic CP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FCEA9E8-A431-FF50-A48B-544CD25641C5}"/>
              </a:ext>
            </a:extLst>
          </p:cNvPr>
          <p:cNvSpPr/>
          <p:nvPr/>
        </p:nvSpPr>
        <p:spPr>
          <a:xfrm>
            <a:off x="2429988" y="5205845"/>
            <a:ext cx="2632845" cy="1652155"/>
          </a:xfrm>
          <a:prstGeom prst="rect">
            <a:avLst/>
          </a:prstGeom>
          <a:ln w="57150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00" b="1">
                <a:solidFill>
                  <a:schemeClr val="tx1"/>
                </a:solidFill>
              </a:rPr>
              <a:t>COMPLICATIONS</a:t>
            </a:r>
            <a:r>
              <a:rPr lang="en-GB" sz="1300">
                <a:solidFill>
                  <a:schemeClr val="tx1"/>
                </a:solidFill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>
                <a:solidFill>
                  <a:schemeClr val="tx1"/>
                </a:solidFill>
              </a:rPr>
              <a:t>Intellectual disability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>
                <a:solidFill>
                  <a:schemeClr val="tx1"/>
                </a:solidFill>
              </a:rPr>
              <a:t>Epilepsy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>
                <a:solidFill>
                  <a:schemeClr val="tx1"/>
                </a:solidFill>
              </a:rPr>
              <a:t>Speech and hearing issues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 err="1">
                <a:solidFill>
                  <a:schemeClr val="tx1"/>
                </a:solidFill>
              </a:rPr>
              <a:t>Orthopedic</a:t>
            </a:r>
            <a:r>
              <a:rPr lang="en-GB" sz="1300">
                <a:solidFill>
                  <a:schemeClr val="tx1"/>
                </a:solidFill>
              </a:rPr>
              <a:t> disorders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>
                <a:solidFill>
                  <a:schemeClr val="tx1"/>
                </a:solidFill>
              </a:rPr>
              <a:t>Neurobehavioral disorders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300">
                <a:solidFill>
                  <a:schemeClr val="tx1"/>
                </a:solidFill>
              </a:rPr>
              <a:t>Sleep disturbances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FD90C1-CBF6-18AC-B04B-8800FBA2035B}"/>
              </a:ext>
            </a:extLst>
          </p:cNvPr>
          <p:cNvSpPr/>
          <p:nvPr/>
        </p:nvSpPr>
        <p:spPr>
          <a:xfrm>
            <a:off x="4511340" y="6463146"/>
            <a:ext cx="551493" cy="394854"/>
          </a:xfrm>
          <a:custGeom>
            <a:avLst/>
            <a:gdLst>
              <a:gd name="csX0" fmla="*/ 0 w 551493"/>
              <a:gd name="csY0" fmla="*/ 0 h 394854"/>
              <a:gd name="csX1" fmla="*/ 551493 w 551493"/>
              <a:gd name="csY1" fmla="*/ 0 h 394854"/>
              <a:gd name="csX2" fmla="*/ 551493 w 551493"/>
              <a:gd name="csY2" fmla="*/ 394854 h 394854"/>
              <a:gd name="csX3" fmla="*/ 0 w 551493"/>
              <a:gd name="csY3" fmla="*/ 394854 h 394854"/>
              <a:gd name="csX4" fmla="*/ 0 w 551493"/>
              <a:gd name="csY4" fmla="*/ 0 h 39485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</a:cxnLst>
            <a:rect l="l" t="t" r="r" b="b"/>
            <a:pathLst>
              <a:path w="551493" h="394854" fill="none" extrusionOk="0">
                <a:moveTo>
                  <a:pt x="0" y="0"/>
                </a:moveTo>
                <a:cubicBezTo>
                  <a:pt x="236377" y="-39406"/>
                  <a:pt x="313312" y="15661"/>
                  <a:pt x="551493" y="0"/>
                </a:cubicBezTo>
                <a:cubicBezTo>
                  <a:pt x="552347" y="84879"/>
                  <a:pt x="551317" y="239631"/>
                  <a:pt x="551493" y="394854"/>
                </a:cubicBezTo>
                <a:cubicBezTo>
                  <a:pt x="338913" y="443756"/>
                  <a:pt x="203689" y="394778"/>
                  <a:pt x="0" y="394854"/>
                </a:cubicBezTo>
                <a:cubicBezTo>
                  <a:pt x="-44735" y="287429"/>
                  <a:pt x="11157" y="159161"/>
                  <a:pt x="0" y="0"/>
                </a:cubicBezTo>
                <a:close/>
              </a:path>
              <a:path w="551493" h="394854" stroke="0" extrusionOk="0">
                <a:moveTo>
                  <a:pt x="0" y="0"/>
                </a:moveTo>
                <a:cubicBezTo>
                  <a:pt x="134360" y="-52499"/>
                  <a:pt x="400034" y="12082"/>
                  <a:pt x="551493" y="0"/>
                </a:cubicBezTo>
                <a:cubicBezTo>
                  <a:pt x="562234" y="148814"/>
                  <a:pt x="522096" y="310210"/>
                  <a:pt x="551493" y="394854"/>
                </a:cubicBezTo>
                <a:cubicBezTo>
                  <a:pt x="410941" y="425973"/>
                  <a:pt x="140200" y="373528"/>
                  <a:pt x="0" y="394854"/>
                </a:cubicBezTo>
                <a:cubicBezTo>
                  <a:pt x="-33970" y="242979"/>
                  <a:pt x="39148" y="120776"/>
                  <a:pt x="0" y="0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  <a:alpha val="50000"/>
            </a:schemeClr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58228927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>
                <a:solidFill>
                  <a:srgbClr val="FF0000"/>
                </a:solidFill>
              </a:rPr>
              <a:t>(NIH, 2021)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5C9F9FC-79D4-9900-3925-FEE1B406A0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377727"/>
            <a:ext cx="2429988" cy="149710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33B98E4-90DA-CCC8-B1B1-9146FE6CFFCD}"/>
              </a:ext>
            </a:extLst>
          </p:cNvPr>
          <p:cNvSpPr/>
          <p:nvPr/>
        </p:nvSpPr>
        <p:spPr>
          <a:xfrm>
            <a:off x="0" y="5400536"/>
            <a:ext cx="743645" cy="483829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>
                <a:solidFill>
                  <a:srgbClr val="FF0000"/>
                </a:solidFill>
              </a:rPr>
              <a:t>(Health, 2016)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C140724-6867-C261-20B5-ADFF00C99773}"/>
              </a:ext>
            </a:extLst>
          </p:cNvPr>
          <p:cNvSpPr/>
          <p:nvPr/>
        </p:nvSpPr>
        <p:spPr>
          <a:xfrm>
            <a:off x="5079611" y="-232638"/>
            <a:ext cx="3829449" cy="3021018"/>
          </a:xfrm>
          <a:prstGeom prst="ellipse">
            <a:avLst/>
          </a:prstGeom>
          <a:solidFill>
            <a:schemeClr val="accent6">
              <a:alpha val="50000"/>
            </a:schemeClr>
          </a:solidFill>
          <a:ln w="76200">
            <a:solidFill>
              <a:schemeClr val="tx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masis MT Pro Black" panose="02040A040500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b="1">
                <a:solidFill>
                  <a:schemeClr val="tx1"/>
                </a:solidFill>
                <a:latin typeface="Amasis MT Pro Black" panose="02040A04050005020304" pitchFamily="18" charset="0"/>
              </a:rPr>
              <a:t>Physical therapy</a:t>
            </a:r>
          </a:p>
          <a:p>
            <a:pPr algn="ctr">
              <a:lnSpc>
                <a:spcPct val="150000"/>
              </a:lnSpc>
            </a:pPr>
            <a:r>
              <a:rPr lang="en-GB" b="1">
                <a:solidFill>
                  <a:schemeClr val="tx1"/>
                </a:solidFill>
                <a:latin typeface="Amasis MT Pro Black" panose="02040A04050005020304" pitchFamily="18" charset="0"/>
              </a:rPr>
              <a:t>Occupational therapy</a:t>
            </a:r>
          </a:p>
          <a:p>
            <a:pPr algn="ctr">
              <a:lnSpc>
                <a:spcPct val="150000"/>
              </a:lnSpc>
            </a:pPr>
            <a:r>
              <a:rPr lang="en-GB" b="1">
                <a:solidFill>
                  <a:schemeClr val="tx1"/>
                </a:solidFill>
                <a:latin typeface="Amasis MT Pro Black" panose="02040A04050005020304" pitchFamily="18" charset="0"/>
              </a:rPr>
              <a:t>Medicine</a:t>
            </a:r>
          </a:p>
          <a:p>
            <a:pPr algn="ctr">
              <a:lnSpc>
                <a:spcPct val="150000"/>
              </a:lnSpc>
            </a:pPr>
            <a:r>
              <a:rPr lang="en-GB" b="1">
                <a:solidFill>
                  <a:schemeClr val="tx1"/>
                </a:solidFill>
                <a:latin typeface="Amasis MT Pro Black" panose="02040A04050005020304" pitchFamily="18" charset="0"/>
              </a:rPr>
              <a:t>Surgery</a:t>
            </a:r>
          </a:p>
          <a:p>
            <a:pPr algn="ctr">
              <a:lnSpc>
                <a:spcPct val="150000"/>
              </a:lnSpc>
            </a:pPr>
            <a:r>
              <a:rPr lang="en-GB" b="1">
                <a:solidFill>
                  <a:schemeClr val="tx1"/>
                </a:solidFill>
                <a:latin typeface="Amasis MT Pro Black" panose="02040A04050005020304" pitchFamily="18" charset="0"/>
              </a:rPr>
              <a:t>Mobility assistant equipment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FD0BB8A-4872-E975-793D-76D310E5BF03}"/>
              </a:ext>
            </a:extLst>
          </p:cNvPr>
          <p:cNvSpPr/>
          <p:nvPr/>
        </p:nvSpPr>
        <p:spPr>
          <a:xfrm>
            <a:off x="4642975" y="-69393"/>
            <a:ext cx="4569690" cy="49244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600" b="1" cap="none" spc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masis MT Pro Black" panose="02040A04050005020304" pitchFamily="18" charset="0"/>
              </a:rPr>
              <a:t>Treatments</a:t>
            </a:r>
            <a:endParaRPr lang="en-GB" sz="2600" b="1" cap="none" spc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493960D-A0AB-CF10-A16B-C9F6697CA0B7}"/>
              </a:ext>
            </a:extLst>
          </p:cNvPr>
          <p:cNvSpPr/>
          <p:nvPr/>
        </p:nvSpPr>
        <p:spPr>
          <a:xfrm>
            <a:off x="8242077" y="983670"/>
            <a:ext cx="943499" cy="85334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>
                <a:solidFill>
                  <a:srgbClr val="FF0000"/>
                </a:solidFill>
              </a:rPr>
              <a:t>(Birth Injury Justice </a:t>
            </a:r>
            <a:r>
              <a:rPr lang="en-GB" sz="1200" b="1" err="1">
                <a:solidFill>
                  <a:srgbClr val="FF0000"/>
                </a:solidFill>
              </a:rPr>
              <a:t>Center</a:t>
            </a:r>
            <a:r>
              <a:rPr lang="en-GB" sz="1200" b="1">
                <a:solidFill>
                  <a:srgbClr val="FF0000"/>
                </a:solidFill>
              </a:rPr>
              <a:t>, 2025)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01A712C3-6778-832C-BEEA-7C7B2C6809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98013" y="3589294"/>
            <a:ext cx="2457450" cy="68580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2119F60A-2D21-8E60-04BF-259022EBB844}"/>
              </a:ext>
            </a:extLst>
          </p:cNvPr>
          <p:cNvSpPr/>
          <p:nvPr/>
        </p:nvSpPr>
        <p:spPr>
          <a:xfrm>
            <a:off x="10030031" y="3218289"/>
            <a:ext cx="2048432" cy="3235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rgbClr val="CC3300"/>
                </a:solidFill>
                <a:latin typeface="Helvetica Black" panose="00000900000000000000" pitchFamily="2" charset="0"/>
              </a:rPr>
              <a:t>Support / Help 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C30694C4-C121-6C6E-DD76-322862FE23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01300" y="4258743"/>
            <a:ext cx="1537040" cy="590728"/>
          </a:xfrm>
          <a:prstGeom prst="rect">
            <a:avLst/>
          </a:prstGeom>
        </p:spPr>
      </p:pic>
      <p:sp>
        <p:nvSpPr>
          <p:cNvPr id="33" name="Star: 4 Points 32">
            <a:extLst>
              <a:ext uri="{FF2B5EF4-FFF2-40B4-BE49-F238E27FC236}">
                <a16:creationId xmlns:a16="http://schemas.microsoft.com/office/drawing/2014/main" id="{EE9C5257-C970-AB23-A835-285738905025}"/>
              </a:ext>
            </a:extLst>
          </p:cNvPr>
          <p:cNvSpPr/>
          <p:nvPr/>
        </p:nvSpPr>
        <p:spPr>
          <a:xfrm>
            <a:off x="9185576" y="3445596"/>
            <a:ext cx="482037" cy="685800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Star: 4 Points 33">
            <a:extLst>
              <a:ext uri="{FF2B5EF4-FFF2-40B4-BE49-F238E27FC236}">
                <a16:creationId xmlns:a16="http://schemas.microsoft.com/office/drawing/2014/main" id="{EB7470D0-CF84-5439-6F81-18765ED0ECA0}"/>
              </a:ext>
            </a:extLst>
          </p:cNvPr>
          <p:cNvSpPr/>
          <p:nvPr/>
        </p:nvSpPr>
        <p:spPr>
          <a:xfrm>
            <a:off x="9732831" y="4322573"/>
            <a:ext cx="482037" cy="705451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355D5197-1587-51D9-4E95-C2E6083F5E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52489" y="4986770"/>
            <a:ext cx="1318807" cy="532150"/>
          </a:xfrm>
          <a:prstGeom prst="rect">
            <a:avLst/>
          </a:prstGeom>
        </p:spPr>
      </p:pic>
      <p:sp>
        <p:nvSpPr>
          <p:cNvPr id="37" name="Star: 4 Points 36">
            <a:extLst>
              <a:ext uri="{FF2B5EF4-FFF2-40B4-BE49-F238E27FC236}">
                <a16:creationId xmlns:a16="http://schemas.microsoft.com/office/drawing/2014/main" id="{222C5865-9AFA-25C3-5ED2-C10982E85412}"/>
              </a:ext>
            </a:extLst>
          </p:cNvPr>
          <p:cNvSpPr/>
          <p:nvPr/>
        </p:nvSpPr>
        <p:spPr>
          <a:xfrm>
            <a:off x="10214868" y="4872047"/>
            <a:ext cx="584932" cy="705451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9BFBA0D5-FA0C-7668-F257-B6C972644D0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313921" y="5675872"/>
            <a:ext cx="1857375" cy="981075"/>
          </a:xfrm>
          <a:prstGeom prst="rect">
            <a:avLst/>
          </a:prstGeom>
        </p:spPr>
      </p:pic>
      <p:sp>
        <p:nvSpPr>
          <p:cNvPr id="40" name="Star: 4 Points 39">
            <a:extLst>
              <a:ext uri="{FF2B5EF4-FFF2-40B4-BE49-F238E27FC236}">
                <a16:creationId xmlns:a16="http://schemas.microsoft.com/office/drawing/2014/main" id="{477D8398-D178-486C-40F1-B6BBDD726EE4}"/>
              </a:ext>
            </a:extLst>
          </p:cNvPr>
          <p:cNvSpPr/>
          <p:nvPr/>
        </p:nvSpPr>
        <p:spPr>
          <a:xfrm>
            <a:off x="9762012" y="5798127"/>
            <a:ext cx="482037" cy="810491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CF7226B-16B5-BA54-7D65-5BC1D70DB7FC}"/>
              </a:ext>
            </a:extLst>
          </p:cNvPr>
          <p:cNvSpPr txBox="1"/>
          <p:nvPr/>
        </p:nvSpPr>
        <p:spPr>
          <a:xfrm>
            <a:off x="9973922" y="4065695"/>
            <a:ext cx="223856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>
                <a:solidFill>
                  <a:srgbClr val="FF0000"/>
                </a:solidFill>
              </a:rPr>
              <a:t>(Birth Injury Justice </a:t>
            </a:r>
            <a:r>
              <a:rPr lang="en-GB" sz="1000" b="1" err="1">
                <a:solidFill>
                  <a:srgbClr val="FF0000"/>
                </a:solidFill>
              </a:rPr>
              <a:t>Center</a:t>
            </a:r>
            <a:r>
              <a:rPr lang="en-GB" sz="1000" b="1">
                <a:solidFill>
                  <a:srgbClr val="FF0000"/>
                </a:solidFill>
              </a:rPr>
              <a:t>, 2025)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B036A66E-8A56-DB52-9CFA-AD655425C1A6}"/>
              </a:ext>
            </a:extLst>
          </p:cNvPr>
          <p:cNvSpPr txBox="1"/>
          <p:nvPr/>
        </p:nvSpPr>
        <p:spPr>
          <a:xfrm>
            <a:off x="10701364" y="4740549"/>
            <a:ext cx="169429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(Scope. 2019)</a:t>
            </a:r>
            <a:endParaRPr lang="en-GB" sz="1000" b="1">
              <a:solidFill>
                <a:srgbClr val="FF0000"/>
              </a:solidFill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F64ACA5F-4967-D8C8-AE6E-ADD64A54DBAC}"/>
              </a:ext>
            </a:extLst>
          </p:cNvPr>
          <p:cNvSpPr txBox="1"/>
          <p:nvPr/>
        </p:nvSpPr>
        <p:spPr>
          <a:xfrm>
            <a:off x="11003973" y="5518920"/>
            <a:ext cx="115149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(NHS, 2023)</a:t>
            </a:r>
            <a:endParaRPr lang="en-GB" sz="1000" b="1">
              <a:solidFill>
                <a:srgbClr val="FF0000"/>
              </a:solidFill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5C56B16-B60A-11A7-99C2-E230587707F5}"/>
              </a:ext>
            </a:extLst>
          </p:cNvPr>
          <p:cNvSpPr txBox="1"/>
          <p:nvPr/>
        </p:nvSpPr>
        <p:spPr>
          <a:xfrm>
            <a:off x="10720388" y="6598227"/>
            <a:ext cx="167526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r>
              <a:rPr lang="en-GB" sz="10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(Group, C.H., 2025).</a:t>
            </a:r>
            <a:endParaRPr lang="en-GB" sz="1000" b="1">
              <a:solidFill>
                <a:srgbClr val="FF0000"/>
              </a:solidFill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10A1FF69-5EE8-DDA7-D99F-1A3CF3D08050}"/>
              </a:ext>
            </a:extLst>
          </p:cNvPr>
          <p:cNvSpPr/>
          <p:nvPr/>
        </p:nvSpPr>
        <p:spPr>
          <a:xfrm>
            <a:off x="7097892" y="2630743"/>
            <a:ext cx="1999960" cy="180412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solidFill>
              <a:schemeClr val="tx1"/>
            </a:solidFill>
            <a:prstDash val="dash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highlight>
                  <a:srgbClr val="FFCC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Policies</a:t>
            </a:r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Equality Act 2010</a:t>
            </a:r>
          </a:p>
          <a:p>
            <a:pPr algn="ctr"/>
            <a:r>
              <a:rPr lang="en-GB" sz="10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(Gov UK, 2010)</a:t>
            </a:r>
          </a:p>
          <a:p>
            <a:pPr algn="ctr"/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&amp; Family Act 2014) </a:t>
            </a:r>
            <a:r>
              <a:rPr lang="en-GB" sz="10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(Legislation.gov.uk)</a:t>
            </a:r>
          </a:p>
          <a:p>
            <a:pPr algn="ctr"/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NICE</a:t>
            </a:r>
            <a:r>
              <a:rPr lang="en-GB" sz="1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10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(NICE, 2024)</a:t>
            </a:r>
          </a:p>
          <a:p>
            <a:pPr algn="ctr"/>
            <a:endParaRPr lang="en-GB" sz="1000" b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1E89E8D-6410-2D7C-4C17-F261D7D527FD}"/>
              </a:ext>
            </a:extLst>
          </p:cNvPr>
          <p:cNvSpPr/>
          <p:nvPr/>
        </p:nvSpPr>
        <p:spPr>
          <a:xfrm>
            <a:off x="5081971" y="4424851"/>
            <a:ext cx="3829449" cy="2433149"/>
          </a:xfrm>
          <a:prstGeom prst="rect">
            <a:avLst/>
          </a:prstGeom>
          <a:ln w="57150"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Statistics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>
                <a:solidFill>
                  <a:schemeClr val="tx1"/>
                </a:solidFill>
              </a:rPr>
              <a:t>Around 1 in every 400 children in the UK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>
                <a:solidFill>
                  <a:schemeClr val="tx1"/>
                </a:solidFill>
              </a:rPr>
              <a:t>130,000 adults and 30,000 children.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>
                <a:solidFill>
                  <a:schemeClr val="tx1"/>
                </a:solidFill>
              </a:rPr>
              <a:t>Roughly 2 in every 1,000 live births result in CP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>
                <a:solidFill>
                  <a:schemeClr val="tx1"/>
                </a:solidFill>
              </a:rPr>
              <a:t>80% experience spastic motor impairment, and 25% may suffer partial or total hip dislocation</a:t>
            </a: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735494C8-E444-66E2-1ABD-9F4116B97B6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12772" y="-355542"/>
            <a:ext cx="1207633" cy="2515902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98AA1D49-21AD-FD8D-BADF-C1070BA3C69C}"/>
              </a:ext>
            </a:extLst>
          </p:cNvPr>
          <p:cNvSpPr txBox="1"/>
          <p:nvPr/>
        </p:nvSpPr>
        <p:spPr>
          <a:xfrm>
            <a:off x="3228608" y="-18558"/>
            <a:ext cx="211149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r>
              <a:rPr lang="en-GB" sz="12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(Group, C.H., 2025)</a:t>
            </a:r>
            <a:endParaRPr lang="en-GB" sz="1200" b="1">
              <a:solidFill>
                <a:srgbClr val="FF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ACC95A-72B6-721C-F20F-F210111D050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88629" y="1911927"/>
            <a:ext cx="2900103" cy="282862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CDEF89D-30C3-43BA-8884-29E0A072B674}"/>
              </a:ext>
            </a:extLst>
          </p:cNvPr>
          <p:cNvSpPr txBox="1"/>
          <p:nvPr/>
        </p:nvSpPr>
        <p:spPr>
          <a:xfrm>
            <a:off x="-19138" y="4929537"/>
            <a:ext cx="26328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>
                <a:solidFill>
                  <a:srgbClr val="FF0000"/>
                </a:solidFill>
              </a:rPr>
              <a:t>(Cerebral Palsy Research Network, 2025)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41CB378-FF5C-0BFC-B747-24D69F5C2726}"/>
              </a:ext>
            </a:extLst>
          </p:cNvPr>
          <p:cNvSpPr txBox="1"/>
          <p:nvPr/>
        </p:nvSpPr>
        <p:spPr>
          <a:xfrm>
            <a:off x="3505030" y="4415607"/>
            <a:ext cx="22392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>
                <a:solidFill>
                  <a:srgbClr val="FF0000"/>
                </a:solidFill>
              </a:rPr>
              <a:t>Birth Injury Guide, 2022)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18AB129-72FD-F2A3-A017-D1FA43602504}"/>
              </a:ext>
            </a:extLst>
          </p:cNvPr>
          <p:cNvSpPr txBox="1"/>
          <p:nvPr/>
        </p:nvSpPr>
        <p:spPr>
          <a:xfrm>
            <a:off x="8226975" y="6290450"/>
            <a:ext cx="110974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(AWH Solicitors, 2024)</a:t>
            </a:r>
            <a:endParaRPr lang="en-GB" sz="10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682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D2280-41F7-4EDA-3DA5-1273EAB7E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References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B74BA3A-CA7F-DA89-A530-71055CBD7362}"/>
              </a:ext>
            </a:extLst>
          </p:cNvPr>
          <p:cNvSpPr/>
          <p:nvPr/>
        </p:nvSpPr>
        <p:spPr>
          <a:xfrm>
            <a:off x="263237" y="119496"/>
            <a:ext cx="11928763" cy="661900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700"/>
              <a:t>‌‌Cerebral Palsy Guidance. (2025). </a:t>
            </a:r>
            <a:r>
              <a:rPr lang="en-GB" sz="1700" i="1"/>
              <a:t>Cerebral Palsy Cure | Cerebral Palsy Guidance</a:t>
            </a:r>
            <a:r>
              <a:rPr lang="en-GB" sz="1700"/>
              <a:t>. Available at: </a:t>
            </a:r>
            <a:r>
              <a:rPr lang="en-GB" sz="1700" u="sng">
                <a:hlinkClick r:id="rId2"/>
              </a:rPr>
              <a:t>https://cerebralpalsyguidance.com/cerebral-palsy/treatment/cure/</a:t>
            </a:r>
            <a:r>
              <a:rPr lang="en-GB" sz="1700"/>
              <a:t>. (Accessed 19 October 2025)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700"/>
              <a:t>‌Cerebral Palsy Research Network. (2024). </a:t>
            </a:r>
            <a:r>
              <a:rPr lang="en-GB" sz="1700" i="1"/>
              <a:t>Dyskinetic Cerebral Palsy | Cerebral Palsy Research Network</a:t>
            </a:r>
            <a:r>
              <a:rPr lang="en-GB" sz="1700"/>
              <a:t>. Available at: </a:t>
            </a:r>
            <a:r>
              <a:rPr lang="en-GB" sz="1700" u="sng">
                <a:hlinkClick r:id="rId3"/>
              </a:rPr>
              <a:t>https://cprn.org/dyskinetic-cerebral-palsy/#</a:t>
            </a:r>
            <a:r>
              <a:rPr lang="en-GB" sz="1700"/>
              <a:t>. (Accessed 12 October 2025)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700"/>
              <a:t>Child Birth Injuries. (n.d.). Birth Injury Justice </a:t>
            </a:r>
            <a:r>
              <a:rPr lang="en-GB" sz="1700" err="1"/>
              <a:t>Center</a:t>
            </a:r>
            <a:r>
              <a:rPr lang="en-GB" sz="1700"/>
              <a:t> - Empowering &amp; Educating Families. Available at: </a:t>
            </a:r>
            <a:r>
              <a:rPr lang="en-GB" sz="1700" u="sng">
                <a:hlinkClick r:id="rId4"/>
              </a:rPr>
              <a:t>https://www.childbirthinjuries.com/</a:t>
            </a:r>
            <a:r>
              <a:rPr lang="en-GB" sz="1700"/>
              <a:t>. (Accessed 13 October 2025)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700"/>
              <a:t>‌‌Child Birth Injuries. (n.d.). Dyskinetic Cerebral Palsy - Learn Causes, Signs &amp; Symptoms. Available at: </a:t>
            </a:r>
            <a:r>
              <a:rPr lang="en-GB" sz="1700" u="sng">
                <a:hlinkClick r:id="rId5"/>
              </a:rPr>
              <a:t>https://www.childbirthinjuries.com/cerebral-palsy/types/dyskinetic/</a:t>
            </a:r>
            <a:r>
              <a:rPr lang="en-GB" sz="1700"/>
              <a:t>. (Accessed 13 October 2025)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700"/>
              <a:t>GOV.UK (2010). Equality Act 2010 Guidance </a:t>
            </a:r>
            <a:r>
              <a:rPr lang="en-GB" sz="1700" err="1"/>
              <a:t>Guidance</a:t>
            </a:r>
            <a:r>
              <a:rPr lang="en-GB" sz="1700"/>
              <a:t> on matters to be taken into account in determining questions relating to the definition of disability. Available at: </a:t>
            </a:r>
            <a:r>
              <a:rPr lang="en-GB" sz="1700" u="sng">
                <a:hlinkClick r:id="rId6"/>
              </a:rPr>
              <a:t>https://assets.publishing.service.gov.uk/media/5a80dcc8ed915d74e6230df4/Equality_Act_2010-disability_definition.pdf</a:t>
            </a:r>
            <a:r>
              <a:rPr lang="en-GB" sz="1700"/>
              <a:t>. (Accessed 16 October 2025)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700"/>
              <a:t>‌GOV.UK (2014). Children and Families Act 2014. Legislation.gov.uk. Available at: </a:t>
            </a:r>
            <a:r>
              <a:rPr lang="en-GB" sz="1700" u="sng">
                <a:hlinkClick r:id="rId7"/>
              </a:rPr>
              <a:t>https://www.legislation.gov.uk/ukpga/2014/6/part/3</a:t>
            </a:r>
            <a:r>
              <a:rPr lang="en-GB" sz="1700"/>
              <a:t>. (Accessed 16 October 2025)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700"/>
              <a:t>Graham, D., Aquilina, K., Cawker, S., Paget, S. and </a:t>
            </a:r>
            <a:r>
              <a:rPr lang="en-GB" sz="1700" err="1"/>
              <a:t>Wimalasundera</a:t>
            </a:r>
            <a:r>
              <a:rPr lang="en-GB" sz="1700"/>
              <a:t>, N. (2016). Single-level selective dorsal rhizotomy for spastic cerebral palsy. Journal of Spine Surgery, 2(3), pp.195–201. </a:t>
            </a:r>
            <a:r>
              <a:rPr lang="en-GB" sz="1700" u="sng">
                <a:hlinkClick r:id="rId8"/>
              </a:rPr>
              <a:t>https://doi.org/10.21037/jss.2016.08.08</a:t>
            </a:r>
            <a:r>
              <a:rPr lang="en-GB" sz="1700"/>
              <a:t>. (Accessed 13 October 2025)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700"/>
              <a:t>‌Group, C.H. (2025). Cerebral Palsy Rehabilitation | Tailored Treatment &amp; Recovery Plans. Circle Health Group. Available at: </a:t>
            </a:r>
            <a:r>
              <a:rPr lang="en-GB" sz="1700" u="sng">
                <a:hlinkClick r:id="rId9"/>
              </a:rPr>
              <a:t>https://www.circlehealthgroup.co.uk/circle-rehabilitation-birmingham/cerebral-palsy</a:t>
            </a:r>
            <a:r>
              <a:rPr lang="en-GB" sz="1700"/>
              <a:t>. (Accessed 15 October 2025)</a:t>
            </a:r>
          </a:p>
          <a:p>
            <a:pPr marL="228600" indent="-228600" algn="just">
              <a:lnSpc>
                <a:spcPct val="150000"/>
              </a:lnSpc>
              <a:buFont typeface="+mj-lt"/>
              <a:buAutoNum type="arabicPeriod"/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</a:p>
          <a:p>
            <a:pPr algn="just">
              <a:lnSpc>
                <a:spcPct val="150000"/>
              </a:lnSpc>
            </a:pP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</a:p>
          <a:p>
            <a:pPr algn="just">
              <a:lnSpc>
                <a:spcPct val="150000"/>
              </a:lnSpc>
            </a:pP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</a:p>
          <a:p>
            <a:pPr algn="just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</a:p>
          <a:p>
            <a:pPr algn="just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ED168BB-2170-72FB-B407-2BE953A57E06}"/>
              </a:ext>
            </a:extLst>
          </p:cNvPr>
          <p:cNvSpPr/>
          <p:nvPr/>
        </p:nvSpPr>
        <p:spPr>
          <a:xfrm>
            <a:off x="3545489" y="0"/>
            <a:ext cx="39164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5400" b="1" cap="none" spc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657648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36E4FE5-87B2-9366-E648-6E05600F78BD}"/>
              </a:ext>
            </a:extLst>
          </p:cNvPr>
          <p:cNvSpPr txBox="1"/>
          <p:nvPr/>
        </p:nvSpPr>
        <p:spPr>
          <a:xfrm>
            <a:off x="228601" y="117693"/>
            <a:ext cx="11845635" cy="6370975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‌9. 	https://www.facebook.com/NationalInstituteforHealthandCareExcellence (2024). CKS is only available in the 	UK | NICE. NICE. Available at: </a:t>
            </a:r>
            <a:r>
              <a:rPr lang="en-GB" sz="1700" u="sng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https://cks.nice.org.uk/topics/cerebral-palsy/references/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. (Accessed 19 	October 2025)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10. 	Independent Speech and Language Therapy Services Ltd. (2025). </a:t>
            </a: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</a:rPr>
              <a:t>Cerebral Palsy &amp; Communication 	Difficulties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700" u="sng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https://islts.co.uk/speech-and-language-therapy-services-for-children/cerebral-  </a:t>
            </a:r>
            <a:r>
              <a:rPr lang="en-GB" sz="17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	</a:t>
            </a:r>
            <a:r>
              <a:rPr lang="en-GB" sz="1700" u="sng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palsy-</a:t>
            </a:r>
            <a:r>
              <a:rPr lang="en-GB" sz="17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	</a:t>
            </a:r>
            <a:r>
              <a:rPr lang="en-GB" sz="1700" u="sng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and-communication/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. (Accessed 10 October 2025)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11. 	‌Kidshealth.org. (2018). </a:t>
            </a: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</a:rPr>
              <a:t>Dyskinetic Cerebral Palsy (for Parents) - </a:t>
            </a:r>
            <a:r>
              <a:rPr lang="en-GB" sz="1700" i="1" err="1">
                <a:latin typeface="Arial" panose="020B0604020202020204" pitchFamily="34" charset="0"/>
                <a:cs typeface="Arial" panose="020B0604020202020204" pitchFamily="34" charset="0"/>
              </a:rPr>
              <a:t>KidsHealth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. Available at: 	</a:t>
            </a:r>
            <a:r>
              <a:rPr lang="en-GB" sz="1700" u="sng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https://kidshealth.org/en/parents/dyskinetic-cp.html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. (Accessed 11 October 2025)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12. 	‌Lee, J. (2024). AWH Solicitors. AWH Solicitors. Available at: </a:t>
            </a:r>
            <a:r>
              <a:rPr lang="en-GB" sz="1700" u="sng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https://awhsolicitors.co.uk/articles/medical-</a:t>
            </a:r>
            <a:r>
              <a:rPr lang="en-GB" sz="1700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	</a:t>
            </a:r>
            <a:r>
              <a:rPr lang="en-GB" sz="1700" u="sng">
                <a:solidFill>
                  <a:srgbClr val="467886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negligence/the-latest-cerebral-palsy-statistics-uk/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. (Accessed 19 October 2025)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13. 	Li, X. and Arya, K. (2021). Athetoid Cerebral Palsy. PubMed. Available at: 	</a:t>
            </a:r>
            <a:r>
              <a:rPr lang="en-GB" sz="1700" u="sng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https://www.ncbi.nlm.nih.gov/books/NBK563160/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. (Accessed 13 October 2025)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14. 	NHS (2023). </a:t>
            </a: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</a:rPr>
              <a:t>Overview - Cerebral Palsy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. NHS. Available at: </a:t>
            </a:r>
            <a:r>
              <a:rPr lang="en-GB" sz="1700" u="sng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https://www.nhs.uk/conditions/cerebral-palsy/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. 	(Accessed 10 October 2025)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15. 	Scope (2019). Home | Disability charity Scope UK. Scope. Available at: </a:t>
            </a:r>
            <a:r>
              <a:rPr lang="en-GB" sz="1700" u="sng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https://www.scope.org.uk/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. (Accessed 	15 October 2025)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16. 	‌Smith, K.J., Burke, J., Lawrence, R., Oputa, E. and Bailey, R. (2025). The experience of cerebral palsy stigma 	amongst adults living in the UK and Ireland: A qualitative co-designed project. </a:t>
            </a:r>
            <a:r>
              <a:rPr lang="en-GB" sz="1700" i="1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</a:rPr>
              <a:t> ONE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,  20(9), 	pp.e0331562–e0331562. </a:t>
            </a:r>
            <a:r>
              <a:rPr lang="en-GB" sz="1700" u="sng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https://doi.org/10.1371/journal.pone.0331562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. (Accessed 13 October 2025)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17. 	‌Uribe, S. (2022). Cerebral Palsy from Birth Injury. Birth Injury Guide. Available at: 	</a:t>
            </a:r>
            <a:r>
              <a:rPr lang="en-GB" sz="1700" u="sng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https://www.birthinjuryguide.org/birth-injury-types/cerebral-palsy/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. (Accessed 18 October 2025)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18. 	www.osmosis.org. (n.d.). </a:t>
            </a:r>
            <a:r>
              <a:rPr lang="en-GB" sz="1700" i="1">
                <a:latin typeface="Arial" panose="020B0604020202020204" pitchFamily="34" charset="0"/>
                <a:cs typeface="Arial" panose="020B0604020202020204" pitchFamily="34" charset="0"/>
              </a:rPr>
              <a:t>Cerebral palsy: Video, Anatomy, Definition &amp; Function | Osmosis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. Available at: 	</a:t>
            </a:r>
            <a:r>
              <a:rPr lang="en-GB" sz="1700" u="sng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https://www.osmosis.org/learn/Cerebral_palsy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. (Accessed 10 October 2025)</a:t>
            </a:r>
          </a:p>
          <a:p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40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2323130-82fb-4549-94c8-41c15d7a2e3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B95A5CEE9F58545A1595FD08272AD23" ma:contentTypeVersion="6" ma:contentTypeDescription="Create a new document." ma:contentTypeScope="" ma:versionID="39346f4b1a3bf16f12dca7d3704ae8e5">
  <xsd:schema xmlns:xsd="http://www.w3.org/2001/XMLSchema" xmlns:xs="http://www.w3.org/2001/XMLSchema" xmlns:p="http://schemas.microsoft.com/office/2006/metadata/properties" xmlns:ns3="32323130-82fb-4549-94c8-41c15d7a2e31" targetNamespace="http://schemas.microsoft.com/office/2006/metadata/properties" ma:root="true" ma:fieldsID="8bacb7d9c41c58cb0151daa46df3c62b" ns3:_="">
    <xsd:import namespace="32323130-82fb-4549-94c8-41c15d7a2e3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_activity" minOccurs="0"/>
                <xsd:element ref="ns3:MediaServiceObjectDetectorVersions" minOccurs="0"/>
                <xsd:element ref="ns3:MediaServiceDateTaken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323130-82fb-4549-94c8-41c15d7a2e3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0" nillable="true" ma:displayName="_activity" ma:hidden="true" ma:internalName="_activity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273EF7D-58A5-44B6-BA33-6CD4E93ABA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2623CA0-0A38-42EA-ADD4-E7028FDD7722}">
  <ds:schemaRefs>
    <ds:schemaRef ds:uri="http://schemas.microsoft.com/office/2006/metadata/properties"/>
    <ds:schemaRef ds:uri="http://purl.org/dc/terms/"/>
    <ds:schemaRef ds:uri="http://schemas.microsoft.com/office/2006/documentManagement/types"/>
    <ds:schemaRef ds:uri="32323130-82fb-4549-94c8-41c15d7a2e31"/>
    <ds:schemaRef ds:uri="http://purl.org/dc/dcmitype/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8265CF9-A8AF-4B22-A72D-E91993A2F666}">
  <ds:schemaRefs>
    <ds:schemaRef ds:uri="32323130-82fb-4549-94c8-41c15d7a2e3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1097</Words>
  <Application>Microsoft Office PowerPoint</Application>
  <PresentationFormat>Widescreen</PresentationFormat>
  <Paragraphs>103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Muneer, Nighat (Customer Experience &amp; Distribution)</dc:creator>
  <cp:lastModifiedBy>Muneer, Nighat (Connected Customer Xperience, D&amp;LB)</cp:lastModifiedBy>
  <cp:revision>7</cp:revision>
  <dcterms:created xsi:type="dcterms:W3CDTF">2025-10-29T15:15:14Z</dcterms:created>
  <dcterms:modified xsi:type="dcterms:W3CDTF">2025-10-31T22:55:34Z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8a09d0b2-6d33-4c82-936b-54b95b5f3a9b_Enabled">
    <vt:lpwstr>true</vt:lpwstr>
  </property>
  <property fmtid="{D5CDD505-2E9C-101B-9397-08002B2CF9AE}" pid="3" name="MSIP_Label_8a09d0b2-6d33-4c82-936b-54b95b5f3a9b_SetDate">
    <vt:lpwstr>2025-10-29T17:00:02Z</vt:lpwstr>
  </property>
  <property fmtid="{D5CDD505-2E9C-101B-9397-08002B2CF9AE}" pid="4" name="MSIP_Label_8a09d0b2-6d33-4c82-936b-54b95b5f3a9b_Method">
    <vt:lpwstr>Privileged</vt:lpwstr>
  </property>
  <property fmtid="{D5CDD505-2E9C-101B-9397-08002B2CF9AE}" pid="5" name="MSIP_Label_8a09d0b2-6d33-4c82-936b-54b95b5f3a9b_Name">
    <vt:lpwstr>Public1</vt:lpwstr>
  </property>
  <property fmtid="{D5CDD505-2E9C-101B-9397-08002B2CF9AE}" pid="6" name="MSIP_Label_8a09d0b2-6d33-4c82-936b-54b95b5f3a9b_SiteId">
    <vt:lpwstr>7c917db0-71f2-438e-9554-388ffcab8764</vt:lpwstr>
  </property>
  <property fmtid="{D5CDD505-2E9C-101B-9397-08002B2CF9AE}" pid="7" name="MSIP_Label_8a09d0b2-6d33-4c82-936b-54b95b5f3a9b_ActionId">
    <vt:lpwstr>e4606a9a-ff55-4c62-a489-d8d1b002177c</vt:lpwstr>
  </property>
  <property fmtid="{D5CDD505-2E9C-101B-9397-08002B2CF9AE}" pid="8" name="MSIP_Label_8a09d0b2-6d33-4c82-936b-54b95b5f3a9b_ContentBits">
    <vt:lpwstr>0</vt:lpwstr>
  </property>
  <property fmtid="{D5CDD505-2E9C-101B-9397-08002B2CF9AE}" pid="9" name="MSIP_Label_8a09d0b2-6d33-4c82-936b-54b95b5f3a9b_Tag">
    <vt:lpwstr>10, 0, 1, 1</vt:lpwstr>
  </property>
  <property fmtid="{D5CDD505-2E9C-101B-9397-08002B2CF9AE}" pid="10" name="ContentTypeId">
    <vt:lpwstr>0x010100BB95A5CEE9F58545A1595FD08272AD23</vt:lpwstr>
  </property>
</Properties>
</file>