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2/15/23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2/15/23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l"/>
            <a:r>
              <a:rPr lang="en-US" b="1" i="1" dirty="0">
                <a:cs typeface="Calibri Light"/>
              </a:rPr>
              <a:t>    GLOBAL WARMING</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ea typeface="+mn-lt"/>
                <a:cs typeface="+mn-lt"/>
              </a:rPr>
              <a:t>The rise of air temperatures near Earth’s surface over the past one to two centuries is known as global warming.</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28CCE-0F68-9BF9-C76B-92650E6BAF05}"/>
              </a:ext>
            </a:extLst>
          </p:cNvPr>
          <p:cNvSpPr>
            <a:spLocks noGrp="1"/>
          </p:cNvSpPr>
          <p:nvPr>
            <p:ph type="title"/>
          </p:nvPr>
        </p:nvSpPr>
        <p:spPr/>
        <p:txBody>
          <a:bodyPr/>
          <a:lstStyle/>
          <a:p>
            <a:r>
              <a:rPr lang="en-US" dirty="0">
                <a:cs typeface="Calibri Light"/>
              </a:rPr>
              <a:t>GLOBAL WARMING</a:t>
            </a:r>
            <a:endParaRPr lang="en-US" dirty="0"/>
          </a:p>
        </p:txBody>
      </p:sp>
      <p:sp>
        <p:nvSpPr>
          <p:cNvPr id="3" name="Content Placeholder 2">
            <a:extLst>
              <a:ext uri="{FF2B5EF4-FFF2-40B4-BE49-F238E27FC236}">
                <a16:creationId xmlns:a16="http://schemas.microsoft.com/office/drawing/2014/main" id="{5132CC25-CC35-261F-A1DE-CE2BF0F1B091}"/>
              </a:ext>
            </a:extLst>
          </p:cNvPr>
          <p:cNvSpPr>
            <a:spLocks noGrp="1"/>
          </p:cNvSpPr>
          <p:nvPr>
            <p:ph idx="1"/>
          </p:nvPr>
        </p:nvSpPr>
        <p:spPr/>
        <p:txBody>
          <a:bodyPr vert="horz" lIns="91440" tIns="45720" rIns="91440" bIns="45720" rtlCol="0" anchor="t">
            <a:normAutofit/>
          </a:bodyPr>
          <a:lstStyle/>
          <a:p>
            <a:r>
              <a:rPr lang="en-US" dirty="0">
                <a:ea typeface="+mn-lt"/>
                <a:cs typeface="+mn-lt"/>
              </a:rPr>
              <a:t>Earth has experienced periods of gradual warming and cooling throughout its existence as a result of natural causes. Such natural causes have included volcanic eruptions and variations in the Sun’s output. However, scientists have attributed the recent increase in global temperatures to human causes—primarily the release of certain gases into the atmosphere as a result of industrial activity. These gases are known as greenhouse gases. They absorb and trap heat emitted from Earth’s surface through a process known as the greenhouse effect.</a:t>
            </a:r>
          </a:p>
          <a:p>
            <a:endParaRPr lang="en-US" b="1" i="1" dirty="0">
              <a:ea typeface="+mn-lt"/>
              <a:cs typeface="+mn-lt"/>
            </a:endParaRPr>
          </a:p>
          <a:p>
            <a:pPr marL="0" indent="0">
              <a:buNone/>
            </a:pPr>
            <a:endParaRPr lang="en-US" b="1" i="1" dirty="0">
              <a:ea typeface="+mn-lt"/>
              <a:cs typeface="+mn-lt"/>
            </a:endParaRPr>
          </a:p>
        </p:txBody>
      </p:sp>
    </p:spTree>
    <p:extLst>
      <p:ext uri="{BB962C8B-B14F-4D97-AF65-F5344CB8AC3E}">
        <p14:creationId xmlns:p14="http://schemas.microsoft.com/office/powerpoint/2010/main" val="630156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03C6-C89F-FAFB-6D4A-D04320F70CF8}"/>
              </a:ext>
            </a:extLst>
          </p:cNvPr>
          <p:cNvSpPr>
            <a:spLocks noGrp="1"/>
          </p:cNvSpPr>
          <p:nvPr>
            <p:ph type="title"/>
          </p:nvPr>
        </p:nvSpPr>
        <p:spPr/>
        <p:txBody>
          <a:bodyPr/>
          <a:lstStyle/>
          <a:p>
            <a:r>
              <a:rPr lang="en-US" dirty="0">
                <a:ea typeface="Calibri Light"/>
                <a:cs typeface="Calibri Light"/>
              </a:rPr>
              <a:t>Global warming</a:t>
            </a:r>
          </a:p>
        </p:txBody>
      </p:sp>
      <p:sp>
        <p:nvSpPr>
          <p:cNvPr id="3" name="Content Placeholder 2">
            <a:extLst>
              <a:ext uri="{FF2B5EF4-FFF2-40B4-BE49-F238E27FC236}">
                <a16:creationId xmlns:a16="http://schemas.microsoft.com/office/drawing/2014/main" id="{EB6849AA-48C1-4F84-27D3-F415522F8953}"/>
              </a:ext>
            </a:extLst>
          </p:cNvPr>
          <p:cNvSpPr>
            <a:spLocks noGrp="1"/>
          </p:cNvSpPr>
          <p:nvPr>
            <p:ph idx="1"/>
          </p:nvPr>
        </p:nvSpPr>
        <p:spPr/>
        <p:txBody>
          <a:bodyPr vert="horz" lIns="91440" tIns="45720" rIns="91440" bIns="45720" rtlCol="0" anchor="t">
            <a:normAutofit/>
          </a:bodyPr>
          <a:lstStyle/>
          <a:p>
            <a:r>
              <a:rPr lang="en-US" b="1" i="1" dirty="0">
                <a:ea typeface="+mn-lt"/>
                <a:cs typeface="+mn-lt"/>
              </a:rPr>
              <a:t>The greenhouse effect is a natural process that helps maintain temperatures suitable for life. Without it, Earth would be a frozen and likely uninhabitable planet. However, scientists who study climate have determined that increased concentrations of greenhouse gases resulting from human activity have amplified the natural greenhouse effect, causing global warming. The main greenhouse gases with human sources are carbon dioxide, methane, nitrous oxide, and halocarbons. Carbon dioxide is produced naturally by animals through respiration. </a:t>
            </a:r>
            <a:endParaRPr lang="en-US" dirty="0"/>
          </a:p>
        </p:txBody>
      </p:sp>
    </p:spTree>
    <p:extLst>
      <p:ext uri="{BB962C8B-B14F-4D97-AF65-F5344CB8AC3E}">
        <p14:creationId xmlns:p14="http://schemas.microsoft.com/office/powerpoint/2010/main" val="2281128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392A0-DFFC-B6CA-8723-6AC270C0B211}"/>
              </a:ext>
            </a:extLst>
          </p:cNvPr>
          <p:cNvSpPr>
            <a:spLocks noGrp="1"/>
          </p:cNvSpPr>
          <p:nvPr>
            <p:ph type="title"/>
          </p:nvPr>
        </p:nvSpPr>
        <p:spPr/>
        <p:txBody>
          <a:bodyPr/>
          <a:lstStyle/>
          <a:p>
            <a:r>
              <a:rPr lang="en-US" dirty="0">
                <a:ea typeface="Calibri Light"/>
                <a:cs typeface="Calibri Light"/>
              </a:rPr>
              <a:t>Global warming</a:t>
            </a:r>
            <a:endParaRPr lang="en-US" dirty="0"/>
          </a:p>
        </p:txBody>
      </p:sp>
      <p:sp>
        <p:nvSpPr>
          <p:cNvPr id="3" name="Content Placeholder 2">
            <a:extLst>
              <a:ext uri="{FF2B5EF4-FFF2-40B4-BE49-F238E27FC236}">
                <a16:creationId xmlns:a16="http://schemas.microsoft.com/office/drawing/2014/main" id="{FBC57FD6-6D74-CC1D-7295-97313F23A369}"/>
              </a:ext>
            </a:extLst>
          </p:cNvPr>
          <p:cNvSpPr>
            <a:spLocks noGrp="1"/>
          </p:cNvSpPr>
          <p:nvPr>
            <p:ph idx="1"/>
          </p:nvPr>
        </p:nvSpPr>
        <p:spPr/>
        <p:txBody>
          <a:bodyPr vert="horz" lIns="91440" tIns="45720" rIns="91440" bIns="45720" rtlCol="0" anchor="t">
            <a:normAutofit/>
          </a:bodyPr>
          <a:lstStyle/>
          <a:p>
            <a:r>
              <a:rPr lang="en-US" b="1" i="1" dirty="0">
                <a:ea typeface="+mn-lt"/>
                <a:cs typeface="+mn-lt"/>
              </a:rPr>
              <a:t>The main human-produced source of carbon dioxide is the burning of fossil fuels: coal, oil, and natural gas. These fuels are widely used in electricity generation, transportation, and industry. Another source of carbon dioxide from human activity is the clearing of forests for agriculture and other purposes. Trees absorb carbon dioxide from the air to make food through the process of photosynthesis. When trees are cut down or burned, much of the carbon that they have stored is released back into the air as carbon dioxide. Nitrous oxide is produced naturally by biological reactions in both soil and water. Human-induced sources include fertilizer usage and fossil fuel burning.</a:t>
            </a:r>
            <a:endParaRPr lang="en-US" dirty="0"/>
          </a:p>
        </p:txBody>
      </p:sp>
    </p:spTree>
    <p:extLst>
      <p:ext uri="{BB962C8B-B14F-4D97-AF65-F5344CB8AC3E}">
        <p14:creationId xmlns:p14="http://schemas.microsoft.com/office/powerpoint/2010/main" val="3165377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70E14-6EF9-E280-F959-1235D356B67E}"/>
              </a:ext>
            </a:extLst>
          </p:cNvPr>
          <p:cNvSpPr>
            <a:spLocks noGrp="1"/>
          </p:cNvSpPr>
          <p:nvPr>
            <p:ph type="title"/>
          </p:nvPr>
        </p:nvSpPr>
        <p:spPr/>
        <p:txBody>
          <a:bodyPr/>
          <a:lstStyle/>
          <a:p>
            <a:r>
              <a:rPr lang="en-US" dirty="0">
                <a:ea typeface="Calibri Light"/>
                <a:cs typeface="Calibri Light"/>
              </a:rPr>
              <a:t>Global warming</a:t>
            </a:r>
            <a:endParaRPr lang="en-US" dirty="0"/>
          </a:p>
        </p:txBody>
      </p:sp>
      <p:sp>
        <p:nvSpPr>
          <p:cNvPr id="3" name="Content Placeholder 2">
            <a:extLst>
              <a:ext uri="{FF2B5EF4-FFF2-40B4-BE49-F238E27FC236}">
                <a16:creationId xmlns:a16="http://schemas.microsoft.com/office/drawing/2014/main" id="{8954580A-BF4D-40CD-C1F8-E1F6092AF04E}"/>
              </a:ext>
            </a:extLst>
          </p:cNvPr>
          <p:cNvSpPr>
            <a:spLocks noGrp="1"/>
          </p:cNvSpPr>
          <p:nvPr>
            <p:ph idx="1"/>
          </p:nvPr>
        </p:nvSpPr>
        <p:spPr/>
        <p:txBody>
          <a:bodyPr vert="horz" lIns="91440" tIns="45720" rIns="91440" bIns="45720" rtlCol="0" anchor="t">
            <a:normAutofit/>
          </a:bodyPr>
          <a:lstStyle/>
          <a:p>
            <a:r>
              <a:rPr lang="en-US" b="1" i="1" dirty="0">
                <a:ea typeface="+mn-lt"/>
                <a:cs typeface="+mn-lt"/>
              </a:rPr>
              <a:t>To study climate changes prior to that time, scientists use “paleoclimatic” data from natural sources. These sources include ocean and lake sediments, tree rings, pollen grains, and ice cores (cylinders of ice taken from glaciers). Finally, they use computers to produce models of Earth’s climate. The models can be used to understand past changes and to predict future changes and effects of global warming.</a:t>
            </a:r>
          </a:p>
        </p:txBody>
      </p:sp>
    </p:spTree>
    <p:extLst>
      <p:ext uri="{BB962C8B-B14F-4D97-AF65-F5344CB8AC3E}">
        <p14:creationId xmlns:p14="http://schemas.microsoft.com/office/powerpoint/2010/main" val="877232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F84F0-E337-C327-8DFD-904DC734AC83}"/>
              </a:ext>
            </a:extLst>
          </p:cNvPr>
          <p:cNvSpPr>
            <a:spLocks noGrp="1"/>
          </p:cNvSpPr>
          <p:nvPr>
            <p:ph type="title"/>
          </p:nvPr>
        </p:nvSpPr>
        <p:spPr/>
        <p:txBody>
          <a:bodyPr/>
          <a:lstStyle/>
          <a:p>
            <a:r>
              <a:rPr lang="en-US" dirty="0">
                <a:ea typeface="Calibri Light"/>
                <a:cs typeface="Calibri Light"/>
              </a:rPr>
              <a:t>Effects of global warming:</a:t>
            </a:r>
            <a:endParaRPr lang="en-US" dirty="0"/>
          </a:p>
        </p:txBody>
      </p:sp>
      <p:sp>
        <p:nvSpPr>
          <p:cNvPr id="3" name="Content Placeholder 2">
            <a:extLst>
              <a:ext uri="{FF2B5EF4-FFF2-40B4-BE49-F238E27FC236}">
                <a16:creationId xmlns:a16="http://schemas.microsoft.com/office/drawing/2014/main" id="{3E0C2DA7-836E-A308-BBC6-9E7C7DE3B5B7}"/>
              </a:ext>
            </a:extLst>
          </p:cNvPr>
          <p:cNvSpPr>
            <a:spLocks noGrp="1"/>
          </p:cNvSpPr>
          <p:nvPr>
            <p:ph idx="1"/>
          </p:nvPr>
        </p:nvSpPr>
        <p:spPr/>
        <p:txBody>
          <a:bodyPr vert="horz" lIns="91440" tIns="45720" rIns="91440" bIns="45720" rtlCol="0" anchor="t">
            <a:normAutofit/>
          </a:bodyPr>
          <a:lstStyle/>
          <a:p>
            <a:r>
              <a:rPr lang="en-US" b="1" i="1" dirty="0">
                <a:ea typeface="+mn-lt"/>
                <a:cs typeface="+mn-lt"/>
              </a:rPr>
              <a:t>How much temperatures will rise in the future will depend largely on the rate of greenhouse gas emissions. The IPCC based its projected range of temperature increase on a number of emissions scenarios. Most scientists agree that the effects of global warming will become much more severe if the increase above preindustrial temperatures exceeds 3.6 °F (2 °C). Only a scenario that includes major reductions in emissions is likely to hold warming below that level.  </a:t>
            </a:r>
            <a:endParaRPr lang="en-US" dirty="0">
              <a:ea typeface="+mn-lt"/>
              <a:cs typeface="+mn-lt"/>
            </a:endParaRPr>
          </a:p>
          <a:p>
            <a:endParaRPr lang="en-US" dirty="0">
              <a:ea typeface="+mn-lt"/>
              <a:cs typeface="+mn-lt"/>
            </a:endParaRPr>
          </a:p>
          <a:p>
            <a:pPr marL="0" indent="0">
              <a:buNone/>
            </a:pPr>
            <a:endParaRPr lang="en-US" dirty="0">
              <a:ea typeface="Calibri"/>
              <a:cs typeface="Calibri"/>
            </a:endParaRPr>
          </a:p>
        </p:txBody>
      </p:sp>
    </p:spTree>
    <p:extLst>
      <p:ext uri="{BB962C8B-B14F-4D97-AF65-F5344CB8AC3E}">
        <p14:creationId xmlns:p14="http://schemas.microsoft.com/office/powerpoint/2010/main" val="3558350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49227-11F4-3F47-E179-A45D21AFC973}"/>
              </a:ext>
            </a:extLst>
          </p:cNvPr>
          <p:cNvSpPr>
            <a:spLocks noGrp="1"/>
          </p:cNvSpPr>
          <p:nvPr>
            <p:ph type="title"/>
          </p:nvPr>
        </p:nvSpPr>
        <p:spPr/>
        <p:txBody>
          <a:bodyPr/>
          <a:lstStyle/>
          <a:p>
            <a:r>
              <a:rPr lang="en-US" dirty="0">
                <a:ea typeface="Calibri Light"/>
                <a:cs typeface="Calibri Light"/>
              </a:rPr>
              <a:t>Warming patterns</a:t>
            </a:r>
            <a:endParaRPr lang="en-US" dirty="0"/>
          </a:p>
        </p:txBody>
      </p:sp>
      <p:sp>
        <p:nvSpPr>
          <p:cNvPr id="3" name="Content Placeholder 2">
            <a:extLst>
              <a:ext uri="{FF2B5EF4-FFF2-40B4-BE49-F238E27FC236}">
                <a16:creationId xmlns:a16="http://schemas.microsoft.com/office/drawing/2014/main" id="{F8EF6037-3E7C-865E-E299-273843822A54}"/>
              </a:ext>
            </a:extLst>
          </p:cNvPr>
          <p:cNvSpPr>
            <a:spLocks noGrp="1"/>
          </p:cNvSpPr>
          <p:nvPr>
            <p:ph idx="1"/>
          </p:nvPr>
        </p:nvSpPr>
        <p:spPr/>
        <p:txBody>
          <a:bodyPr vert="horz" lIns="91440" tIns="45720" rIns="91440" bIns="45720" rtlCol="0" anchor="t">
            <a:normAutofit/>
          </a:bodyPr>
          <a:lstStyle/>
          <a:p>
            <a:r>
              <a:rPr lang="en-US" b="1" i="1" dirty="0">
                <a:ea typeface="+mn-lt"/>
                <a:cs typeface="+mn-lt"/>
              </a:rPr>
              <a:t>The world is not warming uniformly. Surface air temperatures have increased more rapidly over land than over the oceans, a trend that is expected to continue. Thus, the Northern Hemisphere—with less than 40 percent of its surface area covered by water—is expected to warm faster than the Southern Hemisphere. The greatest increase in surface temperature is projected over the Arctic. This is in part because of the melting of snow and ice on land and sea. Snow and ice reflect some of the Sun’s heat back into space.</a:t>
            </a:r>
            <a:endParaRPr lang="en-US" dirty="0"/>
          </a:p>
        </p:txBody>
      </p:sp>
    </p:spTree>
    <p:extLst>
      <p:ext uri="{BB962C8B-B14F-4D97-AF65-F5344CB8AC3E}">
        <p14:creationId xmlns:p14="http://schemas.microsoft.com/office/powerpoint/2010/main" val="293699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19B3-A118-5482-4D48-11307DE04962}"/>
              </a:ext>
            </a:extLst>
          </p:cNvPr>
          <p:cNvSpPr>
            <a:spLocks noGrp="1"/>
          </p:cNvSpPr>
          <p:nvPr>
            <p:ph type="title"/>
          </p:nvPr>
        </p:nvSpPr>
        <p:spPr/>
        <p:txBody>
          <a:bodyPr/>
          <a:lstStyle/>
          <a:p>
            <a:r>
              <a:rPr lang="en-US" dirty="0">
                <a:ea typeface="Calibri Light"/>
                <a:cs typeface="Calibri Light"/>
              </a:rPr>
              <a:t>Precipitation patterns</a:t>
            </a:r>
            <a:endParaRPr lang="en-US" dirty="0"/>
          </a:p>
        </p:txBody>
      </p:sp>
      <p:sp>
        <p:nvSpPr>
          <p:cNvPr id="3" name="Content Placeholder 2">
            <a:extLst>
              <a:ext uri="{FF2B5EF4-FFF2-40B4-BE49-F238E27FC236}">
                <a16:creationId xmlns:a16="http://schemas.microsoft.com/office/drawing/2014/main" id="{426DE29E-3B9E-0D6F-2F3E-A4E6E7556389}"/>
              </a:ext>
            </a:extLst>
          </p:cNvPr>
          <p:cNvSpPr>
            <a:spLocks noGrp="1"/>
          </p:cNvSpPr>
          <p:nvPr>
            <p:ph idx="1"/>
          </p:nvPr>
        </p:nvSpPr>
        <p:spPr/>
        <p:txBody>
          <a:bodyPr vert="horz" lIns="91440" tIns="45720" rIns="91440" bIns="45720" rtlCol="0" anchor="t">
            <a:normAutofit/>
          </a:bodyPr>
          <a:lstStyle/>
          <a:p>
            <a:r>
              <a:rPr lang="en-US" b="1" i="1" dirty="0">
                <a:ea typeface="+mn-lt"/>
                <a:cs typeface="+mn-lt"/>
              </a:rPr>
              <a:t>Global warming has already been linked to changes in precipitation patterns across the globe, and these changes are projected to continue. There has been an increase in heavy downpours in some areas. Continued precipitation increases are projected in the polar and subpolar regions, with decreases in the middle latitudes. An increase in rainfall is expected near the Equator, and a decrease is expected in the subtropics.</a:t>
            </a:r>
            <a:endParaRPr lang="en-US" dirty="0">
              <a:ea typeface="+mn-lt"/>
              <a:cs typeface="+mn-lt"/>
            </a:endParaRPr>
          </a:p>
        </p:txBody>
      </p:sp>
    </p:spTree>
    <p:extLst>
      <p:ext uri="{BB962C8B-B14F-4D97-AF65-F5344CB8AC3E}">
        <p14:creationId xmlns:p14="http://schemas.microsoft.com/office/powerpoint/2010/main" val="3364292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B6E0A-42BF-D69C-D1EA-5079606CB11B}"/>
              </a:ext>
            </a:extLst>
          </p:cNvPr>
          <p:cNvSpPr>
            <a:spLocks noGrp="1"/>
          </p:cNvSpPr>
          <p:nvPr>
            <p:ph type="title"/>
          </p:nvPr>
        </p:nvSpPr>
        <p:spPr/>
        <p:txBody>
          <a:bodyPr/>
          <a:lstStyle/>
          <a:p>
            <a:r>
              <a:rPr lang="en-US" dirty="0">
                <a:ea typeface="Calibri Light"/>
                <a:cs typeface="Calibri Light"/>
              </a:rPr>
              <a:t>Citations:</a:t>
            </a:r>
            <a:endParaRPr lang="en-US" dirty="0"/>
          </a:p>
        </p:txBody>
      </p:sp>
      <p:sp>
        <p:nvSpPr>
          <p:cNvPr id="3" name="Content Placeholder 2">
            <a:extLst>
              <a:ext uri="{FF2B5EF4-FFF2-40B4-BE49-F238E27FC236}">
                <a16:creationId xmlns:a16="http://schemas.microsoft.com/office/drawing/2014/main" id="{911B714E-34AF-4BD5-F3B3-69E5704F6FBB}"/>
              </a:ext>
            </a:extLst>
          </p:cNvPr>
          <p:cNvSpPr>
            <a:spLocks noGrp="1"/>
          </p:cNvSpPr>
          <p:nvPr>
            <p:ph idx="1"/>
          </p:nvPr>
        </p:nvSpPr>
        <p:spPr/>
        <p:txBody>
          <a:bodyPr vert="horz" lIns="91440" tIns="45720" rIns="91440" bIns="45720" rtlCol="0" anchor="t">
            <a:normAutofit/>
          </a:bodyPr>
          <a:lstStyle/>
          <a:p>
            <a:r>
              <a:rPr lang="en-US" b="1" i="1" dirty="0">
                <a:ea typeface="+mn-lt"/>
                <a:cs typeface="+mn-lt"/>
              </a:rPr>
              <a:t> Gore, Albert. An inconvenient truth: the planetary emergency of global warming and what we can do about it, Rodale, 2006</a:t>
            </a:r>
            <a:endParaRPr lang="en-US" dirty="0">
              <a:ea typeface="+mn-lt"/>
              <a:cs typeface="+mn-lt"/>
            </a:endParaRPr>
          </a:p>
          <a:p>
            <a:r>
              <a:rPr lang="en-US" b="1" i="1" dirty="0">
                <a:ea typeface="+mn-lt"/>
                <a:cs typeface="+mn-lt"/>
              </a:rPr>
              <a:t>Michaels, </a:t>
            </a:r>
            <a:r>
              <a:rPr lang="en-US" b="1" i="1" dirty="0" err="1">
                <a:ea typeface="+mn-lt"/>
                <a:cs typeface="+mn-lt"/>
              </a:rPr>
              <a:t>patrick</a:t>
            </a:r>
            <a:r>
              <a:rPr lang="en-US" b="1" i="1" dirty="0">
                <a:ea typeface="+mn-lt"/>
                <a:cs typeface="+mn-lt"/>
              </a:rPr>
              <a:t> j, and </a:t>
            </a:r>
            <a:r>
              <a:rPr lang="en-US" b="1" i="1" dirty="0" err="1">
                <a:ea typeface="+mn-lt"/>
                <a:cs typeface="+mn-lt"/>
              </a:rPr>
              <a:t>robert</a:t>
            </a:r>
            <a:r>
              <a:rPr lang="en-US" b="1" i="1" dirty="0">
                <a:ea typeface="+mn-lt"/>
                <a:cs typeface="+mn-lt"/>
              </a:rPr>
              <a:t> C. Balling, Jr. The satanic gases: clearing the air about global warming. Cato institute,2000</a:t>
            </a:r>
            <a:endParaRPr lang="en-US" dirty="0">
              <a:ea typeface="+mn-lt"/>
              <a:cs typeface="+mn-lt"/>
            </a:endParaRPr>
          </a:p>
          <a:p>
            <a:endParaRPr lang="en-US" dirty="0">
              <a:ea typeface="Calibri"/>
              <a:cs typeface="Calibri"/>
            </a:endParaRPr>
          </a:p>
        </p:txBody>
      </p:sp>
    </p:spTree>
    <p:extLst>
      <p:ext uri="{BB962C8B-B14F-4D97-AF65-F5344CB8AC3E}">
        <p14:creationId xmlns:p14="http://schemas.microsoft.com/office/powerpoint/2010/main" val="272312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0118D-A1D6-7059-147F-B99007B704E7}"/>
              </a:ext>
            </a:extLst>
          </p:cNvPr>
          <p:cNvSpPr>
            <a:spLocks noGrp="1"/>
          </p:cNvSpPr>
          <p:nvPr>
            <p:ph type="title"/>
          </p:nvPr>
        </p:nvSpPr>
        <p:spPr/>
        <p:txBody>
          <a:bodyPr/>
          <a:lstStyle/>
          <a:p>
            <a:r>
              <a:rPr lang="en-US" dirty="0">
                <a:ea typeface="Calibri Light"/>
                <a:cs typeface="Calibri Light"/>
              </a:rPr>
              <a:t>References:</a:t>
            </a:r>
            <a:endParaRPr lang="en-US" dirty="0"/>
          </a:p>
        </p:txBody>
      </p:sp>
      <p:sp>
        <p:nvSpPr>
          <p:cNvPr id="3" name="Content Placeholder 2">
            <a:extLst>
              <a:ext uri="{FF2B5EF4-FFF2-40B4-BE49-F238E27FC236}">
                <a16:creationId xmlns:a16="http://schemas.microsoft.com/office/drawing/2014/main" id="{79BB3095-7293-49C6-76EB-776D0866AC32}"/>
              </a:ext>
            </a:extLst>
          </p:cNvPr>
          <p:cNvSpPr>
            <a:spLocks noGrp="1"/>
          </p:cNvSpPr>
          <p:nvPr>
            <p:ph idx="1"/>
          </p:nvPr>
        </p:nvSpPr>
        <p:spPr/>
        <p:txBody>
          <a:bodyPr vert="horz" lIns="91440" tIns="45720" rIns="91440" bIns="45720" rtlCol="0" anchor="t">
            <a:normAutofit/>
          </a:bodyPr>
          <a:lstStyle/>
          <a:p>
            <a:r>
              <a:rPr lang="en-US" b="1" i="1">
                <a:ea typeface="+mn-lt"/>
                <a:cs typeface="+mn-lt"/>
              </a:rPr>
              <a:t>Abrupt climate change scenario: implications for the u.s national security (412 kb)</a:t>
            </a:r>
            <a:endParaRPr lang="en-US">
              <a:ea typeface="+mn-lt"/>
              <a:cs typeface="+mn-lt"/>
            </a:endParaRPr>
          </a:p>
          <a:p>
            <a:r>
              <a:rPr lang="en-US" b="1" i="1">
                <a:ea typeface="+mn-lt"/>
                <a:cs typeface="+mn-lt"/>
              </a:rPr>
              <a:t>Climate change upped earth’s vegetation, study finds, John Roach for National geographic news, june 5, 2003</a:t>
            </a:r>
            <a:endParaRPr lang="en-US">
              <a:ea typeface="+mn-lt"/>
              <a:cs typeface="+mn-lt"/>
            </a:endParaRPr>
          </a:p>
          <a:p>
            <a:r>
              <a:rPr lang="en-US" b="1" i="1">
                <a:ea typeface="+mn-lt"/>
                <a:cs typeface="+mn-lt"/>
              </a:rPr>
              <a:t>Abbot, Kenneth w. and Duncan Snidal, 2000., Hard and soft Law in international gouvernance, 54(3):421-56</a:t>
            </a:r>
            <a:endParaRPr lang="en-US">
              <a:ea typeface="+mn-lt"/>
              <a:cs typeface="+mn-lt"/>
            </a:endParaRPr>
          </a:p>
          <a:p>
            <a:r>
              <a:rPr lang="en-US" b="1" i="1">
                <a:ea typeface="+mn-lt"/>
                <a:cs typeface="+mn-lt"/>
              </a:rPr>
              <a:t>Alic, John A., David C. Mowery and Edward S. Rubin. 2003. US technology and innovation policies: Lessons for climate change.</a:t>
            </a:r>
            <a:endParaRPr lang="en-US">
              <a:ea typeface="+mn-lt"/>
              <a:cs typeface="+mn-lt"/>
            </a:endParaRPr>
          </a:p>
          <a:p>
            <a:endParaRPr lang="en-US" dirty="0">
              <a:ea typeface="Calibri"/>
              <a:cs typeface="Calibri"/>
            </a:endParaRPr>
          </a:p>
        </p:txBody>
      </p:sp>
    </p:spTree>
    <p:extLst>
      <p:ext uri="{BB962C8B-B14F-4D97-AF65-F5344CB8AC3E}">
        <p14:creationId xmlns:p14="http://schemas.microsoft.com/office/powerpoint/2010/main" val="7375099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GLOBAL WARMING</vt:lpstr>
      <vt:lpstr>GLOBAL WARMING</vt:lpstr>
      <vt:lpstr>Global warming</vt:lpstr>
      <vt:lpstr>Global warming</vt:lpstr>
      <vt:lpstr>Global warming</vt:lpstr>
      <vt:lpstr>Effects of global warming:</vt:lpstr>
      <vt:lpstr>Warming patterns</vt:lpstr>
      <vt:lpstr>Precipitation patterns</vt:lpstr>
      <vt:lpstr>Citations: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codruta diaconu</cp:lastModifiedBy>
  <cp:revision>61</cp:revision>
  <dcterms:created xsi:type="dcterms:W3CDTF">2023-02-13T17:04:30Z</dcterms:created>
  <dcterms:modified xsi:type="dcterms:W3CDTF">2023-02-15T20:42:52Z</dcterms:modified>
</cp:coreProperties>
</file>