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6" r:id="rId1"/>
    <p:sldMasterId id="2147483648" r:id="rId2"/>
  </p:sldMasterIdLst>
  <p:notesMasterIdLst>
    <p:notesMasterId r:id="rId35"/>
  </p:notesMasterIdLst>
  <p:sldIdLst>
    <p:sldId id="303" r:id="rId3"/>
    <p:sldId id="304" r:id="rId4"/>
    <p:sldId id="332" r:id="rId5"/>
    <p:sldId id="357" r:id="rId6"/>
    <p:sldId id="355" r:id="rId7"/>
    <p:sldId id="356" r:id="rId8"/>
    <p:sldId id="347" r:id="rId9"/>
    <p:sldId id="311" r:id="rId10"/>
    <p:sldId id="305" r:id="rId11"/>
    <p:sldId id="351" r:id="rId12"/>
    <p:sldId id="306" r:id="rId13"/>
    <p:sldId id="308" r:id="rId14"/>
    <p:sldId id="333" r:id="rId15"/>
    <p:sldId id="312" r:id="rId16"/>
    <p:sldId id="327" r:id="rId17"/>
    <p:sldId id="326" r:id="rId18"/>
    <p:sldId id="328" r:id="rId19"/>
    <p:sldId id="344" r:id="rId20"/>
    <p:sldId id="334" r:id="rId21"/>
    <p:sldId id="338" r:id="rId22"/>
    <p:sldId id="336" r:id="rId23"/>
    <p:sldId id="353" r:id="rId24"/>
    <p:sldId id="325" r:id="rId25"/>
    <p:sldId id="331" r:id="rId26"/>
    <p:sldId id="345" r:id="rId27"/>
    <p:sldId id="346" r:id="rId28"/>
    <p:sldId id="339" r:id="rId29"/>
    <p:sldId id="340" r:id="rId30"/>
    <p:sldId id="341" r:id="rId31"/>
    <p:sldId id="315" r:id="rId32"/>
    <p:sldId id="343" r:id="rId33"/>
    <p:sldId id="350"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762" autoAdjust="0"/>
    <p:restoredTop sz="81014" autoAdjust="0"/>
  </p:normalViewPr>
  <p:slideViewPr>
    <p:cSldViewPr snapToGrid="0">
      <p:cViewPr varScale="1">
        <p:scale>
          <a:sx n="89" d="100"/>
          <a:sy n="89" d="100"/>
        </p:scale>
        <p:origin x="229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Rogers" userId="d7ca8381-d6ee-4f07-b146-dfbab520f2a9" providerId="ADAL" clId="{63F05B38-EFE6-400C-927E-06234B16D43C}"/>
    <pc:docChg chg="addSld delSld modSld">
      <pc:chgData name="Christopher Rogers" userId="d7ca8381-d6ee-4f07-b146-dfbab520f2a9" providerId="ADAL" clId="{63F05B38-EFE6-400C-927E-06234B16D43C}" dt="2025-04-28T14:44:39.621" v="127" actId="2696"/>
      <pc:docMkLst>
        <pc:docMk/>
      </pc:docMkLst>
      <pc:sldChg chg="modSp mod">
        <pc:chgData name="Christopher Rogers" userId="d7ca8381-d6ee-4f07-b146-dfbab520f2a9" providerId="ADAL" clId="{63F05B38-EFE6-400C-927E-06234B16D43C}" dt="2025-04-28T14:39:17.312" v="110" actId="20577"/>
        <pc:sldMkLst>
          <pc:docMk/>
          <pc:sldMk cId="3408955283" sldId="303"/>
        </pc:sldMkLst>
        <pc:spChg chg="mod">
          <ac:chgData name="Christopher Rogers" userId="d7ca8381-d6ee-4f07-b146-dfbab520f2a9" providerId="ADAL" clId="{63F05B38-EFE6-400C-927E-06234B16D43C}" dt="2025-04-28T14:39:17.312" v="110" actId="20577"/>
          <ac:spMkLst>
            <pc:docMk/>
            <pc:sldMk cId="3408955283" sldId="303"/>
            <ac:spMk id="2" creationId="{00000000-0000-0000-0000-000000000000}"/>
          </ac:spMkLst>
        </pc:spChg>
      </pc:sldChg>
      <pc:sldChg chg="modSp">
        <pc:chgData name="Christopher Rogers" userId="d7ca8381-d6ee-4f07-b146-dfbab520f2a9" providerId="ADAL" clId="{63F05B38-EFE6-400C-927E-06234B16D43C}" dt="2025-04-28T14:44:26.315" v="126" actId="20577"/>
        <pc:sldMkLst>
          <pc:docMk/>
          <pc:sldMk cId="1984027660" sldId="315"/>
        </pc:sldMkLst>
        <pc:spChg chg="mod">
          <ac:chgData name="Christopher Rogers" userId="d7ca8381-d6ee-4f07-b146-dfbab520f2a9" providerId="ADAL" clId="{63F05B38-EFE6-400C-927E-06234B16D43C}" dt="2025-04-28T14:44:26.315" v="126" actId="20577"/>
          <ac:spMkLst>
            <pc:docMk/>
            <pc:sldMk cId="1984027660" sldId="315"/>
            <ac:spMk id="5" creationId="{8DDB7A7C-191B-51E0-AE32-B9373031977B}"/>
          </ac:spMkLst>
        </pc:spChg>
      </pc:sldChg>
      <pc:sldChg chg="del">
        <pc:chgData name="Christopher Rogers" userId="d7ca8381-d6ee-4f07-b146-dfbab520f2a9" providerId="ADAL" clId="{63F05B38-EFE6-400C-927E-06234B16D43C}" dt="2025-04-28T14:44:39.621" v="127" actId="2696"/>
        <pc:sldMkLst>
          <pc:docMk/>
          <pc:sldMk cId="1598129102" sldId="349"/>
        </pc:sldMkLst>
      </pc:sldChg>
      <pc:sldChg chg="del">
        <pc:chgData name="Christopher Rogers" userId="d7ca8381-d6ee-4f07-b146-dfbab520f2a9" providerId="ADAL" clId="{63F05B38-EFE6-400C-927E-06234B16D43C}" dt="2025-04-28T14:39:57.439" v="112" actId="2696"/>
        <pc:sldMkLst>
          <pc:docMk/>
          <pc:sldMk cId="1980617581" sldId="354"/>
        </pc:sldMkLst>
      </pc:sldChg>
      <pc:sldChg chg="add">
        <pc:chgData name="Christopher Rogers" userId="d7ca8381-d6ee-4f07-b146-dfbab520f2a9" providerId="ADAL" clId="{63F05B38-EFE6-400C-927E-06234B16D43C}" dt="2025-04-28T14:39:47.787" v="111"/>
        <pc:sldMkLst>
          <pc:docMk/>
          <pc:sldMk cId="4198306620" sldId="35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28/04/2025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ictionary.cambridge.org/dictionary/english/problem"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matthewedgar.net/problem/"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mindtools.com/ag6pkn9/root-cause-analysis"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a:t>
            </a:fld>
            <a:endParaRPr lang="en-GB"/>
          </a:p>
        </p:txBody>
      </p:sp>
    </p:spTree>
    <p:extLst>
      <p:ext uri="{BB962C8B-B14F-4D97-AF65-F5344CB8AC3E}">
        <p14:creationId xmlns:p14="http://schemas.microsoft.com/office/powerpoint/2010/main" val="29095634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6DC3A8-68DB-058B-3B55-563417E3EB8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D36E631-7E5E-389B-F7CB-9ED9A56446B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D215F8-2A28-7B89-B361-D5549B2F09EA}"/>
              </a:ext>
            </a:extLst>
          </p:cNvPr>
          <p:cNvSpPr>
            <a:spLocks noGrp="1"/>
          </p:cNvSpPr>
          <p:nvPr>
            <p:ph type="body" idx="1"/>
          </p:nvPr>
        </p:nvSpPr>
        <p:spPr/>
        <p:txBody>
          <a:bodyPr/>
          <a:lstStyle/>
          <a:p>
            <a:r>
              <a:rPr lang="en-GB" sz="1200" b="1" dirty="0"/>
              <a:t>IDEAL model - Bransford and Stein (1993) </a:t>
            </a:r>
          </a:p>
          <a:p>
            <a:pPr marL="0" indent="0">
              <a:buNone/>
            </a:pPr>
            <a:r>
              <a:rPr lang="en-GB" altLang="en-US" sz="1200" dirty="0">
                <a:latin typeface="Arial" panose="020B0604020202020204" pitchFamily="34" charset="0"/>
                <a:cs typeface="Arial" panose="020B0604020202020204" pitchFamily="34" charset="0"/>
              </a:rPr>
              <a:t>I - Identify problems and opportunities</a:t>
            </a:r>
          </a:p>
          <a:p>
            <a:pPr marL="0" indent="0">
              <a:buNone/>
            </a:pPr>
            <a:r>
              <a:rPr lang="en-GB" altLang="en-US" sz="1200" dirty="0">
                <a:latin typeface="Arial" panose="020B0604020202020204" pitchFamily="34" charset="0"/>
                <a:cs typeface="Arial" panose="020B0604020202020204" pitchFamily="34" charset="0"/>
              </a:rPr>
              <a:t>D - Define goals</a:t>
            </a:r>
          </a:p>
          <a:p>
            <a:pPr marL="0" indent="0">
              <a:buNone/>
            </a:pPr>
            <a:r>
              <a:rPr lang="en-GB" altLang="en-US" sz="1200" dirty="0">
                <a:latin typeface="Arial" panose="020B0604020202020204" pitchFamily="34" charset="0"/>
                <a:cs typeface="Arial" panose="020B0604020202020204" pitchFamily="34" charset="0"/>
              </a:rPr>
              <a:t>E - Explore possible strategies</a:t>
            </a:r>
          </a:p>
          <a:p>
            <a:pPr marL="0" indent="0">
              <a:buNone/>
            </a:pPr>
            <a:r>
              <a:rPr lang="en-GB" altLang="en-US" sz="1200" dirty="0">
                <a:latin typeface="Arial" panose="020B0604020202020204" pitchFamily="34" charset="0"/>
                <a:cs typeface="Arial" panose="020B0604020202020204" pitchFamily="34" charset="0"/>
              </a:rPr>
              <a:t>A - Anticipate outcomes and act</a:t>
            </a:r>
          </a:p>
          <a:p>
            <a:pPr marL="0" indent="0">
              <a:buNone/>
            </a:pPr>
            <a:r>
              <a:rPr lang="en-GB" altLang="en-US" sz="1200" dirty="0">
                <a:latin typeface="Arial" panose="020B0604020202020204" pitchFamily="34" charset="0"/>
                <a:cs typeface="Arial" panose="020B0604020202020204" pitchFamily="34" charset="0"/>
              </a:rPr>
              <a:t>L - Look back and learn</a:t>
            </a:r>
          </a:p>
          <a:p>
            <a:endParaRPr lang="en-GB" dirty="0"/>
          </a:p>
        </p:txBody>
      </p:sp>
      <p:sp>
        <p:nvSpPr>
          <p:cNvPr id="4" name="Slide Number Placeholder 3">
            <a:extLst>
              <a:ext uri="{FF2B5EF4-FFF2-40B4-BE49-F238E27FC236}">
                <a16:creationId xmlns:a16="http://schemas.microsoft.com/office/drawing/2014/main" id="{40EDC0CA-C43A-CFA4-4CFA-CA7B786C0F45}"/>
              </a:ext>
            </a:extLst>
          </p:cNvPr>
          <p:cNvSpPr>
            <a:spLocks noGrp="1"/>
          </p:cNvSpPr>
          <p:nvPr>
            <p:ph type="sldNum" sz="quarter" idx="5"/>
          </p:nvPr>
        </p:nvSpPr>
        <p:spPr/>
        <p:txBody>
          <a:bodyPr/>
          <a:lstStyle/>
          <a:p>
            <a:fld id="{7AFB50B6-F1B6-43E7-9F13-F7A06A05F4FC}" type="slidenum">
              <a:rPr lang="en-GB" smtClean="0"/>
              <a:t>3</a:t>
            </a:fld>
            <a:endParaRPr lang="en-GB"/>
          </a:p>
        </p:txBody>
      </p:sp>
    </p:spTree>
    <p:extLst>
      <p:ext uri="{BB962C8B-B14F-4D97-AF65-F5344CB8AC3E}">
        <p14:creationId xmlns:p14="http://schemas.microsoft.com/office/powerpoint/2010/main" val="18755076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groups to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AFB50B6-F1B6-43E7-9F13-F7A06A05F4FC}"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58708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BC52EB-81D5-53AF-A3F9-EFBB4C9150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66B85C-657D-EAD4-D4D5-7F37A709A8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706A45-C5C3-4078-5130-B41D4C055904}"/>
              </a:ext>
            </a:extLst>
          </p:cNvPr>
          <p:cNvSpPr>
            <a:spLocks noGrp="1"/>
          </p:cNvSpPr>
          <p:nvPr>
            <p:ph type="body" idx="1"/>
          </p:nvPr>
        </p:nvSpPr>
        <p:spPr/>
        <p:txBody>
          <a:bodyPr/>
          <a:lstStyle/>
          <a:p>
            <a:r>
              <a:rPr lang="en-GB"/>
              <a:t>Cambridge Dictionary (2024) Meaning of problem in English. Available at: </a:t>
            </a:r>
            <a:r>
              <a:rPr lang="en-GB">
                <a:hlinkClick r:id="rId3"/>
              </a:rPr>
              <a:t>PROBLEM | English meaning - Cambridge Dictionary</a:t>
            </a:r>
            <a:r>
              <a:rPr lang="en-GB"/>
              <a:t> (Accessed: 11 April 2024)</a:t>
            </a:r>
          </a:p>
          <a:p>
            <a:endParaRPr lang="en-GB"/>
          </a:p>
          <a:p>
            <a:r>
              <a:rPr lang="en-GB"/>
              <a:t>Edgar (2021) What is a problem? Available at: </a:t>
            </a:r>
            <a:r>
              <a:rPr lang="en-GB">
                <a:hlinkClick r:id="rId4"/>
              </a:rPr>
              <a:t>What Is A Problem? - Matthew Edgar</a:t>
            </a:r>
            <a:r>
              <a:rPr lang="en-GB"/>
              <a:t> (Accessed: 11 April 2024)</a:t>
            </a:r>
          </a:p>
          <a:p>
            <a:endParaRPr lang="en-GB"/>
          </a:p>
          <a:p>
            <a:endParaRPr lang="en-GB"/>
          </a:p>
        </p:txBody>
      </p:sp>
      <p:sp>
        <p:nvSpPr>
          <p:cNvPr id="4" name="Slide Number Placeholder 3">
            <a:extLst>
              <a:ext uri="{FF2B5EF4-FFF2-40B4-BE49-F238E27FC236}">
                <a16:creationId xmlns:a16="http://schemas.microsoft.com/office/drawing/2014/main" id="{DDC83EF0-6486-740A-8556-D659356B8751}"/>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5E43DBC-073C-4AB9-9B7E-763DDAD352F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27727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outcomes of the mind map – Lecturer to draw on board if has access to one?</a:t>
            </a:r>
          </a:p>
          <a:p>
            <a:r>
              <a:rPr lang="en-GB" dirty="0"/>
              <a:t>What should John consider?</a:t>
            </a:r>
          </a:p>
          <a:p>
            <a:r>
              <a:rPr lang="en-GB" dirty="0"/>
              <a:t>Central idea – Conference</a:t>
            </a:r>
          </a:p>
          <a:p>
            <a:r>
              <a:rPr lang="en-GB" dirty="0"/>
              <a:t>Main considerations – location, delegates, guest speakers, transport, accommodation, specific requirements (technology), catering, assistance.</a:t>
            </a:r>
          </a:p>
        </p:txBody>
      </p:sp>
      <p:sp>
        <p:nvSpPr>
          <p:cNvPr id="4" name="Slide Number Placeholder 3"/>
          <p:cNvSpPr>
            <a:spLocks noGrp="1"/>
          </p:cNvSpPr>
          <p:nvPr>
            <p:ph type="sldNum" sz="quarter" idx="5"/>
          </p:nvPr>
        </p:nvSpPr>
        <p:spPr/>
        <p:txBody>
          <a:bodyPr/>
          <a:lstStyle/>
          <a:p>
            <a:fld id="{7AFB50B6-F1B6-43E7-9F13-F7A06A05F4FC}" type="slidenum">
              <a:rPr lang="en-GB" smtClean="0"/>
              <a:t>7</a:t>
            </a:fld>
            <a:endParaRPr lang="en-GB"/>
          </a:p>
        </p:txBody>
      </p:sp>
    </p:spTree>
    <p:extLst>
      <p:ext uri="{BB962C8B-B14F-4D97-AF65-F5344CB8AC3E}">
        <p14:creationId xmlns:p14="http://schemas.microsoft.com/office/powerpoint/2010/main" val="1365853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BC52EB-81D5-53AF-A3F9-EFBB4C9150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66B85C-657D-EAD4-D4D5-7F37A709A83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706A45-C5C3-4078-5130-B41D4C055904}"/>
              </a:ext>
            </a:extLst>
          </p:cNvPr>
          <p:cNvSpPr>
            <a:spLocks noGrp="1"/>
          </p:cNvSpPr>
          <p:nvPr>
            <p:ph type="body" idx="1"/>
          </p:nvPr>
        </p:nvSpPr>
        <p:spPr/>
        <p:txBody>
          <a:bodyPr/>
          <a:lstStyle/>
          <a:p>
            <a:endParaRPr lang="en-GB" dirty="0"/>
          </a:p>
          <a:p>
            <a:endParaRPr lang="en-GB" dirty="0"/>
          </a:p>
        </p:txBody>
      </p:sp>
      <p:sp>
        <p:nvSpPr>
          <p:cNvPr id="4" name="Slide Number Placeholder 3">
            <a:extLst>
              <a:ext uri="{FF2B5EF4-FFF2-40B4-BE49-F238E27FC236}">
                <a16:creationId xmlns:a16="http://schemas.microsoft.com/office/drawing/2014/main" id="{DDC83EF0-6486-740A-8556-D659356B8751}"/>
              </a:ext>
            </a:extLst>
          </p:cNvPr>
          <p:cNvSpPr>
            <a:spLocks noGrp="1"/>
          </p:cNvSpPr>
          <p:nvPr>
            <p:ph type="sldNum" sz="quarter" idx="5"/>
          </p:nvPr>
        </p:nvSpPr>
        <p:spPr/>
        <p:txBody>
          <a:bodyPr/>
          <a:lstStyle/>
          <a:p>
            <a:fld id="{15E43DBC-073C-4AB9-9B7E-763DDAD352F9}" type="slidenum">
              <a:rPr lang="en-GB" smtClean="0"/>
              <a:t>8</a:t>
            </a:fld>
            <a:endParaRPr lang="en-GB"/>
          </a:p>
        </p:txBody>
      </p:sp>
    </p:spTree>
    <p:extLst>
      <p:ext uri="{BB962C8B-B14F-4D97-AF65-F5344CB8AC3E}">
        <p14:creationId xmlns:p14="http://schemas.microsoft.com/office/powerpoint/2010/main" val="19027727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9</a:t>
            </a:fld>
            <a:endParaRPr lang="en-GB"/>
          </a:p>
        </p:txBody>
      </p:sp>
    </p:spTree>
    <p:extLst>
      <p:ext uri="{BB962C8B-B14F-4D97-AF65-F5344CB8AC3E}">
        <p14:creationId xmlns:p14="http://schemas.microsoft.com/office/powerpoint/2010/main" val="39291405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hlinkClick r:id="rId3"/>
              </a:rPr>
              <a:t>Root Cause Analysis - Tracing a Problem to Its Origins (mindtools.com)</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10</a:t>
            </a:fld>
            <a:endParaRPr lang="en-GB"/>
          </a:p>
        </p:txBody>
      </p:sp>
    </p:spTree>
    <p:extLst>
      <p:ext uri="{BB962C8B-B14F-4D97-AF65-F5344CB8AC3E}">
        <p14:creationId xmlns:p14="http://schemas.microsoft.com/office/powerpoint/2010/main" val="13670707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A3A3A"/>
                </a:solidFill>
                <a:effectLst/>
                <a:latin typeface="Source Sans Pro" panose="020B0503030403020204" pitchFamily="34" charset="0"/>
              </a:rPr>
              <a:t>Also known as the Why tree</a:t>
            </a:r>
          </a:p>
          <a:p>
            <a:endParaRPr lang="en-GB" b="0" i="0" dirty="0">
              <a:solidFill>
                <a:srgbClr val="3A3A3A"/>
              </a:solidFill>
              <a:effectLst/>
              <a:latin typeface="Source Sans Pro" panose="020B0503030403020204" pitchFamily="34" charset="0"/>
            </a:endParaRPr>
          </a:p>
          <a:p>
            <a:r>
              <a:rPr lang="en-GB" b="0" i="0" dirty="0" err="1">
                <a:solidFill>
                  <a:srgbClr val="3A3A3A"/>
                </a:solidFill>
                <a:effectLst/>
                <a:latin typeface="Source Sans Pro" panose="020B0503030403020204" pitchFamily="34" charset="0"/>
              </a:rPr>
              <a:t>Gangidi</a:t>
            </a:r>
            <a:r>
              <a:rPr lang="en-GB" b="0" i="0" dirty="0">
                <a:solidFill>
                  <a:srgbClr val="3A3A3A"/>
                </a:solidFill>
                <a:effectLst/>
                <a:latin typeface="Source Sans Pro" panose="020B0503030403020204" pitchFamily="34" charset="0"/>
              </a:rPr>
              <a:t>, P. (2019) “A systematic approach to root cause analysis using 3 × 5 why’s technique,” </a:t>
            </a:r>
            <a:r>
              <a:rPr lang="en-GB" b="0" i="1" dirty="0">
                <a:solidFill>
                  <a:srgbClr val="3A3A3A"/>
                </a:solidFill>
                <a:effectLst/>
                <a:latin typeface="Source Sans Pro" panose="020B0503030403020204" pitchFamily="34" charset="0"/>
              </a:rPr>
              <a:t>International journal of lean six sigma</a:t>
            </a:r>
            <a:r>
              <a:rPr lang="en-GB" b="0" i="0" dirty="0">
                <a:solidFill>
                  <a:srgbClr val="3A3A3A"/>
                </a:solidFill>
                <a:effectLst/>
                <a:latin typeface="Source Sans Pro" panose="020B0503030403020204" pitchFamily="34" charset="0"/>
              </a:rPr>
              <a:t>, 10(1), pp. 295–310. Available at: https://doi.org/10.1108/IJLSS-10-2017-0114.</a:t>
            </a:r>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11</a:t>
            </a:fld>
            <a:endParaRPr lang="en-GB"/>
          </a:p>
        </p:txBody>
      </p:sp>
    </p:spTree>
    <p:extLst>
      <p:ext uri="{BB962C8B-B14F-4D97-AF65-F5344CB8AC3E}">
        <p14:creationId xmlns:p14="http://schemas.microsoft.com/office/powerpoint/2010/main" val="42773550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CBDDFA6-66F8-4F99-B8F6-C4B18DC6700A}" type="slidenum">
              <a:rPr lang="en-GB" smtClean="0"/>
              <a:t>12</a:t>
            </a:fld>
            <a:endParaRPr lang="en-GB"/>
          </a:p>
        </p:txBody>
      </p:sp>
    </p:spTree>
    <p:extLst>
      <p:ext uri="{BB962C8B-B14F-4D97-AF65-F5344CB8AC3E}">
        <p14:creationId xmlns:p14="http://schemas.microsoft.com/office/powerpoint/2010/main" val="12879267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9B9587-42CB-D134-69F7-483FF058F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B2C19A-CAD2-0246-F9DD-0724661DC8D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5E9F7F-1026-848A-8964-81F1648A223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A961C9-2EC5-500B-6759-4FBF72A2C5AD}"/>
              </a:ext>
            </a:extLst>
          </p:cNvPr>
          <p:cNvSpPr>
            <a:spLocks noGrp="1"/>
          </p:cNvSpPr>
          <p:nvPr>
            <p:ph type="sldNum" sz="quarter" idx="10"/>
          </p:nvPr>
        </p:nvSpPr>
        <p:spPr/>
        <p:txBody>
          <a:bodyPr/>
          <a:lstStyle/>
          <a:p>
            <a:fld id="{8CBDDFA6-66F8-4F99-B8F6-C4B18DC6700A}" type="slidenum">
              <a:rPr lang="en-GB" smtClean="0"/>
              <a:t>13</a:t>
            </a:fld>
            <a:endParaRPr lang="en-GB"/>
          </a:p>
        </p:txBody>
      </p:sp>
    </p:spTree>
    <p:extLst>
      <p:ext uri="{BB962C8B-B14F-4D97-AF65-F5344CB8AC3E}">
        <p14:creationId xmlns:p14="http://schemas.microsoft.com/office/powerpoint/2010/main" val="5436802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5691B9-0024-C2D4-D6CB-DC406628F99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2C49CA-5183-3B16-3A95-77798520ED9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5D5D34A-5AD6-0309-E39F-3B239DB8E40D}"/>
              </a:ext>
            </a:extLst>
          </p:cNvPr>
          <p:cNvSpPr>
            <a:spLocks noGrp="1"/>
          </p:cNvSpPr>
          <p:nvPr>
            <p:ph type="body" idx="1"/>
          </p:nvPr>
        </p:nvSpPr>
        <p:spPr/>
        <p:txBody>
          <a:bodyPr/>
          <a:lstStyle/>
          <a:p>
            <a:r>
              <a:rPr lang="en-GB" dirty="0"/>
              <a:t>The fishbone diagram, or the cause and effect diagram, is a simple graphic presentation that displays all the possible causes of a problem. It is also referred to as </a:t>
            </a:r>
            <a:r>
              <a:rPr lang="en-GB" dirty="0" err="1"/>
              <a:t>Ishakawa</a:t>
            </a:r>
            <a:r>
              <a:rPr lang="en-GB" dirty="0"/>
              <a:t> diagram.</a:t>
            </a:r>
          </a:p>
          <a:p>
            <a:endParaRPr lang="en-GB" dirty="0"/>
          </a:p>
          <a:p>
            <a:r>
              <a:rPr lang="en-GB" dirty="0"/>
              <a:t>FISHBONE (ISHIKAWA) DIAGRAM</a:t>
            </a:r>
          </a:p>
          <a:p>
            <a:endParaRPr lang="en-GB" dirty="0"/>
          </a:p>
          <a:p>
            <a:r>
              <a:rPr lang="en-GB" dirty="0"/>
              <a:t>The fishbone diagram identifies many possible causes for an effect or problem. It can be used to structure a brainstorming session. It immediately sorts ideas into useful categories.</a:t>
            </a:r>
          </a:p>
          <a:p>
            <a:endParaRPr lang="en-GB" dirty="0"/>
          </a:p>
          <a:p>
            <a:r>
              <a:rPr lang="en-GB" dirty="0"/>
              <a:t>When to Use a Fishbone Diagram - When identifying possible causes for a problem. Especially when a team’s thinking tends to fall into ruts.</a:t>
            </a:r>
          </a:p>
          <a:p>
            <a:endParaRPr lang="en-GB" dirty="0"/>
          </a:p>
        </p:txBody>
      </p:sp>
      <p:sp>
        <p:nvSpPr>
          <p:cNvPr id="4" name="Slide Number Placeholder 3">
            <a:extLst>
              <a:ext uri="{FF2B5EF4-FFF2-40B4-BE49-F238E27FC236}">
                <a16:creationId xmlns:a16="http://schemas.microsoft.com/office/drawing/2014/main" id="{81FA16F4-EFF2-7BC8-2C4E-739218CA7570}"/>
              </a:ext>
            </a:extLst>
          </p:cNvPr>
          <p:cNvSpPr>
            <a:spLocks noGrp="1"/>
          </p:cNvSpPr>
          <p:nvPr>
            <p:ph type="sldNum" sz="quarter" idx="5"/>
          </p:nvPr>
        </p:nvSpPr>
        <p:spPr/>
        <p:txBody>
          <a:bodyPr/>
          <a:lstStyle/>
          <a:p>
            <a:fld id="{15E43DBC-073C-4AB9-9B7E-763DDAD352F9}" type="slidenum">
              <a:rPr lang="en-GB" smtClean="0"/>
              <a:t>14</a:t>
            </a:fld>
            <a:endParaRPr lang="en-GB"/>
          </a:p>
        </p:txBody>
      </p:sp>
    </p:spTree>
    <p:extLst>
      <p:ext uri="{BB962C8B-B14F-4D97-AF65-F5344CB8AC3E}">
        <p14:creationId xmlns:p14="http://schemas.microsoft.com/office/powerpoint/2010/main" val="38119626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43816-0280-ACE1-BFA8-8C2CC46234B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4777D9-568C-1432-FADC-1F2CBF9F2C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EA22F3A-6431-FE12-280A-CCEE03BFC6CF}"/>
              </a:ext>
            </a:extLst>
          </p:cNvPr>
          <p:cNvSpPr>
            <a:spLocks noGrp="1"/>
          </p:cNvSpPr>
          <p:nvPr>
            <p:ph type="body" idx="1"/>
          </p:nvPr>
        </p:nvSpPr>
        <p:spPr/>
        <p:txBody>
          <a:bodyPr/>
          <a:lstStyle/>
          <a:p>
            <a:pPr algn="l"/>
            <a:r>
              <a:rPr lang="en-GB" sz="1200" b="0" i="0" dirty="0">
                <a:solidFill>
                  <a:srgbClr val="2B2B2B"/>
                </a:solidFill>
                <a:effectLst/>
                <a:latin typeface="-apple-system"/>
              </a:rPr>
              <a:t>Methods</a:t>
            </a:r>
          </a:p>
          <a:p>
            <a:pPr algn="l"/>
            <a:r>
              <a:rPr lang="en-GB" sz="1200" b="0" i="0" dirty="0">
                <a:effectLst/>
                <a:latin typeface="-apple-system"/>
              </a:rPr>
              <a:t>This category of causes is for documents and instructions during the operations of a particular business process where the defect has been found.</a:t>
            </a:r>
          </a:p>
          <a:p>
            <a:pPr algn="l"/>
            <a:r>
              <a:rPr lang="en-GB" sz="1200" b="0" i="0" dirty="0">
                <a:solidFill>
                  <a:srgbClr val="2B2B2B"/>
                </a:solidFill>
                <a:effectLst/>
                <a:latin typeface="-apple-system"/>
              </a:rPr>
              <a:t>Machines</a:t>
            </a:r>
          </a:p>
          <a:p>
            <a:pPr algn="l"/>
            <a:r>
              <a:rPr lang="en-GB" sz="1200" b="0" i="0" dirty="0">
                <a:effectLst/>
                <a:latin typeface="-apple-system"/>
              </a:rPr>
              <a:t>This category is for all the elements related to the equipment or machines used in the business process.</a:t>
            </a:r>
          </a:p>
          <a:p>
            <a:pPr algn="l"/>
            <a:r>
              <a:rPr lang="en-GB" sz="1200" b="0" i="0" dirty="0">
                <a:solidFill>
                  <a:srgbClr val="2B2B2B"/>
                </a:solidFill>
                <a:effectLst/>
                <a:latin typeface="-apple-system"/>
              </a:rPr>
              <a:t>Materials</a:t>
            </a:r>
          </a:p>
          <a:p>
            <a:pPr algn="l"/>
            <a:r>
              <a:rPr lang="en-GB" sz="1200" b="0" i="0" dirty="0">
                <a:effectLst/>
                <a:latin typeface="-apple-system"/>
              </a:rPr>
              <a:t>The raw materials or similar resources used during the business process are represented under this category.</a:t>
            </a:r>
          </a:p>
          <a:p>
            <a:pPr algn="l"/>
            <a:r>
              <a:rPr lang="en-GB" sz="1200" b="0" i="0" dirty="0">
                <a:solidFill>
                  <a:srgbClr val="2B2B2B"/>
                </a:solidFill>
                <a:effectLst/>
                <a:latin typeface="-apple-system"/>
              </a:rPr>
              <a:t>Measurement</a:t>
            </a:r>
          </a:p>
          <a:p>
            <a:pPr algn="l"/>
            <a:r>
              <a:rPr lang="en-GB" sz="1200" b="0" i="0" dirty="0">
                <a:effectLst/>
                <a:latin typeface="-apple-system"/>
              </a:rPr>
              <a:t>Quality standards or measurement units used in the business process are depicted in this category.</a:t>
            </a:r>
          </a:p>
          <a:p>
            <a:pPr algn="l"/>
            <a:r>
              <a:rPr lang="en-GB" sz="1200" b="0" i="0" dirty="0">
                <a:solidFill>
                  <a:srgbClr val="2B2B2B"/>
                </a:solidFill>
                <a:effectLst/>
                <a:latin typeface="-apple-system"/>
              </a:rPr>
              <a:t>People</a:t>
            </a:r>
          </a:p>
          <a:p>
            <a:pPr algn="l"/>
            <a:r>
              <a:rPr lang="en-GB" sz="1200" b="0" i="0" dirty="0">
                <a:effectLst/>
                <a:latin typeface="-apple-system"/>
              </a:rPr>
              <a:t>All the people or manpower that are involved or are associated with the business process are mentioned here.</a:t>
            </a:r>
          </a:p>
          <a:p>
            <a:pPr algn="l"/>
            <a:r>
              <a:rPr lang="en-GB" sz="1200" b="0" i="0" dirty="0">
                <a:solidFill>
                  <a:srgbClr val="2B2B2B"/>
                </a:solidFill>
                <a:effectLst/>
                <a:latin typeface="-apple-system"/>
              </a:rPr>
              <a:t>Environment</a:t>
            </a:r>
          </a:p>
          <a:p>
            <a:pPr algn="l"/>
            <a:r>
              <a:rPr lang="en-GB" sz="1200" b="0" i="0" dirty="0">
                <a:effectLst/>
                <a:latin typeface="-apple-system"/>
              </a:rPr>
              <a:t>This category is for the external factors that affect the general functioning of the business process like the temperature of the work area, storage conditions, and such.</a:t>
            </a:r>
          </a:p>
          <a:p>
            <a:endParaRPr lang="en-GB" dirty="0"/>
          </a:p>
        </p:txBody>
      </p:sp>
      <p:sp>
        <p:nvSpPr>
          <p:cNvPr id="4" name="Slide Number Placeholder 3">
            <a:extLst>
              <a:ext uri="{FF2B5EF4-FFF2-40B4-BE49-F238E27FC236}">
                <a16:creationId xmlns:a16="http://schemas.microsoft.com/office/drawing/2014/main" id="{EBD33BBC-7C41-6EA0-885B-D7C5E6D4B46C}"/>
              </a:ext>
            </a:extLst>
          </p:cNvPr>
          <p:cNvSpPr>
            <a:spLocks noGrp="1"/>
          </p:cNvSpPr>
          <p:nvPr>
            <p:ph type="sldNum" sz="quarter" idx="5"/>
          </p:nvPr>
        </p:nvSpPr>
        <p:spPr/>
        <p:txBody>
          <a:bodyPr/>
          <a:lstStyle/>
          <a:p>
            <a:fld id="{15E43DBC-073C-4AB9-9B7E-763DDAD352F9}" type="slidenum">
              <a:rPr lang="en-GB" smtClean="0"/>
              <a:t>15</a:t>
            </a:fld>
            <a:endParaRPr lang="en-GB"/>
          </a:p>
        </p:txBody>
      </p:sp>
    </p:spTree>
    <p:extLst>
      <p:ext uri="{BB962C8B-B14F-4D97-AF65-F5344CB8AC3E}">
        <p14:creationId xmlns:p14="http://schemas.microsoft.com/office/powerpoint/2010/main" val="28102243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5138E6-496D-4781-3DD0-16A0057D4DB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D71E6-29DA-E421-8F98-8707CF2B1F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42CFA3D-7884-9E0B-6EDC-6BA1EAD19805}"/>
              </a:ext>
            </a:extLst>
          </p:cNvPr>
          <p:cNvSpPr>
            <a:spLocks noGrp="1"/>
          </p:cNvSpPr>
          <p:nvPr>
            <p:ph type="body" idx="1"/>
          </p:nvPr>
        </p:nvSpPr>
        <p:spPr/>
        <p:txBody>
          <a:bodyPr/>
          <a:lstStyle/>
          <a:p>
            <a:r>
              <a:rPr lang="en-GB" sz="1200" dirty="0"/>
              <a:t>Agree on the problem statement (also referred to as the effect). This is written at the mouth of the</a:t>
            </a:r>
          </a:p>
          <a:p>
            <a:r>
              <a:rPr lang="en-GB" sz="1200" dirty="0"/>
              <a:t>“fish.” Be as clear and specific as you can about the problem. Beware of defining the problem in terms</a:t>
            </a:r>
          </a:p>
          <a:p>
            <a:r>
              <a:rPr lang="en-GB" sz="1200" dirty="0"/>
              <a:t>of a solution (e.g., we need more of something).</a:t>
            </a:r>
          </a:p>
          <a:p>
            <a:r>
              <a:rPr lang="en-GB" sz="1200" dirty="0"/>
              <a:t>Agree on the major categories of causes of the problem (written as branches from the main arrow).</a:t>
            </a:r>
          </a:p>
          <a:p>
            <a:r>
              <a:rPr lang="en-GB" sz="1200" dirty="0"/>
              <a:t>Major categories often include: equipment or supply factors, environmental factors,</a:t>
            </a:r>
          </a:p>
          <a:p>
            <a:r>
              <a:rPr lang="en-GB" sz="1200" dirty="0"/>
              <a:t>rules/policy/procedure factors, and people/staff factors.</a:t>
            </a:r>
          </a:p>
          <a:p>
            <a:r>
              <a:rPr lang="en-GB" sz="1200" dirty="0"/>
              <a:t>Brainstorm all the possible causes of the problem. Ask “Why does this happen?” As each idea is given,</a:t>
            </a:r>
          </a:p>
          <a:p>
            <a:r>
              <a:rPr lang="en-GB" sz="1200" dirty="0"/>
              <a:t>the facilitator writes the causal factor as a branch from the appropriate category (places it on the</a:t>
            </a:r>
          </a:p>
          <a:p>
            <a:r>
              <a:rPr lang="en-GB" sz="1200" dirty="0"/>
              <a:t>fishbone diagram). Causes can be written in several places if they relate to several categories.</a:t>
            </a:r>
          </a:p>
          <a:p>
            <a:r>
              <a:rPr lang="en-GB" sz="1200" dirty="0"/>
              <a:t>Again asks “Why does this happen?” about each cause. Write sub-causes branching off the cause</a:t>
            </a:r>
          </a:p>
          <a:p>
            <a:r>
              <a:rPr lang="en-GB" sz="1200" dirty="0"/>
              <a:t>branches.</a:t>
            </a:r>
          </a:p>
          <a:p>
            <a:r>
              <a:rPr lang="en-GB" sz="1200" dirty="0"/>
              <a:t>Continues to ask “Why?” and generate deeper levels of causes and continue organizing them under</a:t>
            </a:r>
          </a:p>
          <a:p>
            <a:r>
              <a:rPr lang="en-GB" sz="1200" dirty="0"/>
              <a:t>related causes or categories. This will help you to identify and then address root causes to prevent</a:t>
            </a:r>
          </a:p>
          <a:p>
            <a:r>
              <a:rPr lang="en-GB" sz="1200" dirty="0"/>
              <a:t>future problems. </a:t>
            </a:r>
          </a:p>
          <a:p>
            <a:endParaRPr lang="en-GB" dirty="0"/>
          </a:p>
        </p:txBody>
      </p:sp>
      <p:sp>
        <p:nvSpPr>
          <p:cNvPr id="4" name="Slide Number Placeholder 3">
            <a:extLst>
              <a:ext uri="{FF2B5EF4-FFF2-40B4-BE49-F238E27FC236}">
                <a16:creationId xmlns:a16="http://schemas.microsoft.com/office/drawing/2014/main" id="{726477E0-A929-CD91-C444-DDBA06F55140}"/>
              </a:ext>
            </a:extLst>
          </p:cNvPr>
          <p:cNvSpPr>
            <a:spLocks noGrp="1"/>
          </p:cNvSpPr>
          <p:nvPr>
            <p:ph type="sldNum" sz="quarter" idx="5"/>
          </p:nvPr>
        </p:nvSpPr>
        <p:spPr/>
        <p:txBody>
          <a:bodyPr/>
          <a:lstStyle/>
          <a:p>
            <a:fld id="{15E43DBC-073C-4AB9-9B7E-763DDAD352F9}" type="slidenum">
              <a:rPr lang="en-GB" smtClean="0"/>
              <a:t>16</a:t>
            </a:fld>
            <a:endParaRPr lang="en-GB"/>
          </a:p>
        </p:txBody>
      </p:sp>
    </p:spTree>
    <p:extLst>
      <p:ext uri="{BB962C8B-B14F-4D97-AF65-F5344CB8AC3E}">
        <p14:creationId xmlns:p14="http://schemas.microsoft.com/office/powerpoint/2010/main" val="38374262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D3F0F6-6B4B-1117-0216-CC0B6C04239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29FEB4D-E59B-36DE-EA71-44F1C2B7AB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2EB455-5290-9EA7-47B3-371D063B5307}"/>
              </a:ext>
            </a:extLst>
          </p:cNvPr>
          <p:cNvSpPr>
            <a:spLocks noGrp="1"/>
          </p:cNvSpPr>
          <p:nvPr>
            <p:ph type="body" idx="1"/>
          </p:nvPr>
        </p:nvSpPr>
        <p:spPr/>
        <p:txBody>
          <a:bodyPr/>
          <a:lstStyle/>
          <a:p>
            <a:r>
              <a:rPr lang="en-GB" dirty="0"/>
              <a:t>Benefits of Fishbone Diagrams</a:t>
            </a:r>
          </a:p>
          <a:p>
            <a:r>
              <a:rPr lang="en-GB" dirty="0"/>
              <a:t>Fishbone diagrams are very useful because they portray information in a neat and comprehensible way. There are 5 major benefits of Fishbone Diagram:</a:t>
            </a:r>
          </a:p>
          <a:p>
            <a:endParaRPr lang="en-GB" dirty="0"/>
          </a:p>
          <a:p>
            <a:r>
              <a:rPr lang="en-GB" dirty="0"/>
              <a:t>1.	Display relationships clearly and logically - The fishbone diagram captures the links and relationships among the potential causes and results displayed in the diagram. Categorized logically, the correlation can be understood at a glance.</a:t>
            </a:r>
          </a:p>
          <a:p>
            <a:endParaRPr lang="en-GB" dirty="0"/>
          </a:p>
          <a:p>
            <a:r>
              <a:rPr lang="en-GB" dirty="0"/>
              <a:t>2.	Show all causes simultaneously - Any cause or causal chain featured on the fishbone diagram could lead to the problem. The fishbone diagram illustrates each and every possible reason in a single diagram, which is beneficial for in-depth analysis. This makes it a useful tool for presenting the problem and solutions to stakeholders.</a:t>
            </a:r>
          </a:p>
          <a:p>
            <a:endParaRPr lang="en-GB" dirty="0"/>
          </a:p>
          <a:p>
            <a:r>
              <a:rPr lang="en-GB" dirty="0"/>
              <a:t>3.	Facilitate brainstorming - fishbone diagram is a great way to boost and structure brainstorming about the reasons for a certain result because it captures all the causes.</a:t>
            </a:r>
          </a:p>
          <a:p>
            <a:endParaRPr lang="en-GB" dirty="0"/>
          </a:p>
          <a:p>
            <a:r>
              <a:rPr lang="en-GB" dirty="0"/>
              <a:t>4. Stimulate problem solving - Seeing the reasons in visual graph and exploring the root cause may stimulate your team to find out possible solutions to the problems.</a:t>
            </a:r>
          </a:p>
          <a:p>
            <a:endParaRPr lang="en-GB" dirty="0"/>
          </a:p>
          <a:p>
            <a:r>
              <a:rPr lang="en-GB" dirty="0"/>
              <a:t>5.	Help maintain team focus - The fishbone framework can keep your team focused as you discuss what should be done to solve the problem or achieve a common goal. It helps to </a:t>
            </a:r>
            <a:r>
              <a:rPr lang="en-GB" dirty="0" err="1"/>
              <a:t>analyze</a:t>
            </a:r>
            <a:r>
              <a:rPr lang="en-GB" dirty="0"/>
              <a:t> every involved party. And it ensures that nobody is wasting energy chasing </a:t>
            </a:r>
            <a:r>
              <a:rPr lang="en-GB" dirty="0" err="1"/>
              <a:t>nonexistent</a:t>
            </a:r>
            <a:r>
              <a:rPr lang="en-GB" dirty="0"/>
              <a:t> problems.</a:t>
            </a:r>
          </a:p>
          <a:p>
            <a:endParaRPr lang="en-GB" dirty="0"/>
          </a:p>
        </p:txBody>
      </p:sp>
      <p:sp>
        <p:nvSpPr>
          <p:cNvPr id="4" name="Slide Number Placeholder 3">
            <a:extLst>
              <a:ext uri="{FF2B5EF4-FFF2-40B4-BE49-F238E27FC236}">
                <a16:creationId xmlns:a16="http://schemas.microsoft.com/office/drawing/2014/main" id="{E83EB3D6-D6C9-CDD0-3108-1E4CB178B818}"/>
              </a:ext>
            </a:extLst>
          </p:cNvPr>
          <p:cNvSpPr>
            <a:spLocks noGrp="1"/>
          </p:cNvSpPr>
          <p:nvPr>
            <p:ph type="sldNum" sz="quarter" idx="5"/>
          </p:nvPr>
        </p:nvSpPr>
        <p:spPr/>
        <p:txBody>
          <a:bodyPr/>
          <a:lstStyle/>
          <a:p>
            <a:fld id="{15E43DBC-073C-4AB9-9B7E-763DDAD352F9}" type="slidenum">
              <a:rPr lang="en-GB" smtClean="0"/>
              <a:t>17</a:t>
            </a:fld>
            <a:endParaRPr lang="en-GB"/>
          </a:p>
        </p:txBody>
      </p:sp>
    </p:spTree>
    <p:extLst>
      <p:ext uri="{BB962C8B-B14F-4D97-AF65-F5344CB8AC3E}">
        <p14:creationId xmlns:p14="http://schemas.microsoft.com/office/powerpoint/2010/main" val="28477498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ECCCE-5F98-250F-B7E9-D2DAA3DE3A4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EB32A84-21C1-B14D-B3A7-C4E71E44CC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4195321-BF5B-04C5-A68B-6EC4198BF5D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02FEE46-0518-DA07-8EFF-37AA6F9A0595}"/>
              </a:ext>
            </a:extLst>
          </p:cNvPr>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9816040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774E7-2399-7812-9F20-890775777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C2A6E-5391-8A59-EB7E-75FD26FE0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EFE6E6-77B9-87FD-249E-52AC8FFA34C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6A8491A-5084-8765-0392-656BBE0E6B59}"/>
              </a:ext>
            </a:extLst>
          </p:cNvPr>
          <p:cNvSpPr>
            <a:spLocks noGrp="1"/>
          </p:cNvSpPr>
          <p:nvPr>
            <p:ph type="sldNum" sz="quarter" idx="5"/>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26129842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4CFA72-1A5E-A83D-7AB4-5F607EDD6C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519719-6860-7197-1D30-E514917C2CD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D04D811-39B0-BC05-5F6F-5B274B5C2FD4}"/>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By "wearing" each of the Six Thinking Hats in turn, you can gain a rich understanding of the issues you face – and the best ways forward. You also encourage everyone to be fully involved in the decision-making process.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333333"/>
              </a:solidFill>
              <a:effectLst/>
              <a:latin typeface="ProximaNova-n4"/>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333333"/>
                </a:solidFill>
                <a:effectLst/>
                <a:latin typeface="ProximaNova-n4"/>
              </a:rPr>
              <a:t>Which hat is your most used? </a:t>
            </a:r>
          </a:p>
          <a:p>
            <a:endParaRPr lang="en-GB" dirty="0"/>
          </a:p>
        </p:txBody>
      </p:sp>
      <p:sp>
        <p:nvSpPr>
          <p:cNvPr id="4" name="Slide Number Placeholder 3">
            <a:extLst>
              <a:ext uri="{FF2B5EF4-FFF2-40B4-BE49-F238E27FC236}">
                <a16:creationId xmlns:a16="http://schemas.microsoft.com/office/drawing/2014/main" id="{37C1A26B-689D-6878-E121-9F28F270ED11}"/>
              </a:ext>
            </a:extLst>
          </p:cNvPr>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292953615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8774E7-2399-7812-9F20-890775777DB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6C2A6E-5391-8A59-EB7E-75FD26FE0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8EFE6E6-77B9-87FD-249E-52AC8FFA34CA}"/>
              </a:ext>
            </a:extLst>
          </p:cNvPr>
          <p:cNvSpPr>
            <a:spLocks noGrp="1"/>
          </p:cNvSpPr>
          <p:nvPr>
            <p:ph type="body" idx="1"/>
          </p:nvPr>
        </p:nvSpPr>
        <p:spPr/>
        <p:txBody>
          <a:bodyPr/>
          <a:lstStyle/>
          <a:p>
            <a:r>
              <a:rPr lang="en-GB" dirty="0"/>
              <a:t>When it comes to the final blue hat, the decision is often obvious to everyone present.</a:t>
            </a:r>
          </a:p>
          <a:p>
            <a:r>
              <a:rPr lang="en-GB" dirty="0"/>
              <a:t>If it is not possible to make a decision, the final blue hat should lay out why it is not possible. </a:t>
            </a:r>
          </a:p>
          <a:p>
            <a:endParaRPr lang="en-GB" dirty="0"/>
          </a:p>
        </p:txBody>
      </p:sp>
      <p:sp>
        <p:nvSpPr>
          <p:cNvPr id="4" name="Slide Number Placeholder 3">
            <a:extLst>
              <a:ext uri="{FF2B5EF4-FFF2-40B4-BE49-F238E27FC236}">
                <a16:creationId xmlns:a16="http://schemas.microsoft.com/office/drawing/2014/main" id="{D6A8491A-5084-8765-0392-656BBE0E6B59}"/>
              </a:ext>
            </a:extLst>
          </p:cNvPr>
          <p:cNvSpPr>
            <a:spLocks noGrp="1"/>
          </p:cNvSpPr>
          <p:nvPr>
            <p:ph type="sldNum" sz="quarter" idx="5"/>
          </p:nvPr>
        </p:nvSpPr>
        <p:spPr/>
        <p:txBody>
          <a:bodyPr/>
          <a:lstStyle/>
          <a:p>
            <a:fld id="{15E43DBC-073C-4AB9-9B7E-763DDAD352F9}" type="slidenum">
              <a:rPr lang="en-GB" smtClean="0"/>
              <a:t>22</a:t>
            </a:fld>
            <a:endParaRPr lang="en-GB"/>
          </a:p>
        </p:txBody>
      </p:sp>
    </p:spTree>
    <p:extLst>
      <p:ext uri="{BB962C8B-B14F-4D97-AF65-F5344CB8AC3E}">
        <p14:creationId xmlns:p14="http://schemas.microsoft.com/office/powerpoint/2010/main" val="32075189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White hat – information, looking at available data</a:t>
            </a:r>
          </a:p>
          <a:p>
            <a:r>
              <a:rPr lang="en-GB" dirty="0"/>
              <a:t>Red – how could others act emotionally?</a:t>
            </a:r>
          </a:p>
          <a:p>
            <a:r>
              <a:rPr lang="en-GB" dirty="0"/>
              <a:t>Black – critical thinking – look at negative outcomes</a:t>
            </a:r>
          </a:p>
          <a:p>
            <a:r>
              <a:rPr lang="en-GB" dirty="0"/>
              <a:t>Yellow – look at benefits of decisions</a:t>
            </a:r>
          </a:p>
          <a:p>
            <a:r>
              <a:rPr lang="en-GB" dirty="0"/>
              <a:t>Green – creativity</a:t>
            </a:r>
          </a:p>
          <a:p>
            <a:r>
              <a:rPr lang="en-GB" dirty="0"/>
              <a:t>Blue – process control. The organising hat. </a:t>
            </a:r>
          </a:p>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118374028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29613852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Quiz time!</a:t>
            </a:r>
          </a:p>
          <a:p>
            <a:r>
              <a:rPr lang="en-GB" dirty="0"/>
              <a:t>In groups, choose a quiz team name and answer the questions on the screen</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3869510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Hats – Blue (process), Yellow (benefits), Green (creativity), White (facts), Black (caution), Red (feelings). </a:t>
            </a:r>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23074527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075153-6233-2809-85B2-A8F9485D7F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74DEFB-3FC1-5F77-B7FE-56B98769A2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5A4436-44FF-0B4B-92E5-E1F1F330DAD6}"/>
              </a:ext>
            </a:extLst>
          </p:cNvPr>
          <p:cNvSpPr>
            <a:spLocks noGrp="1"/>
          </p:cNvSpPr>
          <p:nvPr>
            <p:ph type="body" idx="1"/>
          </p:nvPr>
        </p:nvSpPr>
        <p:spPr/>
        <p:txBody>
          <a:bodyPr/>
          <a:lstStyle/>
          <a:p>
            <a:pPr defTabSz="914400">
              <a:lnSpc>
                <a:spcPct val="90000"/>
              </a:lnSpc>
              <a:spcAft>
                <a:spcPts val="600"/>
              </a:spcAft>
              <a:buClr>
                <a:schemeClr val="accent1"/>
              </a:buClr>
              <a:buFont typeface="Calibri" panose="020F0502020204030204" pitchFamily="34" charset="0"/>
            </a:pPr>
            <a:r>
              <a:rPr lang="en-US" sz="1200" dirty="0">
                <a:solidFill>
                  <a:schemeClr val="tx1">
                    <a:lumMod val="75000"/>
                    <a:lumOff val="25000"/>
                  </a:schemeClr>
                </a:solidFill>
              </a:rPr>
              <a:t>SWOT analysis is a framework for identifying and </a:t>
            </a:r>
            <a:r>
              <a:rPr lang="en-US" sz="1200" dirty="0" err="1">
                <a:solidFill>
                  <a:schemeClr val="tx1">
                    <a:lumMod val="75000"/>
                    <a:lumOff val="25000"/>
                  </a:schemeClr>
                </a:solidFill>
              </a:rPr>
              <a:t>analysing</a:t>
            </a:r>
            <a:r>
              <a:rPr lang="en-US" sz="1200" dirty="0">
                <a:solidFill>
                  <a:schemeClr val="tx1">
                    <a:lumMod val="75000"/>
                    <a:lumOff val="25000"/>
                  </a:schemeClr>
                </a:solidFill>
              </a:rPr>
              <a:t> an </a:t>
            </a:r>
            <a:r>
              <a:rPr lang="en-US" sz="1200" dirty="0" err="1">
                <a:solidFill>
                  <a:schemeClr val="tx1">
                    <a:lumMod val="75000"/>
                    <a:lumOff val="25000"/>
                  </a:schemeClr>
                </a:solidFill>
              </a:rPr>
              <a:t>organisation’s</a:t>
            </a:r>
            <a:r>
              <a:rPr lang="en-US" sz="1200" dirty="0">
                <a:solidFill>
                  <a:schemeClr val="tx1">
                    <a:lumMod val="75000"/>
                    <a:lumOff val="25000"/>
                  </a:schemeClr>
                </a:solidFill>
              </a:rPr>
              <a:t> Strengths, Weaknesses, Opportunities and Threats. </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200" dirty="0">
                <a:solidFill>
                  <a:schemeClr val="tx1">
                    <a:lumMod val="75000"/>
                    <a:lumOff val="25000"/>
                  </a:schemeClr>
                </a:solidFill>
              </a:rPr>
              <a:t>A PESTLE analysis studies the key external factors (Political, Economic, Sociological, Technological, Legal and Environmental) that influence an </a:t>
            </a:r>
            <a:r>
              <a:rPr lang="en-US" sz="1200" dirty="0" err="1">
                <a:solidFill>
                  <a:schemeClr val="tx1">
                    <a:lumMod val="75000"/>
                    <a:lumOff val="25000"/>
                  </a:schemeClr>
                </a:solidFill>
              </a:rPr>
              <a:t>organisation</a:t>
            </a:r>
            <a:r>
              <a:rPr lang="en-US" sz="1200" dirty="0">
                <a:solidFill>
                  <a:schemeClr val="tx1">
                    <a:lumMod val="75000"/>
                    <a:lumOff val="25000"/>
                  </a:schemeClr>
                </a:solidFill>
              </a:rPr>
              <a:t>.</a:t>
            </a:r>
          </a:p>
          <a:p>
            <a:endParaRPr lang="en-GB" dirty="0"/>
          </a:p>
        </p:txBody>
      </p:sp>
      <p:sp>
        <p:nvSpPr>
          <p:cNvPr id="4" name="Slide Number Placeholder 3">
            <a:extLst>
              <a:ext uri="{FF2B5EF4-FFF2-40B4-BE49-F238E27FC236}">
                <a16:creationId xmlns:a16="http://schemas.microsoft.com/office/drawing/2014/main" id="{CC5BDFB4-2796-1F82-F738-95EB62208B33}"/>
              </a:ext>
            </a:extLst>
          </p:cNvPr>
          <p:cNvSpPr>
            <a:spLocks noGrp="1"/>
          </p:cNvSpPr>
          <p:nvPr>
            <p:ph type="sldNum" sz="quarter" idx="5"/>
          </p:nvPr>
        </p:nvSpPr>
        <p:spPr/>
        <p:txBody>
          <a:bodyPr/>
          <a:lstStyle/>
          <a:p>
            <a:fld id="{7AFB50B6-F1B6-43E7-9F13-F7A06A05F4FC}" type="slidenum">
              <a:rPr lang="en-GB" smtClean="0"/>
              <a:t>27</a:t>
            </a:fld>
            <a:endParaRPr lang="en-GB"/>
          </a:p>
        </p:txBody>
      </p:sp>
    </p:spTree>
    <p:extLst>
      <p:ext uri="{BB962C8B-B14F-4D97-AF65-F5344CB8AC3E}">
        <p14:creationId xmlns:p14="http://schemas.microsoft.com/office/powerpoint/2010/main" val="47126651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3FBEC3-9BCA-B02E-0F7A-7D87788DEA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944651F-E07B-39BE-F4B3-667A405E5A4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71A5F80-BE1A-60C7-F6D3-32A8D4E6B0DB}"/>
              </a:ext>
            </a:extLst>
          </p:cNvPr>
          <p:cNvSpPr>
            <a:spLocks noGrp="1"/>
          </p:cNvSpPr>
          <p:nvPr>
            <p:ph type="body" idx="1"/>
          </p:nvPr>
        </p:nvSpPr>
        <p:spPr/>
        <p:txBody>
          <a:bodyPr/>
          <a:lstStyle/>
          <a:p>
            <a:r>
              <a:rPr lang="en-GB" dirty="0"/>
              <a:t>Timeframe:</a:t>
            </a:r>
          </a:p>
          <a:p>
            <a:endParaRPr lang="en-GB" dirty="0"/>
          </a:p>
          <a:p>
            <a:r>
              <a:rPr lang="en-GB" dirty="0"/>
              <a:t>SWOT: Often used for shorter-term planning and addressing current issues or opportunities.</a:t>
            </a:r>
          </a:p>
          <a:p>
            <a:endParaRPr lang="en-GB" dirty="0"/>
          </a:p>
          <a:p>
            <a:r>
              <a:rPr lang="en-GB" dirty="0"/>
              <a:t>Application:</a:t>
            </a:r>
          </a:p>
          <a:p>
            <a:endParaRPr lang="en-GB" dirty="0"/>
          </a:p>
          <a:p>
            <a:r>
              <a:rPr lang="en-GB" dirty="0"/>
              <a:t>SWOT: Commonly used for business planning, project planning, and product development.</a:t>
            </a:r>
          </a:p>
          <a:p>
            <a:endParaRPr lang="en-GB" dirty="0"/>
          </a:p>
          <a:p>
            <a:r>
              <a:rPr lang="en-GB" dirty="0"/>
              <a:t>Focus on Change:</a:t>
            </a:r>
          </a:p>
          <a:p>
            <a:endParaRPr lang="en-GB" dirty="0"/>
          </a:p>
          <a:p>
            <a:r>
              <a:rPr lang="en-GB" dirty="0"/>
              <a:t>SWOT: More focused on the present situation and how it can be improved or leveraged.</a:t>
            </a:r>
          </a:p>
          <a:p>
            <a:endParaRPr lang="en-GB" dirty="0"/>
          </a:p>
        </p:txBody>
      </p:sp>
      <p:sp>
        <p:nvSpPr>
          <p:cNvPr id="4" name="Slide Number Placeholder 3">
            <a:extLst>
              <a:ext uri="{FF2B5EF4-FFF2-40B4-BE49-F238E27FC236}">
                <a16:creationId xmlns:a16="http://schemas.microsoft.com/office/drawing/2014/main" id="{D184AC5C-4C70-12FD-56A3-33FFE4377300}"/>
              </a:ext>
            </a:extLst>
          </p:cNvPr>
          <p:cNvSpPr>
            <a:spLocks noGrp="1"/>
          </p:cNvSpPr>
          <p:nvPr>
            <p:ph type="sldNum" sz="quarter" idx="5"/>
          </p:nvPr>
        </p:nvSpPr>
        <p:spPr/>
        <p:txBody>
          <a:bodyPr/>
          <a:lstStyle/>
          <a:p>
            <a:fld id="{7AFB50B6-F1B6-43E7-9F13-F7A06A05F4FC}" type="slidenum">
              <a:rPr lang="en-GB" smtClean="0"/>
              <a:t>28</a:t>
            </a:fld>
            <a:endParaRPr lang="en-GB"/>
          </a:p>
        </p:txBody>
      </p:sp>
    </p:spTree>
    <p:extLst>
      <p:ext uri="{BB962C8B-B14F-4D97-AF65-F5344CB8AC3E}">
        <p14:creationId xmlns:p14="http://schemas.microsoft.com/office/powerpoint/2010/main" val="137698876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A356B-BB58-8209-16C2-095C23E9DB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21995D-6CE8-5B41-8DAE-AF07D65D7B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F77D316-9BF0-35C5-FBFC-50A4A15CEF21}"/>
              </a:ext>
            </a:extLst>
          </p:cNvPr>
          <p:cNvSpPr>
            <a:spLocks noGrp="1"/>
          </p:cNvSpPr>
          <p:nvPr>
            <p:ph type="body" idx="1"/>
          </p:nvPr>
        </p:nvSpPr>
        <p:spPr/>
        <p:txBody>
          <a:bodyPr/>
          <a:lstStyle/>
          <a:p>
            <a:r>
              <a:rPr lang="en-GB" dirty="0"/>
              <a:t>Timeframe:</a:t>
            </a:r>
          </a:p>
          <a:p>
            <a:endParaRPr lang="en-GB" dirty="0"/>
          </a:p>
          <a:p>
            <a:r>
              <a:rPr lang="en-GB" dirty="0"/>
              <a:t>PESTLE: Typically used for longer-term strategic planning, considering trends and changes in the external environment over a more extended period.</a:t>
            </a:r>
          </a:p>
          <a:p>
            <a:endParaRPr lang="en-GB" dirty="0"/>
          </a:p>
          <a:p>
            <a:r>
              <a:rPr lang="en-GB" dirty="0"/>
              <a:t>Application:</a:t>
            </a:r>
          </a:p>
          <a:p>
            <a:endParaRPr lang="en-GB" dirty="0"/>
          </a:p>
          <a:p>
            <a:r>
              <a:rPr lang="en-GB" dirty="0"/>
              <a:t>PESTLE: Employed for strategic planning, market analysis, and understanding the external factors that can influence the organisation's overall strategy.</a:t>
            </a:r>
          </a:p>
          <a:p>
            <a:endParaRPr lang="en-GB" dirty="0"/>
          </a:p>
          <a:p>
            <a:r>
              <a:rPr lang="en-GB" dirty="0"/>
              <a:t>Focus on Change:</a:t>
            </a:r>
          </a:p>
          <a:p>
            <a:endParaRPr lang="en-GB" dirty="0"/>
          </a:p>
          <a:p>
            <a:r>
              <a:rPr lang="en-GB" dirty="0"/>
              <a:t>PESTLE: Emphasises understanding potential changes in the external environment and how they might impact the organisation in the future.</a:t>
            </a:r>
          </a:p>
          <a:p>
            <a:endParaRPr lang="en-GB" dirty="0"/>
          </a:p>
        </p:txBody>
      </p:sp>
      <p:sp>
        <p:nvSpPr>
          <p:cNvPr id="4" name="Slide Number Placeholder 3">
            <a:extLst>
              <a:ext uri="{FF2B5EF4-FFF2-40B4-BE49-F238E27FC236}">
                <a16:creationId xmlns:a16="http://schemas.microsoft.com/office/drawing/2014/main" id="{978D77C9-EB90-C279-E262-459D263844A4}"/>
              </a:ext>
            </a:extLst>
          </p:cNvPr>
          <p:cNvSpPr>
            <a:spLocks noGrp="1"/>
          </p:cNvSpPr>
          <p:nvPr>
            <p:ph type="sldNum" sz="quarter" idx="5"/>
          </p:nvPr>
        </p:nvSpPr>
        <p:spPr/>
        <p:txBody>
          <a:bodyPr/>
          <a:lstStyle/>
          <a:p>
            <a:fld id="{7AFB50B6-F1B6-43E7-9F13-F7A06A05F4FC}" type="slidenum">
              <a:rPr lang="en-GB" smtClean="0"/>
              <a:t>29</a:t>
            </a:fld>
            <a:endParaRPr lang="en-GB"/>
          </a:p>
        </p:txBody>
      </p:sp>
    </p:spTree>
    <p:extLst>
      <p:ext uri="{BB962C8B-B14F-4D97-AF65-F5344CB8AC3E}">
        <p14:creationId xmlns:p14="http://schemas.microsoft.com/office/powerpoint/2010/main" val="26338411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30</a:t>
            </a:fld>
            <a:endParaRPr lang="en-GB"/>
          </a:p>
        </p:txBody>
      </p:sp>
    </p:spTree>
    <p:extLst>
      <p:ext uri="{BB962C8B-B14F-4D97-AF65-F5344CB8AC3E}">
        <p14:creationId xmlns:p14="http://schemas.microsoft.com/office/powerpoint/2010/main" val="3036809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1B413-9BFD-B619-E695-9FE82310E0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D2BAA-DC5B-5A65-CD6F-EA16DE9C19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475EF4C-D43D-3C64-721E-B7F2E9BB12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6F2B826-0DB0-E8F4-0171-3E6594FF648D}"/>
              </a:ext>
            </a:extLst>
          </p:cNvPr>
          <p:cNvSpPr>
            <a:spLocks noGrp="1"/>
          </p:cNvSpPr>
          <p:nvPr>
            <p:ph type="sldNum" sz="quarter" idx="5"/>
          </p:nvPr>
        </p:nvSpPr>
        <p:spPr/>
        <p:txBody>
          <a:bodyPr/>
          <a:lstStyle/>
          <a:p>
            <a:fld id="{7AFB50B6-F1B6-43E7-9F13-F7A06A05F4FC}" type="slidenum">
              <a:rPr lang="en-GB" smtClean="0"/>
              <a:t>31</a:t>
            </a:fld>
            <a:endParaRPr lang="en-GB"/>
          </a:p>
        </p:txBody>
      </p:sp>
    </p:spTree>
    <p:extLst>
      <p:ext uri="{BB962C8B-B14F-4D97-AF65-F5344CB8AC3E}">
        <p14:creationId xmlns:p14="http://schemas.microsoft.com/office/powerpoint/2010/main" val="346598665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655900-DFDC-7F98-5C63-B0065A2C68D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3BF1781-4248-9FC2-A4E1-6398FD08E88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BDE6AC8-A7A4-5C61-3EE0-ED5A0C29E41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64CF6D-6488-053D-14F9-8C618931C21C}"/>
              </a:ext>
            </a:extLst>
          </p:cNvPr>
          <p:cNvSpPr>
            <a:spLocks noGrp="1"/>
          </p:cNvSpPr>
          <p:nvPr>
            <p:ph type="sldNum" sz="quarter" idx="5"/>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42659666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28/04/2025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28/04/2025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3750" spc="15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rIns="45720" bIns="4572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GB"/>
              <a:t>Click icon to add picture</a:t>
            </a:r>
            <a:endParaRPr lang="en-US"/>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35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C7616CA0-919D-4A49-9C8A-62FDFB3A5183}" type="datetimeFigureOut">
              <a:rPr lang="en-US" dirty="0"/>
              <a:t>4/28/2025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7E5644-1E61-4311-A31E-84CB9C7AA8A9}" type="slidenum">
              <a:rPr lang="en-US" dirty="0"/>
              <a:t>‹#›</a:t>
            </a:fld>
            <a:endParaRPr lang="en-US"/>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E91E96-98B0-4413-9547-46F3504108EF}" type="datetimeFigureOut">
              <a:rPr lang="en-US" dirty="0"/>
              <a:t>4/28/2025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A5D3794B-289A-4A80-97D7-111025398D45}" type="datetimeFigureOut">
              <a:rPr lang="en-US" dirty="0"/>
              <a:t>4/28/2025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28/04/2025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57" r:id="rId1"/>
    <p:sldLayoutId id="2147483649" r:id="rId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90298CD5-6C1E-4009-B41F-6DF62E31D3BE}" type="datetimeFigureOut">
              <a:rPr lang="en-US" dirty="0"/>
              <a:pPr/>
              <a:t>4/28/2025</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75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750">
                <a:solidFill>
                  <a:schemeClr val="tx1">
                    <a:lumMod val="95000"/>
                    <a:lumOff val="5000"/>
                  </a:schemeClr>
                </a:solidFill>
                <a:latin typeface="+mj-lt"/>
              </a:defRPr>
            </a:lvl1pPr>
          </a:lstStyle>
          <a:p>
            <a:fld id="{4FAB73BC-B049-4115-A692-8D63A059BFB8}" type="slidenum">
              <a:rPr lang="en-US" dirty="0"/>
              <a:pPr/>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60" r:id="rId1"/>
    <p:sldLayoutId id="2147483655" r:id="rId2"/>
    <p:sldLayoutId id="2147483650" r:id="rId3"/>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4.xml"/><Relationship Id="rId1" Type="http://schemas.openxmlformats.org/officeDocument/2006/relationships/video" Target="https://www.youtube.com/embed/UZ8vF8HRWE4?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5.xml"/><Relationship Id="rId1" Type="http://schemas.openxmlformats.org/officeDocument/2006/relationships/slideLayout" Target="../slideLayouts/slideLayout1.xml"/><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hyperlink" Target="https://www.cipd.org/uk/knowledge/factsheets/swot-analysis-factsheet/" TargetMode="External"/><Relationship Id="rId2" Type="http://schemas.openxmlformats.org/officeDocument/2006/relationships/notesSlide" Target="../notesSlides/notesSlide30.xml"/><Relationship Id="rId1" Type="http://schemas.openxmlformats.org/officeDocument/2006/relationships/slideLayout" Target="../slideLayouts/slideLayout1.xml"/><Relationship Id="rId4" Type="http://schemas.openxmlformats.org/officeDocument/2006/relationships/hyperlink" Target="https://www.cipd.org/uk/knowledge/factsheets/pestle-analysis-factsheet/#:~:text=A%20PESTLE%20analysis%20studies%20the,managers%20in%20strategic%20decision%20ma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fontScale="90000"/>
          </a:bodyPr>
          <a:lstStyle/>
          <a:p>
            <a:r>
              <a:rPr lang="en-GB" sz="3600" i="1" dirty="0">
                <a:solidFill>
                  <a:schemeClr val="bg1"/>
                </a:solidFill>
              </a:rPr>
              <a:t>Certificate of Higher Education in Employability Skills</a:t>
            </a:r>
            <a:br>
              <a:rPr lang="en-GB" i="1" dirty="0">
                <a:solidFill>
                  <a:schemeClr val="bg1"/>
                </a:solidFill>
              </a:rPr>
            </a:br>
            <a:br>
              <a:rPr lang="en-GB" i="1" dirty="0">
                <a:solidFill>
                  <a:schemeClr val="bg1"/>
                </a:solidFill>
              </a:rPr>
            </a:br>
            <a:r>
              <a:rPr lang="en-GB" i="1" dirty="0">
                <a:solidFill>
                  <a:schemeClr val="bg1"/>
                </a:solidFill>
              </a:rPr>
              <a:t>Problem Solving and Innovation (BMSW4014)</a:t>
            </a:r>
            <a:br>
              <a:rPr lang="en-GB" i="1" dirty="0">
                <a:solidFill>
                  <a:schemeClr val="bg1"/>
                </a:solidFill>
              </a:rPr>
            </a:br>
            <a:br>
              <a:rPr lang="en-GB" i="1" dirty="0">
                <a:solidFill>
                  <a:schemeClr val="bg1"/>
                </a:solidFill>
              </a:rPr>
            </a:br>
            <a:r>
              <a:rPr lang="en-GB" sz="3100" i="1" dirty="0">
                <a:solidFill>
                  <a:schemeClr val="bg1"/>
                </a:solidFill>
              </a:rPr>
              <a:t>Chris Rogers and Scott James</a:t>
            </a:r>
            <a:br>
              <a:rPr lang="en-GB" sz="3100" i="1" dirty="0">
                <a:solidFill>
                  <a:schemeClr val="bg1"/>
                </a:solidFill>
              </a:rPr>
            </a:br>
            <a:r>
              <a:rPr lang="en-GB" sz="3100" i="1" dirty="0">
                <a:solidFill>
                  <a:schemeClr val="bg1"/>
                </a:solidFill>
              </a:rPr>
              <a:t>Lecture 2</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Agenda </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1 </a:t>
            </a:r>
          </a:p>
          <a:p>
            <a:r>
              <a:rPr lang="en-GB" altLang="en-US" sz="2400" dirty="0">
                <a:latin typeface="Arial" panose="020B0604020202020204" pitchFamily="34" charset="0"/>
                <a:cs typeface="Arial" panose="020B0604020202020204" pitchFamily="34" charset="0"/>
              </a:rPr>
              <a:t>Mind map activity </a:t>
            </a:r>
          </a:p>
          <a:p>
            <a:r>
              <a:rPr lang="en-GB" altLang="en-US" sz="2400" dirty="0">
                <a:latin typeface="Arial" panose="020B0604020202020204" pitchFamily="34" charset="0"/>
                <a:cs typeface="Arial" panose="020B0604020202020204" pitchFamily="34" charset="0"/>
              </a:rPr>
              <a:t>Importance of root cause analysis</a:t>
            </a:r>
          </a:p>
          <a:p>
            <a:r>
              <a:rPr lang="en-GB" altLang="en-US" sz="2400" dirty="0">
                <a:latin typeface="Arial" panose="020B0604020202020204" pitchFamily="34" charset="0"/>
                <a:cs typeface="Arial" panose="020B0604020202020204" pitchFamily="34" charset="0"/>
              </a:rPr>
              <a:t>The 5 whys</a:t>
            </a:r>
          </a:p>
          <a:p>
            <a:r>
              <a:rPr lang="en-GB" altLang="en-US" sz="2400" dirty="0">
                <a:latin typeface="Arial" panose="020B0604020202020204" pitchFamily="34" charset="0"/>
                <a:cs typeface="Arial" panose="020B0604020202020204" pitchFamily="34" charset="0"/>
              </a:rPr>
              <a:t>Cause and Effect diagram (also known as Fishbone or Ishikawa)</a:t>
            </a:r>
          </a:p>
          <a:p>
            <a:r>
              <a:rPr lang="en-GB" altLang="en-US" sz="2400" dirty="0">
                <a:latin typeface="Arial" panose="020B0604020202020204" pitchFamily="34" charset="0"/>
                <a:cs typeface="Arial" panose="020B0604020202020204" pitchFamily="34" charset="0"/>
              </a:rPr>
              <a:t>Edward De Bono’s 6 thinking hats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Introduction to SWOT and PESTLE analysis</a:t>
            </a:r>
          </a:p>
          <a:p>
            <a:r>
              <a:rPr lang="en-GB" altLang="en-US" sz="2400" dirty="0">
                <a:latin typeface="Arial" panose="020B0604020202020204" pitchFamily="34" charset="0"/>
                <a:cs typeface="Arial" panose="020B0604020202020204" pitchFamily="34" charset="0"/>
              </a:rPr>
              <a:t>Referencing practice</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34429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816AF4-21EE-80B4-71B6-BC6E6A381D3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2109730-C3BD-BE5D-2130-7A17B44CEC2C}"/>
              </a:ext>
            </a:extLst>
          </p:cNvPr>
          <p:cNvSpPr>
            <a:spLocks noGrp="1"/>
          </p:cNvSpPr>
          <p:nvPr>
            <p:ph type="title"/>
          </p:nvPr>
        </p:nvSpPr>
        <p:spPr/>
        <p:txBody>
          <a:bodyPr>
            <a:normAutofit/>
          </a:bodyPr>
          <a:lstStyle/>
          <a:p>
            <a:r>
              <a:rPr lang="en-GB" sz="4000" b="1" dirty="0"/>
              <a:t>Recap</a:t>
            </a:r>
          </a:p>
        </p:txBody>
      </p:sp>
      <p:sp>
        <p:nvSpPr>
          <p:cNvPr id="6" name="Rectangle 1027">
            <a:extLst>
              <a:ext uri="{FF2B5EF4-FFF2-40B4-BE49-F238E27FC236}">
                <a16:creationId xmlns:a16="http://schemas.microsoft.com/office/drawing/2014/main" id="{11A32020-8DC0-C0D7-53C4-DF2C9DDC06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Introduction to the module</a:t>
            </a:r>
          </a:p>
          <a:p>
            <a:r>
              <a:rPr lang="en-GB" altLang="en-US" sz="2400" dirty="0">
                <a:latin typeface="Arial" panose="020B0604020202020204" pitchFamily="34" charset="0"/>
                <a:cs typeface="Arial" panose="020B0604020202020204" pitchFamily="34" charset="0"/>
              </a:rPr>
              <a:t>Overview of learning outcomes</a:t>
            </a:r>
          </a:p>
          <a:p>
            <a:r>
              <a:rPr lang="en-GB" altLang="en-US" sz="2400" dirty="0">
                <a:latin typeface="Arial" panose="020B0604020202020204" pitchFamily="34" charset="0"/>
                <a:cs typeface="Arial" panose="020B0604020202020204" pitchFamily="34" charset="0"/>
              </a:rPr>
              <a:t>Expectations session</a:t>
            </a:r>
          </a:p>
          <a:p>
            <a:r>
              <a:rPr lang="en-GB" altLang="en-US" sz="2400" dirty="0">
                <a:latin typeface="Arial" panose="020B0604020202020204" pitchFamily="34" charset="0"/>
                <a:cs typeface="Arial" panose="020B0604020202020204" pitchFamily="34" charset="0"/>
              </a:rPr>
              <a:t>Module Handbook</a:t>
            </a:r>
          </a:p>
          <a:p>
            <a:r>
              <a:rPr lang="en-GB" altLang="en-US" sz="2400" dirty="0">
                <a:latin typeface="Arial" panose="020B0604020202020204" pitchFamily="34" charset="0"/>
                <a:cs typeface="Arial" panose="020B0604020202020204" pitchFamily="34" charset="0"/>
              </a:rPr>
              <a:t>What is problem solving?</a:t>
            </a:r>
          </a:p>
          <a:p>
            <a:r>
              <a:rPr lang="en-GB" altLang="en-US" sz="2400" dirty="0">
                <a:latin typeface="Arial" panose="020B0604020202020204" pitchFamily="34" charset="0"/>
                <a:cs typeface="Arial" panose="020B0604020202020204" pitchFamily="34" charset="0"/>
              </a:rPr>
              <a:t>IDEAL problem solving model</a:t>
            </a:r>
          </a:p>
          <a:p>
            <a:r>
              <a:rPr lang="en-GB" altLang="en-US" sz="2400" dirty="0">
                <a:latin typeface="Arial" panose="020B0604020202020204" pitchFamily="34" charset="0"/>
                <a:cs typeface="Arial" panose="020B0604020202020204" pitchFamily="34" charset="0"/>
              </a:rPr>
              <a:t>Problem of the week</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70165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Introduction</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little about me.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Problem Solving and Innovation.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11 weeks of lectures up to and including week commencing 14/07/25.</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9am-9.30am or 4.30pm-5pm will be reserved for 121 support/questions each week. Please book in advance with your lecturer.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Reading week is 26/05/25-30/05/25 – no lectures.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There will be additional resources added to Moodle throughout the term for you to view in your own time.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assessments – first deadline is 13/06/25, second deadline is 04/07/25. </a:t>
            </a:r>
          </a:p>
        </p:txBody>
      </p:sp>
    </p:spTree>
    <p:extLst>
      <p:ext uri="{BB962C8B-B14F-4D97-AF65-F5344CB8AC3E}">
        <p14:creationId xmlns:p14="http://schemas.microsoft.com/office/powerpoint/2010/main" val="4198306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a:t>Learning outcomes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20000"/>
              </a:spcBef>
              <a:spcAft>
                <a:spcPts val="0"/>
              </a:spcAft>
              <a:buClrTx/>
              <a:buSzTx/>
              <a:buFont typeface="Arial" pitchFamily="34" charset="0"/>
              <a:buNone/>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Upon the successful completion of this module, you should be able to:</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 and evaluate contemporary issues and their impact on today’s environment.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Gather and interpret information to understand a problem.</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Demonstrate understanding of approaches to innovation and generate solutions.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Evaluate options to make a decision.</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61521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500"/>
                                        <p:tgtEl>
                                          <p:spTgt spid="6">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4" end="4"/>
                                            </p:txEl>
                                          </p:spTgt>
                                        </p:tgtEl>
                                        <p:attrNameLst>
                                          <p:attrName>style.visibility</p:attrName>
                                        </p:attrNameLst>
                                      </p:cBhvr>
                                      <p:to>
                                        <p:strVal val="visible"/>
                                      </p:to>
                                    </p:set>
                                    <p:animEffect transition="in" filter="fade">
                                      <p:cBhvr>
                                        <p:cTn id="2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BA1BE-5297-BA3D-3C34-58F233E6A8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3A7759-B368-A596-3307-184AAE0C5A5F}"/>
              </a:ext>
            </a:extLst>
          </p:cNvPr>
          <p:cNvSpPr>
            <a:spLocks noGrp="1"/>
          </p:cNvSpPr>
          <p:nvPr>
            <p:ph type="title"/>
          </p:nvPr>
        </p:nvSpPr>
        <p:spPr/>
        <p:txBody>
          <a:bodyPr>
            <a:normAutofit/>
          </a:bodyPr>
          <a:lstStyle/>
          <a:p>
            <a:r>
              <a:rPr lang="en-GB" sz="4000" b="1"/>
              <a:t>What is a problem? </a:t>
            </a:r>
          </a:p>
        </p:txBody>
      </p:sp>
      <p:sp>
        <p:nvSpPr>
          <p:cNvPr id="6" name="Rectangle 1027">
            <a:extLst>
              <a:ext uri="{FF2B5EF4-FFF2-40B4-BE49-F238E27FC236}">
                <a16:creationId xmlns:a16="http://schemas.microsoft.com/office/drawing/2014/main" id="{9B6B156A-4DDD-7B11-53CB-11D1E6A8DEA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 name="Rectangle 1027">
            <a:extLst>
              <a:ext uri="{FF2B5EF4-FFF2-40B4-BE49-F238E27FC236}">
                <a16:creationId xmlns:a16="http://schemas.microsoft.com/office/drawing/2014/main" id="{4BEB2C4F-06DE-0EA0-FF90-084B5A29EF51}"/>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situation, person, or thing that needs attention and needs to be dealt with or solved” (Cambridge Dictionary, 2024).</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problem can also be summarised as a circumstance where there is a gap between the situation as you perceive it and what you believe the situation should be.</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 perceived gap between the existing state and a desired state, or a deviation from the norm, standard or status quo (Edgar, 2021). </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4443093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38F691-51D6-9363-0B93-F797E7D88F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50C458-69F7-640F-D395-319D7F1B3B2B}"/>
              </a:ext>
            </a:extLst>
          </p:cNvPr>
          <p:cNvSpPr>
            <a:spLocks noGrp="1"/>
          </p:cNvSpPr>
          <p:nvPr>
            <p:ph type="title"/>
          </p:nvPr>
        </p:nvSpPr>
        <p:spPr>
          <a:xfrm>
            <a:off x="457199" y="274638"/>
            <a:ext cx="8124529" cy="1050924"/>
          </a:xfrm>
        </p:spPr>
        <p:txBody>
          <a:bodyPr>
            <a:normAutofit/>
          </a:bodyPr>
          <a:lstStyle/>
          <a:p>
            <a:r>
              <a:rPr lang="en-GB" sz="4000" b="1"/>
              <a:t>Activity</a:t>
            </a:r>
          </a:p>
        </p:txBody>
      </p:sp>
      <p:sp>
        <p:nvSpPr>
          <p:cNvPr id="6" name="Rectangle 1027">
            <a:extLst>
              <a:ext uri="{FF2B5EF4-FFF2-40B4-BE49-F238E27FC236}">
                <a16:creationId xmlns:a16="http://schemas.microsoft.com/office/drawing/2014/main" id="{090646FF-6047-0D89-3B02-25D2FCB8E911}"/>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endParaRPr lang="en-GB" altLang="en-US" sz="2400">
              <a:latin typeface="Arial" panose="020B0604020202020204" pitchFamily="34" charset="0"/>
              <a:cs typeface="Arial" panose="020B0604020202020204" pitchFamily="34" charset="0"/>
            </a:endParaRPr>
          </a:p>
          <a:p>
            <a:endParaRPr lang="en-GB" altLang="en-US" sz="240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237AA8E-AF8F-6EC0-1EC5-5098D7F3B467}"/>
              </a:ext>
            </a:extLst>
          </p:cNvPr>
          <p:cNvPicPr>
            <a:picLocks noChangeAspect="1"/>
          </p:cNvPicPr>
          <p:nvPr/>
        </p:nvPicPr>
        <p:blipFill>
          <a:blip r:embed="rId3"/>
          <a:stretch>
            <a:fillRect/>
          </a:stretch>
        </p:blipFill>
        <p:spPr>
          <a:xfrm>
            <a:off x="1514475" y="1419225"/>
            <a:ext cx="6115050" cy="4019550"/>
          </a:xfrm>
          <a:prstGeom prst="rect">
            <a:avLst/>
          </a:prstGeom>
        </p:spPr>
      </p:pic>
    </p:spTree>
    <p:extLst>
      <p:ext uri="{BB962C8B-B14F-4D97-AF65-F5344CB8AC3E}">
        <p14:creationId xmlns:p14="http://schemas.microsoft.com/office/powerpoint/2010/main" val="2201139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1BA1BE-5297-BA3D-3C34-58F233E6A8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3A7759-B368-A596-3307-184AAE0C5A5F}"/>
              </a:ext>
            </a:extLst>
          </p:cNvPr>
          <p:cNvSpPr>
            <a:spLocks noGrp="1"/>
          </p:cNvSpPr>
          <p:nvPr>
            <p:ph type="title"/>
          </p:nvPr>
        </p:nvSpPr>
        <p:spPr/>
        <p:txBody>
          <a:bodyPr>
            <a:normAutofit/>
          </a:bodyPr>
          <a:lstStyle/>
          <a:p>
            <a:r>
              <a:rPr lang="en-GB" sz="4000" b="1" dirty="0"/>
              <a:t>Stages of cause and effect</a:t>
            </a:r>
          </a:p>
        </p:txBody>
      </p:sp>
      <p:sp>
        <p:nvSpPr>
          <p:cNvPr id="6" name="Rectangle 1027">
            <a:extLst>
              <a:ext uri="{FF2B5EF4-FFF2-40B4-BE49-F238E27FC236}">
                <a16:creationId xmlns:a16="http://schemas.microsoft.com/office/drawing/2014/main" id="{9B6B156A-4DDD-7B11-53CB-11D1E6A8DEA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4BEB2C4F-06DE-0EA0-FF90-084B5A29EF51}"/>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1D60CF5D-3A66-2AB4-C7CA-A9D46AEA9117}"/>
              </a:ext>
            </a:extLst>
          </p:cNvPr>
          <p:cNvPicPr>
            <a:picLocks noChangeAspect="1"/>
          </p:cNvPicPr>
          <p:nvPr/>
        </p:nvPicPr>
        <p:blipFill>
          <a:blip r:embed="rId3"/>
          <a:stretch>
            <a:fillRect/>
          </a:stretch>
        </p:blipFill>
        <p:spPr>
          <a:xfrm>
            <a:off x="1319212" y="2138362"/>
            <a:ext cx="6505575" cy="2581275"/>
          </a:xfrm>
          <a:prstGeom prst="rect">
            <a:avLst/>
          </a:prstGeom>
        </p:spPr>
      </p:pic>
    </p:spTree>
    <p:extLst>
      <p:ext uri="{BB962C8B-B14F-4D97-AF65-F5344CB8AC3E}">
        <p14:creationId xmlns:p14="http://schemas.microsoft.com/office/powerpoint/2010/main" val="1977157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Tracing a problem to its’ origin.</a:t>
            </a:r>
          </a:p>
          <a:p>
            <a:r>
              <a:rPr lang="en-GB" altLang="en-US" sz="2400" dirty="0">
                <a:latin typeface="Arial" panose="020B0604020202020204" pitchFamily="34" charset="0"/>
                <a:cs typeface="Arial" panose="020B0604020202020204" pitchFamily="34" charset="0"/>
              </a:rPr>
              <a:t>Allows you to get to the true source of a problem and stop it in its tracks. </a:t>
            </a:r>
          </a:p>
          <a:p>
            <a:r>
              <a:rPr lang="en-GB" altLang="en-US" sz="2400" dirty="0">
                <a:latin typeface="Arial" panose="020B0604020202020204" pitchFamily="34" charset="0"/>
                <a:cs typeface="Arial" panose="020B0604020202020204" pitchFamily="34" charset="0"/>
              </a:rPr>
              <a:t>More effective than simply remedying the symptoms.</a:t>
            </a:r>
          </a:p>
          <a:p>
            <a:r>
              <a:rPr lang="en-GB" altLang="en-US" sz="2400" dirty="0">
                <a:latin typeface="Arial" panose="020B0604020202020204" pitchFamily="34" charset="0"/>
                <a:cs typeface="Arial" panose="020B0604020202020204" pitchFamily="34" charset="0"/>
              </a:rPr>
              <a:t>Can prevent an issue from occurring again.</a:t>
            </a:r>
          </a:p>
          <a:p>
            <a:r>
              <a:rPr lang="en-GB" altLang="en-US" sz="2400" dirty="0">
                <a:latin typeface="Arial" panose="020B0604020202020204" pitchFamily="34" charset="0"/>
                <a:cs typeface="Arial" panose="020B0604020202020204" pitchFamily="34" charset="0"/>
              </a:rPr>
              <a:t>Causes will usually include physical, human or organisational. </a:t>
            </a:r>
          </a:p>
          <a:p>
            <a:r>
              <a:rPr lang="en-GB" altLang="en-US" sz="2400" dirty="0">
                <a:latin typeface="Arial" panose="020B0604020202020204" pitchFamily="34" charset="0"/>
                <a:cs typeface="Arial" panose="020B0604020202020204" pitchFamily="34" charset="0"/>
              </a:rPr>
              <a:t>Tools can help identify any internal weaknesses/problems an organisation may have in meeting specific opportunities or nullifying these opportunities.</a:t>
            </a:r>
          </a:p>
        </p:txBody>
      </p:sp>
    </p:spTree>
    <p:extLst>
      <p:ext uri="{BB962C8B-B14F-4D97-AF65-F5344CB8AC3E}">
        <p14:creationId xmlns:p14="http://schemas.microsoft.com/office/powerpoint/2010/main" val="4113894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Root Cause Analysis (RCA)</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FE3FECA-E7DA-79F4-A77A-D678F4CB38A0}"/>
              </a:ext>
            </a:extLst>
          </p:cNvPr>
          <p:cNvSpPr txBox="1"/>
          <p:nvPr/>
        </p:nvSpPr>
        <p:spPr>
          <a:xfrm>
            <a:off x="678874" y="1693314"/>
            <a:ext cx="7140632" cy="2862322"/>
          </a:xfrm>
          <a:prstGeom prst="rect">
            <a:avLst/>
          </a:prstGeom>
          <a:noFill/>
        </p:spPr>
        <p:txBody>
          <a:bodyPr wrap="square">
            <a:spAutoFit/>
          </a:bodyPr>
          <a:lstStyle/>
          <a:p>
            <a:pPr algn="l">
              <a:buFont typeface="+mj-lt"/>
              <a:buAutoNum type="arabicPeriod"/>
            </a:pPr>
            <a:r>
              <a:rPr lang="en-GB" b="1" i="0" dirty="0">
                <a:effectLst/>
                <a:latin typeface="Libre Franklin" pitchFamily="2" charset="0"/>
              </a:rPr>
              <a:t> Physical causes</a:t>
            </a:r>
            <a:r>
              <a:rPr lang="en-GB" b="0" i="0" dirty="0">
                <a:effectLst/>
                <a:latin typeface="Libre Franklin" pitchFamily="2" charset="0"/>
              </a:rPr>
              <a:t> – Tangible, material items failed in some way (for example, a car's brakes stopped working).</a:t>
            </a:r>
          </a:p>
          <a:p>
            <a:pPr algn="l">
              <a:buFont typeface="+mj-lt"/>
              <a:buAutoNum type="arabicPeriod"/>
            </a:pPr>
            <a:r>
              <a:rPr lang="en-GB" b="1" i="0" dirty="0">
                <a:effectLst/>
                <a:latin typeface="Libre Franklin" pitchFamily="2" charset="0"/>
              </a:rPr>
              <a:t> Human causes</a:t>
            </a:r>
            <a:r>
              <a:rPr lang="en-GB" b="0" i="0" dirty="0">
                <a:effectLst/>
                <a:latin typeface="Libre Franklin" pitchFamily="2" charset="0"/>
              </a:rPr>
              <a:t> – People did something wrong, or did not do something that was needed. Human causes typically lead to physical causes (for example, no one filled the brake fluid, which led to the brakes failing).</a:t>
            </a:r>
          </a:p>
          <a:p>
            <a:pPr algn="l">
              <a:buFont typeface="+mj-lt"/>
              <a:buAutoNum type="arabicPeriod"/>
            </a:pPr>
            <a:r>
              <a:rPr lang="en-GB" b="1" i="0" dirty="0">
                <a:effectLst/>
                <a:latin typeface="Libre Franklin" pitchFamily="2" charset="0"/>
              </a:rPr>
              <a:t> Organisational causes</a:t>
            </a:r>
            <a:r>
              <a:rPr lang="en-GB" b="0" i="0" dirty="0">
                <a:effectLst/>
                <a:latin typeface="Libre Franklin" pitchFamily="2" charset="0"/>
              </a:rPr>
              <a:t> – A system, process or policy that people use to make decisions or do their work is faulty (for example, no one person was responsible for vehicle maintenance, and everyone assumed someone else had filled the brake fluid).</a:t>
            </a:r>
            <a:endParaRPr lang="en-GB" dirty="0"/>
          </a:p>
        </p:txBody>
      </p:sp>
    </p:spTree>
    <p:extLst>
      <p:ext uri="{BB962C8B-B14F-4D97-AF65-F5344CB8AC3E}">
        <p14:creationId xmlns:p14="http://schemas.microsoft.com/office/powerpoint/2010/main" val="3589407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5 Why general principles</a:t>
            </a:r>
          </a:p>
        </p:txBody>
      </p:sp>
      <p:sp>
        <p:nvSpPr>
          <p:cNvPr id="6" name="Rectangle 1027"/>
          <p:cNvSpPr txBox="1">
            <a:spLocks noChangeArrowheads="1"/>
          </p:cNvSpPr>
          <p:nvPr/>
        </p:nvSpPr>
        <p:spPr>
          <a:xfrm>
            <a:off x="579474" y="1417638"/>
            <a:ext cx="7772400" cy="4114800"/>
          </a:xfrm>
          <a:prstGeom prst="rect">
            <a:avLst/>
          </a:prstGeom>
        </p:spPr>
        <p:txBody>
          <a:bodyPr vert="horz" lIns="91440" tIns="45720" rIns="91440" bIns="45720" rtlCol="0">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0" i="0" dirty="0" err="1">
                <a:effectLst/>
                <a:latin typeface="Arial" panose="020B0604020202020204" pitchFamily="34" charset="0"/>
                <a:cs typeface="Arial" panose="020B0604020202020204" pitchFamily="34" charset="0"/>
              </a:rPr>
              <a:t>Gangidi</a:t>
            </a:r>
            <a:r>
              <a:rPr lang="en-GB" sz="2400" b="0" i="0" dirty="0">
                <a:effectLst/>
                <a:latin typeface="Arial" panose="020B0604020202020204" pitchFamily="34" charset="0"/>
                <a:cs typeface="Arial" panose="020B0604020202020204" pitchFamily="34" charset="0"/>
              </a:rPr>
              <a:t> (2019) confirmed the following:</a:t>
            </a:r>
          </a:p>
          <a:p>
            <a:pPr marL="0" indent="0">
              <a:buNone/>
            </a:pPr>
            <a:endParaRPr lang="en-GB" sz="2400" b="0" i="0" dirty="0">
              <a:effectLst/>
              <a:latin typeface="Arial" panose="020B0604020202020204" pitchFamily="34" charset="0"/>
              <a:cs typeface="Arial" panose="020B0604020202020204" pitchFamily="34" charset="0"/>
            </a:endParaRPr>
          </a:p>
          <a:p>
            <a:pPr marL="0" indent="0" algn="ctr">
              <a:buNone/>
            </a:pPr>
            <a:r>
              <a:rPr lang="en-GB" sz="2400" b="0" dirty="0">
                <a:effectLst/>
                <a:latin typeface="Arial" panose="020B0604020202020204" pitchFamily="34" charset="0"/>
                <a:cs typeface="Arial" panose="020B0604020202020204" pitchFamily="34" charset="0"/>
              </a:rPr>
              <a:t>“Defining a good problem statement is the first step in structuring the 5 Whys. A good 5 Whys cannot be effective if the problem statement is unclear to begin with. The problem statement must contain an object and a deviation. Adding cause into the problem statement including overly complex problem statements must be avoided.”</a:t>
            </a:r>
          </a:p>
          <a:p>
            <a:pPr marL="0" indent="0" algn="l">
              <a:buNone/>
            </a:pPr>
            <a:endParaRPr lang="en-GB" sz="2400" b="0" i="1" dirty="0">
              <a:effectLst/>
              <a:latin typeface="Arial" panose="020B0604020202020204" pitchFamily="34" charset="0"/>
              <a:cs typeface="Arial" panose="020B0604020202020204" pitchFamily="34" charset="0"/>
            </a:endParaRPr>
          </a:p>
          <a:p>
            <a:pPr marL="0" indent="0" algn="l">
              <a:buNone/>
            </a:pPr>
            <a:r>
              <a:rPr lang="en-GB" sz="2400" b="0" i="1" dirty="0">
                <a:effectLst/>
                <a:latin typeface="Arial" panose="020B0604020202020204" pitchFamily="34" charset="0"/>
                <a:cs typeface="Arial" panose="020B0604020202020204" pitchFamily="34" charset="0"/>
              </a:rPr>
              <a:t>Bad</a:t>
            </a:r>
            <a:r>
              <a:rPr lang="en-GB" sz="2400" b="0" i="0" dirty="0">
                <a:effectLst/>
                <a:latin typeface="Arial" panose="020B0604020202020204" pitchFamily="34" charset="0"/>
                <a:cs typeface="Arial" panose="020B0604020202020204" pitchFamily="34" charset="0"/>
              </a:rPr>
              <a:t>: Car broke down because it had an engine failure (engine failure is referring to a cause).</a:t>
            </a:r>
          </a:p>
          <a:p>
            <a:pPr marL="0" indent="0" algn="l">
              <a:buNone/>
            </a:pPr>
            <a:r>
              <a:rPr lang="en-GB" sz="2400" b="0" i="1" dirty="0">
                <a:effectLst/>
                <a:latin typeface="Arial" panose="020B0604020202020204" pitchFamily="34" charset="0"/>
                <a:cs typeface="Arial" panose="020B0604020202020204" pitchFamily="34" charset="0"/>
              </a:rPr>
              <a:t>Good</a:t>
            </a:r>
            <a:r>
              <a:rPr lang="en-GB" sz="2400" b="0" i="0" dirty="0">
                <a:effectLst/>
                <a:latin typeface="Arial" panose="020B0604020202020204" pitchFamily="34" charset="0"/>
                <a:cs typeface="Arial" panose="020B0604020202020204" pitchFamily="34" charset="0"/>
              </a:rPr>
              <a:t>: Car broke down (object and deviation are concisely listed).</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91300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2" end="2"/>
                                            </p:txEl>
                                          </p:spTgt>
                                        </p:tgtEl>
                                        <p:attrNameLst>
                                          <p:attrName>style.visibility</p:attrName>
                                        </p:attrNameLst>
                                      </p:cBhvr>
                                      <p:to>
                                        <p:strVal val="visible"/>
                                      </p:to>
                                    </p:set>
                                    <p:animEffect transition="in" filter="fade">
                                      <p:cBhvr>
                                        <p:cTn id="10" dur="500"/>
                                        <p:tgtEl>
                                          <p:spTgt spid="6">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animEffect transition="in" filter="fade">
                                      <p:cBhvr>
                                        <p:cTn id="15" dur="500"/>
                                        <p:tgtEl>
                                          <p:spTgt spid="6">
                                            <p:txEl>
                                              <p:pRg st="4" end="4"/>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6">
                                            <p:txEl>
                                              <p:pRg st="5" end="5"/>
                                            </p:txEl>
                                          </p:spTgt>
                                        </p:tgtEl>
                                        <p:attrNameLst>
                                          <p:attrName>style.visibility</p:attrName>
                                        </p:attrNameLst>
                                      </p:cBhvr>
                                      <p:to>
                                        <p:strVal val="visible"/>
                                      </p:to>
                                    </p:set>
                                    <p:animEffect transition="in" filter="fade">
                                      <p:cBhvr>
                                        <p:cTn id="20"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F4872-7315-4F07-9517-0C924B067712}"/>
              </a:ext>
            </a:extLst>
          </p:cNvPr>
          <p:cNvSpPr>
            <a:spLocks noGrp="1"/>
          </p:cNvSpPr>
          <p:nvPr>
            <p:ph type="title"/>
          </p:nvPr>
        </p:nvSpPr>
        <p:spPr/>
        <p:txBody>
          <a:bodyPr>
            <a:normAutofit fontScale="90000"/>
          </a:bodyPr>
          <a:lstStyle/>
          <a:p>
            <a:r>
              <a:rPr lang="en-GB" b="1" dirty="0"/>
              <a:t>Possible barriers to using the 5 why model</a:t>
            </a:r>
          </a:p>
        </p:txBody>
      </p:sp>
      <p:sp>
        <p:nvSpPr>
          <p:cNvPr id="3" name="Content Placeholder 2">
            <a:extLst>
              <a:ext uri="{FF2B5EF4-FFF2-40B4-BE49-F238E27FC236}">
                <a16:creationId xmlns:a16="http://schemas.microsoft.com/office/drawing/2014/main" id="{31F759A4-8A7E-4CC2-804A-2374CE7D5DB0}"/>
              </a:ext>
            </a:extLst>
          </p:cNvPr>
          <p:cNvSpPr>
            <a:spLocks noGrp="1"/>
          </p:cNvSpPr>
          <p:nvPr>
            <p:ph idx="1"/>
          </p:nvPr>
        </p:nvSpPr>
        <p:spPr>
          <a:xfrm>
            <a:off x="457200" y="1600201"/>
            <a:ext cx="4602480" cy="3917032"/>
          </a:xfrm>
        </p:spPr>
        <p:txBody>
          <a:bodyPr>
            <a:normAutofit/>
          </a:bodyPr>
          <a:lstStyle/>
          <a:p>
            <a:r>
              <a:rPr lang="en-GB" dirty="0"/>
              <a:t>End up with a symptom rather than a root cause. </a:t>
            </a:r>
          </a:p>
          <a:p>
            <a:r>
              <a:rPr lang="en-GB" dirty="0"/>
              <a:t>Focus on one link rather than other viable causes. </a:t>
            </a:r>
          </a:p>
          <a:p>
            <a:endParaRPr lang="en-GB" dirty="0"/>
          </a:p>
        </p:txBody>
      </p:sp>
      <p:pic>
        <p:nvPicPr>
          <p:cNvPr id="5" name="Picture 4">
            <a:extLst>
              <a:ext uri="{FF2B5EF4-FFF2-40B4-BE49-F238E27FC236}">
                <a16:creationId xmlns:a16="http://schemas.microsoft.com/office/drawing/2014/main" id="{91AD21D9-1318-8640-3726-44A49C77AA2E}"/>
              </a:ext>
            </a:extLst>
          </p:cNvPr>
          <p:cNvPicPr>
            <a:picLocks noChangeAspect="1"/>
          </p:cNvPicPr>
          <p:nvPr/>
        </p:nvPicPr>
        <p:blipFill>
          <a:blip r:embed="rId3"/>
          <a:stretch>
            <a:fillRect/>
          </a:stretch>
        </p:blipFill>
        <p:spPr>
          <a:xfrm>
            <a:off x="4964258" y="1735194"/>
            <a:ext cx="3722542" cy="2994995"/>
          </a:xfrm>
          <a:prstGeom prst="rect">
            <a:avLst/>
          </a:prstGeom>
        </p:spPr>
      </p:pic>
    </p:spTree>
    <p:extLst>
      <p:ext uri="{BB962C8B-B14F-4D97-AF65-F5344CB8AC3E}">
        <p14:creationId xmlns:p14="http://schemas.microsoft.com/office/powerpoint/2010/main" val="3506735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7EB059-7AC1-066C-A0CF-82EFF6AD3B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D3936A-C2B7-26FC-1C55-739645FD3B32}"/>
              </a:ext>
            </a:extLst>
          </p:cNvPr>
          <p:cNvSpPr>
            <a:spLocks noGrp="1"/>
          </p:cNvSpPr>
          <p:nvPr>
            <p:ph type="title"/>
          </p:nvPr>
        </p:nvSpPr>
        <p:spPr/>
        <p:txBody>
          <a:bodyPr>
            <a:normAutofit/>
          </a:bodyPr>
          <a:lstStyle/>
          <a:p>
            <a:r>
              <a:rPr lang="en-GB" b="1" dirty="0"/>
              <a:t>Easy steps to 5 why analysis</a:t>
            </a:r>
          </a:p>
        </p:txBody>
      </p:sp>
      <p:sp>
        <p:nvSpPr>
          <p:cNvPr id="3" name="Content Placeholder 2">
            <a:extLst>
              <a:ext uri="{FF2B5EF4-FFF2-40B4-BE49-F238E27FC236}">
                <a16:creationId xmlns:a16="http://schemas.microsoft.com/office/drawing/2014/main" id="{EA758CAE-D1DB-573B-AE29-4709EB0F6A77}"/>
              </a:ext>
            </a:extLst>
          </p:cNvPr>
          <p:cNvSpPr>
            <a:spLocks noGrp="1"/>
          </p:cNvSpPr>
          <p:nvPr>
            <p:ph idx="1"/>
          </p:nvPr>
        </p:nvSpPr>
        <p:spPr>
          <a:xfrm>
            <a:off x="457199" y="1600201"/>
            <a:ext cx="8276705" cy="3917032"/>
          </a:xfrm>
        </p:spPr>
        <p:txBody>
          <a:bodyPr>
            <a:normAutofit/>
          </a:bodyPr>
          <a:lstStyle/>
          <a:p>
            <a:r>
              <a:rPr lang="en-GB" sz="2400" dirty="0"/>
              <a:t>Write down the problem.</a:t>
            </a:r>
          </a:p>
          <a:p>
            <a:r>
              <a:rPr lang="en-GB" sz="2400" dirty="0"/>
              <a:t>Ask yourself why did the problem happen and repeat until the team agrees the root cause has been identified.</a:t>
            </a:r>
          </a:p>
          <a:p>
            <a:endParaRPr lang="en-GB" dirty="0"/>
          </a:p>
        </p:txBody>
      </p:sp>
      <p:pic>
        <p:nvPicPr>
          <p:cNvPr id="6" name="Picture 5">
            <a:extLst>
              <a:ext uri="{FF2B5EF4-FFF2-40B4-BE49-F238E27FC236}">
                <a16:creationId xmlns:a16="http://schemas.microsoft.com/office/drawing/2014/main" id="{AEA267C5-D060-81D9-6617-90DF5BFF65D5}"/>
              </a:ext>
            </a:extLst>
          </p:cNvPr>
          <p:cNvPicPr>
            <a:picLocks noChangeAspect="1"/>
          </p:cNvPicPr>
          <p:nvPr/>
        </p:nvPicPr>
        <p:blipFill>
          <a:blip r:embed="rId3"/>
          <a:stretch>
            <a:fillRect/>
          </a:stretch>
        </p:blipFill>
        <p:spPr>
          <a:xfrm>
            <a:off x="1841433" y="2965775"/>
            <a:ext cx="4856286" cy="2734021"/>
          </a:xfrm>
          <a:prstGeom prst="rect">
            <a:avLst/>
          </a:prstGeom>
        </p:spPr>
      </p:pic>
    </p:spTree>
    <p:extLst>
      <p:ext uri="{BB962C8B-B14F-4D97-AF65-F5344CB8AC3E}">
        <p14:creationId xmlns:p14="http://schemas.microsoft.com/office/powerpoint/2010/main" val="20634412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 calcmode="lin" valueType="num">
                                      <p:cBhvr additive="base">
                                        <p:cTn id="17" dur="500" fill="hold"/>
                                        <p:tgtEl>
                                          <p:spTgt spid="6"/>
                                        </p:tgtEl>
                                        <p:attrNameLst>
                                          <p:attrName>ppt_x</p:attrName>
                                        </p:attrNameLst>
                                      </p:cBhvr>
                                      <p:tavLst>
                                        <p:tav tm="0">
                                          <p:val>
                                            <p:strVal val="#ppt_x"/>
                                          </p:val>
                                        </p:tav>
                                        <p:tav tm="100000">
                                          <p:val>
                                            <p:strVal val="#ppt_x"/>
                                          </p:val>
                                        </p:tav>
                                      </p:tavLst>
                                    </p:anim>
                                    <p:anim calcmode="lin" valueType="num">
                                      <p:cBhvr additive="base">
                                        <p:cTn id="1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29FD1B-6BBF-2C5A-4401-6B7A0D68F1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020D90-8EA3-FCF7-51BF-6E5AF6489DFF}"/>
              </a:ext>
            </a:extLst>
          </p:cNvPr>
          <p:cNvSpPr>
            <a:spLocks noGrp="1"/>
          </p:cNvSpPr>
          <p:nvPr>
            <p:ph type="title"/>
          </p:nvPr>
        </p:nvSpPr>
        <p:spPr/>
        <p:txBody>
          <a:bodyPr>
            <a:normAutofit/>
          </a:bodyPr>
          <a:lstStyle/>
          <a:p>
            <a:r>
              <a:rPr lang="en-GB" sz="4000" b="1" dirty="0"/>
              <a:t>Cause and effect diagram</a:t>
            </a:r>
          </a:p>
        </p:txBody>
      </p:sp>
      <p:sp>
        <p:nvSpPr>
          <p:cNvPr id="6" name="Rectangle 1027">
            <a:extLst>
              <a:ext uri="{FF2B5EF4-FFF2-40B4-BE49-F238E27FC236}">
                <a16:creationId xmlns:a16="http://schemas.microsoft.com/office/drawing/2014/main" id="{47EEB69D-5994-3D74-E5CB-9CF7881E082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A34F1BB3-E561-B840-4F9B-601472933456}"/>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B0D52AAA-0943-8BCC-F967-F58F9121D0CF}"/>
              </a:ext>
            </a:extLst>
          </p:cNvPr>
          <p:cNvPicPr>
            <a:picLocks noChangeAspect="1"/>
          </p:cNvPicPr>
          <p:nvPr/>
        </p:nvPicPr>
        <p:blipFill>
          <a:blip r:embed="rId3"/>
          <a:stretch>
            <a:fillRect/>
          </a:stretch>
        </p:blipFill>
        <p:spPr>
          <a:xfrm>
            <a:off x="1852612" y="1570038"/>
            <a:ext cx="5438775" cy="3478212"/>
          </a:xfrm>
          <a:prstGeom prst="rect">
            <a:avLst/>
          </a:prstGeom>
        </p:spPr>
      </p:pic>
    </p:spTree>
    <p:extLst>
      <p:ext uri="{BB962C8B-B14F-4D97-AF65-F5344CB8AC3E}">
        <p14:creationId xmlns:p14="http://schemas.microsoft.com/office/powerpoint/2010/main" val="40149708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346479-9FBB-7985-80AE-E9E65F7488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8261B1-5F37-833D-52FF-6977758396A8}"/>
              </a:ext>
            </a:extLst>
          </p:cNvPr>
          <p:cNvSpPr>
            <a:spLocks noGrp="1"/>
          </p:cNvSpPr>
          <p:nvPr>
            <p:ph type="title"/>
          </p:nvPr>
        </p:nvSpPr>
        <p:spPr/>
        <p:txBody>
          <a:bodyPr>
            <a:normAutofit/>
          </a:bodyPr>
          <a:lstStyle/>
          <a:p>
            <a:r>
              <a:rPr lang="en-GB" sz="4000" b="1" dirty="0"/>
              <a:t>Categories</a:t>
            </a:r>
          </a:p>
        </p:txBody>
      </p:sp>
      <p:sp>
        <p:nvSpPr>
          <p:cNvPr id="6" name="Rectangle 1027">
            <a:extLst>
              <a:ext uri="{FF2B5EF4-FFF2-40B4-BE49-F238E27FC236}">
                <a16:creationId xmlns:a16="http://schemas.microsoft.com/office/drawing/2014/main" id="{95BF102D-6CDD-33A2-38EA-D716CD43B5E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91FB7571-BA55-2DF8-E95A-6BFE878314E8}"/>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l">
              <a:buNone/>
            </a:pPr>
            <a:r>
              <a:rPr lang="en-GB" sz="2400" b="0" i="0" dirty="0">
                <a:effectLst/>
                <a:latin typeface="-apple-system"/>
              </a:rPr>
              <a:t>These categories may differ according to the nature of an organisation, however, the most used categories of causes are:</a:t>
            </a:r>
          </a:p>
          <a:p>
            <a:r>
              <a:rPr lang="en-GB" sz="2400" b="0" i="0" dirty="0">
                <a:effectLst/>
                <a:latin typeface="-apple-system"/>
              </a:rPr>
              <a:t>Methods</a:t>
            </a:r>
          </a:p>
          <a:p>
            <a:r>
              <a:rPr lang="en-GB" sz="2400" b="0" i="0" dirty="0">
                <a:effectLst/>
                <a:latin typeface="-apple-system"/>
              </a:rPr>
              <a:t>Machines</a:t>
            </a:r>
          </a:p>
          <a:p>
            <a:r>
              <a:rPr lang="en-GB" sz="2400" b="0" i="0" dirty="0">
                <a:effectLst/>
                <a:latin typeface="-apple-system"/>
              </a:rPr>
              <a:t>Materials </a:t>
            </a:r>
          </a:p>
          <a:p>
            <a:r>
              <a:rPr lang="en-GB" sz="2400" b="0" i="0" dirty="0">
                <a:effectLst/>
                <a:latin typeface="-apple-system"/>
              </a:rPr>
              <a:t>Measurement</a:t>
            </a:r>
          </a:p>
          <a:p>
            <a:r>
              <a:rPr lang="en-GB" sz="2400" b="0" i="0" dirty="0">
                <a:effectLst/>
                <a:latin typeface="-apple-system"/>
              </a:rPr>
              <a:t>People </a:t>
            </a:r>
          </a:p>
          <a:p>
            <a:r>
              <a:rPr lang="en-GB" sz="2400" b="0" i="0" dirty="0">
                <a:effectLst/>
                <a:latin typeface="-apple-system"/>
              </a:rPr>
              <a:t>Environment</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44054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E43DAD-E38D-A48E-41F4-F8F4C6BA1AE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FCAF18F-BD8D-EAED-E4AB-D3F715AE0756}"/>
              </a:ext>
            </a:extLst>
          </p:cNvPr>
          <p:cNvSpPr>
            <a:spLocks noGrp="1"/>
          </p:cNvSpPr>
          <p:nvPr>
            <p:ph type="title"/>
          </p:nvPr>
        </p:nvSpPr>
        <p:spPr/>
        <p:txBody>
          <a:bodyPr>
            <a:normAutofit/>
          </a:bodyPr>
          <a:lstStyle/>
          <a:p>
            <a:r>
              <a:rPr lang="en-GB" sz="4000" b="1" dirty="0"/>
              <a:t>The process</a:t>
            </a:r>
          </a:p>
        </p:txBody>
      </p:sp>
      <p:sp>
        <p:nvSpPr>
          <p:cNvPr id="6" name="Rectangle 1027">
            <a:extLst>
              <a:ext uri="{FF2B5EF4-FFF2-40B4-BE49-F238E27FC236}">
                <a16:creationId xmlns:a16="http://schemas.microsoft.com/office/drawing/2014/main" id="{1F856A53-2661-F380-475F-90DE666B1F3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788340D-48BB-779F-57E8-AF045270EC5A}"/>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5249268B-1D55-29B4-AAB9-0F298C101DE0}"/>
              </a:ext>
            </a:extLst>
          </p:cNvPr>
          <p:cNvSpPr txBox="1"/>
          <p:nvPr/>
        </p:nvSpPr>
        <p:spPr>
          <a:xfrm>
            <a:off x="989214" y="1417638"/>
            <a:ext cx="5965767" cy="2308324"/>
          </a:xfrm>
          <a:prstGeom prst="rect">
            <a:avLst/>
          </a:prstGeom>
          <a:noFill/>
        </p:spPr>
        <p:txBody>
          <a:bodyPr wrap="square">
            <a:spAutoFit/>
          </a:bodyPr>
          <a:lstStyle/>
          <a:p>
            <a:pPr marL="285750" indent="-285750">
              <a:buFont typeface="Arial" panose="020B0604020202020204" pitchFamily="34" charset="0"/>
              <a:buChar char="•"/>
            </a:pPr>
            <a:r>
              <a:rPr lang="en-GB" sz="2400" dirty="0"/>
              <a:t>Agree on the problem.</a:t>
            </a:r>
          </a:p>
          <a:p>
            <a:pPr marL="285750" indent="-285750">
              <a:buFont typeface="Arial" panose="020B0604020202020204" pitchFamily="34" charset="0"/>
              <a:buChar char="•"/>
            </a:pPr>
            <a:r>
              <a:rPr lang="en-GB" sz="2400" dirty="0"/>
              <a:t>Agree on the major categories.</a:t>
            </a:r>
          </a:p>
          <a:p>
            <a:pPr marL="285750" indent="-285750">
              <a:buFont typeface="Arial" panose="020B0604020202020204" pitchFamily="34" charset="0"/>
              <a:buChar char="•"/>
            </a:pPr>
            <a:r>
              <a:rPr lang="en-GB" sz="2400" dirty="0"/>
              <a:t>Brainstorm all possible causes.</a:t>
            </a:r>
          </a:p>
          <a:p>
            <a:pPr marL="285750" indent="-285750">
              <a:buFont typeface="Arial" panose="020B0604020202020204" pitchFamily="34" charset="0"/>
              <a:buChar char="•"/>
            </a:pPr>
            <a:r>
              <a:rPr lang="en-GB" sz="2400" dirty="0"/>
              <a:t>Ask why again.</a:t>
            </a:r>
          </a:p>
          <a:p>
            <a:pPr marL="285750" indent="-285750">
              <a:buFont typeface="Arial" panose="020B0604020202020204" pitchFamily="34" charset="0"/>
              <a:buChar char="•"/>
            </a:pPr>
            <a:r>
              <a:rPr lang="en-GB" sz="2400" dirty="0"/>
              <a:t>Continue to ask why to generate deeper levels.  </a:t>
            </a:r>
          </a:p>
        </p:txBody>
      </p:sp>
    </p:spTree>
    <p:extLst>
      <p:ext uri="{BB962C8B-B14F-4D97-AF65-F5344CB8AC3E}">
        <p14:creationId xmlns:p14="http://schemas.microsoft.com/office/powerpoint/2010/main" val="1353237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fade">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fade">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fade">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fade">
                                      <p:cBhvr>
                                        <p:cTn id="27" dur="500"/>
                                        <p:tgtEl>
                                          <p:spTgt spid="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DBF441-5401-03C1-611A-FDA5C6662A6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2B8BBD9-2C69-B85A-7051-A5902793BF56}"/>
              </a:ext>
            </a:extLst>
          </p:cNvPr>
          <p:cNvSpPr>
            <a:spLocks noGrp="1"/>
          </p:cNvSpPr>
          <p:nvPr>
            <p:ph type="title"/>
          </p:nvPr>
        </p:nvSpPr>
        <p:spPr/>
        <p:txBody>
          <a:bodyPr>
            <a:normAutofit/>
          </a:bodyPr>
          <a:lstStyle/>
          <a:p>
            <a:r>
              <a:rPr lang="en-GB" sz="4000" b="1" dirty="0"/>
              <a:t>The benefits</a:t>
            </a:r>
          </a:p>
        </p:txBody>
      </p:sp>
      <p:sp>
        <p:nvSpPr>
          <p:cNvPr id="6" name="Rectangle 1027">
            <a:extLst>
              <a:ext uri="{FF2B5EF4-FFF2-40B4-BE49-F238E27FC236}">
                <a16:creationId xmlns:a16="http://schemas.microsoft.com/office/drawing/2014/main" id="{11E94034-52A4-9416-6F1E-E18660A59BE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D3A1A7FE-70B4-2A14-A10E-C317117B68AE}"/>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Helps determine the root cause of the problem.</a:t>
            </a:r>
          </a:p>
          <a:p>
            <a:r>
              <a:rPr lang="en-GB" altLang="en-US" sz="2400" dirty="0">
                <a:latin typeface="Arial" panose="020B0604020202020204" pitchFamily="34" charset="0"/>
                <a:cs typeface="Arial" panose="020B0604020202020204" pitchFamily="34" charset="0"/>
              </a:rPr>
              <a:t>Easy to read format.</a:t>
            </a:r>
          </a:p>
          <a:p>
            <a:r>
              <a:rPr lang="en-GB" altLang="en-US" sz="2400" dirty="0">
                <a:latin typeface="Arial" panose="020B0604020202020204" pitchFamily="34" charset="0"/>
                <a:cs typeface="Arial" panose="020B0604020202020204" pitchFamily="34" charset="0"/>
              </a:rPr>
              <a:t>Indicates possible causes of the problem or variations.</a:t>
            </a:r>
          </a:p>
          <a:p>
            <a:r>
              <a:rPr lang="en-GB" altLang="en-US" sz="2400" dirty="0">
                <a:latin typeface="Arial" panose="020B0604020202020204" pitchFamily="34" charset="0"/>
                <a:cs typeface="Arial" panose="020B0604020202020204" pitchFamily="34" charset="0"/>
              </a:rPr>
              <a:t>Increases knowledge by breaking down the process.</a:t>
            </a:r>
          </a:p>
          <a:p>
            <a:r>
              <a:rPr lang="en-GB" altLang="en-US" sz="2400" dirty="0">
                <a:latin typeface="Arial" panose="020B0604020202020204" pitchFamily="34" charset="0"/>
                <a:cs typeface="Arial" panose="020B0604020202020204" pitchFamily="34" charset="0"/>
              </a:rPr>
              <a:t>Identifies areas for collecting data.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0584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7DC8A6-ABB6-D90E-B593-F12F52F23E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E8D214-E4FD-E0C6-006E-F20A74655A92}"/>
              </a:ext>
            </a:extLst>
          </p:cNvPr>
          <p:cNvSpPr>
            <a:spLocks noGrp="1"/>
          </p:cNvSpPr>
          <p:nvPr>
            <p:ph type="title"/>
          </p:nvPr>
        </p:nvSpPr>
        <p:spPr>
          <a:xfrm>
            <a:off x="457199" y="274638"/>
            <a:ext cx="8124529" cy="1050924"/>
          </a:xfrm>
        </p:spPr>
        <p:txBody>
          <a:bodyPr>
            <a:normAutofit/>
          </a:bodyPr>
          <a:lstStyle/>
          <a:p>
            <a:r>
              <a:rPr lang="en-GB" sz="4000" b="1" dirty="0"/>
              <a:t>Problem of the week</a:t>
            </a:r>
          </a:p>
        </p:txBody>
      </p:sp>
      <p:sp>
        <p:nvSpPr>
          <p:cNvPr id="6" name="Rectangle 1027">
            <a:extLst>
              <a:ext uri="{FF2B5EF4-FFF2-40B4-BE49-F238E27FC236}">
                <a16:creationId xmlns:a16="http://schemas.microsoft.com/office/drawing/2014/main" id="{138BCE93-5119-939A-89CE-135771331A76}"/>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B1B0E8A-6372-9F45-7BC9-8B81C04BF22D}"/>
              </a:ext>
            </a:extLst>
          </p:cNvPr>
          <p:cNvPicPr>
            <a:picLocks noChangeAspect="1"/>
          </p:cNvPicPr>
          <p:nvPr/>
        </p:nvPicPr>
        <p:blipFill>
          <a:blip r:embed="rId3"/>
          <a:stretch>
            <a:fillRect/>
          </a:stretch>
        </p:blipFill>
        <p:spPr>
          <a:xfrm>
            <a:off x="579474" y="1287722"/>
            <a:ext cx="7073863" cy="3965922"/>
          </a:xfrm>
          <a:prstGeom prst="rect">
            <a:avLst/>
          </a:prstGeom>
        </p:spPr>
      </p:pic>
    </p:spTree>
    <p:extLst>
      <p:ext uri="{BB962C8B-B14F-4D97-AF65-F5344CB8AC3E}">
        <p14:creationId xmlns:p14="http://schemas.microsoft.com/office/powerpoint/2010/main" val="22395045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5D62C-02C0-011A-9E3B-0A00B5759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7B044-F852-25DF-892D-77C4741F95EB}"/>
              </a:ext>
            </a:extLst>
          </p:cNvPr>
          <p:cNvSpPr>
            <a:spLocks noGrp="1"/>
          </p:cNvSpPr>
          <p:nvPr>
            <p:ph type="title"/>
          </p:nvPr>
        </p:nvSpPr>
        <p:spPr/>
        <p:txBody>
          <a:bodyPr>
            <a:normAutofit/>
          </a:bodyPr>
          <a:lstStyle/>
          <a:p>
            <a:r>
              <a:rPr lang="en-GB" sz="4000" b="1" dirty="0"/>
              <a:t>Edward de Bono’s 6 thinking hats</a:t>
            </a:r>
          </a:p>
        </p:txBody>
      </p:sp>
      <p:sp>
        <p:nvSpPr>
          <p:cNvPr id="6" name="Rectangle 1027">
            <a:extLst>
              <a:ext uri="{FF2B5EF4-FFF2-40B4-BE49-F238E27FC236}">
                <a16:creationId xmlns:a16="http://schemas.microsoft.com/office/drawing/2014/main" id="{F8E680C8-CD57-56CB-5C1D-4D138F463A19}"/>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F0B7DA93-8978-E305-9649-F1C78A44A41A}"/>
              </a:ext>
            </a:extLst>
          </p:cNvPr>
          <p:cNvSpPr txBox="1">
            <a:spLocks noChangeArrowheads="1"/>
          </p:cNvSpPr>
          <p:nvPr/>
        </p:nvSpPr>
        <p:spPr>
          <a:xfrm>
            <a:off x="685800" y="1249362"/>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r>
              <a:rPr lang="en-GB" altLang="en-US" sz="2400" dirty="0">
                <a:latin typeface="Arial" panose="020B0604020202020204" pitchFamily="34" charset="0"/>
                <a:cs typeface="Arial" panose="020B0604020202020204" pitchFamily="34" charset="0"/>
              </a:rPr>
              <a:t>Six hats, six colours.</a:t>
            </a:r>
          </a:p>
          <a:p>
            <a:r>
              <a:rPr lang="en-GB" altLang="en-US" sz="2400" dirty="0">
                <a:latin typeface="Arial" panose="020B0604020202020204" pitchFamily="34" charset="0"/>
                <a:cs typeface="Arial" panose="020B0604020202020204" pitchFamily="34" charset="0"/>
              </a:rPr>
              <a:t>Each ‘hat’ has a different style of thinking.</a:t>
            </a:r>
          </a:p>
          <a:p>
            <a:r>
              <a:rPr lang="en-GB" altLang="en-US" sz="2400" dirty="0">
                <a:latin typeface="Arial" panose="020B0604020202020204" pitchFamily="34" charset="0"/>
                <a:cs typeface="Arial" panose="020B0604020202020204" pitchFamily="34" charset="0"/>
              </a:rPr>
              <a:t>It is a useful technique for looking at the impact of a decision from different perspectives.</a:t>
            </a:r>
          </a:p>
          <a:p>
            <a:r>
              <a:rPr lang="en-GB" altLang="en-US" sz="2400" dirty="0">
                <a:latin typeface="Arial" panose="020B0604020202020204" pitchFamily="34" charset="0"/>
                <a:cs typeface="Arial" panose="020B0604020202020204" pitchFamily="34" charset="0"/>
              </a:rPr>
              <a:t>Decisions made following this principle will be safer and more resilient. </a:t>
            </a:r>
          </a:p>
          <a:p>
            <a:endParaRPr lang="en-GB" altLang="en-US" sz="2400" dirty="0">
              <a:latin typeface="Arial" panose="020B0604020202020204" pitchFamily="34" charset="0"/>
              <a:cs typeface="Arial" panose="020B0604020202020204" pitchFamily="34" charset="0"/>
            </a:endParaRPr>
          </a:p>
        </p:txBody>
      </p:sp>
      <p:pic>
        <p:nvPicPr>
          <p:cNvPr id="1026" name="Picture 2" descr="Use the Six Thinking Hats to Solve Your ...">
            <a:extLst>
              <a:ext uri="{FF2B5EF4-FFF2-40B4-BE49-F238E27FC236}">
                <a16:creationId xmlns:a16="http://schemas.microsoft.com/office/drawing/2014/main" id="{D465A1F5-C1DB-0C93-C1B8-C220BBE78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1696" y="3935412"/>
            <a:ext cx="3200400" cy="142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8733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1026"/>
                                        </p:tgtEl>
                                        <p:attrNameLst>
                                          <p:attrName>style.visibility</p:attrName>
                                        </p:attrNameLst>
                                      </p:cBhvr>
                                      <p:to>
                                        <p:strVal val="visible"/>
                                      </p:to>
                                    </p:set>
                                    <p:animEffect transition="in" filter="fade">
                                      <p:cBhvr>
                                        <p:cTn id="27" dur="1000"/>
                                        <p:tgtEl>
                                          <p:spTgt spid="1026"/>
                                        </p:tgtEl>
                                      </p:cBhvr>
                                    </p:animEffect>
                                    <p:anim calcmode="lin" valueType="num">
                                      <p:cBhvr>
                                        <p:cTn id="28" dur="1000" fill="hold"/>
                                        <p:tgtEl>
                                          <p:spTgt spid="1026"/>
                                        </p:tgtEl>
                                        <p:attrNameLst>
                                          <p:attrName>ppt_x</p:attrName>
                                        </p:attrNameLst>
                                      </p:cBhvr>
                                      <p:tavLst>
                                        <p:tav tm="0">
                                          <p:val>
                                            <p:strVal val="#ppt_x"/>
                                          </p:val>
                                        </p:tav>
                                        <p:tav tm="100000">
                                          <p:val>
                                            <p:strVal val="#ppt_x"/>
                                          </p:val>
                                        </p:tav>
                                      </p:tavLst>
                                    </p:anim>
                                    <p:anim calcmode="lin" valueType="num">
                                      <p:cBhvr>
                                        <p:cTn id="29" dur="1000" fill="hold"/>
                                        <p:tgtEl>
                                          <p:spTgt spid="102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CCB62F-554C-E926-5D74-384C07BA4E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2578647-1744-56C6-F727-D06BAD58DCE3}"/>
              </a:ext>
            </a:extLst>
          </p:cNvPr>
          <p:cNvSpPr>
            <a:spLocks noGrp="1"/>
          </p:cNvSpPr>
          <p:nvPr>
            <p:ph type="title"/>
          </p:nvPr>
        </p:nvSpPr>
        <p:spPr/>
        <p:txBody>
          <a:bodyPr>
            <a:normAutofit/>
          </a:bodyPr>
          <a:lstStyle/>
          <a:p>
            <a:r>
              <a:rPr lang="en-GB" sz="4000" b="1" dirty="0"/>
              <a:t>Edward de Bono’s 6 thinking hats</a:t>
            </a:r>
          </a:p>
        </p:txBody>
      </p:sp>
      <p:sp>
        <p:nvSpPr>
          <p:cNvPr id="6" name="Rectangle 1027">
            <a:extLst>
              <a:ext uri="{FF2B5EF4-FFF2-40B4-BE49-F238E27FC236}">
                <a16:creationId xmlns:a16="http://schemas.microsoft.com/office/drawing/2014/main" id="{438F2433-FD65-FA47-FEAD-12C33C664592}"/>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CBF4666D-F3BB-8EBA-5A8B-843B958C0C0C}"/>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4" name="Picture 2" descr="Six Thinking Hats technique - News | One Day Design Challenge | Roca">
            <a:extLst>
              <a:ext uri="{FF2B5EF4-FFF2-40B4-BE49-F238E27FC236}">
                <a16:creationId xmlns:a16="http://schemas.microsoft.com/office/drawing/2014/main" id="{79A86425-D586-21C1-76F4-03FFD515CAD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8250" y="1576388"/>
            <a:ext cx="6667500" cy="3705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626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Six Thinking Hats?">
            <a:hlinkClick r:id="" action="ppaction://media"/>
            <a:extLst>
              <a:ext uri="{FF2B5EF4-FFF2-40B4-BE49-F238E27FC236}">
                <a16:creationId xmlns:a16="http://schemas.microsoft.com/office/drawing/2014/main" id="{B44DDE6D-F423-3E46-B5AB-BC599EFB469C}"/>
              </a:ext>
            </a:extLst>
          </p:cNvPr>
          <p:cNvPicPr>
            <a:picLocks noRot="1" noChangeAspect="1"/>
          </p:cNvPicPr>
          <p:nvPr>
            <a:videoFile r:link="rId1"/>
          </p:nvPr>
        </p:nvPicPr>
        <p:blipFill>
          <a:blip r:embed="rId3"/>
          <a:stretch>
            <a:fillRect/>
          </a:stretch>
        </p:blipFill>
        <p:spPr>
          <a:xfrm>
            <a:off x="778934" y="1285918"/>
            <a:ext cx="7586133" cy="4286165"/>
          </a:xfrm>
          <a:prstGeom prst="rect">
            <a:avLst/>
          </a:prstGeom>
        </p:spPr>
      </p:pic>
    </p:spTree>
    <p:extLst>
      <p:ext uri="{BB962C8B-B14F-4D97-AF65-F5344CB8AC3E}">
        <p14:creationId xmlns:p14="http://schemas.microsoft.com/office/powerpoint/2010/main" val="2913657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25D62C-02C0-011A-9E3B-0A00B57594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7B044-F852-25DF-892D-77C4741F95EB}"/>
              </a:ext>
            </a:extLst>
          </p:cNvPr>
          <p:cNvSpPr>
            <a:spLocks noGrp="1"/>
          </p:cNvSpPr>
          <p:nvPr>
            <p:ph type="title"/>
          </p:nvPr>
        </p:nvSpPr>
        <p:spPr/>
        <p:txBody>
          <a:bodyPr>
            <a:normAutofit/>
          </a:bodyPr>
          <a:lstStyle/>
          <a:p>
            <a:r>
              <a:rPr lang="en-GB" sz="4000" b="1" dirty="0"/>
              <a:t>The benefits (De Bono, 2009)</a:t>
            </a:r>
          </a:p>
        </p:txBody>
      </p:sp>
      <p:sp>
        <p:nvSpPr>
          <p:cNvPr id="6" name="Rectangle 1027">
            <a:extLst>
              <a:ext uri="{FF2B5EF4-FFF2-40B4-BE49-F238E27FC236}">
                <a16:creationId xmlns:a16="http://schemas.microsoft.com/office/drawing/2014/main" id="{F8E680C8-CD57-56CB-5C1D-4D138F463A19}"/>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F0B7DA93-8978-E305-9649-F1C78A44A41A}"/>
              </a:ext>
            </a:extLst>
          </p:cNvPr>
          <p:cNvSpPr txBox="1">
            <a:spLocks noChangeArrowheads="1"/>
          </p:cNvSpPr>
          <p:nvPr/>
        </p:nvSpPr>
        <p:spPr>
          <a:xfrm>
            <a:off x="685800" y="1249362"/>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1026" name="Picture 2" descr="Use the Six Thinking Hats to Solve Your ...">
            <a:extLst>
              <a:ext uri="{FF2B5EF4-FFF2-40B4-BE49-F238E27FC236}">
                <a16:creationId xmlns:a16="http://schemas.microsoft.com/office/drawing/2014/main" id="{D465A1F5-C1DB-0C93-C1B8-C220BBE784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1696" y="3935412"/>
            <a:ext cx="3200400" cy="142875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DB8EEB0-9093-DF49-95F1-7C1946C83B73}"/>
              </a:ext>
            </a:extLst>
          </p:cNvPr>
          <p:cNvSpPr txBox="1"/>
          <p:nvPr/>
        </p:nvSpPr>
        <p:spPr>
          <a:xfrm>
            <a:off x="579474" y="1585914"/>
            <a:ext cx="6278526" cy="2308324"/>
          </a:xfrm>
          <a:prstGeom prst="rect">
            <a:avLst/>
          </a:prstGeom>
          <a:noFill/>
        </p:spPr>
        <p:txBody>
          <a:bodyPr wrap="square">
            <a:spAutoFit/>
          </a:bodyPr>
          <a:lstStyle/>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Decisions seem to make themselves.</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Helps to explore a decision fully. </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A more thorough pros and cons process.</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Can be used by individuals or teams. </a:t>
            </a:r>
          </a:p>
          <a:p>
            <a:pPr marL="285750" indent="-285750">
              <a:buFont typeface="Arial" panose="020B0604020202020204" pitchFamily="34" charset="0"/>
              <a:buChar char="•"/>
            </a:pPr>
            <a:r>
              <a:rPr lang="en-GB" altLang="en-US" sz="2400" dirty="0">
                <a:latin typeface="Arial" panose="020B0604020202020204" pitchFamily="34" charset="0"/>
                <a:cs typeface="Arial" panose="020B0604020202020204" pitchFamily="34" charset="0"/>
              </a:rPr>
              <a:t>Helps individual decision-makers to make a well-rounded decision.  </a:t>
            </a:r>
          </a:p>
        </p:txBody>
      </p:sp>
    </p:spTree>
    <p:extLst>
      <p:ext uri="{BB962C8B-B14F-4D97-AF65-F5344CB8AC3E}">
        <p14:creationId xmlns:p14="http://schemas.microsoft.com/office/powerpoint/2010/main" val="1094074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B46871-2111-6BFB-307B-9CE4DA6ADD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A605347-C26A-52DD-C767-08B60468B9C4}"/>
              </a:ext>
            </a:extLst>
          </p:cNvPr>
          <p:cNvSpPr>
            <a:spLocks noGrp="1"/>
          </p:cNvSpPr>
          <p:nvPr>
            <p:ph type="title"/>
          </p:nvPr>
        </p:nvSpPr>
        <p:spPr>
          <a:xfrm>
            <a:off x="457199" y="274638"/>
            <a:ext cx="8124529" cy="1050924"/>
          </a:xfrm>
        </p:spPr>
        <p:txBody>
          <a:bodyPr>
            <a:normAutofit/>
          </a:bodyPr>
          <a:lstStyle/>
          <a:p>
            <a:r>
              <a:rPr lang="en-GB" sz="4000" b="1" dirty="0"/>
              <a:t>Activity</a:t>
            </a:r>
          </a:p>
        </p:txBody>
      </p:sp>
      <p:sp>
        <p:nvSpPr>
          <p:cNvPr id="6" name="Rectangle 1027">
            <a:extLst>
              <a:ext uri="{FF2B5EF4-FFF2-40B4-BE49-F238E27FC236}">
                <a16:creationId xmlns:a16="http://schemas.microsoft.com/office/drawing/2014/main" id="{66590A3A-5B3B-8ACA-A73A-2783C7B9C469}"/>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You manage a customer services team and a member of your team approaches you to advise of a vulnerable customer. The customer has missed several payments and has called to advise they are unable to make a payment due to being out of work due to ill health. You are keen to improve your customer reputation but also aware of cash flow difficulties the business is experiencing.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In groups, try out the 6 thinking hats technique on this problem.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21166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C640A2-31D4-92B6-7C90-4E360047DA15}"/>
              </a:ext>
            </a:extLst>
          </p:cNvPr>
          <p:cNvSpPr>
            <a:spLocks noGrp="1"/>
          </p:cNvSpPr>
          <p:nvPr>
            <p:ph type="ctrTitle"/>
          </p:nvPr>
        </p:nvSpPr>
        <p:spPr/>
        <p:txBody>
          <a:bodyPr>
            <a:normAutofit/>
          </a:bodyPr>
          <a:lstStyle/>
          <a:p>
            <a:r>
              <a:rPr lang="en-GB" sz="8000" dirty="0"/>
              <a:t>QUIZ</a:t>
            </a:r>
          </a:p>
        </p:txBody>
      </p:sp>
      <p:sp>
        <p:nvSpPr>
          <p:cNvPr id="3" name="Subtitle 2">
            <a:extLst>
              <a:ext uri="{FF2B5EF4-FFF2-40B4-BE49-F238E27FC236}">
                <a16:creationId xmlns:a16="http://schemas.microsoft.com/office/drawing/2014/main" id="{D99BA14B-9CF7-9E9D-B117-85B3F0E3276A}"/>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295263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Questions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buAutoNum type="arabicPeriod"/>
            </a:pPr>
            <a:r>
              <a:rPr lang="en-GB" altLang="en-US" sz="2400" dirty="0">
                <a:latin typeface="Arial" panose="020B0604020202020204" pitchFamily="34" charset="0"/>
                <a:cs typeface="Arial" panose="020B0604020202020204" pitchFamily="34" charset="0"/>
              </a:rPr>
              <a:t>What are the 3 recommended stages of cause and effect? </a:t>
            </a:r>
          </a:p>
          <a:p>
            <a:pPr marL="457200" indent="-457200">
              <a:buAutoNum type="arabicPeriod"/>
            </a:pPr>
            <a:r>
              <a:rPr lang="en-GB" altLang="en-US" sz="2400" dirty="0">
                <a:latin typeface="Arial" panose="020B0604020202020204" pitchFamily="34" charset="0"/>
                <a:cs typeface="Arial" panose="020B0604020202020204" pitchFamily="34" charset="0"/>
              </a:rPr>
              <a:t>What does RCA stand for?</a:t>
            </a:r>
          </a:p>
          <a:p>
            <a:pPr marL="457200" indent="-457200">
              <a:buAutoNum type="arabicPeriod"/>
            </a:pPr>
            <a:r>
              <a:rPr lang="en-GB" altLang="en-US" sz="2400" dirty="0">
                <a:latin typeface="Arial" panose="020B0604020202020204" pitchFamily="34" charset="0"/>
                <a:cs typeface="Arial" panose="020B0604020202020204" pitchFamily="34" charset="0"/>
              </a:rPr>
              <a:t>What can cause and effect diagrams also be known as?</a:t>
            </a:r>
          </a:p>
          <a:p>
            <a:pPr marL="457200" indent="-457200">
              <a:buAutoNum type="arabicPeriod"/>
            </a:pPr>
            <a:r>
              <a:rPr lang="en-GB" altLang="en-US" sz="2400" dirty="0">
                <a:latin typeface="Arial" panose="020B0604020202020204" pitchFamily="34" charset="0"/>
                <a:cs typeface="Arial" panose="020B0604020202020204" pitchFamily="34" charset="0"/>
              </a:rPr>
              <a:t>What are the benefits of using this type of diagram?</a:t>
            </a:r>
          </a:p>
          <a:p>
            <a:pPr marL="457200" indent="-457200">
              <a:buAutoNum type="arabicPeriod"/>
            </a:pPr>
            <a:r>
              <a:rPr lang="en-GB" altLang="en-US" sz="2400" dirty="0">
                <a:latin typeface="Arial" panose="020B0604020202020204" pitchFamily="34" charset="0"/>
                <a:cs typeface="Arial" panose="020B0604020202020204" pitchFamily="34" charset="0"/>
              </a:rPr>
              <a:t>In Edward De Bono’s 6 thinking hats, what does the red hat represent?</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95885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Answers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buAutoNum type="arabicPeriod"/>
            </a:pPr>
            <a:r>
              <a:rPr lang="en-GB" altLang="en-US" sz="2400" dirty="0">
                <a:latin typeface="Arial" panose="020B0604020202020204" pitchFamily="34" charset="0"/>
                <a:cs typeface="Arial" panose="020B0604020202020204" pitchFamily="34" charset="0"/>
              </a:rPr>
              <a:t>Identify the problem, work out the major factors involved, identify possible causes.</a:t>
            </a:r>
          </a:p>
          <a:p>
            <a:pPr marL="457200" indent="-457200">
              <a:buAutoNum type="arabicPeriod"/>
            </a:pPr>
            <a:r>
              <a:rPr lang="en-GB" altLang="en-US" sz="2400" dirty="0">
                <a:latin typeface="Arial" panose="020B0604020202020204" pitchFamily="34" charset="0"/>
                <a:cs typeface="Arial" panose="020B0604020202020204" pitchFamily="34" charset="0"/>
              </a:rPr>
              <a:t>Root Cause Analysis.</a:t>
            </a:r>
          </a:p>
          <a:p>
            <a:pPr marL="457200" indent="-457200">
              <a:buAutoNum type="arabicPeriod"/>
            </a:pPr>
            <a:r>
              <a:rPr lang="en-GB" altLang="en-US" sz="2400" dirty="0">
                <a:latin typeface="Arial" panose="020B0604020202020204" pitchFamily="34" charset="0"/>
                <a:cs typeface="Arial" panose="020B0604020202020204" pitchFamily="34" charset="0"/>
              </a:rPr>
              <a:t>Fishbone or Ishikawa diagrams.</a:t>
            </a:r>
          </a:p>
          <a:p>
            <a:pPr marL="457200" indent="-457200">
              <a:buAutoNum type="arabicPeriod" startAt="4"/>
            </a:pPr>
            <a:r>
              <a:rPr lang="en-GB" altLang="en-US" sz="2400" dirty="0">
                <a:latin typeface="Arial" panose="020B0604020202020204" pitchFamily="34" charset="0"/>
                <a:cs typeface="Arial" panose="020B0604020202020204" pitchFamily="34" charset="0"/>
              </a:rPr>
              <a:t>Helps determine the root cause of the problem, easy to read format, indicates possible causes of the problem or variations, increases knowledge by breaking down the process, identifies areas for collecting data. </a:t>
            </a:r>
          </a:p>
          <a:p>
            <a:pPr marL="0" indent="0">
              <a:buNone/>
            </a:pPr>
            <a:r>
              <a:rPr lang="en-GB" altLang="en-US" sz="2400" dirty="0">
                <a:latin typeface="Arial" panose="020B0604020202020204" pitchFamily="34" charset="0"/>
                <a:cs typeface="Arial" panose="020B0604020202020204" pitchFamily="34" charset="0"/>
              </a:rPr>
              <a:t>5.  Feelings.</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64088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5F49CF-8685-F92E-1A8D-338BEB199A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EB9C56-496D-C29C-8A81-378CFE330443}"/>
              </a:ext>
            </a:extLst>
          </p:cNvPr>
          <p:cNvSpPr>
            <a:spLocks noGrp="1"/>
          </p:cNvSpPr>
          <p:nvPr>
            <p:ph type="title"/>
          </p:nvPr>
        </p:nvSpPr>
        <p:spPr>
          <a:xfrm>
            <a:off x="457199" y="274638"/>
            <a:ext cx="8124529" cy="1050924"/>
          </a:xfrm>
        </p:spPr>
        <p:txBody>
          <a:bodyPr>
            <a:normAutofit/>
          </a:bodyPr>
          <a:lstStyle/>
          <a:p>
            <a:r>
              <a:rPr lang="en-GB" sz="4000" b="1" dirty="0"/>
              <a:t>SWOT and PESTLE analysis</a:t>
            </a:r>
          </a:p>
        </p:txBody>
      </p:sp>
      <p:sp>
        <p:nvSpPr>
          <p:cNvPr id="6" name="Rectangle 1027">
            <a:extLst>
              <a:ext uri="{FF2B5EF4-FFF2-40B4-BE49-F238E27FC236}">
                <a16:creationId xmlns:a16="http://schemas.microsoft.com/office/drawing/2014/main" id="{57EDE679-CF1E-31D2-715B-C32289737CDC}"/>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pic>
        <p:nvPicPr>
          <p:cNvPr id="5" name="Picture 4" descr="A colorful squares with white text&#10;&#10;Description automatically generated">
            <a:extLst>
              <a:ext uri="{FF2B5EF4-FFF2-40B4-BE49-F238E27FC236}">
                <a16:creationId xmlns:a16="http://schemas.microsoft.com/office/drawing/2014/main" id="{0DAC79C0-483D-A49C-0707-2167C1F9CA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80975" y="2120521"/>
            <a:ext cx="3015223" cy="1725885"/>
          </a:xfrm>
          <a:prstGeom prst="rect">
            <a:avLst/>
          </a:prstGeom>
        </p:spPr>
      </p:pic>
      <p:pic>
        <p:nvPicPr>
          <p:cNvPr id="7" name="Picture 6" descr="A diagram of pestle analysis&#10;&#10;Description automatically generated">
            <a:extLst>
              <a:ext uri="{FF2B5EF4-FFF2-40B4-BE49-F238E27FC236}">
                <a16:creationId xmlns:a16="http://schemas.microsoft.com/office/drawing/2014/main" id="{CE1EA532-AAE9-1BDD-A56C-1178058422D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19101" y="1906899"/>
            <a:ext cx="3015222" cy="2270147"/>
          </a:xfrm>
          <a:prstGeom prst="rect">
            <a:avLst/>
          </a:prstGeom>
        </p:spPr>
      </p:pic>
    </p:spTree>
    <p:extLst>
      <p:ext uri="{BB962C8B-B14F-4D97-AF65-F5344CB8AC3E}">
        <p14:creationId xmlns:p14="http://schemas.microsoft.com/office/powerpoint/2010/main" val="4256174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5CE29B-84A1-08F3-8B66-475DEDEE9C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E1365A2-C570-B8D1-5F6F-E38E9C658339}"/>
              </a:ext>
            </a:extLst>
          </p:cNvPr>
          <p:cNvSpPr>
            <a:spLocks noGrp="1"/>
          </p:cNvSpPr>
          <p:nvPr>
            <p:ph type="title"/>
          </p:nvPr>
        </p:nvSpPr>
        <p:spPr>
          <a:xfrm>
            <a:off x="457199" y="274638"/>
            <a:ext cx="8124529" cy="1050924"/>
          </a:xfrm>
        </p:spPr>
        <p:txBody>
          <a:bodyPr>
            <a:normAutofit/>
          </a:bodyPr>
          <a:lstStyle/>
          <a:p>
            <a:r>
              <a:rPr lang="en-GB" sz="4000" b="1" dirty="0"/>
              <a:t>SWOT analysis</a:t>
            </a:r>
          </a:p>
        </p:txBody>
      </p:sp>
      <p:sp>
        <p:nvSpPr>
          <p:cNvPr id="6" name="Rectangle 1027">
            <a:extLst>
              <a:ext uri="{FF2B5EF4-FFF2-40B4-BE49-F238E27FC236}">
                <a16:creationId xmlns:a16="http://schemas.microsoft.com/office/drawing/2014/main" id="{7BB22481-73F2-D93C-03A6-77EF13E8318B}"/>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Strengths – Internal factors that give the organisation a competitive advantage.</a:t>
            </a:r>
          </a:p>
          <a:p>
            <a:r>
              <a:rPr lang="en-GB" altLang="en-US" sz="2400" dirty="0">
                <a:latin typeface="Arial" panose="020B0604020202020204" pitchFamily="34" charset="0"/>
                <a:cs typeface="Arial" panose="020B0604020202020204" pitchFamily="34" charset="0"/>
              </a:rPr>
              <a:t>Weaknesses – Internal factors that place the organisation at a disadvantage.</a:t>
            </a:r>
          </a:p>
          <a:p>
            <a:r>
              <a:rPr lang="en-GB" altLang="en-US" sz="2400" dirty="0">
                <a:latin typeface="Arial" panose="020B0604020202020204" pitchFamily="34" charset="0"/>
                <a:cs typeface="Arial" panose="020B0604020202020204" pitchFamily="34" charset="0"/>
              </a:rPr>
              <a:t>Opportunities – External factors that the organisation could utilise to its’ advantage.</a:t>
            </a:r>
          </a:p>
          <a:p>
            <a:r>
              <a:rPr lang="en-GB" altLang="en-US" sz="2400" dirty="0">
                <a:latin typeface="Arial" panose="020B0604020202020204" pitchFamily="34" charset="0"/>
                <a:cs typeface="Arial" panose="020B0604020202020204" pitchFamily="34" charset="0"/>
              </a:rPr>
              <a:t>Threats – External factors that could pose challenges or risks to the organisation.</a:t>
            </a:r>
          </a:p>
          <a:p>
            <a:r>
              <a:rPr lang="en-GB" altLang="en-US" sz="2400" dirty="0">
                <a:latin typeface="Arial" panose="020B0604020202020204" pitchFamily="34" charset="0"/>
                <a:cs typeface="Arial" panose="020B0604020202020204" pitchFamily="34" charset="0"/>
              </a:rPr>
              <a:t>SWOT analysis is typically more focused on the immediate internal environment of the organisation. </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9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3CA1E3-4AED-B3B8-9DCE-FAA79EAB35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07731E-3A6F-1F9F-8CDD-A2FB8676C76F}"/>
              </a:ext>
            </a:extLst>
          </p:cNvPr>
          <p:cNvSpPr>
            <a:spLocks noGrp="1"/>
          </p:cNvSpPr>
          <p:nvPr>
            <p:ph type="title"/>
          </p:nvPr>
        </p:nvSpPr>
        <p:spPr>
          <a:xfrm>
            <a:off x="457199" y="274638"/>
            <a:ext cx="8124529" cy="1050924"/>
          </a:xfrm>
        </p:spPr>
        <p:txBody>
          <a:bodyPr>
            <a:normAutofit/>
          </a:bodyPr>
          <a:lstStyle/>
          <a:p>
            <a:r>
              <a:rPr lang="en-GB" sz="4000" b="1" dirty="0"/>
              <a:t>PESTLE analysis</a:t>
            </a:r>
          </a:p>
        </p:txBody>
      </p:sp>
      <p:sp>
        <p:nvSpPr>
          <p:cNvPr id="6" name="Rectangle 1027">
            <a:extLst>
              <a:ext uri="{FF2B5EF4-FFF2-40B4-BE49-F238E27FC236}">
                <a16:creationId xmlns:a16="http://schemas.microsoft.com/office/drawing/2014/main" id="{78EDE75C-CBCD-1417-17AB-9200C8D13A4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Political – Factors related to government policies, stability and political influences.</a:t>
            </a:r>
          </a:p>
          <a:p>
            <a:r>
              <a:rPr lang="en-GB" altLang="en-US" sz="2400" dirty="0">
                <a:latin typeface="Arial" panose="020B0604020202020204" pitchFamily="34" charset="0"/>
                <a:cs typeface="Arial" panose="020B0604020202020204" pitchFamily="34" charset="0"/>
              </a:rPr>
              <a:t>Economic – Economic conditions, trends and influences on the organisation.</a:t>
            </a:r>
          </a:p>
          <a:p>
            <a:r>
              <a:rPr lang="en-GB" altLang="en-US" sz="2400" dirty="0">
                <a:latin typeface="Arial" panose="020B0604020202020204" pitchFamily="34" charset="0"/>
                <a:cs typeface="Arial" panose="020B0604020202020204" pitchFamily="34" charset="0"/>
              </a:rPr>
              <a:t>Social – Societal and cultural factors affecting the organisation.</a:t>
            </a:r>
          </a:p>
          <a:p>
            <a:r>
              <a:rPr lang="en-GB" altLang="en-US" sz="2400" dirty="0">
                <a:latin typeface="Arial" panose="020B0604020202020204" pitchFamily="34" charset="0"/>
                <a:cs typeface="Arial" panose="020B0604020202020204" pitchFamily="34" charset="0"/>
              </a:rPr>
              <a:t>Technological – The impact of technology on the industry and organisation.</a:t>
            </a:r>
          </a:p>
          <a:p>
            <a:r>
              <a:rPr lang="en-GB" altLang="en-US" sz="2400" dirty="0">
                <a:latin typeface="Arial" panose="020B0604020202020204" pitchFamily="34" charset="0"/>
                <a:cs typeface="Arial" panose="020B0604020202020204" pitchFamily="34" charset="0"/>
              </a:rPr>
              <a:t>Legal – Legal factors, regulations and compliance issues.</a:t>
            </a:r>
          </a:p>
          <a:p>
            <a:r>
              <a:rPr lang="en-GB" altLang="en-US" sz="2400" dirty="0">
                <a:latin typeface="Arial" panose="020B0604020202020204" pitchFamily="34" charset="0"/>
                <a:cs typeface="Arial" panose="020B0604020202020204" pitchFamily="34" charset="0"/>
              </a:rPr>
              <a:t>Environmental – Environmental factors, such as climate change and sustainability. </a:t>
            </a:r>
          </a:p>
          <a:p>
            <a:r>
              <a:rPr lang="en-GB" altLang="en-US" sz="2400" dirty="0">
                <a:latin typeface="Arial" panose="020B0604020202020204" pitchFamily="34" charset="0"/>
                <a:cs typeface="Arial" panose="020B0604020202020204" pitchFamily="34" charset="0"/>
              </a:rPr>
              <a:t>PESTLE analysis provides a broader perspective, considering factors beyond the organisation’s immediate control.</a:t>
            </a: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06742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Assessment 1 recap</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5" name="Rectangle 1027">
            <a:extLst>
              <a:ext uri="{FF2B5EF4-FFF2-40B4-BE49-F238E27FC236}">
                <a16:creationId xmlns:a16="http://schemas.microsoft.com/office/drawing/2014/main" id="{8DDB7A7C-191B-51E0-AE32-B9373031977B}"/>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400" dirty="0">
                <a:latin typeface="Arial" panose="020B0604020202020204" pitchFamily="34" charset="0"/>
                <a:cs typeface="Arial" panose="020B0604020202020204" pitchFamily="34" charset="0"/>
              </a:rPr>
              <a:t>Time to choose your groups and start planning!</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r>
              <a:rPr lang="en-GB" altLang="en-US" sz="2400" dirty="0">
                <a:latin typeface="Arial" panose="020B0604020202020204" pitchFamily="34" charset="0"/>
                <a:cs typeface="Arial" panose="020B0604020202020204" pitchFamily="34" charset="0"/>
              </a:rPr>
              <a:t>Consider the following:</a:t>
            </a:r>
          </a:p>
          <a:p>
            <a:r>
              <a:rPr lang="en-GB" altLang="en-US" sz="2400" dirty="0">
                <a:latin typeface="Arial" panose="020B0604020202020204" pitchFamily="34" charset="0"/>
                <a:cs typeface="Arial" panose="020B0604020202020204" pitchFamily="34" charset="0"/>
              </a:rPr>
              <a:t>How will you communicate with each other between lectures?</a:t>
            </a:r>
          </a:p>
          <a:p>
            <a:r>
              <a:rPr lang="en-GB" altLang="en-US" sz="2400" dirty="0">
                <a:latin typeface="Arial" panose="020B0604020202020204" pitchFamily="34" charset="0"/>
                <a:cs typeface="Arial" panose="020B0604020202020204" pitchFamily="34" charset="0"/>
              </a:rPr>
              <a:t>Which parts of the presentation will each of you cover? </a:t>
            </a:r>
          </a:p>
          <a:p>
            <a:r>
              <a:rPr lang="en-GB" altLang="en-US" sz="2400" dirty="0">
                <a:latin typeface="Arial" panose="020B0604020202020204" pitchFamily="34" charset="0"/>
                <a:cs typeface="Arial" panose="020B0604020202020204" pitchFamily="34" charset="0"/>
              </a:rPr>
              <a:t>Who will be responsible for emailing the PowerPoint to the lecturer on 13</a:t>
            </a:r>
            <a:r>
              <a:rPr lang="en-GB" altLang="en-US" sz="2400" baseline="30000" dirty="0">
                <a:latin typeface="Arial" panose="020B0604020202020204" pitchFamily="34" charset="0"/>
                <a:cs typeface="Arial" panose="020B0604020202020204" pitchFamily="34" charset="0"/>
              </a:rPr>
              <a:t>th</a:t>
            </a:r>
            <a:r>
              <a:rPr lang="en-GB" altLang="en-US" sz="2400" dirty="0">
                <a:latin typeface="Arial" panose="020B0604020202020204" pitchFamily="34" charset="0"/>
                <a:cs typeface="Arial" panose="020B0604020202020204" pitchFamily="34" charset="0"/>
              </a:rPr>
              <a:t> June 2024?</a:t>
            </a: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4027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E0D6B-7CE5-94BA-9B1A-AFDA583E58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8CAC59-6399-3D5C-448A-E8367E12EBB7}"/>
              </a:ext>
            </a:extLst>
          </p:cNvPr>
          <p:cNvSpPr>
            <a:spLocks noGrp="1"/>
          </p:cNvSpPr>
          <p:nvPr>
            <p:ph type="title"/>
          </p:nvPr>
        </p:nvSpPr>
        <p:spPr/>
        <p:txBody>
          <a:bodyPr>
            <a:normAutofit/>
          </a:bodyPr>
          <a:lstStyle/>
          <a:p>
            <a:r>
              <a:rPr lang="en-GB" sz="4000" b="1" dirty="0"/>
              <a:t>What have we covered today? </a:t>
            </a:r>
          </a:p>
        </p:txBody>
      </p:sp>
      <p:sp>
        <p:nvSpPr>
          <p:cNvPr id="6" name="Rectangle 1027">
            <a:extLst>
              <a:ext uri="{FF2B5EF4-FFF2-40B4-BE49-F238E27FC236}">
                <a16:creationId xmlns:a16="http://schemas.microsoft.com/office/drawing/2014/main" id="{077BDF02-3027-D267-780B-64EB176541DF}"/>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altLang="en-US" sz="2400" dirty="0">
                <a:latin typeface="Arial" panose="020B0604020202020204" pitchFamily="34" charset="0"/>
                <a:cs typeface="Arial" panose="020B0604020202020204" pitchFamily="34" charset="0"/>
              </a:rPr>
              <a:t>Recap of Week 1</a:t>
            </a:r>
          </a:p>
          <a:p>
            <a:r>
              <a:rPr lang="en-GB" altLang="en-US" sz="2400" dirty="0">
                <a:latin typeface="Arial" panose="020B0604020202020204" pitchFamily="34" charset="0"/>
                <a:cs typeface="Arial" panose="020B0604020202020204" pitchFamily="34" charset="0"/>
              </a:rPr>
              <a:t>Mind map activity</a:t>
            </a:r>
          </a:p>
          <a:p>
            <a:r>
              <a:rPr lang="en-GB" altLang="en-US" sz="2400" dirty="0">
                <a:latin typeface="Arial" panose="020B0604020202020204" pitchFamily="34" charset="0"/>
                <a:cs typeface="Arial" panose="020B0604020202020204" pitchFamily="34" charset="0"/>
              </a:rPr>
              <a:t>Importance of root cause analysis</a:t>
            </a:r>
          </a:p>
          <a:p>
            <a:r>
              <a:rPr lang="en-GB" altLang="en-US" sz="2400" dirty="0">
                <a:latin typeface="Arial" panose="020B0604020202020204" pitchFamily="34" charset="0"/>
                <a:cs typeface="Arial" panose="020B0604020202020204" pitchFamily="34" charset="0"/>
              </a:rPr>
              <a:t>The 5 whys</a:t>
            </a:r>
          </a:p>
          <a:p>
            <a:r>
              <a:rPr lang="en-GB" altLang="en-US" sz="2400" dirty="0">
                <a:latin typeface="Arial" panose="020B0604020202020204" pitchFamily="34" charset="0"/>
                <a:cs typeface="Arial" panose="020B0604020202020204" pitchFamily="34" charset="0"/>
              </a:rPr>
              <a:t>Cause and Effect diagram (also known as Fishbone or Ishikawa)</a:t>
            </a:r>
          </a:p>
          <a:p>
            <a:r>
              <a:rPr lang="en-GB" altLang="en-US" sz="2400" dirty="0">
                <a:latin typeface="Arial" panose="020B0604020202020204" pitchFamily="34" charset="0"/>
                <a:cs typeface="Arial" panose="020B0604020202020204" pitchFamily="34" charset="0"/>
              </a:rPr>
              <a:t>Edward De Bono’s 6 thinking hats</a:t>
            </a:r>
          </a:p>
          <a:p>
            <a:r>
              <a:rPr lang="en-GB" altLang="en-US" sz="2400" dirty="0">
                <a:latin typeface="Arial" panose="020B0604020202020204" pitchFamily="34" charset="0"/>
                <a:cs typeface="Arial" panose="020B0604020202020204" pitchFamily="34" charset="0"/>
              </a:rPr>
              <a:t>Problem of the week</a:t>
            </a:r>
          </a:p>
          <a:p>
            <a:r>
              <a:rPr lang="en-GB" altLang="en-US" sz="2400" dirty="0">
                <a:latin typeface="Arial" panose="020B0604020202020204" pitchFamily="34" charset="0"/>
                <a:cs typeface="Arial" panose="020B0604020202020204" pitchFamily="34" charset="0"/>
              </a:rPr>
              <a:t>Introduction to SWOT and PESTLE analysis</a:t>
            </a:r>
          </a:p>
          <a:p>
            <a:r>
              <a:rPr lang="en-GB" altLang="en-US" sz="2400" dirty="0">
                <a:latin typeface="Arial" panose="020B0604020202020204" pitchFamily="34" charset="0"/>
                <a:cs typeface="Arial" panose="020B0604020202020204" pitchFamily="34" charset="0"/>
              </a:rPr>
              <a:t>Groups for assessment 1</a:t>
            </a: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1874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7" end="7"/>
                                            </p:txEl>
                                          </p:spTgt>
                                        </p:tgtEl>
                                        <p:attrNameLst>
                                          <p:attrName>style.visibility</p:attrName>
                                        </p:attrNameLst>
                                      </p:cBhvr>
                                      <p:to>
                                        <p:strVal val="visible"/>
                                      </p:to>
                                    </p:set>
                                    <p:animEffect transition="in" filter="fade">
                                      <p:cBhvr>
                                        <p:cTn id="42" dur="500"/>
                                        <p:tgtEl>
                                          <p:spTgt spid="6">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8" end="8"/>
                                            </p:txEl>
                                          </p:spTgt>
                                        </p:tgtEl>
                                        <p:attrNameLst>
                                          <p:attrName>style.visibility</p:attrName>
                                        </p:attrNameLst>
                                      </p:cBhvr>
                                      <p:to>
                                        <p:strVal val="visible"/>
                                      </p:to>
                                    </p:set>
                                    <p:animEffect transition="in" filter="fade">
                                      <p:cBhvr>
                                        <p:cTn id="4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8BE5A-B72F-4D2F-1DD8-24B60F06C7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784E00E-2CDE-AAA0-D896-242B9020FA64}"/>
              </a:ext>
            </a:extLst>
          </p:cNvPr>
          <p:cNvSpPr>
            <a:spLocks noGrp="1"/>
          </p:cNvSpPr>
          <p:nvPr>
            <p:ph type="title"/>
          </p:nvPr>
        </p:nvSpPr>
        <p:spPr/>
        <p:txBody>
          <a:bodyPr>
            <a:normAutofit/>
          </a:bodyPr>
          <a:lstStyle/>
          <a:p>
            <a:r>
              <a:rPr lang="en-GB" sz="4000" b="1" dirty="0"/>
              <a:t>References</a:t>
            </a:r>
          </a:p>
        </p:txBody>
      </p:sp>
      <p:sp>
        <p:nvSpPr>
          <p:cNvPr id="6" name="Rectangle 1027">
            <a:extLst>
              <a:ext uri="{FF2B5EF4-FFF2-40B4-BE49-F238E27FC236}">
                <a16:creationId xmlns:a16="http://schemas.microsoft.com/office/drawing/2014/main" id="{2A675B28-03F1-B4F1-C8A0-D7F14D7265D8}"/>
              </a:ext>
            </a:extLst>
          </p:cNvPr>
          <p:cNvSpPr txBox="1">
            <a:spLocks noChangeArrowheads="1"/>
          </p:cNvSpPr>
          <p:nvPr/>
        </p:nvSpPr>
        <p:spPr>
          <a:xfrm>
            <a:off x="579474" y="1417638"/>
            <a:ext cx="7772400"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3" name="Rectangle 1027">
            <a:extLst>
              <a:ext uri="{FF2B5EF4-FFF2-40B4-BE49-F238E27FC236}">
                <a16:creationId xmlns:a16="http://schemas.microsoft.com/office/drawing/2014/main" id="{B8AEB6E6-E0C9-C7D2-072A-B766759FBDC4}"/>
              </a:ext>
            </a:extLst>
          </p:cNvPr>
          <p:cNvSpPr txBox="1">
            <a:spLocks noChangeArrowheads="1"/>
          </p:cNvSpPr>
          <p:nvPr/>
        </p:nvSpPr>
        <p:spPr>
          <a:xfrm>
            <a:off x="731874" y="1570038"/>
            <a:ext cx="4584141" cy="4114800"/>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
        <p:nvSpPr>
          <p:cNvPr id="5" name="Rectangle 1027">
            <a:extLst>
              <a:ext uri="{FF2B5EF4-FFF2-40B4-BE49-F238E27FC236}">
                <a16:creationId xmlns:a16="http://schemas.microsoft.com/office/drawing/2014/main" id="{8DDB7A7C-191B-51E0-AE32-B9373031977B}"/>
              </a:ext>
            </a:extLst>
          </p:cNvPr>
          <p:cNvSpPr txBox="1">
            <a:spLocks noChangeArrowheads="1"/>
          </p:cNvSpPr>
          <p:nvPr/>
        </p:nvSpPr>
        <p:spPr>
          <a:xfrm>
            <a:off x="731874" y="1570038"/>
            <a:ext cx="7772400" cy="411480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altLang="en-US" sz="2100" dirty="0">
                <a:latin typeface="Arial" panose="020B0604020202020204" pitchFamily="34" charset="0"/>
                <a:cs typeface="Arial" panose="020B0604020202020204" pitchFamily="34" charset="0"/>
              </a:rPr>
              <a:t>CIPD (2024a) </a:t>
            </a:r>
            <a:r>
              <a:rPr lang="en-GB" altLang="en-US" sz="2100" i="1" dirty="0">
                <a:latin typeface="Arial" panose="020B0604020202020204" pitchFamily="34" charset="0"/>
                <a:cs typeface="Arial" panose="020B0604020202020204" pitchFamily="34" charset="0"/>
              </a:rPr>
              <a:t>SWOT analysis</a:t>
            </a:r>
            <a:r>
              <a:rPr lang="en-GB" altLang="en-US" sz="2100" dirty="0">
                <a:latin typeface="Arial" panose="020B0604020202020204" pitchFamily="34" charset="0"/>
                <a:cs typeface="Arial" panose="020B0604020202020204" pitchFamily="34" charset="0"/>
              </a:rPr>
              <a:t>. Available at: </a:t>
            </a:r>
            <a:r>
              <a:rPr lang="en-GB" sz="2100" dirty="0">
                <a:solidFill>
                  <a:srgbClr val="0070C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SWOT analysis | Factsheets | CIPD</a:t>
            </a:r>
            <a:r>
              <a:rPr lang="en-GB" sz="2100" dirty="0">
                <a:solidFill>
                  <a:srgbClr val="0070C0"/>
                </a:solidFill>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(Accessed: 2 Oct 2024).</a:t>
            </a:r>
          </a:p>
          <a:p>
            <a:pPr marL="0" indent="0">
              <a:buNone/>
            </a:pPr>
            <a:endParaRPr lang="en-GB" sz="2100" dirty="0">
              <a:latin typeface="Arial" panose="020B0604020202020204" pitchFamily="34" charset="0"/>
              <a:cs typeface="Arial" panose="020B0604020202020204" pitchFamily="34" charset="0"/>
            </a:endParaRPr>
          </a:p>
          <a:p>
            <a:pPr marL="0" indent="0">
              <a:buNone/>
            </a:pPr>
            <a:r>
              <a:rPr lang="en-GB" sz="2100" dirty="0">
                <a:latin typeface="Arial" panose="020B0604020202020204" pitchFamily="34" charset="0"/>
                <a:cs typeface="Arial" panose="020B0604020202020204" pitchFamily="34" charset="0"/>
              </a:rPr>
              <a:t>CIPD (2024b) </a:t>
            </a:r>
            <a:r>
              <a:rPr lang="en-GB" sz="2100" i="1" dirty="0">
                <a:latin typeface="Arial" panose="020B0604020202020204" pitchFamily="34" charset="0"/>
                <a:cs typeface="Arial" panose="020B0604020202020204" pitchFamily="34" charset="0"/>
              </a:rPr>
              <a:t>PESTLE analysis. </a:t>
            </a:r>
            <a:r>
              <a:rPr lang="en-GB" sz="2100" dirty="0">
                <a:latin typeface="Arial" panose="020B0604020202020204" pitchFamily="34" charset="0"/>
                <a:cs typeface="Arial" panose="020B0604020202020204" pitchFamily="34" charset="0"/>
              </a:rPr>
              <a:t>Available at: </a:t>
            </a:r>
            <a:r>
              <a:rPr lang="en-GB" sz="2100" dirty="0">
                <a:solidFill>
                  <a:srgbClr val="0070C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PESTLE analysis | CIPD</a:t>
            </a:r>
            <a:r>
              <a:rPr lang="en-GB" sz="2100" dirty="0">
                <a:solidFill>
                  <a:srgbClr val="0070C0"/>
                </a:solidFill>
                <a:latin typeface="Arial" panose="020B0604020202020204" pitchFamily="34" charset="0"/>
                <a:cs typeface="Arial" panose="020B0604020202020204" pitchFamily="34" charset="0"/>
              </a:rPr>
              <a:t> </a:t>
            </a:r>
            <a:r>
              <a:rPr lang="en-GB" sz="2100" dirty="0">
                <a:latin typeface="Arial" panose="020B0604020202020204" pitchFamily="34" charset="0"/>
                <a:cs typeface="Arial" panose="020B0604020202020204" pitchFamily="34" charset="0"/>
              </a:rPr>
              <a:t>(Accessed: 2 Oct 2024).</a:t>
            </a:r>
          </a:p>
          <a:p>
            <a:pPr marL="0" indent="0">
              <a:buNone/>
            </a:pPr>
            <a:endParaRPr lang="en-GB" sz="2100" dirty="0">
              <a:latin typeface="Arial" panose="020B0604020202020204" pitchFamily="34" charset="0"/>
              <a:cs typeface="Arial" panose="020B0604020202020204" pitchFamily="34" charset="0"/>
            </a:endParaRPr>
          </a:p>
          <a:p>
            <a:pPr marL="0" indent="0">
              <a:buNone/>
            </a:pPr>
            <a:r>
              <a:rPr lang="en-GB" sz="2100" b="0" i="0" dirty="0">
                <a:effectLst/>
                <a:highlight>
                  <a:srgbClr val="FFFFFF"/>
                </a:highlight>
                <a:latin typeface="Arial" panose="020B0604020202020204" pitchFamily="34" charset="0"/>
                <a:cs typeface="Arial" panose="020B0604020202020204" pitchFamily="34" charset="0"/>
              </a:rPr>
              <a:t>De Bono, E. (2000) </a:t>
            </a:r>
            <a:r>
              <a:rPr lang="en-GB" sz="2100" b="0" i="1" dirty="0">
                <a:effectLst/>
                <a:highlight>
                  <a:srgbClr val="FFFFFF"/>
                </a:highlight>
                <a:latin typeface="Arial" panose="020B0604020202020204" pitchFamily="34" charset="0"/>
                <a:cs typeface="Arial" panose="020B0604020202020204" pitchFamily="34" charset="0"/>
              </a:rPr>
              <a:t>Six thinking hats</a:t>
            </a:r>
            <a:r>
              <a:rPr lang="en-GB" sz="2100" b="0" i="0" dirty="0">
                <a:effectLst/>
                <a:highlight>
                  <a:srgbClr val="FFFFFF"/>
                </a:highlight>
                <a:latin typeface="Arial" panose="020B0604020202020204" pitchFamily="34" charset="0"/>
                <a:cs typeface="Arial" panose="020B0604020202020204" pitchFamily="34" charset="0"/>
              </a:rPr>
              <a:t>. London: Penguin.</a:t>
            </a:r>
          </a:p>
          <a:p>
            <a:pPr marL="0" indent="0">
              <a:buNone/>
            </a:pPr>
            <a:endParaRPr lang="en-GB" sz="2100" b="0" i="0" dirty="0">
              <a:effectLst/>
              <a:highlight>
                <a:srgbClr val="FFFFFF"/>
              </a:highlight>
              <a:latin typeface="Arial" panose="020B0604020202020204" pitchFamily="34" charset="0"/>
              <a:cs typeface="Arial" panose="020B0604020202020204" pitchFamily="34" charset="0"/>
            </a:endParaRPr>
          </a:p>
          <a:p>
            <a:pPr marL="0" indent="0">
              <a:buNone/>
            </a:pPr>
            <a:r>
              <a:rPr lang="en-GB" sz="2100" dirty="0"/>
              <a:t>Denniss, S. (2017) A case study: the benefits and challenges of root cause analysis presented through a real world example from the rail industry, Safety and Reliability, 37:4, 197-216, DOI: 10.1080/09617353.2018.147118.</a:t>
            </a:r>
          </a:p>
          <a:p>
            <a:pPr marL="0" indent="0">
              <a:buNone/>
            </a:pPr>
            <a:endParaRPr lang="en-GB" sz="2100" b="0" i="0" dirty="0">
              <a:effectLst/>
              <a:highlight>
                <a:srgbClr val="FFFFFF"/>
              </a:highlight>
              <a:latin typeface="Arial" panose="020B0604020202020204" pitchFamily="34" charset="0"/>
              <a:cs typeface="Arial" panose="020B0604020202020204" pitchFamily="34" charset="0"/>
            </a:endParaRPr>
          </a:p>
          <a:p>
            <a:pPr marL="0" indent="0">
              <a:buNone/>
            </a:pPr>
            <a:r>
              <a:rPr lang="en-GB" sz="2100" b="0" i="0" dirty="0" err="1">
                <a:effectLst/>
                <a:latin typeface="Arial" panose="020B0604020202020204" pitchFamily="34" charset="0"/>
                <a:cs typeface="Arial" panose="020B0604020202020204" pitchFamily="34" charset="0"/>
              </a:rPr>
              <a:t>Gangidi</a:t>
            </a:r>
            <a:r>
              <a:rPr lang="en-GB" sz="2100" b="0" i="0" dirty="0">
                <a:effectLst/>
                <a:latin typeface="Arial" panose="020B0604020202020204" pitchFamily="34" charset="0"/>
                <a:cs typeface="Arial" panose="020B0604020202020204" pitchFamily="34" charset="0"/>
              </a:rPr>
              <a:t>, P. (2019) “A systematic approach to root cause analysis using 3 × 5 why’s technique,” </a:t>
            </a:r>
            <a:r>
              <a:rPr lang="en-GB" sz="2100" b="0" i="1" dirty="0">
                <a:effectLst/>
                <a:latin typeface="Arial" panose="020B0604020202020204" pitchFamily="34" charset="0"/>
                <a:cs typeface="Arial" panose="020B0604020202020204" pitchFamily="34" charset="0"/>
              </a:rPr>
              <a:t>International journal of lean six sigma</a:t>
            </a:r>
            <a:r>
              <a:rPr lang="en-GB" sz="2100" b="0" i="0" dirty="0">
                <a:effectLst/>
                <a:latin typeface="Arial" panose="020B0604020202020204" pitchFamily="34" charset="0"/>
                <a:cs typeface="Arial" panose="020B0604020202020204" pitchFamily="34" charset="0"/>
              </a:rPr>
              <a:t>, 10(1), pp. 295–310. Available at: https://doi.org/10.1108/IJLSS-10-2017-0114.</a:t>
            </a:r>
            <a:endParaRPr lang="en-GB" sz="2100" dirty="0">
              <a:latin typeface="Arial" panose="020B0604020202020204" pitchFamily="34" charset="0"/>
              <a:cs typeface="Arial" panose="020B0604020202020204" pitchFamily="34" charset="0"/>
            </a:endParaRPr>
          </a:p>
          <a:p>
            <a:pPr marL="0" indent="0">
              <a:buNone/>
            </a:pPr>
            <a:r>
              <a:rPr lang="en-GB" sz="1600" dirty="0"/>
              <a:t>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altLang="en-US" sz="2800" dirty="0">
                <a:latin typeface="Arial" panose="020B0604020202020204" pitchFamily="34" charset="0"/>
                <a:cs typeface="Arial" panose="020B0604020202020204" pitchFamily="34" charset="0"/>
              </a:rPr>
              <a:t>  </a:t>
            </a:r>
          </a:p>
          <a:p>
            <a:pPr marL="0" indent="0">
              <a:buNone/>
            </a:pPr>
            <a:endParaRPr lang="en-GB" altLang="en-US" sz="2400" dirty="0">
              <a:latin typeface="Arial" panose="020B0604020202020204" pitchFamily="34" charset="0"/>
              <a:cs typeface="Arial" panose="020B0604020202020204" pitchFamily="34" charset="0"/>
            </a:endParaRPr>
          </a:p>
          <a:p>
            <a:pPr marL="0" indent="0">
              <a:buNone/>
            </a:pPr>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a:p>
            <a:endParaRPr lang="en-GB" alt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3092130"/>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0</TotalTime>
  <Words>2831</Words>
  <Application>Microsoft Office PowerPoint</Application>
  <PresentationFormat>On-screen Show (4:3)</PresentationFormat>
  <Paragraphs>348</Paragraphs>
  <Slides>32</Slides>
  <Notes>30</Notes>
  <HiddenSlides>0</HiddenSlides>
  <MMClips>1</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32</vt:i4>
      </vt:variant>
    </vt:vector>
  </HeadingPairs>
  <TitlesOfParts>
    <vt:vector size="44" baseType="lpstr">
      <vt:lpstr>-apple-system</vt:lpstr>
      <vt:lpstr>Myriad Pro</vt:lpstr>
      <vt:lpstr>ProximaNova-n4</vt:lpstr>
      <vt:lpstr>Arial</vt:lpstr>
      <vt:lpstr>Calibri</vt:lpstr>
      <vt:lpstr>Libre Franklin</vt:lpstr>
      <vt:lpstr>Source Sans Pro</vt:lpstr>
      <vt:lpstr>Tw Cen MT</vt:lpstr>
      <vt:lpstr>Tw Cen MT Condensed</vt:lpstr>
      <vt:lpstr>Wingdings 3</vt:lpstr>
      <vt:lpstr>20140311PresentationUWTSDTemplate</vt:lpstr>
      <vt:lpstr>Integral</vt:lpstr>
      <vt:lpstr>Certificate of Higher Education in Employability Skills  Problem Solving and Innovation (BMSW4014)  Chris Rogers and Scott James Lecture 2</vt:lpstr>
      <vt:lpstr>Agenda </vt:lpstr>
      <vt:lpstr>Recap</vt:lpstr>
      <vt:lpstr>Introduction</vt:lpstr>
      <vt:lpstr>Learning outcomes</vt:lpstr>
      <vt:lpstr>What is a problem? </vt:lpstr>
      <vt:lpstr>Activity</vt:lpstr>
      <vt:lpstr>Stages of cause and effect</vt:lpstr>
      <vt:lpstr>Root Cause Analysis (RCA)</vt:lpstr>
      <vt:lpstr>Root Cause Analysis (RCA)</vt:lpstr>
      <vt:lpstr>5 Why general principles</vt:lpstr>
      <vt:lpstr>Possible barriers to using the 5 why model</vt:lpstr>
      <vt:lpstr>Easy steps to 5 why analysis</vt:lpstr>
      <vt:lpstr>Cause and effect diagram</vt:lpstr>
      <vt:lpstr>Categories</vt:lpstr>
      <vt:lpstr>The process</vt:lpstr>
      <vt:lpstr>The benefits</vt:lpstr>
      <vt:lpstr>Problem of the week</vt:lpstr>
      <vt:lpstr>Edward de Bono’s 6 thinking hats</vt:lpstr>
      <vt:lpstr>Edward de Bono’s 6 thinking hats</vt:lpstr>
      <vt:lpstr>PowerPoint Presentation</vt:lpstr>
      <vt:lpstr>The benefits (De Bono, 2009)</vt:lpstr>
      <vt:lpstr>Activity</vt:lpstr>
      <vt:lpstr>QUIZ</vt:lpstr>
      <vt:lpstr>Questions</vt:lpstr>
      <vt:lpstr>Answers</vt:lpstr>
      <vt:lpstr>SWOT and PESTLE analysis</vt:lpstr>
      <vt:lpstr>SWOT analysis</vt:lpstr>
      <vt:lpstr>PESTLE analysis</vt:lpstr>
      <vt:lpstr>Assessment 1 recap</vt:lpstr>
      <vt:lpstr>What have we covered today?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Christopher Rogers</cp:lastModifiedBy>
  <cp:revision>30</cp:revision>
  <dcterms:created xsi:type="dcterms:W3CDTF">2017-12-11T18:00:04Z</dcterms:created>
  <dcterms:modified xsi:type="dcterms:W3CDTF">2025-04-28T14:44:47Z</dcterms:modified>
</cp:coreProperties>
</file>