
<file path=[Content_Types].xml><?xml version="1.0" encoding="utf-8"?>
<Types xmlns="http://schemas.openxmlformats.org/package/2006/content-types">
  <Default Extension="jpeg" ContentType="image/jpeg"/>
  <Default Extension="jp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48" r:id="rId1"/>
  </p:sldMasterIdLst>
  <p:sldIdLst>
    <p:sldId id="256" r:id="rId2"/>
    <p:sldId id="376" r:id="rId3"/>
    <p:sldId id="263" r:id="rId4"/>
    <p:sldId id="295" r:id="rId5"/>
    <p:sldId id="296" r:id="rId6"/>
    <p:sldId id="297" r:id="rId7"/>
    <p:sldId id="379" r:id="rId8"/>
    <p:sldId id="380" r:id="rId9"/>
    <p:sldId id="382" r:id="rId10"/>
    <p:sldId id="498" r:id="rId11"/>
    <p:sldId id="383" r:id="rId12"/>
    <p:sldId id="384" r:id="rId13"/>
    <p:sldId id="377" r:id="rId14"/>
    <p:sldId id="386" r:id="rId15"/>
    <p:sldId id="496" r:id="rId16"/>
    <p:sldId id="378" r:id="rId17"/>
    <p:sldId id="298" r:id="rId18"/>
    <p:sldId id="492" r:id="rId19"/>
    <p:sldId id="388" r:id="rId20"/>
    <p:sldId id="493" r:id="rId21"/>
    <p:sldId id="491" r:id="rId22"/>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horzBarState="maximized">
    <p:restoredLeft sz="14995" autoAdjust="0"/>
    <p:restoredTop sz="94660"/>
  </p:normalViewPr>
  <p:slideViewPr>
    <p:cSldViewPr snapToGrid="0">
      <p:cViewPr varScale="1">
        <p:scale>
          <a:sx n="62" d="100"/>
          <a:sy n="62" d="100"/>
        </p:scale>
        <p:origin x="1056" y="282"/>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slide" Target="slides/slide17.xml"/><Relationship Id="rId26" Type="http://schemas.openxmlformats.org/officeDocument/2006/relationships/tableStyles" Target="tableStyles.xml"/><Relationship Id="rId3" Type="http://schemas.openxmlformats.org/officeDocument/2006/relationships/slide" Target="slides/slide2.xml"/><Relationship Id="rId21" Type="http://schemas.openxmlformats.org/officeDocument/2006/relationships/slide" Target="slides/slide20.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theme" Target="theme/theme1.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slide" Target="slides/slide19.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openxmlformats.org/officeDocument/2006/relationships/viewProps" Target="viewProps.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presProps" Target="presProps.xml"/><Relationship Id="rId10" Type="http://schemas.openxmlformats.org/officeDocument/2006/relationships/slide" Target="slides/slide9.xml"/><Relationship Id="rId19" Type="http://schemas.openxmlformats.org/officeDocument/2006/relationships/slide" Target="slides/slide18.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slide" Target="slides/slide21.xml"/></Relationship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EF450B4-AB5A-5659-B2D9-6A7C6AB41A66}"/>
              </a:ext>
            </a:extLst>
          </p:cNvPr>
          <p:cNvSpPr>
            <a:spLocks noGrp="1"/>
          </p:cNvSpPr>
          <p:nvPr>
            <p:ph type="ctrTitle"/>
          </p:nvPr>
        </p:nvSpPr>
        <p:spPr>
          <a:xfrm>
            <a:off x="1524000" y="1122363"/>
            <a:ext cx="9144000" cy="2387600"/>
          </a:xfrm>
        </p:spPr>
        <p:txBody>
          <a:bodyPr anchor="b"/>
          <a:lstStyle>
            <a:lvl1pPr algn="ctr">
              <a:defRPr sz="6000"/>
            </a:lvl1pPr>
          </a:lstStyle>
          <a:p>
            <a:r>
              <a:rPr lang="en-US"/>
              <a:t>Click to edit Master title style</a:t>
            </a:r>
            <a:endParaRPr lang="en-GB"/>
          </a:p>
        </p:txBody>
      </p:sp>
      <p:sp>
        <p:nvSpPr>
          <p:cNvPr id="3" name="Subtitle 2">
            <a:extLst>
              <a:ext uri="{FF2B5EF4-FFF2-40B4-BE49-F238E27FC236}">
                <a16:creationId xmlns:a16="http://schemas.microsoft.com/office/drawing/2014/main" id="{BB08C200-58BC-7F98-2410-D891259A3AA5}"/>
              </a:ext>
            </a:extLst>
          </p:cNvPr>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GB"/>
          </a:p>
        </p:txBody>
      </p:sp>
      <p:sp>
        <p:nvSpPr>
          <p:cNvPr id="4" name="Date Placeholder 3">
            <a:extLst>
              <a:ext uri="{FF2B5EF4-FFF2-40B4-BE49-F238E27FC236}">
                <a16:creationId xmlns:a16="http://schemas.microsoft.com/office/drawing/2014/main" id="{0B804031-7D66-AF1A-1CC5-21153F00A564}"/>
              </a:ext>
            </a:extLst>
          </p:cNvPr>
          <p:cNvSpPr>
            <a:spLocks noGrp="1"/>
          </p:cNvSpPr>
          <p:nvPr>
            <p:ph type="dt" sz="half" idx="10"/>
          </p:nvPr>
        </p:nvSpPr>
        <p:spPr/>
        <p:txBody>
          <a:bodyPr/>
          <a:lstStyle/>
          <a:p>
            <a:fld id="{74ECC954-3408-47CF-B606-DB1CDD748274}" type="datetimeFigureOut">
              <a:rPr lang="en-GB" smtClean="0"/>
              <a:t>17/03/2025</a:t>
            </a:fld>
            <a:endParaRPr lang="en-GB"/>
          </a:p>
        </p:txBody>
      </p:sp>
      <p:sp>
        <p:nvSpPr>
          <p:cNvPr id="5" name="Footer Placeholder 4">
            <a:extLst>
              <a:ext uri="{FF2B5EF4-FFF2-40B4-BE49-F238E27FC236}">
                <a16:creationId xmlns:a16="http://schemas.microsoft.com/office/drawing/2014/main" id="{C6915DD0-6C9D-5F03-3A7E-9C1EB5DA61CE}"/>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4C25B425-09F5-4CB2-F50E-83264AADA802}"/>
              </a:ext>
            </a:extLst>
          </p:cNvPr>
          <p:cNvSpPr>
            <a:spLocks noGrp="1"/>
          </p:cNvSpPr>
          <p:nvPr>
            <p:ph type="sldNum" sz="quarter" idx="12"/>
          </p:nvPr>
        </p:nvSpPr>
        <p:spPr/>
        <p:txBody>
          <a:bodyPr/>
          <a:lstStyle/>
          <a:p>
            <a:fld id="{BA50C96E-4C77-4683-A6DC-84EC1AD0610C}" type="slidenum">
              <a:rPr lang="en-GB" smtClean="0"/>
              <a:t>‹#›</a:t>
            </a:fld>
            <a:endParaRPr lang="en-GB"/>
          </a:p>
        </p:txBody>
      </p:sp>
    </p:spTree>
    <p:extLst>
      <p:ext uri="{BB962C8B-B14F-4D97-AF65-F5344CB8AC3E}">
        <p14:creationId xmlns:p14="http://schemas.microsoft.com/office/powerpoint/2010/main" val="1408179947"/>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D8773B5-98D2-D9E9-22E0-B435F166E966}"/>
              </a:ext>
            </a:extLst>
          </p:cNvPr>
          <p:cNvSpPr>
            <a:spLocks noGrp="1"/>
          </p:cNvSpPr>
          <p:nvPr>
            <p:ph type="title"/>
          </p:nvPr>
        </p:nvSpPr>
        <p:spPr/>
        <p:txBody>
          <a:bodyPr/>
          <a:lstStyle/>
          <a:p>
            <a:r>
              <a:rPr lang="en-US"/>
              <a:t>Click to edit Master title style</a:t>
            </a:r>
            <a:endParaRPr lang="en-GB"/>
          </a:p>
        </p:txBody>
      </p:sp>
      <p:sp>
        <p:nvSpPr>
          <p:cNvPr id="3" name="Content Placeholder 2">
            <a:extLst>
              <a:ext uri="{FF2B5EF4-FFF2-40B4-BE49-F238E27FC236}">
                <a16:creationId xmlns:a16="http://schemas.microsoft.com/office/drawing/2014/main" id="{77036DCC-9DE7-D60A-D608-05A9B8D93F7F}"/>
              </a:ext>
            </a:extLst>
          </p:cNvPr>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19755904-D347-5640-252E-4D69C7F3A32A}"/>
              </a:ext>
            </a:extLst>
          </p:cNvPr>
          <p:cNvSpPr>
            <a:spLocks noGrp="1"/>
          </p:cNvSpPr>
          <p:nvPr>
            <p:ph type="dt" sz="half" idx="10"/>
          </p:nvPr>
        </p:nvSpPr>
        <p:spPr/>
        <p:txBody>
          <a:bodyPr/>
          <a:lstStyle/>
          <a:p>
            <a:fld id="{74ECC954-3408-47CF-B606-DB1CDD748274}" type="datetimeFigureOut">
              <a:rPr lang="en-GB" smtClean="0"/>
              <a:t>17/03/2025</a:t>
            </a:fld>
            <a:endParaRPr lang="en-GB"/>
          </a:p>
        </p:txBody>
      </p:sp>
      <p:sp>
        <p:nvSpPr>
          <p:cNvPr id="5" name="Footer Placeholder 4">
            <a:extLst>
              <a:ext uri="{FF2B5EF4-FFF2-40B4-BE49-F238E27FC236}">
                <a16:creationId xmlns:a16="http://schemas.microsoft.com/office/drawing/2014/main" id="{2DB4E401-00DA-BFFE-FAF8-3B7999596AD1}"/>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BF47FD41-9A2C-CAB1-0DAE-A28B7D3011F0}"/>
              </a:ext>
            </a:extLst>
          </p:cNvPr>
          <p:cNvSpPr>
            <a:spLocks noGrp="1"/>
          </p:cNvSpPr>
          <p:nvPr>
            <p:ph type="sldNum" sz="quarter" idx="12"/>
          </p:nvPr>
        </p:nvSpPr>
        <p:spPr/>
        <p:txBody>
          <a:bodyPr/>
          <a:lstStyle/>
          <a:p>
            <a:fld id="{BA50C96E-4C77-4683-A6DC-84EC1AD0610C}" type="slidenum">
              <a:rPr lang="en-GB" smtClean="0"/>
              <a:t>‹#›</a:t>
            </a:fld>
            <a:endParaRPr lang="en-GB"/>
          </a:p>
        </p:txBody>
      </p:sp>
    </p:spTree>
    <p:extLst>
      <p:ext uri="{BB962C8B-B14F-4D97-AF65-F5344CB8AC3E}">
        <p14:creationId xmlns:p14="http://schemas.microsoft.com/office/powerpoint/2010/main" val="2454875832"/>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F0C748C-6E21-81C4-0EA6-EC1C2F5F0655}"/>
              </a:ext>
            </a:extLst>
          </p:cNvPr>
          <p:cNvSpPr>
            <a:spLocks noGrp="1"/>
          </p:cNvSpPr>
          <p:nvPr>
            <p:ph type="title"/>
          </p:nvPr>
        </p:nvSpPr>
        <p:spPr>
          <a:xfrm>
            <a:off x="831850" y="1709738"/>
            <a:ext cx="10515600" cy="2852737"/>
          </a:xfrm>
        </p:spPr>
        <p:txBody>
          <a:bodyPr anchor="b"/>
          <a:lstStyle>
            <a:lvl1pPr>
              <a:defRPr sz="6000"/>
            </a:lvl1pPr>
          </a:lstStyle>
          <a:p>
            <a:r>
              <a:rPr lang="en-US"/>
              <a:t>Click to edit Master title style</a:t>
            </a:r>
            <a:endParaRPr lang="en-GB"/>
          </a:p>
        </p:txBody>
      </p:sp>
      <p:sp>
        <p:nvSpPr>
          <p:cNvPr id="3" name="Text Placeholder 2">
            <a:extLst>
              <a:ext uri="{FF2B5EF4-FFF2-40B4-BE49-F238E27FC236}">
                <a16:creationId xmlns:a16="http://schemas.microsoft.com/office/drawing/2014/main" id="{D69D2355-7835-3877-ED20-0772F2C4B245}"/>
              </a:ext>
            </a:extLst>
          </p:cNvPr>
          <p:cNvSpPr>
            <a:spLocks noGrp="1"/>
          </p:cNvSpPr>
          <p:nvPr>
            <p:ph type="body" idx="1"/>
          </p:nvPr>
        </p:nvSpPr>
        <p:spPr>
          <a:xfrm>
            <a:off x="831850" y="4589463"/>
            <a:ext cx="10515600" cy="1500187"/>
          </a:xfrm>
        </p:spPr>
        <p:txBody>
          <a:bodyPr/>
          <a:lstStyle>
            <a:lvl1pPr marL="0" indent="0">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Click to edit Master text styles</a:t>
            </a:r>
          </a:p>
        </p:txBody>
      </p:sp>
      <p:sp>
        <p:nvSpPr>
          <p:cNvPr id="4" name="Date Placeholder 3">
            <a:extLst>
              <a:ext uri="{FF2B5EF4-FFF2-40B4-BE49-F238E27FC236}">
                <a16:creationId xmlns:a16="http://schemas.microsoft.com/office/drawing/2014/main" id="{F9D03FE8-D33B-9D71-5F46-530632C35927}"/>
              </a:ext>
            </a:extLst>
          </p:cNvPr>
          <p:cNvSpPr>
            <a:spLocks noGrp="1"/>
          </p:cNvSpPr>
          <p:nvPr>
            <p:ph type="dt" sz="half" idx="10"/>
          </p:nvPr>
        </p:nvSpPr>
        <p:spPr/>
        <p:txBody>
          <a:bodyPr/>
          <a:lstStyle/>
          <a:p>
            <a:fld id="{74ECC954-3408-47CF-B606-DB1CDD748274}" type="datetimeFigureOut">
              <a:rPr lang="en-GB" smtClean="0"/>
              <a:t>17/03/2025</a:t>
            </a:fld>
            <a:endParaRPr lang="en-GB"/>
          </a:p>
        </p:txBody>
      </p:sp>
      <p:sp>
        <p:nvSpPr>
          <p:cNvPr id="5" name="Footer Placeholder 4">
            <a:extLst>
              <a:ext uri="{FF2B5EF4-FFF2-40B4-BE49-F238E27FC236}">
                <a16:creationId xmlns:a16="http://schemas.microsoft.com/office/drawing/2014/main" id="{604C95DB-D955-FC71-E2D0-84397CE56C86}"/>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2671FF56-380F-D73D-6B5B-CFE612E791FE}"/>
              </a:ext>
            </a:extLst>
          </p:cNvPr>
          <p:cNvSpPr>
            <a:spLocks noGrp="1"/>
          </p:cNvSpPr>
          <p:nvPr>
            <p:ph type="sldNum" sz="quarter" idx="12"/>
          </p:nvPr>
        </p:nvSpPr>
        <p:spPr/>
        <p:txBody>
          <a:bodyPr/>
          <a:lstStyle/>
          <a:p>
            <a:fld id="{BA50C96E-4C77-4683-A6DC-84EC1AD0610C}" type="slidenum">
              <a:rPr lang="en-GB" smtClean="0"/>
              <a:t>‹#›</a:t>
            </a:fld>
            <a:endParaRPr lang="en-GB"/>
          </a:p>
        </p:txBody>
      </p:sp>
    </p:spTree>
    <p:extLst>
      <p:ext uri="{BB962C8B-B14F-4D97-AF65-F5344CB8AC3E}">
        <p14:creationId xmlns:p14="http://schemas.microsoft.com/office/powerpoint/2010/main" val="3111737493"/>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BA11C38-8887-1AF4-9334-F2FDF04CA73A}"/>
              </a:ext>
            </a:extLst>
          </p:cNvPr>
          <p:cNvSpPr>
            <a:spLocks noGrp="1"/>
          </p:cNvSpPr>
          <p:nvPr>
            <p:ph type="title"/>
          </p:nvPr>
        </p:nvSpPr>
        <p:spPr/>
        <p:txBody>
          <a:bodyPr/>
          <a:lstStyle/>
          <a:p>
            <a:r>
              <a:rPr lang="en-US"/>
              <a:t>Click to edit Master title style</a:t>
            </a:r>
            <a:endParaRPr lang="en-GB"/>
          </a:p>
        </p:txBody>
      </p:sp>
      <p:sp>
        <p:nvSpPr>
          <p:cNvPr id="3" name="Content Placeholder 2">
            <a:extLst>
              <a:ext uri="{FF2B5EF4-FFF2-40B4-BE49-F238E27FC236}">
                <a16:creationId xmlns:a16="http://schemas.microsoft.com/office/drawing/2014/main" id="{BA39632F-15C2-BF97-BD6B-C48C75A8273F}"/>
              </a:ext>
            </a:extLst>
          </p:cNvPr>
          <p:cNvSpPr>
            <a:spLocks noGrp="1"/>
          </p:cNvSpPr>
          <p:nvPr>
            <p:ph sz="half" idx="1"/>
          </p:nvPr>
        </p:nvSpPr>
        <p:spPr>
          <a:xfrm>
            <a:off x="838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a:extLst>
              <a:ext uri="{FF2B5EF4-FFF2-40B4-BE49-F238E27FC236}">
                <a16:creationId xmlns:a16="http://schemas.microsoft.com/office/drawing/2014/main" id="{06388D9A-B0AE-0E07-4656-1F0E1480B812}"/>
              </a:ext>
            </a:extLst>
          </p:cNvPr>
          <p:cNvSpPr>
            <a:spLocks noGrp="1"/>
          </p:cNvSpPr>
          <p:nvPr>
            <p:ph sz="half" idx="2"/>
          </p:nvPr>
        </p:nvSpPr>
        <p:spPr>
          <a:xfrm>
            <a:off x="6172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Date Placeholder 4">
            <a:extLst>
              <a:ext uri="{FF2B5EF4-FFF2-40B4-BE49-F238E27FC236}">
                <a16:creationId xmlns:a16="http://schemas.microsoft.com/office/drawing/2014/main" id="{1723EFF6-5FF7-EB21-B12F-FC0C9796820A}"/>
              </a:ext>
            </a:extLst>
          </p:cNvPr>
          <p:cNvSpPr>
            <a:spLocks noGrp="1"/>
          </p:cNvSpPr>
          <p:nvPr>
            <p:ph type="dt" sz="half" idx="10"/>
          </p:nvPr>
        </p:nvSpPr>
        <p:spPr/>
        <p:txBody>
          <a:bodyPr/>
          <a:lstStyle/>
          <a:p>
            <a:fld id="{74ECC954-3408-47CF-B606-DB1CDD748274}" type="datetimeFigureOut">
              <a:rPr lang="en-GB" smtClean="0"/>
              <a:t>17/03/2025</a:t>
            </a:fld>
            <a:endParaRPr lang="en-GB"/>
          </a:p>
        </p:txBody>
      </p:sp>
      <p:sp>
        <p:nvSpPr>
          <p:cNvPr id="6" name="Footer Placeholder 5">
            <a:extLst>
              <a:ext uri="{FF2B5EF4-FFF2-40B4-BE49-F238E27FC236}">
                <a16:creationId xmlns:a16="http://schemas.microsoft.com/office/drawing/2014/main" id="{EBCEFD3A-252E-48BF-D0DC-3E76D3C2BD86}"/>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BD087A6C-48EA-AE8D-D3C0-21EB702F0074}"/>
              </a:ext>
            </a:extLst>
          </p:cNvPr>
          <p:cNvSpPr>
            <a:spLocks noGrp="1"/>
          </p:cNvSpPr>
          <p:nvPr>
            <p:ph type="sldNum" sz="quarter" idx="12"/>
          </p:nvPr>
        </p:nvSpPr>
        <p:spPr/>
        <p:txBody>
          <a:bodyPr/>
          <a:lstStyle/>
          <a:p>
            <a:fld id="{BA50C96E-4C77-4683-A6DC-84EC1AD0610C}" type="slidenum">
              <a:rPr lang="en-GB" smtClean="0"/>
              <a:t>‹#›</a:t>
            </a:fld>
            <a:endParaRPr lang="en-GB"/>
          </a:p>
        </p:txBody>
      </p:sp>
    </p:spTree>
    <p:extLst>
      <p:ext uri="{BB962C8B-B14F-4D97-AF65-F5344CB8AC3E}">
        <p14:creationId xmlns:p14="http://schemas.microsoft.com/office/powerpoint/2010/main" val="1704419410"/>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B26311F-2F14-CB8B-F65B-C5481DCDA1D5}"/>
              </a:ext>
            </a:extLst>
          </p:cNvPr>
          <p:cNvSpPr>
            <a:spLocks noGrp="1"/>
          </p:cNvSpPr>
          <p:nvPr>
            <p:ph type="title"/>
          </p:nvPr>
        </p:nvSpPr>
        <p:spPr>
          <a:xfrm>
            <a:off x="839788" y="365125"/>
            <a:ext cx="10515600" cy="1325563"/>
          </a:xfrm>
        </p:spPr>
        <p:txBody>
          <a:bodyPr/>
          <a:lstStyle/>
          <a:p>
            <a:r>
              <a:rPr lang="en-US"/>
              <a:t>Click to edit Master title style</a:t>
            </a:r>
            <a:endParaRPr lang="en-GB"/>
          </a:p>
        </p:txBody>
      </p:sp>
      <p:sp>
        <p:nvSpPr>
          <p:cNvPr id="3" name="Text Placeholder 2">
            <a:extLst>
              <a:ext uri="{FF2B5EF4-FFF2-40B4-BE49-F238E27FC236}">
                <a16:creationId xmlns:a16="http://schemas.microsoft.com/office/drawing/2014/main" id="{B1E58820-AE98-35A6-B5DC-BF6E7E34E34E}"/>
              </a:ext>
            </a:extLst>
          </p:cNvPr>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a:extLst>
              <a:ext uri="{FF2B5EF4-FFF2-40B4-BE49-F238E27FC236}">
                <a16:creationId xmlns:a16="http://schemas.microsoft.com/office/drawing/2014/main" id="{043343E5-46FD-EA89-F2F9-88F50196A929}"/>
              </a:ext>
            </a:extLst>
          </p:cNvPr>
          <p:cNvSpPr>
            <a:spLocks noGrp="1"/>
          </p:cNvSpPr>
          <p:nvPr>
            <p:ph sz="half" idx="2"/>
          </p:nvPr>
        </p:nvSpPr>
        <p:spPr>
          <a:xfrm>
            <a:off x="839788" y="2505075"/>
            <a:ext cx="5157787"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Text Placeholder 4">
            <a:extLst>
              <a:ext uri="{FF2B5EF4-FFF2-40B4-BE49-F238E27FC236}">
                <a16:creationId xmlns:a16="http://schemas.microsoft.com/office/drawing/2014/main" id="{60532B85-2F40-EF95-3755-E5A82A126E01}"/>
              </a:ext>
            </a:extLst>
          </p:cNvPr>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a:extLst>
              <a:ext uri="{FF2B5EF4-FFF2-40B4-BE49-F238E27FC236}">
                <a16:creationId xmlns:a16="http://schemas.microsoft.com/office/drawing/2014/main" id="{1BE402CE-F744-03BA-CA53-C5B5C62F9767}"/>
              </a:ext>
            </a:extLst>
          </p:cNvPr>
          <p:cNvSpPr>
            <a:spLocks noGrp="1"/>
          </p:cNvSpPr>
          <p:nvPr>
            <p:ph sz="quarter" idx="4"/>
          </p:nvPr>
        </p:nvSpPr>
        <p:spPr>
          <a:xfrm>
            <a:off x="6172200" y="2505075"/>
            <a:ext cx="5183188"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7" name="Date Placeholder 6">
            <a:extLst>
              <a:ext uri="{FF2B5EF4-FFF2-40B4-BE49-F238E27FC236}">
                <a16:creationId xmlns:a16="http://schemas.microsoft.com/office/drawing/2014/main" id="{68601DDB-5A9E-AFC1-6610-B399F6C4F99F}"/>
              </a:ext>
            </a:extLst>
          </p:cNvPr>
          <p:cNvSpPr>
            <a:spLocks noGrp="1"/>
          </p:cNvSpPr>
          <p:nvPr>
            <p:ph type="dt" sz="half" idx="10"/>
          </p:nvPr>
        </p:nvSpPr>
        <p:spPr/>
        <p:txBody>
          <a:bodyPr/>
          <a:lstStyle/>
          <a:p>
            <a:fld id="{74ECC954-3408-47CF-B606-DB1CDD748274}" type="datetimeFigureOut">
              <a:rPr lang="en-GB" smtClean="0"/>
              <a:t>17/03/2025</a:t>
            </a:fld>
            <a:endParaRPr lang="en-GB"/>
          </a:p>
        </p:txBody>
      </p:sp>
      <p:sp>
        <p:nvSpPr>
          <p:cNvPr id="8" name="Footer Placeholder 7">
            <a:extLst>
              <a:ext uri="{FF2B5EF4-FFF2-40B4-BE49-F238E27FC236}">
                <a16:creationId xmlns:a16="http://schemas.microsoft.com/office/drawing/2014/main" id="{CA128931-AC28-E941-E77B-20C75E2CD549}"/>
              </a:ext>
            </a:extLst>
          </p:cNvPr>
          <p:cNvSpPr>
            <a:spLocks noGrp="1"/>
          </p:cNvSpPr>
          <p:nvPr>
            <p:ph type="ftr" sz="quarter" idx="11"/>
          </p:nvPr>
        </p:nvSpPr>
        <p:spPr/>
        <p:txBody>
          <a:bodyPr/>
          <a:lstStyle/>
          <a:p>
            <a:endParaRPr lang="en-GB"/>
          </a:p>
        </p:txBody>
      </p:sp>
      <p:sp>
        <p:nvSpPr>
          <p:cNvPr id="9" name="Slide Number Placeholder 8">
            <a:extLst>
              <a:ext uri="{FF2B5EF4-FFF2-40B4-BE49-F238E27FC236}">
                <a16:creationId xmlns:a16="http://schemas.microsoft.com/office/drawing/2014/main" id="{B33D7794-F6FF-C865-C63E-19AE909B6B94}"/>
              </a:ext>
            </a:extLst>
          </p:cNvPr>
          <p:cNvSpPr>
            <a:spLocks noGrp="1"/>
          </p:cNvSpPr>
          <p:nvPr>
            <p:ph type="sldNum" sz="quarter" idx="12"/>
          </p:nvPr>
        </p:nvSpPr>
        <p:spPr/>
        <p:txBody>
          <a:bodyPr/>
          <a:lstStyle/>
          <a:p>
            <a:fld id="{BA50C96E-4C77-4683-A6DC-84EC1AD0610C}" type="slidenum">
              <a:rPr lang="en-GB" smtClean="0"/>
              <a:t>‹#›</a:t>
            </a:fld>
            <a:endParaRPr lang="en-GB"/>
          </a:p>
        </p:txBody>
      </p:sp>
    </p:spTree>
    <p:extLst>
      <p:ext uri="{BB962C8B-B14F-4D97-AF65-F5344CB8AC3E}">
        <p14:creationId xmlns:p14="http://schemas.microsoft.com/office/powerpoint/2010/main" val="651657489"/>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496DE21-D642-C012-83B9-A638920BF43C}"/>
              </a:ext>
            </a:extLst>
          </p:cNvPr>
          <p:cNvSpPr>
            <a:spLocks noGrp="1"/>
          </p:cNvSpPr>
          <p:nvPr>
            <p:ph type="title"/>
          </p:nvPr>
        </p:nvSpPr>
        <p:spPr/>
        <p:txBody>
          <a:bodyPr/>
          <a:lstStyle/>
          <a:p>
            <a:r>
              <a:rPr lang="en-US"/>
              <a:t>Click to edit Master title style</a:t>
            </a:r>
            <a:endParaRPr lang="en-GB"/>
          </a:p>
        </p:txBody>
      </p:sp>
      <p:sp>
        <p:nvSpPr>
          <p:cNvPr id="3" name="Date Placeholder 2">
            <a:extLst>
              <a:ext uri="{FF2B5EF4-FFF2-40B4-BE49-F238E27FC236}">
                <a16:creationId xmlns:a16="http://schemas.microsoft.com/office/drawing/2014/main" id="{8070E3CA-8339-F194-D7F8-18CDEE0152BA}"/>
              </a:ext>
            </a:extLst>
          </p:cNvPr>
          <p:cNvSpPr>
            <a:spLocks noGrp="1"/>
          </p:cNvSpPr>
          <p:nvPr>
            <p:ph type="dt" sz="half" idx="10"/>
          </p:nvPr>
        </p:nvSpPr>
        <p:spPr/>
        <p:txBody>
          <a:bodyPr/>
          <a:lstStyle/>
          <a:p>
            <a:fld id="{74ECC954-3408-47CF-B606-DB1CDD748274}" type="datetimeFigureOut">
              <a:rPr lang="en-GB" smtClean="0"/>
              <a:t>17/03/2025</a:t>
            </a:fld>
            <a:endParaRPr lang="en-GB"/>
          </a:p>
        </p:txBody>
      </p:sp>
      <p:sp>
        <p:nvSpPr>
          <p:cNvPr id="4" name="Footer Placeholder 3">
            <a:extLst>
              <a:ext uri="{FF2B5EF4-FFF2-40B4-BE49-F238E27FC236}">
                <a16:creationId xmlns:a16="http://schemas.microsoft.com/office/drawing/2014/main" id="{823E431A-6330-2FA1-F011-46FC074386CB}"/>
              </a:ext>
            </a:extLst>
          </p:cNvPr>
          <p:cNvSpPr>
            <a:spLocks noGrp="1"/>
          </p:cNvSpPr>
          <p:nvPr>
            <p:ph type="ftr" sz="quarter" idx="11"/>
          </p:nvPr>
        </p:nvSpPr>
        <p:spPr/>
        <p:txBody>
          <a:bodyPr/>
          <a:lstStyle/>
          <a:p>
            <a:endParaRPr lang="en-GB"/>
          </a:p>
        </p:txBody>
      </p:sp>
      <p:sp>
        <p:nvSpPr>
          <p:cNvPr id="5" name="Slide Number Placeholder 4">
            <a:extLst>
              <a:ext uri="{FF2B5EF4-FFF2-40B4-BE49-F238E27FC236}">
                <a16:creationId xmlns:a16="http://schemas.microsoft.com/office/drawing/2014/main" id="{412F2139-21B5-2160-9EEB-866DBD09F639}"/>
              </a:ext>
            </a:extLst>
          </p:cNvPr>
          <p:cNvSpPr>
            <a:spLocks noGrp="1"/>
          </p:cNvSpPr>
          <p:nvPr>
            <p:ph type="sldNum" sz="quarter" idx="12"/>
          </p:nvPr>
        </p:nvSpPr>
        <p:spPr/>
        <p:txBody>
          <a:bodyPr/>
          <a:lstStyle/>
          <a:p>
            <a:fld id="{BA50C96E-4C77-4683-A6DC-84EC1AD0610C}" type="slidenum">
              <a:rPr lang="en-GB" smtClean="0"/>
              <a:t>‹#›</a:t>
            </a:fld>
            <a:endParaRPr lang="en-GB"/>
          </a:p>
        </p:txBody>
      </p:sp>
    </p:spTree>
    <p:extLst>
      <p:ext uri="{BB962C8B-B14F-4D97-AF65-F5344CB8AC3E}">
        <p14:creationId xmlns:p14="http://schemas.microsoft.com/office/powerpoint/2010/main" val="1136605154"/>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F55EAC57-5C14-5061-ED50-870D97EE1DCA}"/>
              </a:ext>
            </a:extLst>
          </p:cNvPr>
          <p:cNvSpPr>
            <a:spLocks noGrp="1"/>
          </p:cNvSpPr>
          <p:nvPr>
            <p:ph type="dt" sz="half" idx="10"/>
          </p:nvPr>
        </p:nvSpPr>
        <p:spPr/>
        <p:txBody>
          <a:bodyPr/>
          <a:lstStyle/>
          <a:p>
            <a:fld id="{74ECC954-3408-47CF-B606-DB1CDD748274}" type="datetimeFigureOut">
              <a:rPr lang="en-GB" smtClean="0"/>
              <a:t>17/03/2025</a:t>
            </a:fld>
            <a:endParaRPr lang="en-GB"/>
          </a:p>
        </p:txBody>
      </p:sp>
      <p:sp>
        <p:nvSpPr>
          <p:cNvPr id="3" name="Footer Placeholder 2">
            <a:extLst>
              <a:ext uri="{FF2B5EF4-FFF2-40B4-BE49-F238E27FC236}">
                <a16:creationId xmlns:a16="http://schemas.microsoft.com/office/drawing/2014/main" id="{ECBEF08B-2E89-263C-AE12-3D1CE9ABD748}"/>
              </a:ext>
            </a:extLst>
          </p:cNvPr>
          <p:cNvSpPr>
            <a:spLocks noGrp="1"/>
          </p:cNvSpPr>
          <p:nvPr>
            <p:ph type="ftr" sz="quarter" idx="11"/>
          </p:nvPr>
        </p:nvSpPr>
        <p:spPr/>
        <p:txBody>
          <a:bodyPr/>
          <a:lstStyle/>
          <a:p>
            <a:endParaRPr lang="en-GB"/>
          </a:p>
        </p:txBody>
      </p:sp>
      <p:sp>
        <p:nvSpPr>
          <p:cNvPr id="4" name="Slide Number Placeholder 3">
            <a:extLst>
              <a:ext uri="{FF2B5EF4-FFF2-40B4-BE49-F238E27FC236}">
                <a16:creationId xmlns:a16="http://schemas.microsoft.com/office/drawing/2014/main" id="{6D45EE5F-3FA7-150D-72E5-5A66912BB928}"/>
              </a:ext>
            </a:extLst>
          </p:cNvPr>
          <p:cNvSpPr>
            <a:spLocks noGrp="1"/>
          </p:cNvSpPr>
          <p:nvPr>
            <p:ph type="sldNum" sz="quarter" idx="12"/>
          </p:nvPr>
        </p:nvSpPr>
        <p:spPr/>
        <p:txBody>
          <a:bodyPr/>
          <a:lstStyle/>
          <a:p>
            <a:fld id="{BA50C96E-4C77-4683-A6DC-84EC1AD0610C}" type="slidenum">
              <a:rPr lang="en-GB" smtClean="0"/>
              <a:t>‹#›</a:t>
            </a:fld>
            <a:endParaRPr lang="en-GB"/>
          </a:p>
        </p:txBody>
      </p:sp>
    </p:spTree>
    <p:extLst>
      <p:ext uri="{BB962C8B-B14F-4D97-AF65-F5344CB8AC3E}">
        <p14:creationId xmlns:p14="http://schemas.microsoft.com/office/powerpoint/2010/main" val="2949776508"/>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CC54DFA-A91C-0DB5-00A3-4894E71737E6}"/>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GB"/>
          </a:p>
        </p:txBody>
      </p:sp>
      <p:sp>
        <p:nvSpPr>
          <p:cNvPr id="3" name="Content Placeholder 2">
            <a:extLst>
              <a:ext uri="{FF2B5EF4-FFF2-40B4-BE49-F238E27FC236}">
                <a16:creationId xmlns:a16="http://schemas.microsoft.com/office/drawing/2014/main" id="{67F9E539-FC03-E0EB-E842-A30983A4EBAD}"/>
              </a:ext>
            </a:extLst>
          </p:cNvPr>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Text Placeholder 3">
            <a:extLst>
              <a:ext uri="{FF2B5EF4-FFF2-40B4-BE49-F238E27FC236}">
                <a16:creationId xmlns:a16="http://schemas.microsoft.com/office/drawing/2014/main" id="{2C3350B4-6873-E643-E990-3F44036EB461}"/>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A050BEB5-4701-D236-5846-F0FFB3714114}"/>
              </a:ext>
            </a:extLst>
          </p:cNvPr>
          <p:cNvSpPr>
            <a:spLocks noGrp="1"/>
          </p:cNvSpPr>
          <p:nvPr>
            <p:ph type="dt" sz="half" idx="10"/>
          </p:nvPr>
        </p:nvSpPr>
        <p:spPr/>
        <p:txBody>
          <a:bodyPr/>
          <a:lstStyle/>
          <a:p>
            <a:fld id="{74ECC954-3408-47CF-B606-DB1CDD748274}" type="datetimeFigureOut">
              <a:rPr lang="en-GB" smtClean="0"/>
              <a:t>17/03/2025</a:t>
            </a:fld>
            <a:endParaRPr lang="en-GB"/>
          </a:p>
        </p:txBody>
      </p:sp>
      <p:sp>
        <p:nvSpPr>
          <p:cNvPr id="6" name="Footer Placeholder 5">
            <a:extLst>
              <a:ext uri="{FF2B5EF4-FFF2-40B4-BE49-F238E27FC236}">
                <a16:creationId xmlns:a16="http://schemas.microsoft.com/office/drawing/2014/main" id="{C356FCB4-6BFC-3505-C3E9-375AAA5150DC}"/>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2E9D400C-367C-C770-7A39-C2CB7A8CD13F}"/>
              </a:ext>
            </a:extLst>
          </p:cNvPr>
          <p:cNvSpPr>
            <a:spLocks noGrp="1"/>
          </p:cNvSpPr>
          <p:nvPr>
            <p:ph type="sldNum" sz="quarter" idx="12"/>
          </p:nvPr>
        </p:nvSpPr>
        <p:spPr/>
        <p:txBody>
          <a:bodyPr/>
          <a:lstStyle/>
          <a:p>
            <a:fld id="{BA50C96E-4C77-4683-A6DC-84EC1AD0610C}" type="slidenum">
              <a:rPr lang="en-GB" smtClean="0"/>
              <a:t>‹#›</a:t>
            </a:fld>
            <a:endParaRPr lang="en-GB"/>
          </a:p>
        </p:txBody>
      </p:sp>
    </p:spTree>
    <p:extLst>
      <p:ext uri="{BB962C8B-B14F-4D97-AF65-F5344CB8AC3E}">
        <p14:creationId xmlns:p14="http://schemas.microsoft.com/office/powerpoint/2010/main" val="4032603372"/>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10CC05A-09A8-DB51-9827-56786A1C540D}"/>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GB"/>
          </a:p>
        </p:txBody>
      </p:sp>
      <p:sp>
        <p:nvSpPr>
          <p:cNvPr id="3" name="Picture Placeholder 2">
            <a:extLst>
              <a:ext uri="{FF2B5EF4-FFF2-40B4-BE49-F238E27FC236}">
                <a16:creationId xmlns:a16="http://schemas.microsoft.com/office/drawing/2014/main" id="{9C8F03EF-FA0D-64CC-D62C-E8C8DC189154}"/>
              </a:ext>
            </a:extLst>
          </p:cNvPr>
          <p:cNvSpPr>
            <a:spLocks noGrp="1"/>
          </p:cNvSpPr>
          <p:nvPr>
            <p:ph type="pic" idx="1"/>
          </p:nvPr>
        </p:nvSpPr>
        <p:spPr>
          <a:xfrm>
            <a:off x="5183188" y="987425"/>
            <a:ext cx="617220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GB"/>
          </a:p>
        </p:txBody>
      </p:sp>
      <p:sp>
        <p:nvSpPr>
          <p:cNvPr id="4" name="Text Placeholder 3">
            <a:extLst>
              <a:ext uri="{FF2B5EF4-FFF2-40B4-BE49-F238E27FC236}">
                <a16:creationId xmlns:a16="http://schemas.microsoft.com/office/drawing/2014/main" id="{2051424C-C003-D109-8FF4-B3BA0E9CDF25}"/>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69FF9D00-B5F2-F28A-55DC-84430C762B22}"/>
              </a:ext>
            </a:extLst>
          </p:cNvPr>
          <p:cNvSpPr>
            <a:spLocks noGrp="1"/>
          </p:cNvSpPr>
          <p:nvPr>
            <p:ph type="dt" sz="half" idx="10"/>
          </p:nvPr>
        </p:nvSpPr>
        <p:spPr/>
        <p:txBody>
          <a:bodyPr/>
          <a:lstStyle/>
          <a:p>
            <a:fld id="{74ECC954-3408-47CF-B606-DB1CDD748274}" type="datetimeFigureOut">
              <a:rPr lang="en-GB" smtClean="0"/>
              <a:t>17/03/2025</a:t>
            </a:fld>
            <a:endParaRPr lang="en-GB"/>
          </a:p>
        </p:txBody>
      </p:sp>
      <p:sp>
        <p:nvSpPr>
          <p:cNvPr id="6" name="Footer Placeholder 5">
            <a:extLst>
              <a:ext uri="{FF2B5EF4-FFF2-40B4-BE49-F238E27FC236}">
                <a16:creationId xmlns:a16="http://schemas.microsoft.com/office/drawing/2014/main" id="{A41725C9-0BA3-7088-D110-5E9FA03A6CB9}"/>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0C7F1EA5-23DD-5044-CBCA-CCAE8D08FBB4}"/>
              </a:ext>
            </a:extLst>
          </p:cNvPr>
          <p:cNvSpPr>
            <a:spLocks noGrp="1"/>
          </p:cNvSpPr>
          <p:nvPr>
            <p:ph type="sldNum" sz="quarter" idx="12"/>
          </p:nvPr>
        </p:nvSpPr>
        <p:spPr/>
        <p:txBody>
          <a:bodyPr/>
          <a:lstStyle/>
          <a:p>
            <a:fld id="{BA50C96E-4C77-4683-A6DC-84EC1AD0610C}" type="slidenum">
              <a:rPr lang="en-GB" smtClean="0"/>
              <a:t>‹#›</a:t>
            </a:fld>
            <a:endParaRPr lang="en-GB"/>
          </a:p>
        </p:txBody>
      </p:sp>
    </p:spTree>
    <p:extLst>
      <p:ext uri="{BB962C8B-B14F-4D97-AF65-F5344CB8AC3E}">
        <p14:creationId xmlns:p14="http://schemas.microsoft.com/office/powerpoint/2010/main" val="1606752293"/>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DDFA2B3-9BEC-9F32-30FB-A35AACDF7B95}"/>
              </a:ext>
            </a:extLst>
          </p:cNvPr>
          <p:cNvSpPr>
            <a:spLocks noGrp="1"/>
          </p:cNvSpPr>
          <p:nvPr>
            <p:ph type="title"/>
          </p:nvPr>
        </p:nvSpPr>
        <p:spPr/>
        <p:txBody>
          <a:bodyPr/>
          <a:lstStyle/>
          <a:p>
            <a:r>
              <a:rPr lang="en-US"/>
              <a:t>Click to edit Master title style</a:t>
            </a:r>
            <a:endParaRPr lang="en-GB"/>
          </a:p>
        </p:txBody>
      </p:sp>
      <p:sp>
        <p:nvSpPr>
          <p:cNvPr id="3" name="Vertical Text Placeholder 2">
            <a:extLst>
              <a:ext uri="{FF2B5EF4-FFF2-40B4-BE49-F238E27FC236}">
                <a16:creationId xmlns:a16="http://schemas.microsoft.com/office/drawing/2014/main" id="{C3A0B3B3-4F08-E208-4DF1-241F2E84FF64}"/>
              </a:ext>
            </a:extLst>
          </p:cNvPr>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E5869BC8-D4EC-C433-0723-925F3D732157}"/>
              </a:ext>
            </a:extLst>
          </p:cNvPr>
          <p:cNvSpPr>
            <a:spLocks noGrp="1"/>
          </p:cNvSpPr>
          <p:nvPr>
            <p:ph type="dt" sz="half" idx="10"/>
          </p:nvPr>
        </p:nvSpPr>
        <p:spPr/>
        <p:txBody>
          <a:bodyPr/>
          <a:lstStyle/>
          <a:p>
            <a:fld id="{74ECC954-3408-47CF-B606-DB1CDD748274}" type="datetimeFigureOut">
              <a:rPr lang="en-GB" smtClean="0"/>
              <a:t>17/03/2025</a:t>
            </a:fld>
            <a:endParaRPr lang="en-GB"/>
          </a:p>
        </p:txBody>
      </p:sp>
      <p:sp>
        <p:nvSpPr>
          <p:cNvPr id="5" name="Footer Placeholder 4">
            <a:extLst>
              <a:ext uri="{FF2B5EF4-FFF2-40B4-BE49-F238E27FC236}">
                <a16:creationId xmlns:a16="http://schemas.microsoft.com/office/drawing/2014/main" id="{43051390-49DA-C8AF-5934-5EC81DBF8377}"/>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7A07853A-CA2E-64C6-1F2B-F6ED96E2ECEE}"/>
              </a:ext>
            </a:extLst>
          </p:cNvPr>
          <p:cNvSpPr>
            <a:spLocks noGrp="1"/>
          </p:cNvSpPr>
          <p:nvPr>
            <p:ph type="sldNum" sz="quarter" idx="12"/>
          </p:nvPr>
        </p:nvSpPr>
        <p:spPr/>
        <p:txBody>
          <a:bodyPr/>
          <a:lstStyle/>
          <a:p>
            <a:fld id="{BA50C96E-4C77-4683-A6DC-84EC1AD0610C}" type="slidenum">
              <a:rPr lang="en-GB" smtClean="0"/>
              <a:t>‹#›</a:t>
            </a:fld>
            <a:endParaRPr lang="en-GB"/>
          </a:p>
        </p:txBody>
      </p:sp>
    </p:spTree>
    <p:extLst>
      <p:ext uri="{BB962C8B-B14F-4D97-AF65-F5344CB8AC3E}">
        <p14:creationId xmlns:p14="http://schemas.microsoft.com/office/powerpoint/2010/main" val="112527188"/>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9BD53FE7-A374-51A7-E4F0-B012B40F806E}"/>
              </a:ext>
            </a:extLst>
          </p:cNvPr>
          <p:cNvSpPr>
            <a:spLocks noGrp="1"/>
          </p:cNvSpPr>
          <p:nvPr>
            <p:ph type="title" orient="vert"/>
          </p:nvPr>
        </p:nvSpPr>
        <p:spPr>
          <a:xfrm>
            <a:off x="8724900" y="365125"/>
            <a:ext cx="2628900" cy="5811838"/>
          </a:xfrm>
        </p:spPr>
        <p:txBody>
          <a:bodyPr vert="eaVert"/>
          <a:lstStyle/>
          <a:p>
            <a:r>
              <a:rPr lang="en-US"/>
              <a:t>Click to edit Master title style</a:t>
            </a:r>
            <a:endParaRPr lang="en-GB"/>
          </a:p>
        </p:txBody>
      </p:sp>
      <p:sp>
        <p:nvSpPr>
          <p:cNvPr id="3" name="Vertical Text Placeholder 2">
            <a:extLst>
              <a:ext uri="{FF2B5EF4-FFF2-40B4-BE49-F238E27FC236}">
                <a16:creationId xmlns:a16="http://schemas.microsoft.com/office/drawing/2014/main" id="{5280B243-F801-7E80-1484-E76052BFE86C}"/>
              </a:ext>
            </a:extLst>
          </p:cNvPr>
          <p:cNvSpPr>
            <a:spLocks noGrp="1"/>
          </p:cNvSpPr>
          <p:nvPr>
            <p:ph type="body" orient="vert" idx="1"/>
          </p:nvPr>
        </p:nvSpPr>
        <p:spPr>
          <a:xfrm>
            <a:off x="838200" y="365125"/>
            <a:ext cx="7734300" cy="5811838"/>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81705C8F-4FFB-6400-0A6B-CE57712F030C}"/>
              </a:ext>
            </a:extLst>
          </p:cNvPr>
          <p:cNvSpPr>
            <a:spLocks noGrp="1"/>
          </p:cNvSpPr>
          <p:nvPr>
            <p:ph type="dt" sz="half" idx="10"/>
          </p:nvPr>
        </p:nvSpPr>
        <p:spPr/>
        <p:txBody>
          <a:bodyPr/>
          <a:lstStyle/>
          <a:p>
            <a:fld id="{74ECC954-3408-47CF-B606-DB1CDD748274}" type="datetimeFigureOut">
              <a:rPr lang="en-GB" smtClean="0"/>
              <a:t>17/03/2025</a:t>
            </a:fld>
            <a:endParaRPr lang="en-GB"/>
          </a:p>
        </p:txBody>
      </p:sp>
      <p:sp>
        <p:nvSpPr>
          <p:cNvPr id="5" name="Footer Placeholder 4">
            <a:extLst>
              <a:ext uri="{FF2B5EF4-FFF2-40B4-BE49-F238E27FC236}">
                <a16:creationId xmlns:a16="http://schemas.microsoft.com/office/drawing/2014/main" id="{781D07EE-069B-82EA-C481-BA0F1561B493}"/>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B695617F-3B74-0B5E-66C0-D141411CF688}"/>
              </a:ext>
            </a:extLst>
          </p:cNvPr>
          <p:cNvSpPr>
            <a:spLocks noGrp="1"/>
          </p:cNvSpPr>
          <p:nvPr>
            <p:ph type="sldNum" sz="quarter" idx="12"/>
          </p:nvPr>
        </p:nvSpPr>
        <p:spPr/>
        <p:txBody>
          <a:bodyPr/>
          <a:lstStyle/>
          <a:p>
            <a:fld id="{BA50C96E-4C77-4683-A6DC-84EC1AD0610C}" type="slidenum">
              <a:rPr lang="en-GB" smtClean="0"/>
              <a:t>‹#›</a:t>
            </a:fld>
            <a:endParaRPr lang="en-GB"/>
          </a:p>
        </p:txBody>
      </p:sp>
    </p:spTree>
    <p:extLst>
      <p:ext uri="{BB962C8B-B14F-4D97-AF65-F5344CB8AC3E}">
        <p14:creationId xmlns:p14="http://schemas.microsoft.com/office/powerpoint/2010/main" val="2703264586"/>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F096DC6B-85E7-C845-0FCC-BF55C66AFBF2}"/>
              </a:ext>
            </a:extLst>
          </p:cNvPr>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US"/>
              <a:t>Click to edit Master title style</a:t>
            </a:r>
            <a:endParaRPr lang="en-GB"/>
          </a:p>
        </p:txBody>
      </p:sp>
      <p:sp>
        <p:nvSpPr>
          <p:cNvPr id="3" name="Text Placeholder 2">
            <a:extLst>
              <a:ext uri="{FF2B5EF4-FFF2-40B4-BE49-F238E27FC236}">
                <a16:creationId xmlns:a16="http://schemas.microsoft.com/office/drawing/2014/main" id="{8FDB99C3-15AC-C78B-AF60-9B4E1D6DE831}"/>
              </a:ext>
            </a:extLst>
          </p:cNvPr>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B8EDB86F-30A9-F631-5EA4-E835B1574DC6}"/>
              </a:ext>
            </a:extLst>
          </p:cNvPr>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74ECC954-3408-47CF-B606-DB1CDD748274}" type="datetimeFigureOut">
              <a:rPr lang="en-GB" smtClean="0"/>
              <a:t>17/03/2025</a:t>
            </a:fld>
            <a:endParaRPr lang="en-GB"/>
          </a:p>
        </p:txBody>
      </p:sp>
      <p:sp>
        <p:nvSpPr>
          <p:cNvPr id="5" name="Footer Placeholder 4">
            <a:extLst>
              <a:ext uri="{FF2B5EF4-FFF2-40B4-BE49-F238E27FC236}">
                <a16:creationId xmlns:a16="http://schemas.microsoft.com/office/drawing/2014/main" id="{401C818E-A928-7DBF-EA74-C4682541AB23}"/>
              </a:ext>
            </a:extLst>
          </p:cNvPr>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GB"/>
          </a:p>
        </p:txBody>
      </p:sp>
      <p:sp>
        <p:nvSpPr>
          <p:cNvPr id="6" name="Slide Number Placeholder 5">
            <a:extLst>
              <a:ext uri="{FF2B5EF4-FFF2-40B4-BE49-F238E27FC236}">
                <a16:creationId xmlns:a16="http://schemas.microsoft.com/office/drawing/2014/main" id="{7A5085F5-368D-ADD7-CE6E-994EE2758857}"/>
              </a:ext>
            </a:extLst>
          </p:cNvPr>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BA50C96E-4C77-4683-A6DC-84EC1AD0610C}" type="slidenum">
              <a:rPr lang="en-GB" smtClean="0"/>
              <a:t>‹#›</a:t>
            </a:fld>
            <a:endParaRPr lang="en-GB"/>
          </a:p>
        </p:txBody>
      </p:sp>
    </p:spTree>
    <p:extLst>
      <p:ext uri="{BB962C8B-B14F-4D97-AF65-F5344CB8AC3E}">
        <p14:creationId xmlns:p14="http://schemas.microsoft.com/office/powerpoint/2010/main" val="542824824"/>
      </p:ext>
    </p:extLst>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image" Target="../media/image1.jpg"/><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3" Type="http://schemas.openxmlformats.org/officeDocument/2006/relationships/image" Target="../media/image3.jpg"/><Relationship Id="rId2" Type="http://schemas.openxmlformats.org/officeDocument/2006/relationships/image" Target="../media/image2.jpg"/><Relationship Id="rId1" Type="http://schemas.openxmlformats.org/officeDocument/2006/relationships/slideLayout" Target="../slideLayouts/slideLayout4.xml"/><Relationship Id="rId5" Type="http://schemas.openxmlformats.org/officeDocument/2006/relationships/image" Target="../media/image5.jpg"/><Relationship Id="rId4" Type="http://schemas.openxmlformats.org/officeDocument/2006/relationships/image" Target="../media/image4.jpg"/></Relationships>
</file>

<file path=ppt/slides/_rels/slide3.xml.rels><?xml version="1.0" encoding="UTF-8" standalone="yes"?>
<Relationships xmlns="http://schemas.openxmlformats.org/package/2006/relationships"><Relationship Id="rId3" Type="http://schemas.openxmlformats.org/officeDocument/2006/relationships/image" Target="../media/image7.jpg"/><Relationship Id="rId2" Type="http://schemas.openxmlformats.org/officeDocument/2006/relationships/image" Target="../media/image6.jpg"/><Relationship Id="rId1" Type="http://schemas.openxmlformats.org/officeDocument/2006/relationships/slideLayout" Target="../slideLayouts/slideLayout4.xml"/></Relationships>
</file>

<file path=ppt/slides/_rels/slide4.xml.rels><?xml version="1.0" encoding="UTF-8" standalone="yes"?>
<Relationships xmlns="http://schemas.openxmlformats.org/package/2006/relationships"><Relationship Id="rId2" Type="http://schemas.openxmlformats.org/officeDocument/2006/relationships/image" Target="../media/image7.jpg"/><Relationship Id="rId1" Type="http://schemas.openxmlformats.org/officeDocument/2006/relationships/slideLayout" Target="../slideLayouts/slideLayout4.xml"/></Relationships>
</file>

<file path=ppt/slides/_rels/slide5.xml.rels><?xml version="1.0" encoding="UTF-8" standalone="yes"?>
<Relationships xmlns="http://schemas.openxmlformats.org/package/2006/relationships"><Relationship Id="rId2" Type="http://schemas.openxmlformats.org/officeDocument/2006/relationships/image" Target="../media/image7.jpg"/><Relationship Id="rId1" Type="http://schemas.openxmlformats.org/officeDocument/2006/relationships/slideLayout" Target="../slideLayouts/slideLayout4.xml"/></Relationships>
</file>

<file path=ppt/slides/_rels/slide6.xml.rels><?xml version="1.0" encoding="UTF-8" standalone="yes"?>
<Relationships xmlns="http://schemas.openxmlformats.org/package/2006/relationships"><Relationship Id="rId2" Type="http://schemas.openxmlformats.org/officeDocument/2006/relationships/image" Target="../media/image7.jpg"/><Relationship Id="rId1" Type="http://schemas.openxmlformats.org/officeDocument/2006/relationships/slideLayout" Target="../slideLayouts/slideLayout4.xml"/></Relationships>
</file>

<file path=ppt/slides/_rels/slide7.xml.rels><?xml version="1.0" encoding="UTF-8" standalone="yes"?>
<Relationships xmlns="http://schemas.openxmlformats.org/package/2006/relationships"><Relationship Id="rId2" Type="http://schemas.openxmlformats.org/officeDocument/2006/relationships/image" Target="../media/image8.jpg"/><Relationship Id="rId1" Type="http://schemas.openxmlformats.org/officeDocument/2006/relationships/slideLayout" Target="../slideLayouts/slideLayout4.xml"/></Relationships>
</file>

<file path=ppt/slides/_rels/slide8.xml.rels><?xml version="1.0" encoding="UTF-8" standalone="yes"?>
<Relationships xmlns="http://schemas.openxmlformats.org/package/2006/relationships"><Relationship Id="rId2" Type="http://schemas.openxmlformats.org/officeDocument/2006/relationships/image" Target="../media/image9.jpg"/><Relationship Id="rId1" Type="http://schemas.openxmlformats.org/officeDocument/2006/relationships/slideLayout" Target="../slideLayouts/slideLayout4.xml"/></Relationships>
</file>

<file path=ppt/slides/_rels/slide9.xml.rels><?xml version="1.0" encoding="UTF-8" standalone="yes"?>
<Relationships xmlns="http://schemas.openxmlformats.org/package/2006/relationships"><Relationship Id="rId2" Type="http://schemas.openxmlformats.org/officeDocument/2006/relationships/image" Target="../media/image10.jpg"/><Relationship Id="rId1" Type="http://schemas.openxmlformats.org/officeDocument/2006/relationships/slideLayout" Target="../slideLayouts/slideLayout4.xml"/></Relationships>
</file>

<file path=ppt/slides/_rels/slide10.xml.rels><?xml version="1.0" encoding="UTF-8" standalone="yes"?>
<Relationships xmlns="http://schemas.openxmlformats.org/package/2006/relationships"><Relationship Id="rId2" Type="http://schemas.openxmlformats.org/officeDocument/2006/relationships/image" Target="../media/image11.jpeg"/><Relationship Id="rId1" Type="http://schemas.openxmlformats.org/officeDocument/2006/relationships/slideLayout" Target="../slideLayouts/slideLayout4.xml"/></Relationships>
</file>

<file path=ppt/slides/_rels/slide11.xml.rels><?xml version="1.0" encoding="UTF-8" standalone="yes"?>
<Relationships xmlns="http://schemas.openxmlformats.org/package/2006/relationships"><Relationship Id="rId2" Type="http://schemas.openxmlformats.org/officeDocument/2006/relationships/image" Target="../media/image12.jpg"/><Relationship Id="rId1" Type="http://schemas.openxmlformats.org/officeDocument/2006/relationships/slideLayout" Target="../slideLayouts/slideLayout4.xml"/></Relationships>
</file>

<file path=ppt/slides/_rels/slide12.xml.rels><?xml version="1.0" encoding="UTF-8" standalone="yes"?>
<Relationships xmlns="http://schemas.openxmlformats.org/package/2006/relationships"><Relationship Id="rId2" Type="http://schemas.openxmlformats.org/officeDocument/2006/relationships/image" Target="../media/image13.jpg"/><Relationship Id="rId1" Type="http://schemas.openxmlformats.org/officeDocument/2006/relationships/slideLayout" Target="../slideLayouts/slideLayout4.xml"/></Relationships>
</file>

<file path=ppt/slides/_rels/slide13.xml.rels><?xml version="1.0" encoding="UTF-8" standalone="yes"?>
<Relationships xmlns="http://schemas.openxmlformats.org/package/2006/relationships"><Relationship Id="rId3" Type="http://schemas.openxmlformats.org/officeDocument/2006/relationships/image" Target="../media/image14.jpg"/><Relationship Id="rId2" Type="http://schemas.openxmlformats.org/officeDocument/2006/relationships/hyperlink" Target="http://www.cultureandcosmos.org/pdfs/18-2/18-2-Graham_Douglas_Levi_Strauss.pdf" TargetMode="External"/><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5.xml.rels><?xml version="1.0" encoding="UTF-8" standalone="yes"?>
<Relationships xmlns="http://schemas.openxmlformats.org/package/2006/relationships"><Relationship Id="rId1" Type="http://schemas.openxmlformats.org/officeDocument/2006/relationships/slideLayout" Target="../slideLayouts/slideLayout4.xml"/></Relationships>
</file>

<file path=ppt/slides/_rels/slide16.xml.rels><?xml version="1.0" encoding="UTF-8" standalone="yes"?>
<Relationships xmlns="http://schemas.openxmlformats.org/package/2006/relationships"><Relationship Id="rId3" Type="http://schemas.openxmlformats.org/officeDocument/2006/relationships/image" Target="../media/image16.jpeg"/><Relationship Id="rId2" Type="http://schemas.openxmlformats.org/officeDocument/2006/relationships/image" Target="../media/image15.jpg"/><Relationship Id="rId1" Type="http://schemas.openxmlformats.org/officeDocument/2006/relationships/slideLayout" Target="../slideLayouts/slideLayout4.xml"/><Relationship Id="rId6" Type="http://schemas.openxmlformats.org/officeDocument/2006/relationships/image" Target="../media/image19.jpg"/><Relationship Id="rId5" Type="http://schemas.openxmlformats.org/officeDocument/2006/relationships/image" Target="../media/image18.jpg"/><Relationship Id="rId4" Type="http://schemas.openxmlformats.org/officeDocument/2006/relationships/image" Target="../media/image17.jpeg"/></Relationships>
</file>

<file path=ppt/slides/_rels/slide17.xml.rels><?xml version="1.0" encoding="UTF-8" standalone="yes"?>
<Relationships xmlns="http://schemas.openxmlformats.org/package/2006/relationships"><Relationship Id="rId3" Type="http://schemas.openxmlformats.org/officeDocument/2006/relationships/image" Target="../media/image20.jpg"/><Relationship Id="rId2" Type="http://schemas.openxmlformats.org/officeDocument/2006/relationships/hyperlink" Target="http://www.cultureandcosmos.org/pdfs/8/Vol_8_Campion_Sun_is_God.pdf" TargetMode="External"/><Relationship Id="rId1" Type="http://schemas.openxmlformats.org/officeDocument/2006/relationships/slideLayout" Target="../slideLayouts/slideLayout4.xml"/></Relationships>
</file>

<file path=ppt/slides/_rels/slide18.xml.rels><?xml version="1.0" encoding="UTF-8" standalone="yes"?>
<Relationships xmlns="http://schemas.openxmlformats.org/package/2006/relationships"><Relationship Id="rId3" Type="http://schemas.openxmlformats.org/officeDocument/2006/relationships/image" Target="../media/image21.jpg"/><Relationship Id="rId2" Type="http://schemas.openxmlformats.org/officeDocument/2006/relationships/image" Target="../media/image18.jpg"/><Relationship Id="rId1" Type="http://schemas.openxmlformats.org/officeDocument/2006/relationships/slideLayout" Target="../slideLayouts/slideLayout4.xml"/><Relationship Id="rId4" Type="http://schemas.openxmlformats.org/officeDocument/2006/relationships/image" Target="../media/image15.jpg"/></Relationships>
</file>

<file path=ppt/slides/_rels/slide19.xml.rels><?xml version="1.0" encoding="UTF-8" standalone="yes"?>
<Relationships xmlns="http://schemas.openxmlformats.org/package/2006/relationships"><Relationship Id="rId3" Type="http://schemas.openxmlformats.org/officeDocument/2006/relationships/image" Target="../media/image23.jpg"/><Relationship Id="rId2" Type="http://schemas.openxmlformats.org/officeDocument/2006/relationships/image" Target="../media/image22.jpg"/><Relationship Id="rId1" Type="http://schemas.openxmlformats.org/officeDocument/2006/relationships/slideLayout" Target="../slideLayouts/slideLayout4.xml"/></Relationships>
</file>

<file path=ppt/slides/_rels/slide20.xml.rels><?xml version="1.0" encoding="UTF-8" standalone="yes"?>
<Relationships xmlns="http://schemas.openxmlformats.org/package/2006/relationships"><Relationship Id="rId2" Type="http://schemas.openxmlformats.org/officeDocument/2006/relationships/image" Target="../media/image24.png"/><Relationship Id="rId1" Type="http://schemas.openxmlformats.org/officeDocument/2006/relationships/slideLayout" Target="../slideLayouts/slideLayout2.xml"/></Relationships>
</file>

<file path=ppt/slides/_rels/slide21.xml.rels><?xml version="1.0" encoding="UTF-8" standalone="yes"?>
<Relationships xmlns="http://schemas.openxmlformats.org/package/2006/relationships"><Relationship Id="rId1" Type="http://schemas.openxmlformats.org/officeDocument/2006/relationships/slideLayout" Target="../slideLayouts/slideLayout4.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716594D-9725-5030-DB65-5D8CF65C3A39}"/>
              </a:ext>
            </a:extLst>
          </p:cNvPr>
          <p:cNvSpPr>
            <a:spLocks noGrp="1"/>
          </p:cNvSpPr>
          <p:nvPr>
            <p:ph type="ctrTitle"/>
          </p:nvPr>
        </p:nvSpPr>
        <p:spPr/>
        <p:txBody>
          <a:bodyPr/>
          <a:lstStyle/>
          <a:p>
            <a:r>
              <a:rPr lang="en-GB" dirty="0"/>
              <a:t>Myth</a:t>
            </a:r>
          </a:p>
        </p:txBody>
      </p:sp>
      <p:sp>
        <p:nvSpPr>
          <p:cNvPr id="3" name="Subtitle 2">
            <a:extLst>
              <a:ext uri="{FF2B5EF4-FFF2-40B4-BE49-F238E27FC236}">
                <a16:creationId xmlns:a16="http://schemas.microsoft.com/office/drawing/2014/main" id="{94AF2E77-DF99-83FE-7697-22434CF3A44D}"/>
              </a:ext>
            </a:extLst>
          </p:cNvPr>
          <p:cNvSpPr>
            <a:spLocks noGrp="1"/>
          </p:cNvSpPr>
          <p:nvPr>
            <p:ph type="subTitle" idx="1"/>
          </p:nvPr>
        </p:nvSpPr>
        <p:spPr/>
        <p:txBody>
          <a:bodyPr/>
          <a:lstStyle/>
          <a:p>
            <a:r>
              <a:rPr lang="en-GB" dirty="0"/>
              <a:t>New Thoughts March 2025</a:t>
            </a:r>
          </a:p>
          <a:p>
            <a:r>
              <a:rPr lang="en-GB" dirty="0"/>
              <a:t>Nick Campion</a:t>
            </a:r>
          </a:p>
        </p:txBody>
      </p:sp>
      <p:pic>
        <p:nvPicPr>
          <p:cNvPr id="5" name="Picture 4" descr="A black and white text&#10;&#10;Description automatically generated">
            <a:extLst>
              <a:ext uri="{FF2B5EF4-FFF2-40B4-BE49-F238E27FC236}">
                <a16:creationId xmlns:a16="http://schemas.microsoft.com/office/drawing/2014/main" id="{EBA59A53-4508-6633-AFDA-DE7AF46648A4}"/>
              </a:ext>
            </a:extLst>
          </p:cNvPr>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2063737" y="798576"/>
            <a:ext cx="8257032" cy="1603248"/>
          </a:xfrm>
          <a:prstGeom prst="rect">
            <a:avLst/>
          </a:prstGeom>
        </p:spPr>
      </p:pic>
    </p:spTree>
    <p:extLst>
      <p:ext uri="{BB962C8B-B14F-4D97-AF65-F5344CB8AC3E}">
        <p14:creationId xmlns:p14="http://schemas.microsoft.com/office/powerpoint/2010/main" val="1586590513"/>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E11DFFC-0A10-22B7-C195-C62090AD6F04}"/>
              </a:ext>
            </a:extLst>
          </p:cNvPr>
          <p:cNvSpPr>
            <a:spLocks noGrp="1"/>
          </p:cNvSpPr>
          <p:nvPr>
            <p:ph type="title"/>
          </p:nvPr>
        </p:nvSpPr>
        <p:spPr/>
        <p:txBody>
          <a:bodyPr/>
          <a:lstStyle/>
          <a:p>
            <a:r>
              <a:rPr lang="en-GB" dirty="0"/>
              <a:t>A foundational statement</a:t>
            </a:r>
          </a:p>
        </p:txBody>
      </p:sp>
      <p:sp>
        <p:nvSpPr>
          <p:cNvPr id="3" name="Content Placeholder 2">
            <a:extLst>
              <a:ext uri="{FF2B5EF4-FFF2-40B4-BE49-F238E27FC236}">
                <a16:creationId xmlns:a16="http://schemas.microsoft.com/office/drawing/2014/main" id="{EE6877D6-24ED-97A3-DCD5-AA6448B79268}"/>
              </a:ext>
            </a:extLst>
          </p:cNvPr>
          <p:cNvSpPr>
            <a:spLocks noGrp="1"/>
          </p:cNvSpPr>
          <p:nvPr>
            <p:ph sz="half" idx="1"/>
          </p:nvPr>
        </p:nvSpPr>
        <p:spPr/>
        <p:txBody>
          <a:bodyPr/>
          <a:lstStyle/>
          <a:p>
            <a:pPr marL="0" indent="0">
              <a:lnSpc>
                <a:spcPct val="107000"/>
              </a:lnSpc>
              <a:spcAft>
                <a:spcPts val="800"/>
              </a:spcAft>
              <a:buNone/>
              <a:defRPr/>
            </a:pPr>
            <a:r>
              <a:rPr lang="en-GB" sz="2000" kern="100" dirty="0">
                <a:latin typeface="+mj-lt"/>
                <a:ea typeface="Calibri" panose="020F0502020204030204" pitchFamily="34" charset="0"/>
                <a:cs typeface="Times New Roman" panose="02020603050405020304" pitchFamily="18" charset="0"/>
              </a:rPr>
              <a:t>‘human drama is often eclipsed by the greater battle taking place on a metaphysical level, reflected in the skies,’</a:t>
            </a:r>
          </a:p>
          <a:p>
            <a:pPr marL="0" indent="0">
              <a:buNone/>
              <a:defRPr/>
            </a:pPr>
            <a:r>
              <a:rPr lang="en-GB" sz="2000" dirty="0">
                <a:latin typeface="+mj-lt"/>
                <a:ea typeface="Calibri" panose="020F0502020204030204" pitchFamily="34" charset="0"/>
                <a:cs typeface="Times New Roman" panose="02020603050405020304" pitchFamily="18" charset="0"/>
              </a:rPr>
              <a:t>Fiona Bowie, ‘Mountains as Sources Of Power In Seen And Unseen Worlds’, in </a:t>
            </a:r>
            <a:r>
              <a:rPr lang="en-GB" sz="2000" i="1" dirty="0">
                <a:latin typeface="+mj-lt"/>
                <a:ea typeface="Calibri" panose="020F0502020204030204" pitchFamily="34" charset="0"/>
                <a:cs typeface="Times New Roman" panose="02020603050405020304" pitchFamily="18" charset="0"/>
              </a:rPr>
              <a:t>Space, Place and Religious Landscapes: Living Mountains</a:t>
            </a:r>
            <a:r>
              <a:rPr lang="en-GB" sz="2000" dirty="0">
                <a:latin typeface="+mj-lt"/>
                <a:ea typeface="Calibri" panose="020F0502020204030204" pitchFamily="34" charset="0"/>
                <a:cs typeface="Times New Roman" panose="02020603050405020304" pitchFamily="18" charset="0"/>
              </a:rPr>
              <a:t>, ed. by </a:t>
            </a:r>
            <a:r>
              <a:rPr lang="en-GB" sz="2000" dirty="0" err="1">
                <a:latin typeface="+mj-lt"/>
                <a:ea typeface="Calibri" panose="020F0502020204030204" pitchFamily="34" charset="0"/>
                <a:cs typeface="Times New Roman" panose="02020603050405020304" pitchFamily="18" charset="0"/>
              </a:rPr>
              <a:t>Darrelyn</a:t>
            </a:r>
            <a:r>
              <a:rPr lang="en-GB" sz="2000" dirty="0">
                <a:latin typeface="+mj-lt"/>
                <a:ea typeface="Calibri" panose="020F0502020204030204" pitchFamily="34" charset="0"/>
                <a:cs typeface="Times New Roman" panose="02020603050405020304" pitchFamily="18" charset="0"/>
              </a:rPr>
              <a:t> </a:t>
            </a:r>
            <a:r>
              <a:rPr lang="en-GB" sz="2000" dirty="0" err="1">
                <a:latin typeface="+mj-lt"/>
                <a:ea typeface="Calibri" panose="020F0502020204030204" pitchFamily="34" charset="0"/>
                <a:cs typeface="Times New Roman" panose="02020603050405020304" pitchFamily="18" charset="0"/>
              </a:rPr>
              <a:t>Gunzburg</a:t>
            </a:r>
            <a:r>
              <a:rPr lang="en-GB" sz="2000" dirty="0">
                <a:latin typeface="+mj-lt"/>
                <a:ea typeface="Calibri" panose="020F0502020204030204" pitchFamily="34" charset="0"/>
                <a:cs typeface="Times New Roman" panose="02020603050405020304" pitchFamily="18" charset="0"/>
              </a:rPr>
              <a:t> and Bernadette Brady, (Great Britain: Bloomsbury Academic, 2021), p. 134.</a:t>
            </a:r>
          </a:p>
          <a:p>
            <a:pPr>
              <a:defRPr/>
            </a:pPr>
            <a:endParaRPr lang="en-GB" dirty="0"/>
          </a:p>
        </p:txBody>
      </p:sp>
      <p:pic>
        <p:nvPicPr>
          <p:cNvPr id="6" name="Content Placeholder 5" descr="A person with grey hair&#10;&#10;Description automatically generated">
            <a:extLst>
              <a:ext uri="{FF2B5EF4-FFF2-40B4-BE49-F238E27FC236}">
                <a16:creationId xmlns:a16="http://schemas.microsoft.com/office/drawing/2014/main" id="{8F164873-9F56-D125-0285-1FBC2C5F238A}"/>
              </a:ext>
            </a:extLst>
          </p:cNvPr>
          <p:cNvPicPr>
            <a:picLocks noGrp="1" noChangeAspect="1"/>
          </p:cNvPicPr>
          <p:nvPr>
            <p:ph sz="half" idx="2"/>
          </p:nvPr>
        </p:nvPicPr>
        <p:blipFill>
          <a:blip r:embed="rId2">
            <a:extLst>
              <a:ext uri="{28A0092B-C50C-407E-A947-70E740481C1C}">
                <a14:useLocalDpi xmlns:a14="http://schemas.microsoft.com/office/drawing/2010/main" val="0"/>
              </a:ext>
            </a:extLst>
          </a:blip>
          <a:stretch>
            <a:fillRect/>
          </a:stretch>
        </p:blipFill>
        <p:spPr>
          <a:xfrm>
            <a:off x="6584549" y="1317911"/>
            <a:ext cx="2686092" cy="2686092"/>
          </a:xfrm>
        </p:spPr>
      </p:pic>
      <p:pic>
        <p:nvPicPr>
          <p:cNvPr id="5" name="Picture 4" descr="A close-up of a person smiling&#10;&#10;Description automatically generated">
            <a:extLst>
              <a:ext uri="{FF2B5EF4-FFF2-40B4-BE49-F238E27FC236}">
                <a16:creationId xmlns:a16="http://schemas.microsoft.com/office/drawing/2014/main" id="{8FB675A9-B298-EF6B-D09F-63359B8DEC17}"/>
              </a:ext>
            </a:extLst>
          </p:cNvPr>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6584549" y="4146717"/>
            <a:ext cx="1803066" cy="2346158"/>
          </a:xfrm>
          <a:prstGeom prst="rect">
            <a:avLst/>
          </a:prstGeom>
        </p:spPr>
      </p:pic>
      <p:pic>
        <p:nvPicPr>
          <p:cNvPr id="8" name="Picture 7" descr="A person with her hands up&#10;&#10;Description automatically generated">
            <a:extLst>
              <a:ext uri="{FF2B5EF4-FFF2-40B4-BE49-F238E27FC236}">
                <a16:creationId xmlns:a16="http://schemas.microsoft.com/office/drawing/2014/main" id="{39490024-6A3D-9903-705B-F2C1C35B9221}"/>
              </a:ext>
            </a:extLst>
          </p:cNvPr>
          <p:cNvPicPr>
            <a:picLocks noChangeAspect="1"/>
          </p:cNvPicPr>
          <p:nvPr/>
        </p:nvPicPr>
        <p:blipFill>
          <a:blip r:embed="rId4">
            <a:extLst>
              <a:ext uri="{28A0092B-C50C-407E-A947-70E740481C1C}">
                <a14:useLocalDpi xmlns:a14="http://schemas.microsoft.com/office/drawing/2010/main" val="0"/>
              </a:ext>
            </a:extLst>
          </a:blip>
          <a:stretch>
            <a:fillRect/>
          </a:stretch>
        </p:blipFill>
        <p:spPr>
          <a:xfrm>
            <a:off x="8414459" y="4662208"/>
            <a:ext cx="3124200" cy="1714500"/>
          </a:xfrm>
          <a:prstGeom prst="rect">
            <a:avLst/>
          </a:prstGeom>
        </p:spPr>
      </p:pic>
      <p:pic>
        <p:nvPicPr>
          <p:cNvPr id="10" name="Picture 9" descr="A book cover of a book&#10;&#10;Description automatically generated">
            <a:extLst>
              <a:ext uri="{FF2B5EF4-FFF2-40B4-BE49-F238E27FC236}">
                <a16:creationId xmlns:a16="http://schemas.microsoft.com/office/drawing/2014/main" id="{99AA8BF6-0E30-0373-B179-34571EC206C4}"/>
              </a:ext>
            </a:extLst>
          </p:cNvPr>
          <p:cNvPicPr>
            <a:picLocks noChangeAspect="1"/>
          </p:cNvPicPr>
          <p:nvPr/>
        </p:nvPicPr>
        <p:blipFill>
          <a:blip r:embed="rId5">
            <a:extLst>
              <a:ext uri="{28A0092B-C50C-407E-A947-70E740481C1C}">
                <a14:useLocalDpi xmlns:a14="http://schemas.microsoft.com/office/drawing/2010/main" val="0"/>
              </a:ext>
            </a:extLst>
          </a:blip>
          <a:stretch>
            <a:fillRect/>
          </a:stretch>
        </p:blipFill>
        <p:spPr>
          <a:xfrm>
            <a:off x="9481443" y="1317911"/>
            <a:ext cx="1872357" cy="2804483"/>
          </a:xfrm>
          <a:prstGeom prst="rect">
            <a:avLst/>
          </a:prstGeom>
        </p:spPr>
      </p:pic>
    </p:spTree>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86A7640-6417-A1AE-66AD-344E73CFC27B}"/>
              </a:ext>
            </a:extLst>
          </p:cNvPr>
          <p:cNvSpPr>
            <a:spLocks noGrp="1"/>
          </p:cNvSpPr>
          <p:nvPr>
            <p:ph type="title"/>
          </p:nvPr>
        </p:nvSpPr>
        <p:spPr/>
        <p:txBody>
          <a:bodyPr/>
          <a:lstStyle/>
          <a:p>
            <a:r>
              <a:rPr lang="en-GB" dirty="0"/>
              <a:t>Lucien </a:t>
            </a:r>
            <a:r>
              <a:rPr lang="en-US" dirty="0">
                <a:effectLst/>
                <a:ea typeface="Times New Roman" panose="02020603050405020304" pitchFamily="18" charset="0"/>
              </a:rPr>
              <a:t>Lévi-Bruhl</a:t>
            </a:r>
            <a:endParaRPr lang="en-GB" dirty="0"/>
          </a:p>
        </p:txBody>
      </p:sp>
      <p:sp>
        <p:nvSpPr>
          <p:cNvPr id="3" name="Content Placeholder 2">
            <a:extLst>
              <a:ext uri="{FF2B5EF4-FFF2-40B4-BE49-F238E27FC236}">
                <a16:creationId xmlns:a16="http://schemas.microsoft.com/office/drawing/2014/main" id="{F3F57C83-A87C-EFF6-D30F-9C6C4468CA5C}"/>
              </a:ext>
            </a:extLst>
          </p:cNvPr>
          <p:cNvSpPr>
            <a:spLocks noGrp="1"/>
          </p:cNvSpPr>
          <p:nvPr>
            <p:ph sz="half" idx="1"/>
          </p:nvPr>
        </p:nvSpPr>
        <p:spPr/>
        <p:txBody>
          <a:bodyPr>
            <a:normAutofit/>
          </a:bodyPr>
          <a:lstStyle/>
          <a:p>
            <a:pPr marL="0" indent="0">
              <a:buNone/>
            </a:pPr>
            <a:r>
              <a:rPr lang="en-GB" sz="2000" dirty="0">
                <a:effectLst/>
                <a:latin typeface="+mj-lt"/>
                <a:ea typeface="Times New Roman" panose="02020603050405020304" pitchFamily="18" charset="0"/>
                <a:cs typeface="Courier New" panose="02070309020205020404" pitchFamily="49" charset="0"/>
              </a:rPr>
              <a:t>Lévi-</a:t>
            </a:r>
            <a:r>
              <a:rPr lang="en-GB" sz="2000" dirty="0" err="1">
                <a:effectLst/>
                <a:latin typeface="+mj-lt"/>
                <a:ea typeface="Times New Roman" panose="02020603050405020304" pitchFamily="18" charset="0"/>
                <a:cs typeface="Courier New" panose="02070309020205020404" pitchFamily="49" charset="0"/>
              </a:rPr>
              <a:t>Bruhl</a:t>
            </a:r>
            <a:r>
              <a:rPr lang="en-GB" sz="2000" dirty="0">
                <a:effectLst/>
                <a:latin typeface="+mj-lt"/>
                <a:ea typeface="Times New Roman" panose="02020603050405020304" pitchFamily="18" charset="0"/>
                <a:cs typeface="Courier New" panose="02070309020205020404" pitchFamily="49" charset="0"/>
              </a:rPr>
              <a:t>, Lucien, </a:t>
            </a:r>
            <a:r>
              <a:rPr lang="en-GB" sz="2000" i="1" dirty="0">
                <a:effectLst/>
                <a:latin typeface="+mj-lt"/>
                <a:ea typeface="Times New Roman" panose="02020603050405020304" pitchFamily="18" charset="0"/>
                <a:cs typeface="Courier New" panose="02070309020205020404" pitchFamily="49" charset="0"/>
              </a:rPr>
              <a:t>The Notebooks on Primitive Mentality</a:t>
            </a:r>
            <a:r>
              <a:rPr lang="en-GB" sz="2000" dirty="0">
                <a:effectLst/>
                <a:latin typeface="+mj-lt"/>
                <a:ea typeface="Times New Roman" panose="02020603050405020304" pitchFamily="18" charset="0"/>
                <a:cs typeface="Courier New" panose="02070309020205020404" pitchFamily="49" charset="0"/>
              </a:rPr>
              <a:t>, trans. Peter Rivi</a:t>
            </a:r>
            <a:r>
              <a:rPr lang="en-GB" sz="2000" dirty="0">
                <a:effectLst/>
                <a:latin typeface="+mj-lt"/>
                <a:ea typeface="Times New Roman" panose="02020603050405020304" pitchFamily="18" charset="0"/>
              </a:rPr>
              <a:t>ère (Oxford: Basil Blackwell, 1975), p. 147, </a:t>
            </a:r>
            <a:r>
              <a:rPr lang="en-GB" sz="2000" dirty="0">
                <a:latin typeface="+mj-lt"/>
              </a:rPr>
              <a:t>Notebook IX, December 1938, ‘True Myth Histories. In What Sense?’.</a:t>
            </a:r>
          </a:p>
          <a:p>
            <a:pPr marL="0" indent="0">
              <a:buNone/>
            </a:pPr>
            <a:endParaRPr lang="en-GB" sz="2000" dirty="0">
              <a:latin typeface="+mj-lt"/>
            </a:endParaRPr>
          </a:p>
          <a:p>
            <a:pPr marL="0" indent="0">
              <a:buNone/>
            </a:pPr>
            <a:endParaRPr lang="en-GB" sz="2000" dirty="0">
              <a:latin typeface="+mj-lt"/>
            </a:endParaRPr>
          </a:p>
          <a:p>
            <a:pPr marL="0" indent="0">
              <a:buNone/>
            </a:pPr>
            <a:endParaRPr lang="en-GB" sz="2000" dirty="0">
              <a:latin typeface="+mj-lt"/>
            </a:endParaRPr>
          </a:p>
          <a:p>
            <a:pPr marL="0" indent="0">
              <a:buNone/>
            </a:pPr>
            <a:r>
              <a:rPr lang="en-GB" sz="2000" dirty="0">
                <a:latin typeface="+mj-lt"/>
              </a:rPr>
              <a:t>‘</a:t>
            </a:r>
          </a:p>
        </p:txBody>
      </p:sp>
      <p:pic>
        <p:nvPicPr>
          <p:cNvPr id="6" name="Content Placeholder 5" descr="A close-up of a book&#10;&#10;Description automatically generated">
            <a:extLst>
              <a:ext uri="{FF2B5EF4-FFF2-40B4-BE49-F238E27FC236}">
                <a16:creationId xmlns:a16="http://schemas.microsoft.com/office/drawing/2014/main" id="{59C80FBA-A057-8374-3525-48E00E9A0AE8}"/>
              </a:ext>
            </a:extLst>
          </p:cNvPr>
          <p:cNvPicPr>
            <a:picLocks noGrp="1" noChangeAspect="1"/>
          </p:cNvPicPr>
          <p:nvPr>
            <p:ph sz="half" idx="2"/>
          </p:nvPr>
        </p:nvPicPr>
        <p:blipFill>
          <a:blip r:embed="rId2">
            <a:extLst>
              <a:ext uri="{28A0092B-C50C-407E-A947-70E740481C1C}">
                <a14:useLocalDpi xmlns:a14="http://schemas.microsoft.com/office/drawing/2010/main" val="0"/>
              </a:ext>
            </a:extLst>
          </a:blip>
          <a:stretch>
            <a:fillRect/>
          </a:stretch>
        </p:blipFill>
        <p:spPr>
          <a:xfrm>
            <a:off x="6807828" y="365124"/>
            <a:ext cx="4682298" cy="6243065"/>
          </a:xfrm>
        </p:spPr>
      </p:pic>
      <p:pic>
        <p:nvPicPr>
          <p:cNvPr id="8" name="Picture 7" descr="A person with a mustache&#10;&#10;Description automatically generated">
            <a:extLst>
              <a:ext uri="{FF2B5EF4-FFF2-40B4-BE49-F238E27FC236}">
                <a16:creationId xmlns:a16="http://schemas.microsoft.com/office/drawing/2014/main" id="{6E8B3C70-DDE2-BE50-5070-918C0A4256E2}"/>
              </a:ext>
            </a:extLst>
          </p:cNvPr>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2273777" y="3429000"/>
            <a:ext cx="2117565" cy="2879889"/>
          </a:xfrm>
          <a:prstGeom prst="rect">
            <a:avLst/>
          </a:prstGeom>
        </p:spPr>
      </p:pic>
    </p:spTree>
    <p:extLst>
      <p:ext uri="{BB962C8B-B14F-4D97-AF65-F5344CB8AC3E}">
        <p14:creationId xmlns:p14="http://schemas.microsoft.com/office/powerpoint/2010/main" val="1952577463"/>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FE3233A-DC18-7CC4-8160-A59F8B240E61}"/>
              </a:ext>
            </a:extLst>
          </p:cNvPr>
          <p:cNvSpPr>
            <a:spLocks noGrp="1"/>
          </p:cNvSpPr>
          <p:nvPr>
            <p:ph type="title"/>
          </p:nvPr>
        </p:nvSpPr>
        <p:spPr/>
        <p:txBody>
          <a:bodyPr/>
          <a:lstStyle/>
          <a:p>
            <a:r>
              <a:rPr lang="en-US" dirty="0">
                <a:effectLst/>
                <a:ea typeface="Times New Roman" panose="02020603050405020304" pitchFamily="18" charset="0"/>
              </a:rPr>
              <a:t>Lévi-</a:t>
            </a:r>
            <a:r>
              <a:rPr lang="en-US" dirty="0" err="1">
                <a:effectLst/>
                <a:ea typeface="Times New Roman" panose="02020603050405020304" pitchFamily="18" charset="0"/>
              </a:rPr>
              <a:t>Bruhl</a:t>
            </a:r>
            <a:r>
              <a:rPr lang="en-US" dirty="0">
                <a:effectLst/>
                <a:ea typeface="Times New Roman" panose="02020603050405020304" pitchFamily="18" charset="0"/>
              </a:rPr>
              <a:t> on myth</a:t>
            </a:r>
            <a:endParaRPr lang="en-GB" dirty="0"/>
          </a:p>
        </p:txBody>
      </p:sp>
      <p:sp>
        <p:nvSpPr>
          <p:cNvPr id="3" name="Content Placeholder 2">
            <a:extLst>
              <a:ext uri="{FF2B5EF4-FFF2-40B4-BE49-F238E27FC236}">
                <a16:creationId xmlns:a16="http://schemas.microsoft.com/office/drawing/2014/main" id="{DEB4B814-C866-8101-92F9-7AAD738BAA61}"/>
              </a:ext>
            </a:extLst>
          </p:cNvPr>
          <p:cNvSpPr>
            <a:spLocks noGrp="1"/>
          </p:cNvSpPr>
          <p:nvPr>
            <p:ph sz="half" idx="1"/>
          </p:nvPr>
        </p:nvSpPr>
        <p:spPr/>
        <p:txBody>
          <a:bodyPr>
            <a:normAutofit/>
          </a:bodyPr>
          <a:lstStyle/>
          <a:p>
            <a:pPr marL="0" indent="0">
              <a:buNone/>
            </a:pPr>
            <a:r>
              <a:rPr lang="en-GB" sz="1800" kern="0" dirty="0">
                <a:solidFill>
                  <a:srgbClr val="222222"/>
                </a:solidFill>
                <a:effectLst/>
                <a:latin typeface="+mj-lt"/>
                <a:ea typeface="Times New Roman" panose="02020603050405020304" pitchFamily="18" charset="0"/>
                <a:cs typeface="Times New Roman" panose="02020603050405020304" pitchFamily="18" charset="0"/>
              </a:rPr>
              <a:t>‘I have often insisted on the point that, </a:t>
            </a:r>
            <a:r>
              <a:rPr lang="en-GB" sz="1800" b="1" kern="0" dirty="0">
                <a:solidFill>
                  <a:srgbClr val="222222"/>
                </a:solidFill>
                <a:effectLst/>
                <a:latin typeface="+mj-lt"/>
                <a:ea typeface="Times New Roman" panose="02020603050405020304" pitchFamily="18" charset="0"/>
                <a:cs typeface="Times New Roman" panose="02020603050405020304" pitchFamily="18" charset="0"/>
              </a:rPr>
              <a:t>improbable, as it may seem to us</a:t>
            </a:r>
            <a:r>
              <a:rPr lang="en-GB" sz="1800" kern="0" dirty="0">
                <a:solidFill>
                  <a:srgbClr val="222222"/>
                </a:solidFill>
                <a:effectLst/>
                <a:latin typeface="+mj-lt"/>
                <a:ea typeface="Times New Roman" panose="02020603050405020304" pitchFamily="18" charset="0"/>
                <a:cs typeface="Times New Roman" panose="02020603050405020304" pitchFamily="18" charset="0"/>
              </a:rPr>
              <a:t>, among “primitive peoples</a:t>
            </a:r>
            <a:r>
              <a:rPr lang="en-GB" sz="1800" b="1" kern="0" dirty="0">
                <a:solidFill>
                  <a:srgbClr val="222222"/>
                </a:solidFill>
                <a:effectLst/>
                <a:latin typeface="+mj-lt"/>
                <a:ea typeface="Times New Roman" panose="02020603050405020304" pitchFamily="18" charset="0"/>
                <a:cs typeface="Times New Roman" panose="02020603050405020304" pitchFamily="18" charset="0"/>
              </a:rPr>
              <a:t>“ myths are taken as true histories. </a:t>
            </a:r>
            <a:r>
              <a:rPr lang="en-GB" sz="1800" kern="0" dirty="0">
                <a:solidFill>
                  <a:srgbClr val="222222"/>
                </a:solidFill>
                <a:effectLst/>
                <a:latin typeface="+mj-lt"/>
                <a:ea typeface="Times New Roman" panose="02020603050405020304" pitchFamily="18" charset="0"/>
                <a:cs typeface="Times New Roman" panose="02020603050405020304" pitchFamily="18" charset="0"/>
              </a:rPr>
              <a:t>I have tried to show the reasons for this, and I believe these reasons to be still valid. </a:t>
            </a:r>
            <a:r>
              <a:rPr lang="en-GB" sz="1800" b="1" kern="0" dirty="0">
                <a:solidFill>
                  <a:srgbClr val="222222"/>
                </a:solidFill>
                <a:effectLst/>
                <a:latin typeface="+mj-lt"/>
                <a:ea typeface="Times New Roman" panose="02020603050405020304" pitchFamily="18" charset="0"/>
                <a:cs typeface="Times New Roman" panose="02020603050405020304" pitchFamily="18" charset="0"/>
              </a:rPr>
              <a:t>But I have failed to ask myself if “true” has the same sense for the “primitive man” as for us…’</a:t>
            </a:r>
          </a:p>
          <a:p>
            <a:pPr marL="0" indent="0">
              <a:buNone/>
            </a:pPr>
            <a:endParaRPr lang="en-GB" sz="1800" kern="0" dirty="0">
              <a:solidFill>
                <a:srgbClr val="222222"/>
              </a:solidFill>
              <a:latin typeface="Arial" panose="020B0604020202020204" pitchFamily="34" charset="0"/>
              <a:ea typeface="Calibri" panose="020F0502020204030204" pitchFamily="34" charset="0"/>
              <a:cs typeface="Times New Roman" panose="02020603050405020304" pitchFamily="18" charset="0"/>
            </a:endParaRPr>
          </a:p>
          <a:p>
            <a:pPr marL="0" indent="0">
              <a:buNone/>
            </a:pPr>
            <a:endParaRPr lang="en-GB" sz="1800" kern="100" dirty="0">
              <a:effectLst/>
              <a:latin typeface="Calibri" panose="020F0502020204030204" pitchFamily="34" charset="0"/>
              <a:ea typeface="Calibri" panose="020F0502020204030204" pitchFamily="34" charset="0"/>
              <a:cs typeface="Times New Roman" panose="02020603050405020304" pitchFamily="18" charset="0"/>
            </a:endParaRPr>
          </a:p>
          <a:p>
            <a:pPr marL="0" indent="0">
              <a:buNone/>
            </a:pPr>
            <a:r>
              <a:rPr lang="en-GB" sz="1900" dirty="0">
                <a:effectLst/>
                <a:latin typeface="+mj-lt"/>
                <a:ea typeface="Times New Roman" panose="02020603050405020304" pitchFamily="18" charset="0"/>
                <a:cs typeface="Courier New" panose="02070309020205020404" pitchFamily="49" charset="0"/>
              </a:rPr>
              <a:t>Lévi-Bruhl, Lucien, </a:t>
            </a:r>
            <a:r>
              <a:rPr lang="en-GB" sz="1900" i="1" dirty="0">
                <a:effectLst/>
                <a:latin typeface="+mj-lt"/>
                <a:ea typeface="Times New Roman" panose="02020603050405020304" pitchFamily="18" charset="0"/>
                <a:cs typeface="Courier New" panose="02070309020205020404" pitchFamily="49" charset="0"/>
              </a:rPr>
              <a:t>The Notebooks on Primitive Mentality</a:t>
            </a:r>
            <a:r>
              <a:rPr lang="en-GB" sz="1900" dirty="0">
                <a:effectLst/>
                <a:latin typeface="+mj-lt"/>
                <a:ea typeface="Times New Roman" panose="02020603050405020304" pitchFamily="18" charset="0"/>
                <a:cs typeface="Courier New" panose="02070309020205020404" pitchFamily="49" charset="0"/>
              </a:rPr>
              <a:t>, trans. Peter Rivi</a:t>
            </a:r>
            <a:r>
              <a:rPr lang="en-GB" sz="1900" dirty="0">
                <a:effectLst/>
                <a:latin typeface="+mj-lt"/>
                <a:ea typeface="Times New Roman" panose="02020603050405020304" pitchFamily="18" charset="0"/>
              </a:rPr>
              <a:t>ère (Oxford: Basil Blackwell, 1975), p. 147, </a:t>
            </a:r>
            <a:r>
              <a:rPr lang="en-GB" sz="1900" dirty="0">
                <a:latin typeface="+mj-lt"/>
              </a:rPr>
              <a:t>Notebook IX, December 1938, ‘True Myth Histories. In What Sense?’.</a:t>
            </a:r>
          </a:p>
          <a:p>
            <a:endParaRPr lang="en-GB" dirty="0"/>
          </a:p>
        </p:txBody>
      </p:sp>
      <p:pic>
        <p:nvPicPr>
          <p:cNvPr id="5" name="Content Placeholder 4" descr="A person with a mustache&#10;&#10;Description automatically generated">
            <a:extLst>
              <a:ext uri="{FF2B5EF4-FFF2-40B4-BE49-F238E27FC236}">
                <a16:creationId xmlns:a16="http://schemas.microsoft.com/office/drawing/2014/main" id="{CA7A883B-37E2-8A9E-9BD4-3EB79A4A48A6}"/>
              </a:ext>
            </a:extLst>
          </p:cNvPr>
          <p:cNvPicPr>
            <a:picLocks noGrp="1" noChangeAspect="1"/>
          </p:cNvPicPr>
          <p:nvPr>
            <p:ph sz="half" idx="2"/>
          </p:nvPr>
        </p:nvPicPr>
        <p:blipFill>
          <a:blip r:embed="rId2">
            <a:extLst>
              <a:ext uri="{28A0092B-C50C-407E-A947-70E740481C1C}">
                <a14:useLocalDpi xmlns:a14="http://schemas.microsoft.com/office/drawing/2010/main" val="0"/>
              </a:ext>
            </a:extLst>
          </a:blip>
          <a:stretch>
            <a:fillRect/>
          </a:stretch>
        </p:blipFill>
        <p:spPr>
          <a:xfrm>
            <a:off x="7163243" y="1825625"/>
            <a:ext cx="3199513" cy="4351338"/>
          </a:xfrm>
          <a:prstGeom prst="rect">
            <a:avLst/>
          </a:prstGeom>
        </p:spPr>
      </p:pic>
    </p:spTree>
    <p:extLst>
      <p:ext uri="{BB962C8B-B14F-4D97-AF65-F5344CB8AC3E}">
        <p14:creationId xmlns:p14="http://schemas.microsoft.com/office/powerpoint/2010/main" val="1112359630"/>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EC53A01-F924-5D84-5AC6-B503307FE870}"/>
              </a:ext>
            </a:extLst>
          </p:cNvPr>
          <p:cNvSpPr>
            <a:spLocks noGrp="1"/>
          </p:cNvSpPr>
          <p:nvPr>
            <p:ph type="title"/>
          </p:nvPr>
        </p:nvSpPr>
        <p:spPr/>
        <p:txBody>
          <a:bodyPr/>
          <a:lstStyle/>
          <a:p>
            <a:r>
              <a:rPr lang="en-US" dirty="0">
                <a:effectLst/>
                <a:ea typeface="Times New Roman" panose="02020603050405020304" pitchFamily="18" charset="0"/>
              </a:rPr>
              <a:t>Lévi-</a:t>
            </a:r>
            <a:r>
              <a:rPr lang="en-US" dirty="0" err="1">
                <a:effectLst/>
                <a:ea typeface="Times New Roman" panose="02020603050405020304" pitchFamily="18" charset="0"/>
              </a:rPr>
              <a:t>Bruhl</a:t>
            </a:r>
            <a:r>
              <a:rPr lang="en-US" dirty="0">
                <a:effectLst/>
                <a:ea typeface="Times New Roman" panose="02020603050405020304" pitchFamily="18" charset="0"/>
              </a:rPr>
              <a:t> on myth</a:t>
            </a:r>
            <a:endParaRPr lang="en-GB" dirty="0"/>
          </a:p>
        </p:txBody>
      </p:sp>
      <p:sp>
        <p:nvSpPr>
          <p:cNvPr id="3" name="Content Placeholder 2">
            <a:extLst>
              <a:ext uri="{FF2B5EF4-FFF2-40B4-BE49-F238E27FC236}">
                <a16:creationId xmlns:a16="http://schemas.microsoft.com/office/drawing/2014/main" id="{8FD8F8E6-4726-ED00-6B80-70CA444C7D43}"/>
              </a:ext>
            </a:extLst>
          </p:cNvPr>
          <p:cNvSpPr>
            <a:spLocks noGrp="1"/>
          </p:cNvSpPr>
          <p:nvPr>
            <p:ph sz="half" idx="1"/>
          </p:nvPr>
        </p:nvSpPr>
        <p:spPr/>
        <p:txBody>
          <a:bodyPr>
            <a:normAutofit/>
          </a:bodyPr>
          <a:lstStyle/>
          <a:p>
            <a:pPr marL="0" indent="0">
              <a:buNone/>
            </a:pPr>
            <a:r>
              <a:rPr lang="en-GB" sz="1800" kern="0" dirty="0">
                <a:solidFill>
                  <a:srgbClr val="222222"/>
                </a:solidFill>
                <a:effectLst/>
                <a:latin typeface="+mj-lt"/>
                <a:ea typeface="Times New Roman" panose="02020603050405020304" pitchFamily="18" charset="0"/>
                <a:cs typeface="Times New Roman" panose="02020603050405020304" pitchFamily="18" charset="0"/>
              </a:rPr>
              <a:t>‘But what I did not notice until now, and what has some important consequences, </a:t>
            </a:r>
            <a:r>
              <a:rPr lang="en-GB" sz="1800" b="1" kern="0" dirty="0">
                <a:solidFill>
                  <a:srgbClr val="222222"/>
                </a:solidFill>
                <a:effectLst/>
                <a:latin typeface="+mj-lt"/>
                <a:ea typeface="Times New Roman" panose="02020603050405020304" pitchFamily="18" charset="0"/>
                <a:cs typeface="Times New Roman" panose="02020603050405020304" pitchFamily="18" charset="0"/>
              </a:rPr>
              <a:t>is that the word real has only one sense for us, and for the primitive man, it has two</a:t>
            </a:r>
            <a:r>
              <a:rPr lang="en-GB" sz="1800" kern="0" dirty="0">
                <a:solidFill>
                  <a:srgbClr val="222222"/>
                </a:solidFill>
                <a:effectLst/>
                <a:latin typeface="+mj-lt"/>
                <a:ea typeface="Times New Roman" panose="02020603050405020304" pitchFamily="18" charset="0"/>
                <a:cs typeface="Times New Roman" panose="02020603050405020304" pitchFamily="18" charset="0"/>
              </a:rPr>
              <a:t>. Real for us is unequivocal: that is real, whose actual existence can be perceived, or, directly or indirectly, proved uncontestably. What does not satisfy these conditions may be more or less probable, but cannot be part of reality.  this conviction is integral to our idea of experience, to our idea of truth (or concrete reality).’</a:t>
            </a:r>
          </a:p>
          <a:p>
            <a:pPr marL="0" indent="0">
              <a:buNone/>
            </a:pPr>
            <a:endParaRPr lang="en-GB" sz="1800" kern="100" dirty="0">
              <a:effectLst/>
              <a:latin typeface="+mj-lt"/>
              <a:ea typeface="Calibri" panose="020F0502020204030204" pitchFamily="34" charset="0"/>
              <a:cs typeface="Times New Roman" panose="02020603050405020304" pitchFamily="18" charset="0"/>
            </a:endParaRPr>
          </a:p>
          <a:p>
            <a:pPr marL="0" indent="0">
              <a:buNone/>
            </a:pPr>
            <a:r>
              <a:rPr lang="en-GB" sz="1600" dirty="0">
                <a:effectLst/>
                <a:latin typeface="+mj-lt"/>
                <a:ea typeface="Times New Roman" panose="02020603050405020304" pitchFamily="18" charset="0"/>
                <a:cs typeface="Courier New" panose="02070309020205020404" pitchFamily="49" charset="0"/>
              </a:rPr>
              <a:t>Lévi-Bruhl, Lucien, </a:t>
            </a:r>
            <a:r>
              <a:rPr lang="en-GB" sz="1600" i="1" dirty="0">
                <a:effectLst/>
                <a:latin typeface="+mj-lt"/>
                <a:ea typeface="Times New Roman" panose="02020603050405020304" pitchFamily="18" charset="0"/>
                <a:cs typeface="Courier New" panose="02070309020205020404" pitchFamily="49" charset="0"/>
              </a:rPr>
              <a:t>The Notebooks on Primitive Mentality</a:t>
            </a:r>
            <a:r>
              <a:rPr lang="en-GB" sz="1600" dirty="0">
                <a:effectLst/>
                <a:latin typeface="+mj-lt"/>
                <a:ea typeface="Times New Roman" panose="02020603050405020304" pitchFamily="18" charset="0"/>
                <a:cs typeface="Courier New" panose="02070309020205020404" pitchFamily="49" charset="0"/>
              </a:rPr>
              <a:t>, trans. Peter Rivi</a:t>
            </a:r>
            <a:r>
              <a:rPr lang="en-GB" sz="1600" dirty="0">
                <a:effectLst/>
                <a:latin typeface="+mj-lt"/>
                <a:ea typeface="Times New Roman" panose="02020603050405020304" pitchFamily="18" charset="0"/>
              </a:rPr>
              <a:t>ère (Oxford: Basil Blackwell, 1975), p. 147, </a:t>
            </a:r>
            <a:r>
              <a:rPr lang="en-GB" sz="1600" dirty="0">
                <a:latin typeface="+mj-lt"/>
              </a:rPr>
              <a:t>Notebook IX, December 1938, ‘True Myth Histories. In What Sense?’.</a:t>
            </a:r>
          </a:p>
          <a:p>
            <a:endParaRPr lang="en-GB" dirty="0"/>
          </a:p>
        </p:txBody>
      </p:sp>
      <p:pic>
        <p:nvPicPr>
          <p:cNvPr id="5" name="Content Placeholder 4" descr="A person with a mustache&#10;&#10;Description automatically generated">
            <a:extLst>
              <a:ext uri="{FF2B5EF4-FFF2-40B4-BE49-F238E27FC236}">
                <a16:creationId xmlns:a16="http://schemas.microsoft.com/office/drawing/2014/main" id="{90405F07-9721-6307-4F6C-7DD291982B7D}"/>
              </a:ext>
            </a:extLst>
          </p:cNvPr>
          <p:cNvPicPr>
            <a:picLocks noGrp="1" noChangeAspect="1"/>
          </p:cNvPicPr>
          <p:nvPr>
            <p:ph sz="half" idx="2"/>
          </p:nvPr>
        </p:nvPicPr>
        <p:blipFill>
          <a:blip r:embed="rId2">
            <a:extLst>
              <a:ext uri="{28A0092B-C50C-407E-A947-70E740481C1C}">
                <a14:useLocalDpi xmlns:a14="http://schemas.microsoft.com/office/drawing/2010/main" val="0"/>
              </a:ext>
            </a:extLst>
          </a:blip>
          <a:stretch>
            <a:fillRect/>
          </a:stretch>
        </p:blipFill>
        <p:spPr>
          <a:xfrm>
            <a:off x="7163243" y="1825625"/>
            <a:ext cx="3199513" cy="4351338"/>
          </a:xfrm>
          <a:prstGeom prst="rect">
            <a:avLst/>
          </a:prstGeom>
        </p:spPr>
      </p:pic>
    </p:spTree>
    <p:extLst>
      <p:ext uri="{BB962C8B-B14F-4D97-AF65-F5344CB8AC3E}">
        <p14:creationId xmlns:p14="http://schemas.microsoft.com/office/powerpoint/2010/main" val="1486573143"/>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DFDD691-FF89-93A2-34EE-FE2F4155A953}"/>
              </a:ext>
            </a:extLst>
          </p:cNvPr>
          <p:cNvSpPr>
            <a:spLocks noGrp="1"/>
          </p:cNvSpPr>
          <p:nvPr>
            <p:ph type="title"/>
          </p:nvPr>
        </p:nvSpPr>
        <p:spPr/>
        <p:txBody>
          <a:bodyPr/>
          <a:lstStyle/>
          <a:p>
            <a:r>
              <a:rPr lang="en-US" dirty="0">
                <a:effectLst/>
                <a:ea typeface="Times New Roman" panose="02020603050405020304" pitchFamily="18" charset="0"/>
              </a:rPr>
              <a:t>Lévi-</a:t>
            </a:r>
            <a:r>
              <a:rPr lang="en-US" dirty="0" err="1">
                <a:effectLst/>
                <a:ea typeface="Times New Roman" panose="02020603050405020304" pitchFamily="18" charset="0"/>
              </a:rPr>
              <a:t>Bruhl</a:t>
            </a:r>
            <a:r>
              <a:rPr lang="en-US" dirty="0">
                <a:effectLst/>
                <a:ea typeface="Times New Roman" panose="02020603050405020304" pitchFamily="18" charset="0"/>
              </a:rPr>
              <a:t> on myth</a:t>
            </a:r>
            <a:endParaRPr lang="en-GB" dirty="0"/>
          </a:p>
        </p:txBody>
      </p:sp>
      <p:sp>
        <p:nvSpPr>
          <p:cNvPr id="3" name="Content Placeholder 2">
            <a:extLst>
              <a:ext uri="{FF2B5EF4-FFF2-40B4-BE49-F238E27FC236}">
                <a16:creationId xmlns:a16="http://schemas.microsoft.com/office/drawing/2014/main" id="{84062F00-97FC-ADED-4742-B25B8DBED97A}"/>
              </a:ext>
            </a:extLst>
          </p:cNvPr>
          <p:cNvSpPr>
            <a:spLocks noGrp="1"/>
          </p:cNvSpPr>
          <p:nvPr>
            <p:ph sz="half" idx="1"/>
          </p:nvPr>
        </p:nvSpPr>
        <p:spPr/>
        <p:txBody>
          <a:bodyPr>
            <a:normAutofit/>
          </a:bodyPr>
          <a:lstStyle/>
          <a:p>
            <a:pPr marL="0" indent="0">
              <a:lnSpc>
                <a:spcPct val="107000"/>
              </a:lnSpc>
              <a:spcAft>
                <a:spcPts val="800"/>
              </a:spcAft>
              <a:buNone/>
            </a:pPr>
            <a:r>
              <a:rPr lang="en-GB" sz="1800" kern="0" dirty="0">
                <a:solidFill>
                  <a:srgbClr val="222222"/>
                </a:solidFill>
                <a:effectLst/>
                <a:latin typeface="+mj-lt"/>
                <a:ea typeface="Times New Roman" panose="02020603050405020304" pitchFamily="18" charset="0"/>
                <a:cs typeface="Times New Roman" panose="02020603050405020304" pitchFamily="18" charset="0"/>
              </a:rPr>
              <a:t>‘Now the primitive mentality has not at all the same idea of experience. It is wider than ours. </a:t>
            </a:r>
            <a:r>
              <a:rPr lang="en-GB" sz="1800" b="1" kern="0" dirty="0">
                <a:solidFill>
                  <a:srgbClr val="222222"/>
                </a:solidFill>
                <a:effectLst/>
                <a:latin typeface="+mj-lt"/>
                <a:ea typeface="Times New Roman" panose="02020603050405020304" pitchFamily="18" charset="0"/>
                <a:cs typeface="Times New Roman" panose="02020603050405020304" pitchFamily="18" charset="0"/>
              </a:rPr>
              <a:t>It will include, besides, the ordinary experience, which is like ours, the mystical experience, which puts “primitive man” in contact with another reality, </a:t>
            </a:r>
            <a:r>
              <a:rPr lang="en-GB" sz="1800" kern="0" dirty="0">
                <a:solidFill>
                  <a:srgbClr val="222222"/>
                </a:solidFill>
                <a:effectLst/>
                <a:latin typeface="+mj-lt"/>
                <a:ea typeface="Times New Roman" panose="02020603050405020304" pitchFamily="18" charset="0"/>
                <a:cs typeface="Times New Roman" panose="02020603050405020304" pitchFamily="18" charset="0"/>
              </a:rPr>
              <a:t>revealed by that experience itself, and he does not dream of doubting it any more than the experience furnished by the impressions coming from the surrounding milieu.’ </a:t>
            </a:r>
            <a:endParaRPr lang="en-GB" sz="1800" kern="100" dirty="0">
              <a:effectLst/>
              <a:latin typeface="+mj-lt"/>
              <a:ea typeface="Calibri" panose="020F0502020204030204" pitchFamily="34" charset="0"/>
              <a:cs typeface="Times New Roman" panose="02020603050405020304" pitchFamily="18" charset="0"/>
            </a:endParaRPr>
          </a:p>
          <a:p>
            <a:pPr marL="0" indent="0">
              <a:buNone/>
            </a:pPr>
            <a:r>
              <a:rPr lang="en-GB" sz="1800" kern="100" dirty="0">
                <a:effectLst/>
                <a:latin typeface="+mj-lt"/>
                <a:ea typeface="Calibri" panose="020F0502020204030204" pitchFamily="34" charset="0"/>
                <a:cs typeface="Times New Roman" panose="02020603050405020304" pitchFamily="18" charset="0"/>
              </a:rPr>
              <a:t>Lévi-</a:t>
            </a:r>
            <a:r>
              <a:rPr lang="en-GB" sz="1800" kern="100" dirty="0" err="1">
                <a:effectLst/>
                <a:latin typeface="+mj-lt"/>
                <a:ea typeface="Calibri" panose="020F0502020204030204" pitchFamily="34" charset="0"/>
                <a:cs typeface="Times New Roman" panose="02020603050405020304" pitchFamily="18" charset="0"/>
              </a:rPr>
              <a:t>Bruhl</a:t>
            </a:r>
            <a:r>
              <a:rPr lang="en-GB" sz="1800" kern="100" dirty="0">
                <a:effectLst/>
                <a:latin typeface="+mj-lt"/>
                <a:ea typeface="Calibri" panose="020F0502020204030204" pitchFamily="34" charset="0"/>
                <a:cs typeface="Times New Roman" panose="02020603050405020304" pitchFamily="18" charset="0"/>
              </a:rPr>
              <a:t>, Lucien, </a:t>
            </a:r>
            <a:r>
              <a:rPr lang="en-GB" sz="1800" i="1" kern="100" dirty="0">
                <a:effectLst/>
                <a:latin typeface="+mj-lt"/>
                <a:ea typeface="Calibri" panose="020F0502020204030204" pitchFamily="34" charset="0"/>
                <a:cs typeface="Times New Roman" panose="02020603050405020304" pitchFamily="18" charset="0"/>
              </a:rPr>
              <a:t>The Notebooks on Primitive Mentality</a:t>
            </a:r>
            <a:r>
              <a:rPr lang="en-GB" sz="1800" kern="100" dirty="0">
                <a:effectLst/>
                <a:latin typeface="+mj-lt"/>
                <a:ea typeface="Calibri" panose="020F0502020204030204" pitchFamily="34" charset="0"/>
                <a:cs typeface="Times New Roman" panose="02020603050405020304" pitchFamily="18" charset="0"/>
              </a:rPr>
              <a:t>, trans. Peter Rivière (Oxford: Basil Blackwell, 1975), p. 147, Notebook IX, December 1938, ‘True Myth Histories. In What Sense?’.</a:t>
            </a:r>
          </a:p>
          <a:p>
            <a:pPr marL="0" indent="0">
              <a:buNone/>
            </a:pPr>
            <a:r>
              <a:rPr lang="en-GB" sz="1800" kern="100" dirty="0">
                <a:effectLst/>
                <a:latin typeface="+mj-lt"/>
                <a:ea typeface="Calibri" panose="020F0502020204030204" pitchFamily="34" charset="0"/>
                <a:cs typeface="Times New Roman" panose="02020603050405020304" pitchFamily="18" charset="0"/>
              </a:rPr>
              <a:t> </a:t>
            </a:r>
          </a:p>
          <a:p>
            <a:endParaRPr lang="en-GB" dirty="0"/>
          </a:p>
        </p:txBody>
      </p:sp>
      <p:pic>
        <p:nvPicPr>
          <p:cNvPr id="5" name="Content Placeholder 4" descr="A person with a mustache&#10;&#10;Description automatically generated">
            <a:extLst>
              <a:ext uri="{FF2B5EF4-FFF2-40B4-BE49-F238E27FC236}">
                <a16:creationId xmlns:a16="http://schemas.microsoft.com/office/drawing/2014/main" id="{0853BCBB-2482-1095-27D0-5F47EB57AFFC}"/>
              </a:ext>
            </a:extLst>
          </p:cNvPr>
          <p:cNvPicPr>
            <a:picLocks noGrp="1" noChangeAspect="1"/>
          </p:cNvPicPr>
          <p:nvPr>
            <p:ph sz="half" idx="2"/>
          </p:nvPr>
        </p:nvPicPr>
        <p:blipFill>
          <a:blip r:embed="rId2">
            <a:extLst>
              <a:ext uri="{28A0092B-C50C-407E-A947-70E740481C1C}">
                <a14:useLocalDpi xmlns:a14="http://schemas.microsoft.com/office/drawing/2010/main" val="0"/>
              </a:ext>
            </a:extLst>
          </a:blip>
          <a:stretch>
            <a:fillRect/>
          </a:stretch>
        </p:blipFill>
        <p:spPr>
          <a:xfrm>
            <a:off x="7163243" y="1825625"/>
            <a:ext cx="3199513" cy="4351338"/>
          </a:xfrm>
          <a:prstGeom prst="rect">
            <a:avLst/>
          </a:prstGeom>
        </p:spPr>
      </p:pic>
    </p:spTree>
    <p:extLst>
      <p:ext uri="{BB962C8B-B14F-4D97-AF65-F5344CB8AC3E}">
        <p14:creationId xmlns:p14="http://schemas.microsoft.com/office/powerpoint/2010/main" val="1806052242"/>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4F82F8C-1343-10F6-0482-7CAA04FE0AC5}"/>
              </a:ext>
            </a:extLst>
          </p:cNvPr>
          <p:cNvSpPr>
            <a:spLocks noGrp="1"/>
          </p:cNvSpPr>
          <p:nvPr>
            <p:ph type="title"/>
          </p:nvPr>
        </p:nvSpPr>
        <p:spPr/>
        <p:txBody>
          <a:bodyPr/>
          <a:lstStyle/>
          <a:p>
            <a:r>
              <a:rPr lang="en-GB" dirty="0"/>
              <a:t>Structuralism</a:t>
            </a:r>
          </a:p>
        </p:txBody>
      </p:sp>
      <p:sp>
        <p:nvSpPr>
          <p:cNvPr id="4" name="Content Placeholder 3">
            <a:extLst>
              <a:ext uri="{FF2B5EF4-FFF2-40B4-BE49-F238E27FC236}">
                <a16:creationId xmlns:a16="http://schemas.microsoft.com/office/drawing/2014/main" id="{F8DB3AD2-2AEB-5ACA-8A88-5FAA02ECAD80}"/>
              </a:ext>
            </a:extLst>
          </p:cNvPr>
          <p:cNvSpPr>
            <a:spLocks noGrp="1"/>
          </p:cNvSpPr>
          <p:nvPr>
            <p:ph sz="half" idx="1"/>
          </p:nvPr>
        </p:nvSpPr>
        <p:spPr/>
        <p:txBody>
          <a:bodyPr>
            <a:normAutofit lnSpcReduction="10000"/>
          </a:bodyPr>
          <a:lstStyle/>
          <a:p>
            <a:pPr marL="0" indent="0">
              <a:buNone/>
            </a:pPr>
            <a:r>
              <a:rPr lang="en-GB" sz="1800" b="1" dirty="0">
                <a:effectLst/>
                <a:latin typeface="Aptos" panose="020B0004020202020204" pitchFamily="34" charset="0"/>
                <a:ea typeface="Aptos" panose="020B0004020202020204" pitchFamily="34" charset="0"/>
                <a:cs typeface="Times New Roman" panose="02020603050405020304" pitchFamily="18" charset="0"/>
              </a:rPr>
              <a:t>Wilhelm Maximilian Wundt</a:t>
            </a:r>
            <a:r>
              <a:rPr lang="en-GB" sz="1800" dirty="0">
                <a:effectLst/>
                <a:latin typeface="Aptos" panose="020B0004020202020204" pitchFamily="34" charset="0"/>
                <a:ea typeface="Aptos" panose="020B0004020202020204" pitchFamily="34" charset="0"/>
                <a:cs typeface="Times New Roman" panose="02020603050405020304" pitchFamily="18" charset="0"/>
              </a:rPr>
              <a:t> (1832 – 1920)</a:t>
            </a:r>
          </a:p>
          <a:p>
            <a:pPr marL="0" indent="0">
              <a:lnSpc>
                <a:spcPct val="107000"/>
              </a:lnSpc>
              <a:spcAft>
                <a:spcPts val="800"/>
              </a:spcAft>
              <a:buNone/>
            </a:pPr>
            <a:r>
              <a:rPr lang="en-GB" sz="1800" kern="100" dirty="0">
                <a:effectLst/>
                <a:latin typeface="Aptos" panose="020B0004020202020204" pitchFamily="34" charset="0"/>
                <a:ea typeface="Aptos" panose="020B0004020202020204" pitchFamily="34" charset="0"/>
                <a:cs typeface="Times New Roman" panose="02020603050405020304" pitchFamily="18" charset="0"/>
              </a:rPr>
              <a:t>‘Father of experimental psychology’</a:t>
            </a:r>
          </a:p>
          <a:p>
            <a:pPr marL="0" indent="0">
              <a:lnSpc>
                <a:spcPct val="107000"/>
              </a:lnSpc>
              <a:spcAft>
                <a:spcPts val="800"/>
              </a:spcAft>
              <a:buNone/>
            </a:pPr>
            <a:r>
              <a:rPr lang="en-GB" sz="1800" kern="100" dirty="0">
                <a:effectLst/>
                <a:latin typeface="Aptos" panose="020B0004020202020204" pitchFamily="34" charset="0"/>
                <a:ea typeface="Aptos" panose="020B0004020202020204" pitchFamily="34" charset="0"/>
                <a:cs typeface="Times New Roman" panose="02020603050405020304" pitchFamily="18" charset="0"/>
              </a:rPr>
              <a:t>Theory of ‘voluntarism’ – emphasises the will</a:t>
            </a:r>
          </a:p>
          <a:p>
            <a:pPr marL="0" indent="0">
              <a:lnSpc>
                <a:spcPct val="107000"/>
              </a:lnSpc>
              <a:spcAft>
                <a:spcPts val="800"/>
              </a:spcAft>
              <a:buNone/>
            </a:pPr>
            <a:r>
              <a:rPr lang="en-GB" sz="1800" kern="100" dirty="0">
                <a:effectLst/>
                <a:latin typeface="Aptos" panose="020B0004020202020204" pitchFamily="34" charset="0"/>
                <a:ea typeface="Aptos" panose="020B0004020202020204" pitchFamily="34" charset="0"/>
                <a:cs typeface="Times New Roman" panose="02020603050405020304" pitchFamily="18" charset="0"/>
              </a:rPr>
              <a:t>Boring, E.G., 1950 [1942], </a:t>
            </a:r>
            <a:r>
              <a:rPr lang="en-GB" sz="1800" i="1" kern="100" dirty="0">
                <a:effectLst/>
                <a:latin typeface="Aptos" panose="020B0004020202020204" pitchFamily="34" charset="0"/>
                <a:ea typeface="Aptos" panose="020B0004020202020204" pitchFamily="34" charset="0"/>
                <a:cs typeface="Times New Roman" panose="02020603050405020304" pitchFamily="18" charset="0"/>
              </a:rPr>
              <a:t>A History of Experimental Psychology</a:t>
            </a:r>
            <a:r>
              <a:rPr lang="en-GB" sz="1800" kern="100" dirty="0">
                <a:effectLst/>
                <a:latin typeface="Aptos" panose="020B0004020202020204" pitchFamily="34" charset="0"/>
                <a:ea typeface="Aptos" panose="020B0004020202020204" pitchFamily="34" charset="0"/>
                <a:cs typeface="Times New Roman" panose="02020603050405020304" pitchFamily="18" charset="0"/>
              </a:rPr>
              <a:t>, 2</a:t>
            </a:r>
            <a:r>
              <a:rPr lang="en-GB" sz="1800" kern="100" baseline="30000" dirty="0">
                <a:effectLst/>
                <a:latin typeface="Aptos" panose="020B0004020202020204" pitchFamily="34" charset="0"/>
                <a:ea typeface="Aptos" panose="020B0004020202020204" pitchFamily="34" charset="0"/>
                <a:cs typeface="Times New Roman" panose="02020603050405020304" pitchFamily="18" charset="0"/>
              </a:rPr>
              <a:t>nd</a:t>
            </a:r>
            <a:r>
              <a:rPr lang="en-GB" sz="1800" kern="100" dirty="0">
                <a:effectLst/>
                <a:latin typeface="Aptos" panose="020B0004020202020204" pitchFamily="34" charset="0"/>
                <a:ea typeface="Aptos" panose="020B0004020202020204" pitchFamily="34" charset="0"/>
                <a:cs typeface="Times New Roman" panose="02020603050405020304" pitchFamily="18" charset="0"/>
              </a:rPr>
              <a:t> ed., New York: Appleton-Century-Crofts.</a:t>
            </a:r>
          </a:p>
          <a:p>
            <a:pPr marL="0" indent="0">
              <a:lnSpc>
                <a:spcPct val="107000"/>
              </a:lnSpc>
              <a:spcAft>
                <a:spcPts val="800"/>
              </a:spcAft>
              <a:buNone/>
            </a:pPr>
            <a:r>
              <a:rPr lang="en-GB" sz="1800" kern="100" dirty="0">
                <a:effectLst/>
                <a:latin typeface="Aptos" panose="020B0004020202020204" pitchFamily="34" charset="0"/>
                <a:ea typeface="Aptos" panose="020B0004020202020204" pitchFamily="34" charset="0"/>
                <a:cs typeface="Times New Roman" panose="02020603050405020304" pitchFamily="18" charset="0"/>
              </a:rPr>
              <a:t>Kim, Alan, "Wilhelm Maximilian Wundt", </a:t>
            </a:r>
            <a:r>
              <a:rPr lang="en-GB" sz="1800" i="1" kern="100" dirty="0">
                <a:effectLst/>
                <a:latin typeface="Aptos" panose="020B0004020202020204" pitchFamily="34" charset="0"/>
                <a:ea typeface="Aptos" panose="020B0004020202020204" pitchFamily="34" charset="0"/>
                <a:cs typeface="Times New Roman" panose="02020603050405020304" pitchFamily="18" charset="0"/>
              </a:rPr>
              <a:t>The Stanford </a:t>
            </a:r>
            <a:r>
              <a:rPr lang="en-GB" sz="1800" i="1" kern="100" dirty="0" err="1">
                <a:effectLst/>
                <a:latin typeface="Aptos" panose="020B0004020202020204" pitchFamily="34" charset="0"/>
                <a:ea typeface="Aptos" panose="020B0004020202020204" pitchFamily="34" charset="0"/>
                <a:cs typeface="Times New Roman" panose="02020603050405020304" pitchFamily="18" charset="0"/>
              </a:rPr>
              <a:t>Encyclopedia</a:t>
            </a:r>
            <a:r>
              <a:rPr lang="en-GB" sz="1800" i="1" kern="100" dirty="0">
                <a:effectLst/>
                <a:latin typeface="Aptos" panose="020B0004020202020204" pitchFamily="34" charset="0"/>
                <a:ea typeface="Aptos" panose="020B0004020202020204" pitchFamily="34" charset="0"/>
                <a:cs typeface="Times New Roman" panose="02020603050405020304" pitchFamily="18" charset="0"/>
              </a:rPr>
              <a:t> of Philosophy </a:t>
            </a:r>
            <a:r>
              <a:rPr lang="en-GB" sz="1800" kern="100" dirty="0">
                <a:effectLst/>
                <a:latin typeface="Aptos" panose="020B0004020202020204" pitchFamily="34" charset="0"/>
                <a:ea typeface="Aptos" panose="020B0004020202020204" pitchFamily="34" charset="0"/>
                <a:cs typeface="Times New Roman" panose="02020603050405020304" pitchFamily="18" charset="0"/>
              </a:rPr>
              <a:t>(Winter 2022 Edition), Edward N. </a:t>
            </a:r>
            <a:r>
              <a:rPr lang="en-GB" sz="1800" kern="100" dirty="0" err="1">
                <a:effectLst/>
                <a:latin typeface="Aptos" panose="020B0004020202020204" pitchFamily="34" charset="0"/>
                <a:ea typeface="Aptos" panose="020B0004020202020204" pitchFamily="34" charset="0"/>
                <a:cs typeface="Times New Roman" panose="02020603050405020304" pitchFamily="18" charset="0"/>
              </a:rPr>
              <a:t>Zalta</a:t>
            </a:r>
            <a:r>
              <a:rPr lang="en-GB" sz="1800" kern="100" dirty="0">
                <a:effectLst/>
                <a:latin typeface="Aptos" panose="020B0004020202020204" pitchFamily="34" charset="0"/>
                <a:ea typeface="Aptos" panose="020B0004020202020204" pitchFamily="34" charset="0"/>
                <a:cs typeface="Times New Roman" panose="02020603050405020304" pitchFamily="18" charset="0"/>
              </a:rPr>
              <a:t> &amp; Uri </a:t>
            </a:r>
            <a:r>
              <a:rPr lang="en-GB" sz="1800" kern="100" dirty="0" err="1">
                <a:effectLst/>
                <a:latin typeface="Aptos" panose="020B0004020202020204" pitchFamily="34" charset="0"/>
                <a:ea typeface="Aptos" panose="020B0004020202020204" pitchFamily="34" charset="0"/>
                <a:cs typeface="Times New Roman" panose="02020603050405020304" pitchFamily="18" charset="0"/>
              </a:rPr>
              <a:t>Nodelman</a:t>
            </a:r>
            <a:r>
              <a:rPr lang="en-GB" sz="1800" kern="100" dirty="0">
                <a:effectLst/>
                <a:latin typeface="Aptos" panose="020B0004020202020204" pitchFamily="34" charset="0"/>
                <a:ea typeface="Aptos" panose="020B0004020202020204" pitchFamily="34" charset="0"/>
                <a:cs typeface="Times New Roman" panose="02020603050405020304" pitchFamily="18" charset="0"/>
              </a:rPr>
              <a:t> (eds.), URL = &lt;https://plato.stanford.edu/archives/win2022/entries/wilhelm-wundt/&gt;.</a:t>
            </a:r>
          </a:p>
          <a:p>
            <a:endParaRPr lang="en-GB" dirty="0"/>
          </a:p>
        </p:txBody>
      </p:sp>
      <p:pic>
        <p:nvPicPr>
          <p:cNvPr id="7" name="Content Placeholder 6" descr="A person with a beard wearing glasses&#10;&#10;Description automatically generated">
            <a:extLst>
              <a:ext uri="{FF2B5EF4-FFF2-40B4-BE49-F238E27FC236}">
                <a16:creationId xmlns:a16="http://schemas.microsoft.com/office/drawing/2014/main" id="{9389F8DD-BD22-6FE2-A890-C145F16C79AA}"/>
              </a:ext>
            </a:extLst>
          </p:cNvPr>
          <p:cNvPicPr>
            <a:picLocks noGrp="1" noChangeAspect="1"/>
          </p:cNvPicPr>
          <p:nvPr>
            <p:ph sz="half" idx="2"/>
          </p:nvPr>
        </p:nvPicPr>
        <p:blipFill>
          <a:blip r:embed="rId2">
            <a:extLst>
              <a:ext uri="{28A0092B-C50C-407E-A947-70E740481C1C}">
                <a14:useLocalDpi xmlns:a14="http://schemas.microsoft.com/office/drawing/2010/main" val="0"/>
              </a:ext>
            </a:extLst>
          </a:blip>
          <a:stretch>
            <a:fillRect/>
          </a:stretch>
        </p:blipFill>
        <p:spPr>
          <a:xfrm>
            <a:off x="7727281" y="1540042"/>
            <a:ext cx="3020137" cy="4063457"/>
          </a:xfrm>
        </p:spPr>
      </p:pic>
    </p:spTree>
    <p:extLst>
      <p:ext uri="{BB962C8B-B14F-4D97-AF65-F5344CB8AC3E}">
        <p14:creationId xmlns:p14="http://schemas.microsoft.com/office/powerpoint/2010/main" val="3496483744"/>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0266644-D8EE-81AB-DA1B-B258B3D10621}"/>
              </a:ext>
            </a:extLst>
          </p:cNvPr>
          <p:cNvSpPr>
            <a:spLocks noGrp="1"/>
          </p:cNvSpPr>
          <p:nvPr>
            <p:ph type="title"/>
          </p:nvPr>
        </p:nvSpPr>
        <p:spPr/>
        <p:txBody>
          <a:bodyPr/>
          <a:lstStyle/>
          <a:p>
            <a:r>
              <a:rPr lang="en-GB" dirty="0"/>
              <a:t>Structuralism</a:t>
            </a:r>
          </a:p>
        </p:txBody>
      </p:sp>
      <p:sp>
        <p:nvSpPr>
          <p:cNvPr id="3" name="Content Placeholder 2">
            <a:extLst>
              <a:ext uri="{FF2B5EF4-FFF2-40B4-BE49-F238E27FC236}">
                <a16:creationId xmlns:a16="http://schemas.microsoft.com/office/drawing/2014/main" id="{C3174895-7250-3829-272C-7DC86A0AA0B0}"/>
              </a:ext>
            </a:extLst>
          </p:cNvPr>
          <p:cNvSpPr>
            <a:spLocks noGrp="1"/>
          </p:cNvSpPr>
          <p:nvPr>
            <p:ph sz="half" idx="1"/>
          </p:nvPr>
        </p:nvSpPr>
        <p:spPr/>
        <p:txBody>
          <a:bodyPr>
            <a:normAutofit/>
          </a:bodyPr>
          <a:lstStyle/>
          <a:p>
            <a:pPr marL="0" indent="0">
              <a:buNone/>
            </a:pPr>
            <a:r>
              <a:rPr lang="en-GB" sz="1800" kern="100" dirty="0">
                <a:effectLst/>
                <a:latin typeface="+mj-lt"/>
                <a:ea typeface="Aptos" panose="020B0004020202020204" pitchFamily="34" charset="0"/>
                <a:cs typeface="Times New Roman" panose="02020603050405020304" pitchFamily="18" charset="0"/>
              </a:rPr>
              <a:t>The term structuralism was coined by Edward Titchener (1867 –1927), Wundt’s student.</a:t>
            </a:r>
          </a:p>
          <a:p>
            <a:pPr marL="0" indent="0">
              <a:buNone/>
            </a:pPr>
            <a:r>
              <a:rPr lang="en-GB" sz="1800" b="0" i="0" dirty="0">
                <a:solidFill>
                  <a:srgbClr val="202122"/>
                </a:solidFill>
                <a:effectLst/>
                <a:latin typeface="+mj-lt"/>
              </a:rPr>
              <a:t>sensations and thoughts have structures just as do chemical compounds</a:t>
            </a:r>
            <a:endParaRPr lang="en-GB" sz="1800" kern="100" dirty="0">
              <a:effectLst/>
              <a:latin typeface="+mj-lt"/>
              <a:ea typeface="Aptos" panose="020B0004020202020204" pitchFamily="34" charset="0"/>
              <a:cs typeface="Times New Roman" panose="02020603050405020304" pitchFamily="18" charset="0"/>
            </a:endParaRPr>
          </a:p>
          <a:p>
            <a:pPr marL="0" indent="0">
              <a:buNone/>
            </a:pPr>
            <a:endParaRPr lang="en-GB" sz="1800" dirty="0">
              <a:latin typeface="+mj-lt"/>
            </a:endParaRPr>
          </a:p>
          <a:p>
            <a:pPr marL="0" indent="0">
              <a:buNone/>
            </a:pPr>
            <a:r>
              <a:rPr lang="en-GB" sz="1800" dirty="0">
                <a:latin typeface="+mj-lt"/>
              </a:rPr>
              <a:t>(also introduced the term ‘empathy’ into English)</a:t>
            </a:r>
          </a:p>
          <a:p>
            <a:pPr marL="0" indent="0">
              <a:buNone/>
            </a:pPr>
            <a:r>
              <a:rPr lang="en-GB" sz="1800" b="0" i="0" dirty="0" err="1">
                <a:solidFill>
                  <a:srgbClr val="1A1A1A"/>
                </a:solidFill>
                <a:effectLst/>
                <a:latin typeface="+mj-lt"/>
              </a:rPr>
              <a:t>Stueber</a:t>
            </a:r>
            <a:r>
              <a:rPr lang="en-GB" sz="1800" b="0" i="0" dirty="0">
                <a:solidFill>
                  <a:srgbClr val="1A1A1A"/>
                </a:solidFill>
                <a:effectLst/>
                <a:latin typeface="+mj-lt"/>
              </a:rPr>
              <a:t>, Karsten, "Empathy", </a:t>
            </a:r>
            <a:r>
              <a:rPr lang="en-GB" sz="1800" b="0" i="1" dirty="0">
                <a:solidFill>
                  <a:srgbClr val="1A1A1A"/>
                </a:solidFill>
                <a:effectLst/>
                <a:latin typeface="+mj-lt"/>
              </a:rPr>
              <a:t>The Stanford </a:t>
            </a:r>
            <a:r>
              <a:rPr lang="en-GB" sz="1800" b="0" i="1" dirty="0" err="1">
                <a:solidFill>
                  <a:srgbClr val="1A1A1A"/>
                </a:solidFill>
                <a:effectLst/>
                <a:latin typeface="+mj-lt"/>
              </a:rPr>
              <a:t>Encyclopedia</a:t>
            </a:r>
            <a:r>
              <a:rPr lang="en-GB" sz="1800" b="0" i="1" dirty="0">
                <a:solidFill>
                  <a:srgbClr val="1A1A1A"/>
                </a:solidFill>
                <a:effectLst/>
                <a:latin typeface="+mj-lt"/>
              </a:rPr>
              <a:t> of Philosophy </a:t>
            </a:r>
            <a:r>
              <a:rPr lang="en-GB" sz="1800" b="0" i="0" dirty="0">
                <a:solidFill>
                  <a:srgbClr val="1A1A1A"/>
                </a:solidFill>
                <a:effectLst/>
                <a:latin typeface="+mj-lt"/>
              </a:rPr>
              <a:t>(Fall 2019 Edition), Edward N. </a:t>
            </a:r>
            <a:r>
              <a:rPr lang="en-GB" sz="1800" b="0" i="0" dirty="0" err="1">
                <a:solidFill>
                  <a:srgbClr val="1A1A1A"/>
                </a:solidFill>
                <a:effectLst/>
                <a:latin typeface="+mj-lt"/>
              </a:rPr>
              <a:t>Zalta</a:t>
            </a:r>
            <a:r>
              <a:rPr lang="en-GB" sz="1800" b="0" i="0" dirty="0">
                <a:solidFill>
                  <a:srgbClr val="1A1A1A"/>
                </a:solidFill>
                <a:effectLst/>
                <a:latin typeface="+mj-lt"/>
              </a:rPr>
              <a:t> (ed.), URL = &lt;https://plato.stanford.edu/archives/fall2019/entries/empathy/&gt;.</a:t>
            </a:r>
            <a:endParaRPr lang="en-GB" sz="1800" dirty="0">
              <a:latin typeface="+mj-lt"/>
            </a:endParaRPr>
          </a:p>
        </p:txBody>
      </p:sp>
      <p:pic>
        <p:nvPicPr>
          <p:cNvPr id="6" name="Content Placeholder 5" descr="A person with a beard and glasses&#10;&#10;Description automatically generated">
            <a:extLst>
              <a:ext uri="{FF2B5EF4-FFF2-40B4-BE49-F238E27FC236}">
                <a16:creationId xmlns:a16="http://schemas.microsoft.com/office/drawing/2014/main" id="{1E8D9CAA-8564-41E1-FBEC-708A3331D9C8}"/>
              </a:ext>
            </a:extLst>
          </p:cNvPr>
          <p:cNvPicPr>
            <a:picLocks noGrp="1" noChangeAspect="1"/>
          </p:cNvPicPr>
          <p:nvPr>
            <p:ph sz="half" idx="2"/>
          </p:nvPr>
        </p:nvPicPr>
        <p:blipFill>
          <a:blip r:embed="rId2">
            <a:extLst>
              <a:ext uri="{28A0092B-C50C-407E-A947-70E740481C1C}">
                <a14:useLocalDpi xmlns:a14="http://schemas.microsoft.com/office/drawing/2010/main" val="0"/>
              </a:ext>
            </a:extLst>
          </a:blip>
          <a:stretch>
            <a:fillRect/>
          </a:stretch>
        </p:blipFill>
        <p:spPr>
          <a:xfrm>
            <a:off x="7498384" y="1454572"/>
            <a:ext cx="3049275" cy="4351338"/>
          </a:xfrm>
        </p:spPr>
      </p:pic>
    </p:spTree>
    <p:extLst>
      <p:ext uri="{BB962C8B-B14F-4D97-AF65-F5344CB8AC3E}">
        <p14:creationId xmlns:p14="http://schemas.microsoft.com/office/powerpoint/2010/main" val="1720819576"/>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A57518E-DB4C-F03C-2A1E-89F9E0D8B95C}"/>
              </a:ext>
            </a:extLst>
          </p:cNvPr>
          <p:cNvSpPr>
            <a:spLocks noGrp="1"/>
          </p:cNvSpPr>
          <p:nvPr>
            <p:ph type="title"/>
          </p:nvPr>
        </p:nvSpPr>
        <p:spPr/>
        <p:txBody>
          <a:bodyPr/>
          <a:lstStyle/>
          <a:p>
            <a:r>
              <a:rPr lang="en-GB" dirty="0"/>
              <a:t>Structuralism</a:t>
            </a:r>
          </a:p>
        </p:txBody>
      </p:sp>
      <p:sp>
        <p:nvSpPr>
          <p:cNvPr id="3" name="Content Placeholder 2">
            <a:extLst>
              <a:ext uri="{FF2B5EF4-FFF2-40B4-BE49-F238E27FC236}">
                <a16:creationId xmlns:a16="http://schemas.microsoft.com/office/drawing/2014/main" id="{C37CCECB-0BBB-8916-9240-30C099481492}"/>
              </a:ext>
            </a:extLst>
          </p:cNvPr>
          <p:cNvSpPr>
            <a:spLocks noGrp="1"/>
          </p:cNvSpPr>
          <p:nvPr>
            <p:ph sz="half" idx="1"/>
          </p:nvPr>
        </p:nvSpPr>
        <p:spPr/>
        <p:txBody>
          <a:bodyPr/>
          <a:lstStyle/>
          <a:p>
            <a:pPr>
              <a:lnSpc>
                <a:spcPct val="107000"/>
              </a:lnSpc>
              <a:spcAft>
                <a:spcPts val="800"/>
              </a:spcAft>
            </a:pPr>
            <a:r>
              <a:rPr lang="en-GB" sz="1800" kern="100" dirty="0">
                <a:effectLst/>
                <a:latin typeface="+mj-lt"/>
                <a:ea typeface="Aptos" panose="020B0004020202020204" pitchFamily="34" charset="0"/>
                <a:cs typeface="Times New Roman" panose="02020603050405020304" pitchFamily="18" charset="0"/>
              </a:rPr>
              <a:t>"The belief that phenomena of human life are not intelligible except through their interrelations. These relations constitute a structure, and behind local variations in the surface phenomena there are constant laws of abstract structure." </a:t>
            </a:r>
          </a:p>
          <a:p>
            <a:r>
              <a:rPr lang="en-GB" sz="1800" kern="100" dirty="0">
                <a:effectLst/>
                <a:latin typeface="+mj-lt"/>
                <a:ea typeface="Aptos" panose="020B0004020202020204" pitchFamily="34" charset="0"/>
                <a:cs typeface="Times New Roman" panose="02020603050405020304" pitchFamily="18" charset="0"/>
              </a:rPr>
              <a:t>Simon Blackburn (ed.),  ‘Structuralism’, in </a:t>
            </a:r>
            <a:r>
              <a:rPr lang="en-GB" sz="1800" i="1" kern="100" dirty="0">
                <a:effectLst/>
                <a:latin typeface="+mj-lt"/>
                <a:ea typeface="Aptos" panose="020B0004020202020204" pitchFamily="34" charset="0"/>
                <a:cs typeface="Times New Roman" panose="02020603050405020304" pitchFamily="18" charset="0"/>
              </a:rPr>
              <a:t>Oxford Dictionary of Philosophy</a:t>
            </a:r>
            <a:r>
              <a:rPr lang="en-GB" sz="1800" kern="100" dirty="0">
                <a:effectLst/>
                <a:latin typeface="+mj-lt"/>
                <a:ea typeface="Aptos" panose="020B0004020202020204" pitchFamily="34" charset="0"/>
                <a:cs typeface="Times New Roman" panose="02020603050405020304" pitchFamily="18" charset="0"/>
              </a:rPr>
              <a:t>,  (2nd rev. ed.) (Oxford: Oxford University Press, 2008), p. 353.</a:t>
            </a:r>
          </a:p>
          <a:p>
            <a:endParaRPr lang="en-GB" dirty="0"/>
          </a:p>
        </p:txBody>
      </p:sp>
      <p:pic>
        <p:nvPicPr>
          <p:cNvPr id="6" name="Content Placeholder 5" descr="A red book cover with a person holding his chin&#10;&#10;Description automatically generated">
            <a:extLst>
              <a:ext uri="{FF2B5EF4-FFF2-40B4-BE49-F238E27FC236}">
                <a16:creationId xmlns:a16="http://schemas.microsoft.com/office/drawing/2014/main" id="{88ECB8F8-17E3-9854-A79E-293723C256DE}"/>
              </a:ext>
            </a:extLst>
          </p:cNvPr>
          <p:cNvPicPr>
            <a:picLocks noGrp="1" noChangeAspect="1"/>
          </p:cNvPicPr>
          <p:nvPr>
            <p:ph sz="half" idx="2"/>
          </p:nvPr>
        </p:nvPicPr>
        <p:blipFill>
          <a:blip r:embed="rId2">
            <a:extLst>
              <a:ext uri="{28A0092B-C50C-407E-A947-70E740481C1C}">
                <a14:useLocalDpi xmlns:a14="http://schemas.microsoft.com/office/drawing/2010/main" val="0"/>
              </a:ext>
            </a:extLst>
          </a:blip>
          <a:stretch>
            <a:fillRect/>
          </a:stretch>
        </p:blipFill>
        <p:spPr>
          <a:xfrm>
            <a:off x="7621253" y="1385511"/>
            <a:ext cx="2925066" cy="4351338"/>
          </a:xfrm>
        </p:spPr>
      </p:pic>
    </p:spTree>
    <p:extLst>
      <p:ext uri="{BB962C8B-B14F-4D97-AF65-F5344CB8AC3E}">
        <p14:creationId xmlns:p14="http://schemas.microsoft.com/office/powerpoint/2010/main" val="2814167162"/>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098793E-6FD3-5D81-BFA7-6D31133B6755}"/>
              </a:ext>
            </a:extLst>
          </p:cNvPr>
          <p:cNvSpPr>
            <a:spLocks noGrp="1"/>
          </p:cNvSpPr>
          <p:nvPr>
            <p:ph type="title"/>
          </p:nvPr>
        </p:nvSpPr>
        <p:spPr/>
        <p:txBody>
          <a:bodyPr/>
          <a:lstStyle/>
          <a:p>
            <a:r>
              <a:rPr lang="en-GB" dirty="0"/>
              <a:t>Functionalism</a:t>
            </a:r>
          </a:p>
        </p:txBody>
      </p:sp>
      <p:sp>
        <p:nvSpPr>
          <p:cNvPr id="3" name="Content Placeholder 2">
            <a:extLst>
              <a:ext uri="{FF2B5EF4-FFF2-40B4-BE49-F238E27FC236}">
                <a16:creationId xmlns:a16="http://schemas.microsoft.com/office/drawing/2014/main" id="{FBA2FE15-431D-0952-A549-9D6361C2EE51}"/>
              </a:ext>
            </a:extLst>
          </p:cNvPr>
          <p:cNvSpPr>
            <a:spLocks noGrp="1"/>
          </p:cNvSpPr>
          <p:nvPr>
            <p:ph sz="half" idx="1"/>
          </p:nvPr>
        </p:nvSpPr>
        <p:spPr/>
        <p:txBody>
          <a:bodyPr>
            <a:normAutofit fontScale="92500" lnSpcReduction="10000"/>
          </a:bodyPr>
          <a:lstStyle/>
          <a:p>
            <a:pPr marL="0" indent="0">
              <a:buNone/>
            </a:pPr>
            <a:r>
              <a:rPr lang="en-GB" dirty="0">
                <a:latin typeface="+mj-lt"/>
              </a:rPr>
              <a:t>Bronislaw Malinowski</a:t>
            </a:r>
          </a:p>
          <a:p>
            <a:pPr marL="0" indent="0">
              <a:buNone/>
            </a:pPr>
            <a:r>
              <a:rPr lang="en-GB" dirty="0">
                <a:latin typeface="+mj-lt"/>
              </a:rPr>
              <a:t>1884-1942</a:t>
            </a:r>
          </a:p>
          <a:p>
            <a:pPr marL="0" indent="0">
              <a:buNone/>
            </a:pPr>
            <a:r>
              <a:rPr lang="en-GB" dirty="0">
                <a:latin typeface="+mj-lt"/>
              </a:rPr>
              <a:t>Myth as functional</a:t>
            </a:r>
          </a:p>
          <a:p>
            <a:pPr marL="0" indent="0">
              <a:buNone/>
            </a:pPr>
            <a:r>
              <a:rPr lang="en-GB" dirty="0">
                <a:latin typeface="+mj-lt"/>
              </a:rPr>
              <a:t>What functions does myth describe, encode of validate?</a:t>
            </a:r>
          </a:p>
          <a:p>
            <a:pPr marL="0" indent="0">
              <a:buNone/>
            </a:pPr>
            <a:r>
              <a:rPr lang="en-GB" i="1" dirty="0">
                <a:solidFill>
                  <a:srgbClr val="202122"/>
                </a:solidFill>
                <a:effectLst/>
                <a:latin typeface="+mj-lt"/>
              </a:rPr>
              <a:t>Argonauts of the Western Pacific: An Account of Native Enterprise and Adventure in the </a:t>
            </a:r>
            <a:r>
              <a:rPr lang="en-GB" i="1" dirty="0" err="1">
                <a:solidFill>
                  <a:srgbClr val="202122"/>
                </a:solidFill>
                <a:effectLst/>
                <a:latin typeface="+mj-lt"/>
              </a:rPr>
              <a:t>Archipelagoes</a:t>
            </a:r>
            <a:r>
              <a:rPr lang="en-GB" i="1" dirty="0">
                <a:solidFill>
                  <a:srgbClr val="202122"/>
                </a:solidFill>
                <a:effectLst/>
                <a:latin typeface="+mj-lt"/>
              </a:rPr>
              <a:t> of Melanesian New Guinea</a:t>
            </a:r>
            <a:r>
              <a:rPr lang="en-GB" i="0" dirty="0">
                <a:solidFill>
                  <a:srgbClr val="202122"/>
                </a:solidFill>
                <a:effectLst/>
                <a:latin typeface="+mj-lt"/>
              </a:rPr>
              <a:t> (1922)</a:t>
            </a:r>
          </a:p>
          <a:p>
            <a:pPr marL="0" indent="0">
              <a:buNone/>
            </a:pPr>
            <a:r>
              <a:rPr lang="en-GB" i="1" dirty="0">
                <a:solidFill>
                  <a:srgbClr val="202122"/>
                </a:solidFill>
                <a:effectLst/>
                <a:latin typeface="+mj-lt"/>
              </a:rPr>
              <a:t>Myth in Primitive Psychology</a:t>
            </a:r>
            <a:r>
              <a:rPr lang="en-GB" i="0" dirty="0">
                <a:solidFill>
                  <a:srgbClr val="202122"/>
                </a:solidFill>
                <a:effectLst/>
                <a:latin typeface="+mj-lt"/>
              </a:rPr>
              <a:t> (1926) </a:t>
            </a:r>
          </a:p>
          <a:p>
            <a:pPr marL="0" indent="0">
              <a:buNone/>
            </a:pPr>
            <a:r>
              <a:rPr lang="en-GB" i="1" dirty="0">
                <a:solidFill>
                  <a:srgbClr val="202122"/>
                </a:solidFill>
                <a:effectLst/>
                <a:latin typeface="+mj-lt"/>
              </a:rPr>
              <a:t>Sex, Culture, and Myth</a:t>
            </a:r>
            <a:r>
              <a:rPr lang="en-GB" i="0" dirty="0">
                <a:solidFill>
                  <a:srgbClr val="202122"/>
                </a:solidFill>
                <a:effectLst/>
                <a:latin typeface="+mj-lt"/>
              </a:rPr>
              <a:t> (1962)</a:t>
            </a:r>
            <a:endParaRPr lang="en-GB" dirty="0">
              <a:latin typeface="+mj-lt"/>
            </a:endParaRPr>
          </a:p>
          <a:p>
            <a:pPr marL="0" indent="0">
              <a:buNone/>
            </a:pPr>
            <a:endParaRPr lang="en-GB" dirty="0"/>
          </a:p>
        </p:txBody>
      </p:sp>
      <p:pic>
        <p:nvPicPr>
          <p:cNvPr id="1026" name="Picture 2" descr="undefined">
            <a:extLst>
              <a:ext uri="{FF2B5EF4-FFF2-40B4-BE49-F238E27FC236}">
                <a16:creationId xmlns:a16="http://schemas.microsoft.com/office/drawing/2014/main" id="{6480CA33-F0E5-9901-DD27-E389E0BF239F}"/>
              </a:ext>
            </a:extLst>
          </p:cNvPr>
          <p:cNvPicPr>
            <a:picLocks noGrp="1" noChangeAspect="1" noChangeArrowheads="1"/>
          </p:cNvPicPr>
          <p:nvPr>
            <p:ph sz="half" idx="2"/>
          </p:nvPr>
        </p:nvPicPr>
        <p:blipFill>
          <a:blip r:embed="rId2">
            <a:extLst>
              <a:ext uri="{28A0092B-C50C-407E-A947-70E740481C1C}">
                <a14:useLocalDpi xmlns:a14="http://schemas.microsoft.com/office/drawing/2010/main" val="0"/>
              </a:ext>
            </a:extLst>
          </a:blip>
          <a:srcRect/>
          <a:stretch>
            <a:fillRect/>
          </a:stretch>
        </p:blipFill>
        <p:spPr bwMode="auto">
          <a:xfrm>
            <a:off x="7127159" y="1825625"/>
            <a:ext cx="3271682" cy="4351338"/>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505361734"/>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873F7EB-76E0-1961-B18D-A7D147CCCD9F}"/>
              </a:ext>
            </a:extLst>
          </p:cNvPr>
          <p:cNvSpPr>
            <a:spLocks noGrp="1"/>
          </p:cNvSpPr>
          <p:nvPr>
            <p:ph type="title"/>
          </p:nvPr>
        </p:nvSpPr>
        <p:spPr/>
        <p:txBody>
          <a:bodyPr/>
          <a:lstStyle/>
          <a:p>
            <a:pPr>
              <a:lnSpc>
                <a:spcPct val="107000"/>
              </a:lnSpc>
              <a:spcAft>
                <a:spcPts val="800"/>
              </a:spcAft>
            </a:pPr>
            <a:r>
              <a:rPr lang="en-GB" sz="4400" kern="100" dirty="0">
                <a:effectLst/>
                <a:ea typeface="Aptos" panose="020B0004020202020204" pitchFamily="34" charset="0"/>
                <a:cs typeface="Times New Roman" panose="02020603050405020304" pitchFamily="18" charset="0"/>
              </a:rPr>
              <a:t>Claude Lévi-Strauss (1908- 2009) </a:t>
            </a:r>
          </a:p>
        </p:txBody>
      </p:sp>
      <p:sp>
        <p:nvSpPr>
          <p:cNvPr id="3" name="Content Placeholder 2">
            <a:extLst>
              <a:ext uri="{FF2B5EF4-FFF2-40B4-BE49-F238E27FC236}">
                <a16:creationId xmlns:a16="http://schemas.microsoft.com/office/drawing/2014/main" id="{C9BC8953-2A04-00A1-56A5-9132FA76FF15}"/>
              </a:ext>
            </a:extLst>
          </p:cNvPr>
          <p:cNvSpPr>
            <a:spLocks noGrp="1"/>
          </p:cNvSpPr>
          <p:nvPr>
            <p:ph sz="half" idx="1"/>
          </p:nvPr>
        </p:nvSpPr>
        <p:spPr/>
        <p:txBody>
          <a:bodyPr>
            <a:normAutofit/>
          </a:bodyPr>
          <a:lstStyle/>
          <a:p>
            <a:pPr marL="0" indent="0">
              <a:lnSpc>
                <a:spcPct val="107000"/>
              </a:lnSpc>
              <a:spcAft>
                <a:spcPts val="800"/>
              </a:spcAft>
              <a:buNone/>
            </a:pPr>
            <a:r>
              <a:rPr lang="en-GB" sz="1800" kern="100" dirty="0">
                <a:effectLst/>
                <a:latin typeface="+mj-lt"/>
                <a:ea typeface="Aptos" panose="020B0004020202020204" pitchFamily="34" charset="0"/>
                <a:cs typeface="Times New Roman" panose="02020603050405020304" pitchFamily="18" charset="0"/>
              </a:rPr>
              <a:t>Applied structuralism to myth.</a:t>
            </a:r>
          </a:p>
          <a:p>
            <a:pPr marL="0" indent="0">
              <a:lnSpc>
                <a:spcPct val="107000"/>
              </a:lnSpc>
              <a:spcAft>
                <a:spcPts val="800"/>
              </a:spcAft>
              <a:buNone/>
            </a:pPr>
            <a:r>
              <a:rPr lang="en-GB" sz="1800" kern="100" dirty="0">
                <a:effectLst/>
                <a:latin typeface="+mj-lt"/>
                <a:ea typeface="Aptos" panose="020B0004020202020204" pitchFamily="34" charset="0"/>
                <a:cs typeface="Times New Roman" panose="02020603050405020304" pitchFamily="18" charset="0"/>
              </a:rPr>
              <a:t>Studied myths from around the world to find common structures</a:t>
            </a:r>
            <a:endParaRPr lang="en-GB" sz="1800" kern="100" dirty="0">
              <a:latin typeface="+mj-lt"/>
              <a:ea typeface="Aptos" panose="020B0004020202020204" pitchFamily="34" charset="0"/>
              <a:cs typeface="Times New Roman" panose="02020603050405020304" pitchFamily="18" charset="0"/>
            </a:endParaRPr>
          </a:p>
          <a:p>
            <a:pPr marL="0" indent="0">
              <a:lnSpc>
                <a:spcPct val="107000"/>
              </a:lnSpc>
              <a:spcAft>
                <a:spcPts val="800"/>
              </a:spcAft>
              <a:buNone/>
            </a:pPr>
            <a:r>
              <a:rPr lang="en-GB" sz="1800" kern="100" dirty="0">
                <a:effectLst/>
                <a:latin typeface="+mj-lt"/>
                <a:ea typeface="Aptos" panose="020B0004020202020204" pitchFamily="34" charset="0"/>
                <a:cs typeface="Times New Roman" panose="02020603050405020304" pitchFamily="18" charset="0"/>
              </a:rPr>
              <a:t>Lévi-Strauss, C., </a:t>
            </a:r>
            <a:r>
              <a:rPr lang="en-GB" sz="1800" i="1" kern="100" dirty="0">
                <a:effectLst/>
                <a:latin typeface="+mj-lt"/>
                <a:ea typeface="Aptos" panose="020B0004020202020204" pitchFamily="34" charset="0"/>
                <a:cs typeface="Times New Roman" panose="02020603050405020304" pitchFamily="18" charset="0"/>
              </a:rPr>
              <a:t>Structural Anthropology</a:t>
            </a:r>
            <a:r>
              <a:rPr lang="en-GB" sz="1800" kern="100" dirty="0">
                <a:effectLst/>
                <a:latin typeface="+mj-lt"/>
                <a:ea typeface="Aptos" panose="020B0004020202020204" pitchFamily="34" charset="0"/>
                <a:cs typeface="Times New Roman" panose="02020603050405020304" pitchFamily="18" charset="0"/>
              </a:rPr>
              <a:t>, Vol. 2, New York: Basic Books 1960.</a:t>
            </a:r>
          </a:p>
          <a:p>
            <a:pPr>
              <a:lnSpc>
                <a:spcPct val="107000"/>
              </a:lnSpc>
              <a:spcAft>
                <a:spcPts val="800"/>
              </a:spcAft>
            </a:pPr>
            <a:r>
              <a:rPr lang="en-US" sz="1800" kern="100" dirty="0">
                <a:effectLst/>
                <a:latin typeface="+mj-lt"/>
                <a:ea typeface="Aptos" panose="020B0004020202020204" pitchFamily="34" charset="0"/>
                <a:cs typeface="Times New Roman" panose="02020603050405020304" pitchFamily="18" charset="0"/>
              </a:rPr>
              <a:t>Lévi-Strauss, Claude, </a:t>
            </a:r>
            <a:r>
              <a:rPr lang="en-US" sz="1800" i="1" kern="100" dirty="0">
                <a:effectLst/>
                <a:latin typeface="+mj-lt"/>
                <a:ea typeface="Aptos" panose="020B0004020202020204" pitchFamily="34" charset="0"/>
                <a:cs typeface="Times New Roman" panose="02020603050405020304" pitchFamily="18" charset="0"/>
              </a:rPr>
              <a:t>The Raw and the Cooked: Introduction to a Science of Mythology</a:t>
            </a:r>
            <a:r>
              <a:rPr lang="en-US" sz="1800" kern="100" dirty="0">
                <a:effectLst/>
                <a:latin typeface="+mj-lt"/>
                <a:ea typeface="Aptos" panose="020B0004020202020204" pitchFamily="34" charset="0"/>
                <a:cs typeface="Times New Roman" panose="02020603050405020304" pitchFamily="18" charset="0"/>
              </a:rPr>
              <a:t>, (London: Harper and Row and Jonathan Cape, 1969).</a:t>
            </a:r>
            <a:endParaRPr lang="en-GB" sz="1800" kern="100" dirty="0">
              <a:effectLst/>
              <a:latin typeface="+mj-lt"/>
              <a:ea typeface="Aptos" panose="020B0004020202020204" pitchFamily="34" charset="0"/>
              <a:cs typeface="Times New Roman" panose="02020603050405020304" pitchFamily="18" charset="0"/>
            </a:endParaRPr>
          </a:p>
          <a:p>
            <a:pPr>
              <a:lnSpc>
                <a:spcPct val="107000"/>
              </a:lnSpc>
              <a:spcAft>
                <a:spcPts val="800"/>
              </a:spcAft>
            </a:pPr>
            <a:r>
              <a:rPr lang="en-US" sz="1800" kern="100" dirty="0">
                <a:effectLst/>
                <a:latin typeface="+mj-lt"/>
                <a:ea typeface="Aptos" panose="020B0004020202020204" pitchFamily="34" charset="0"/>
                <a:cs typeface="Times New Roman" panose="02020603050405020304" pitchFamily="18" charset="0"/>
              </a:rPr>
              <a:t>Lévi-Strauss, </a:t>
            </a:r>
            <a:r>
              <a:rPr lang="en-US" sz="1800" kern="100" dirty="0" err="1">
                <a:effectLst/>
                <a:latin typeface="+mj-lt"/>
                <a:ea typeface="Aptos" panose="020B0004020202020204" pitchFamily="34" charset="0"/>
                <a:cs typeface="Times New Roman" panose="02020603050405020304" pitchFamily="18" charset="0"/>
              </a:rPr>
              <a:t>Claude.</a:t>
            </a:r>
            <a:r>
              <a:rPr lang="en-US" sz="1800" i="1" kern="100" dirty="0" err="1">
                <a:effectLst/>
                <a:latin typeface="+mj-lt"/>
                <a:ea typeface="Aptos" panose="020B0004020202020204" pitchFamily="34" charset="0"/>
                <a:cs typeface="Times New Roman" panose="02020603050405020304" pitchFamily="18" charset="0"/>
              </a:rPr>
              <a:t>The</a:t>
            </a:r>
            <a:r>
              <a:rPr lang="en-US" sz="1800" i="1" kern="100" dirty="0">
                <a:effectLst/>
                <a:latin typeface="+mj-lt"/>
                <a:ea typeface="Aptos" panose="020B0004020202020204" pitchFamily="34" charset="0"/>
                <a:cs typeface="Times New Roman" panose="02020603050405020304" pitchFamily="18" charset="0"/>
              </a:rPr>
              <a:t> Savage Mind</a:t>
            </a:r>
            <a:r>
              <a:rPr lang="en-US" sz="1800" kern="100" dirty="0">
                <a:effectLst/>
                <a:latin typeface="+mj-lt"/>
                <a:ea typeface="Aptos" panose="020B0004020202020204" pitchFamily="34" charset="0"/>
                <a:cs typeface="Times New Roman" panose="02020603050405020304" pitchFamily="18" charset="0"/>
              </a:rPr>
              <a:t>. Chicago: University of Chicago Press, 1966.</a:t>
            </a:r>
            <a:endParaRPr lang="en-GB" sz="1800" kern="100" dirty="0">
              <a:effectLst/>
              <a:latin typeface="+mj-lt"/>
              <a:ea typeface="Aptos" panose="020B0004020202020204" pitchFamily="34" charset="0"/>
              <a:cs typeface="Times New Roman" panose="02020603050405020304" pitchFamily="18" charset="0"/>
            </a:endParaRPr>
          </a:p>
          <a:p>
            <a:endParaRPr lang="en-GB" dirty="0"/>
          </a:p>
        </p:txBody>
      </p:sp>
      <p:pic>
        <p:nvPicPr>
          <p:cNvPr id="6" name="Content Placeholder 5" descr="A person with a beard and glasses&#10;&#10;Description automatically generated">
            <a:extLst>
              <a:ext uri="{FF2B5EF4-FFF2-40B4-BE49-F238E27FC236}">
                <a16:creationId xmlns:a16="http://schemas.microsoft.com/office/drawing/2014/main" id="{FA1C8F78-7E91-7309-15A8-6C9DBF05A8EB}"/>
              </a:ext>
            </a:extLst>
          </p:cNvPr>
          <p:cNvPicPr>
            <a:picLocks noGrp="1" noChangeAspect="1"/>
          </p:cNvPicPr>
          <p:nvPr>
            <p:ph sz="half" idx="2"/>
          </p:nvPr>
        </p:nvPicPr>
        <p:blipFill>
          <a:blip r:embed="rId2">
            <a:extLst>
              <a:ext uri="{28A0092B-C50C-407E-A947-70E740481C1C}">
                <a14:useLocalDpi xmlns:a14="http://schemas.microsoft.com/office/drawing/2010/main" val="0"/>
              </a:ext>
            </a:extLst>
          </a:blip>
          <a:stretch>
            <a:fillRect/>
          </a:stretch>
        </p:blipFill>
        <p:spPr>
          <a:xfrm>
            <a:off x="6665945" y="2192693"/>
            <a:ext cx="4554382" cy="2960348"/>
          </a:xfrm>
        </p:spPr>
      </p:pic>
    </p:spTree>
    <p:extLst>
      <p:ext uri="{BB962C8B-B14F-4D97-AF65-F5344CB8AC3E}">
        <p14:creationId xmlns:p14="http://schemas.microsoft.com/office/powerpoint/2010/main" val="875690801"/>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34BDF2D-FCA8-62A1-FC33-D6C15767A932}"/>
              </a:ext>
            </a:extLst>
          </p:cNvPr>
          <p:cNvSpPr>
            <a:spLocks noGrp="1"/>
          </p:cNvSpPr>
          <p:nvPr>
            <p:ph type="title"/>
          </p:nvPr>
        </p:nvSpPr>
        <p:spPr/>
        <p:txBody>
          <a:bodyPr/>
          <a:lstStyle/>
          <a:p>
            <a:r>
              <a:rPr lang="en-GB" dirty="0"/>
              <a:t>Structuralism: The Raw and the Cooked</a:t>
            </a:r>
          </a:p>
        </p:txBody>
      </p:sp>
      <p:sp>
        <p:nvSpPr>
          <p:cNvPr id="3" name="Content Placeholder 2">
            <a:extLst>
              <a:ext uri="{FF2B5EF4-FFF2-40B4-BE49-F238E27FC236}">
                <a16:creationId xmlns:a16="http://schemas.microsoft.com/office/drawing/2014/main" id="{A53022A0-0E83-DD45-E292-CB8CF094FFF8}"/>
              </a:ext>
            </a:extLst>
          </p:cNvPr>
          <p:cNvSpPr>
            <a:spLocks noGrp="1"/>
          </p:cNvSpPr>
          <p:nvPr>
            <p:ph sz="half" idx="1"/>
          </p:nvPr>
        </p:nvSpPr>
        <p:spPr/>
        <p:txBody>
          <a:bodyPr/>
          <a:lstStyle/>
          <a:p>
            <a:pPr marL="0" indent="0">
              <a:buNone/>
            </a:pPr>
            <a:r>
              <a:rPr lang="en-GB" sz="2800" kern="100" dirty="0">
                <a:effectLst/>
                <a:latin typeface="+mj-lt"/>
                <a:ea typeface="Aptos" panose="020B0004020202020204" pitchFamily="34" charset="0"/>
                <a:cs typeface="Times New Roman" panose="02020603050405020304" pitchFamily="18" charset="0"/>
              </a:rPr>
              <a:t>Lévi-Strauss analysed myths primarily from the Americas analysing them in terms of codes of behaviour, such as taboos on eating at night. The raw and the cooked refer to categories of food.</a:t>
            </a:r>
          </a:p>
          <a:p>
            <a:pPr marL="0" indent="0">
              <a:buNone/>
            </a:pPr>
            <a:endParaRPr lang="en-GB" kern="100" dirty="0">
              <a:latin typeface="+mj-lt"/>
              <a:cs typeface="Times New Roman" panose="02020603050405020304" pitchFamily="18" charset="0"/>
            </a:endParaRPr>
          </a:p>
          <a:p>
            <a:pPr marL="0" indent="0">
              <a:buNone/>
            </a:pPr>
            <a:r>
              <a:rPr lang="en-GB" kern="100" dirty="0">
                <a:latin typeface="+mj-lt"/>
                <a:cs typeface="Times New Roman" panose="02020603050405020304" pitchFamily="18" charset="0"/>
              </a:rPr>
              <a:t>He derived formulae as on the right (</a:t>
            </a:r>
            <a:r>
              <a:rPr lang="en-GB" i="1" kern="100" dirty="0">
                <a:latin typeface="+mj-lt"/>
                <a:cs typeface="Times New Roman" panose="02020603050405020304" pitchFamily="18" charset="0"/>
              </a:rPr>
              <a:t>The Raw and the Cooked, </a:t>
            </a:r>
            <a:r>
              <a:rPr lang="en-GB" kern="100" dirty="0">
                <a:latin typeface="+mj-lt"/>
                <a:cs typeface="Times New Roman" panose="02020603050405020304" pitchFamily="18" charset="0"/>
              </a:rPr>
              <a:t>p. 254).</a:t>
            </a:r>
            <a:endParaRPr lang="en-GB" dirty="0">
              <a:latin typeface="+mj-lt"/>
            </a:endParaRPr>
          </a:p>
        </p:txBody>
      </p:sp>
      <p:pic>
        <p:nvPicPr>
          <p:cNvPr id="6" name="Content Placeholder 5" descr="A diagram of a body&#10;&#10;Description automatically generated">
            <a:extLst>
              <a:ext uri="{FF2B5EF4-FFF2-40B4-BE49-F238E27FC236}">
                <a16:creationId xmlns:a16="http://schemas.microsoft.com/office/drawing/2014/main" id="{C8431A57-36DB-CA10-909E-C6248712A8CA}"/>
              </a:ext>
            </a:extLst>
          </p:cNvPr>
          <p:cNvPicPr>
            <a:picLocks noGrp="1" noChangeAspect="1"/>
          </p:cNvPicPr>
          <p:nvPr>
            <p:ph sz="half" idx="2"/>
          </p:nvPr>
        </p:nvPicPr>
        <p:blipFill>
          <a:blip r:embed="rId2">
            <a:extLst>
              <a:ext uri="{28A0092B-C50C-407E-A947-70E740481C1C}">
                <a14:useLocalDpi xmlns:a14="http://schemas.microsoft.com/office/drawing/2010/main" val="0"/>
              </a:ext>
            </a:extLst>
          </a:blip>
          <a:stretch>
            <a:fillRect/>
          </a:stretch>
        </p:blipFill>
        <p:spPr>
          <a:xfrm>
            <a:off x="6172200" y="2521469"/>
            <a:ext cx="5181600" cy="2959650"/>
          </a:xfrm>
        </p:spPr>
      </p:pic>
    </p:spTree>
    <p:extLst>
      <p:ext uri="{BB962C8B-B14F-4D97-AF65-F5344CB8AC3E}">
        <p14:creationId xmlns:p14="http://schemas.microsoft.com/office/powerpoint/2010/main" val="2835769000"/>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Title 4">
            <a:extLst>
              <a:ext uri="{FF2B5EF4-FFF2-40B4-BE49-F238E27FC236}">
                <a16:creationId xmlns:a16="http://schemas.microsoft.com/office/drawing/2014/main" id="{56A09688-C873-27D0-0309-8A105641306E}"/>
              </a:ext>
            </a:extLst>
          </p:cNvPr>
          <p:cNvSpPr>
            <a:spLocks noGrp="1"/>
          </p:cNvSpPr>
          <p:nvPr>
            <p:ph type="title"/>
          </p:nvPr>
        </p:nvSpPr>
        <p:spPr/>
        <p:txBody>
          <a:bodyPr/>
          <a:lstStyle/>
          <a:p>
            <a:r>
              <a:rPr lang="en-GB" sz="4400" kern="100" dirty="0">
                <a:effectLst/>
                <a:ea typeface="Aptos" panose="020B0004020202020204" pitchFamily="34" charset="0"/>
                <a:cs typeface="Times New Roman" panose="02020603050405020304" pitchFamily="18" charset="0"/>
              </a:rPr>
              <a:t>Lévi-Strauss on astrology</a:t>
            </a:r>
            <a:endParaRPr lang="en-GB" dirty="0"/>
          </a:p>
        </p:txBody>
      </p:sp>
      <p:sp>
        <p:nvSpPr>
          <p:cNvPr id="3" name="Content Placeholder 2">
            <a:extLst>
              <a:ext uri="{FF2B5EF4-FFF2-40B4-BE49-F238E27FC236}">
                <a16:creationId xmlns:a16="http://schemas.microsoft.com/office/drawing/2014/main" id="{E8B1FFDC-24EF-4F7C-818A-CC865AF609CA}"/>
              </a:ext>
            </a:extLst>
          </p:cNvPr>
          <p:cNvSpPr>
            <a:spLocks noGrp="1"/>
          </p:cNvSpPr>
          <p:nvPr>
            <p:ph idx="1"/>
          </p:nvPr>
        </p:nvSpPr>
        <p:spPr/>
        <p:txBody>
          <a:bodyPr>
            <a:normAutofit lnSpcReduction="10000"/>
          </a:bodyPr>
          <a:lstStyle/>
          <a:p>
            <a:pPr marL="0" marR="36195" indent="0" algn="just" hangingPunct="0">
              <a:buNone/>
            </a:pPr>
            <a:r>
              <a:rPr lang="en-GB" sz="1800" b="1" dirty="0">
                <a:effectLst/>
                <a:latin typeface="+mj-lt"/>
                <a:ea typeface="Times New Roman" panose="02020603050405020304" pitchFamily="18" charset="0"/>
              </a:rPr>
              <a:t>‘What you call real structures, are the structures of your mind, which come into play at the time that you make your studies, and the structures of your mind are also those of all minds. I am not surprised that there can be and there are coincidences</a:t>
            </a:r>
            <a:r>
              <a:rPr lang="en-GB" sz="1800" dirty="0">
                <a:effectLst/>
                <a:latin typeface="+mj-lt"/>
                <a:ea typeface="Times New Roman" panose="02020603050405020304" pitchFamily="18" charset="0"/>
              </a:rPr>
              <a:t> (...). Astrology is an extremely ancient science – the first – and the persistent influence that it exercises on the human mind comes precisely from what it [the mind] became interested in very early on, in the truly interesting things, in other words in correspondences.*</a:t>
            </a:r>
            <a:r>
              <a:rPr lang="en-GB" sz="1800" dirty="0">
                <a:solidFill>
                  <a:srgbClr val="FF0000"/>
                </a:solidFill>
                <a:effectLst/>
                <a:latin typeface="+mj-lt"/>
                <a:ea typeface="Times New Roman" panose="02020603050405020304" pitchFamily="18" charset="0"/>
              </a:rPr>
              <a:t> </a:t>
            </a:r>
            <a:r>
              <a:rPr lang="en-GB" sz="1800" dirty="0">
                <a:effectLst/>
                <a:latin typeface="+mj-lt"/>
                <a:ea typeface="Times New Roman" panose="02020603050405020304" pitchFamily="18" charset="0"/>
              </a:rPr>
              <a:t>Only, you see, </a:t>
            </a:r>
            <a:r>
              <a:rPr lang="en-GB" sz="1800" b="1" dirty="0">
                <a:effectLst/>
                <a:latin typeface="+mj-lt"/>
                <a:ea typeface="Times New Roman" panose="02020603050405020304" pitchFamily="18" charset="0"/>
              </a:rPr>
              <a:t>from the moment when one makes the effort to establish systems of relationships intrinsic to some domains or some worlds, you establish intrinsic systems of relationships to the astronomical universe, intrinsic to the human universe, and so on.  Because it is the same mind which has worked in one framework and in the other, it is unavoidable that it perceives some homologies between these systems of relationships. </a:t>
            </a:r>
            <a:r>
              <a:rPr lang="en-GB" sz="1800" dirty="0">
                <a:effectLst/>
                <a:latin typeface="+mj-lt"/>
                <a:ea typeface="Times New Roman" panose="02020603050405020304" pitchFamily="18" charset="0"/>
              </a:rPr>
              <a:t>I am very ready to accept that. The real difficulty begins if one attempts to establish a causal relation, if I can put it like this, between one level of relationships and another, and personally, I don’t believe that it is necessary in any case. I don’t feel the need to do that.’</a:t>
            </a:r>
            <a:r>
              <a:rPr lang="en-US" sz="1800" kern="100" dirty="0">
                <a:effectLst/>
                <a:latin typeface="+mj-lt"/>
                <a:ea typeface="Aptos" panose="020B0004020202020204" pitchFamily="34" charset="0"/>
                <a:cs typeface="Times New Roman" panose="02020603050405020304" pitchFamily="18" charset="0"/>
              </a:rPr>
              <a:t> </a:t>
            </a:r>
          </a:p>
          <a:p>
            <a:pPr marL="0" marR="36195" indent="0" algn="just" hangingPunct="0">
              <a:buNone/>
            </a:pPr>
            <a:r>
              <a:rPr lang="en-US" sz="1800" kern="100" dirty="0">
                <a:effectLst/>
                <a:latin typeface="+mj-lt"/>
                <a:ea typeface="Aptos" panose="020B0004020202020204" pitchFamily="34" charset="0"/>
                <a:cs typeface="Times New Roman" panose="02020603050405020304" pitchFamily="18" charset="0"/>
              </a:rPr>
              <a:t>Graham Douglas, ‘</a:t>
            </a:r>
            <a:r>
              <a:rPr lang="en-US" sz="1800" kern="100" dirty="0" err="1">
                <a:effectLst/>
                <a:latin typeface="+mj-lt"/>
                <a:ea typeface="Aptos" panose="020B0004020202020204" pitchFamily="34" charset="0"/>
                <a:cs typeface="Times New Roman" panose="02020603050405020304" pitchFamily="18" charset="0"/>
              </a:rPr>
              <a:t>Trystes</a:t>
            </a:r>
            <a:r>
              <a:rPr lang="en-US" sz="1800" kern="100" dirty="0">
                <a:effectLst/>
                <a:latin typeface="+mj-lt"/>
                <a:ea typeface="Aptos" panose="020B0004020202020204" pitchFamily="34" charset="0"/>
                <a:cs typeface="Times New Roman" panose="02020603050405020304" pitchFamily="18" charset="0"/>
              </a:rPr>
              <a:t> </a:t>
            </a:r>
            <a:r>
              <a:rPr lang="en-US" sz="1800" kern="100" dirty="0" err="1">
                <a:effectLst/>
                <a:latin typeface="+mj-lt"/>
                <a:ea typeface="Aptos" panose="020B0004020202020204" pitchFamily="34" charset="0"/>
                <a:cs typeface="Times New Roman" panose="02020603050405020304" pitchFamily="18" charset="0"/>
              </a:rPr>
              <a:t>Cosmologiques</a:t>
            </a:r>
            <a:r>
              <a:rPr lang="en-US" sz="1800" kern="100" dirty="0">
                <a:effectLst/>
                <a:latin typeface="+mj-lt"/>
                <a:ea typeface="Aptos" panose="020B0004020202020204" pitchFamily="34" charset="0"/>
                <a:cs typeface="Times New Roman" panose="02020603050405020304" pitchFamily="18" charset="0"/>
              </a:rPr>
              <a:t>: When Lévi-Strauss met the astrologers’, </a:t>
            </a:r>
            <a:r>
              <a:rPr lang="en-US" sz="1800" i="1" kern="100" dirty="0">
                <a:effectLst/>
                <a:latin typeface="+mj-lt"/>
                <a:ea typeface="Aptos" panose="020B0004020202020204" pitchFamily="34" charset="0"/>
                <a:cs typeface="Times New Roman" panose="02020603050405020304" pitchFamily="18" charset="0"/>
              </a:rPr>
              <a:t>Culture and Cosmos,</a:t>
            </a:r>
            <a:r>
              <a:rPr lang="en-US" sz="1800" kern="100" dirty="0">
                <a:effectLst/>
                <a:latin typeface="+mj-lt"/>
                <a:ea typeface="Aptos" panose="020B0004020202020204" pitchFamily="34" charset="0"/>
                <a:cs typeface="Times New Roman" panose="02020603050405020304" pitchFamily="18" charset="0"/>
              </a:rPr>
              <a:t> Vol. 18, no. 2, Spring/Summer 2014, pp. 143-166  (pp. 148-9).</a:t>
            </a:r>
          </a:p>
          <a:p>
            <a:pPr marL="0" marR="36195" indent="0" algn="just" hangingPunct="0">
              <a:buNone/>
            </a:pPr>
            <a:r>
              <a:rPr lang="en-GB" sz="1800" kern="100" dirty="0">
                <a:effectLst/>
                <a:latin typeface="+mj-lt"/>
                <a:ea typeface="Aptos" panose="020B0004020202020204" pitchFamily="34" charset="0"/>
                <a:cs typeface="Times New Roman" panose="02020603050405020304" pitchFamily="18" charset="0"/>
                <a:hlinkClick r:id="rId2"/>
              </a:rPr>
              <a:t>http://www.cultureandcosmos.org/pdfs/18-2/18-2-Graham_Douglas_Levi_Strauss.pdf</a:t>
            </a:r>
            <a:endParaRPr lang="en-GB" sz="1800" kern="100" dirty="0">
              <a:effectLst/>
              <a:latin typeface="+mj-lt"/>
              <a:ea typeface="Aptos" panose="020B0004020202020204" pitchFamily="34" charset="0"/>
              <a:cs typeface="Times New Roman" panose="02020603050405020304" pitchFamily="18" charset="0"/>
            </a:endParaRPr>
          </a:p>
          <a:p>
            <a:pPr marL="0" marR="36195" indent="0" algn="just" hangingPunct="0">
              <a:buNone/>
            </a:pPr>
            <a:r>
              <a:rPr lang="en-GB" sz="1800" kern="100" dirty="0">
                <a:latin typeface="+mj-lt"/>
                <a:ea typeface="Aptos" panose="020B0004020202020204" pitchFamily="34" charset="0"/>
                <a:cs typeface="Times New Roman" panose="02020603050405020304" pitchFamily="18" charset="0"/>
              </a:rPr>
              <a:t>* The French ‘rapports’ can also be translated as ‘relations’.</a:t>
            </a:r>
            <a:endParaRPr lang="en-GB" sz="1800" kern="100" dirty="0">
              <a:effectLst/>
              <a:latin typeface="+mj-lt"/>
              <a:ea typeface="Aptos" panose="020B0004020202020204" pitchFamily="34" charset="0"/>
              <a:cs typeface="Times New Roman" panose="02020603050405020304" pitchFamily="18" charset="0"/>
            </a:endParaRPr>
          </a:p>
          <a:p>
            <a:pPr marL="0" marR="36195" indent="0" algn="just" hangingPunct="0">
              <a:buNone/>
            </a:pPr>
            <a:endParaRPr lang="en-GB" sz="1800" dirty="0">
              <a:effectLst/>
              <a:latin typeface="+mj-lt"/>
              <a:ea typeface="Times New Roman" panose="02020603050405020304" pitchFamily="18" charset="0"/>
            </a:endParaRPr>
          </a:p>
          <a:p>
            <a:pPr marL="0" marR="36195" indent="0" algn="just" hangingPunct="0">
              <a:buNone/>
            </a:pPr>
            <a:endParaRPr lang="en-GB" sz="1800" dirty="0">
              <a:effectLst/>
              <a:latin typeface="Times New Roman" panose="02020603050405020304" pitchFamily="18" charset="0"/>
              <a:ea typeface="Times New Roman" panose="02020603050405020304" pitchFamily="18" charset="0"/>
            </a:endParaRPr>
          </a:p>
          <a:p>
            <a:endParaRPr lang="en-GB" dirty="0"/>
          </a:p>
        </p:txBody>
      </p:sp>
      <p:pic>
        <p:nvPicPr>
          <p:cNvPr id="9" name="Picture 8" descr="An old person in a room&#10;&#10;Description automatically generated">
            <a:extLst>
              <a:ext uri="{FF2B5EF4-FFF2-40B4-BE49-F238E27FC236}">
                <a16:creationId xmlns:a16="http://schemas.microsoft.com/office/drawing/2014/main" id="{D4BE605C-EADE-377E-0F38-BE639C984AE7}"/>
              </a:ext>
            </a:extLst>
          </p:cNvPr>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9614159" y="624406"/>
            <a:ext cx="1586094" cy="1066282"/>
          </a:xfrm>
          <a:prstGeom prst="rect">
            <a:avLst/>
          </a:prstGeom>
        </p:spPr>
      </p:pic>
    </p:spTree>
    <p:extLst>
      <p:ext uri="{BB962C8B-B14F-4D97-AF65-F5344CB8AC3E}">
        <p14:creationId xmlns:p14="http://schemas.microsoft.com/office/powerpoint/2010/main" val="3229155017"/>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6396F4B3-D01B-C00B-3330-62D1BD57F9F2}"/>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6BE119AC-FC8B-498A-4B07-39F35F480CC8}"/>
              </a:ext>
            </a:extLst>
          </p:cNvPr>
          <p:cNvSpPr>
            <a:spLocks noGrp="1"/>
          </p:cNvSpPr>
          <p:nvPr>
            <p:ph type="title"/>
          </p:nvPr>
        </p:nvSpPr>
        <p:spPr/>
        <p:txBody>
          <a:bodyPr/>
          <a:lstStyle/>
          <a:p>
            <a:r>
              <a:rPr lang="en-GB" dirty="0"/>
              <a:t>Poststructuralism and Postmodernism</a:t>
            </a:r>
          </a:p>
        </p:txBody>
      </p:sp>
      <p:sp>
        <p:nvSpPr>
          <p:cNvPr id="3" name="Content Placeholder 2">
            <a:extLst>
              <a:ext uri="{FF2B5EF4-FFF2-40B4-BE49-F238E27FC236}">
                <a16:creationId xmlns:a16="http://schemas.microsoft.com/office/drawing/2014/main" id="{4FD92E10-9525-15EE-C1C4-E94F85C2EF3F}"/>
              </a:ext>
            </a:extLst>
          </p:cNvPr>
          <p:cNvSpPr>
            <a:spLocks noGrp="1"/>
          </p:cNvSpPr>
          <p:nvPr>
            <p:ph idx="1"/>
          </p:nvPr>
        </p:nvSpPr>
        <p:spPr/>
        <p:txBody>
          <a:bodyPr>
            <a:normAutofit fontScale="92500" lnSpcReduction="10000"/>
          </a:bodyPr>
          <a:lstStyle/>
          <a:p>
            <a:pPr marL="0" indent="0">
              <a:buNone/>
            </a:pPr>
            <a:r>
              <a:rPr lang="en-GB" dirty="0">
                <a:latin typeface="+mj-lt"/>
              </a:rPr>
              <a:t>Structuralism was challenged from the 1960s and 70s on the grounds that it attempts at an objective precision which is unrealistic and unobtainable.</a:t>
            </a:r>
          </a:p>
          <a:p>
            <a:pPr marL="0" indent="0">
              <a:buNone/>
            </a:pPr>
            <a:r>
              <a:rPr lang="en-GB" dirty="0">
                <a:latin typeface="+mj-lt"/>
              </a:rPr>
              <a:t>It was criticised by:</a:t>
            </a:r>
          </a:p>
          <a:p>
            <a:pPr marL="0" indent="0">
              <a:buNone/>
            </a:pPr>
            <a:r>
              <a:rPr lang="en-GB" b="1" dirty="0">
                <a:latin typeface="+mj-lt"/>
              </a:rPr>
              <a:t>Poststructuralism</a:t>
            </a:r>
            <a:r>
              <a:rPr lang="en-GB" dirty="0">
                <a:latin typeface="+mj-lt"/>
              </a:rPr>
              <a:t> which prioritises linguistic theory as a theoretical framework.</a:t>
            </a:r>
            <a:r>
              <a:rPr lang="en-GB" i="0" dirty="0">
                <a:solidFill>
                  <a:srgbClr val="000000"/>
                </a:solidFill>
                <a:effectLst/>
                <a:latin typeface="+mj-lt"/>
              </a:rPr>
              <a:t> Leading figures are Michel Foucault, Jacques Derrida, and Roland Barthes. (Linguistic theory itself is also related to structuralism). </a:t>
            </a:r>
            <a:r>
              <a:rPr lang="en-GB" b="0" i="0" dirty="0">
                <a:solidFill>
                  <a:srgbClr val="000000"/>
                </a:solidFill>
                <a:effectLst/>
                <a:latin typeface="+mj-lt"/>
              </a:rPr>
              <a:t>Deconstruction of language, power relations, and binary oppositions. Challenges the notion of fixed meanings, emphasizes the instability of language and knowledge. Deals with </a:t>
            </a:r>
            <a:r>
              <a:rPr lang="en-GB" b="1" i="0" u="sng" dirty="0">
                <a:solidFill>
                  <a:srgbClr val="000000"/>
                </a:solidFill>
                <a:effectLst/>
                <a:latin typeface="+mj-lt"/>
              </a:rPr>
              <a:t>semiotics</a:t>
            </a:r>
            <a:r>
              <a:rPr lang="en-GB" b="0" i="0" dirty="0">
                <a:solidFill>
                  <a:srgbClr val="000000"/>
                </a:solidFill>
                <a:effectLst/>
                <a:latin typeface="+mj-lt"/>
              </a:rPr>
              <a:t>, </a:t>
            </a:r>
            <a:r>
              <a:rPr lang="en-GB" b="1" i="0" u="sng" dirty="0">
                <a:solidFill>
                  <a:srgbClr val="000000"/>
                </a:solidFill>
                <a:effectLst/>
                <a:latin typeface="+mj-lt"/>
              </a:rPr>
              <a:t>signs</a:t>
            </a:r>
            <a:r>
              <a:rPr lang="en-GB" b="0" i="0" u="sng" dirty="0">
                <a:solidFill>
                  <a:srgbClr val="000000"/>
                </a:solidFill>
                <a:effectLst/>
                <a:latin typeface="+mj-lt"/>
              </a:rPr>
              <a:t> and </a:t>
            </a:r>
            <a:r>
              <a:rPr lang="en-GB" b="1" i="0" u="sng" dirty="0">
                <a:solidFill>
                  <a:srgbClr val="000000"/>
                </a:solidFill>
                <a:effectLst/>
                <a:latin typeface="+mj-lt"/>
              </a:rPr>
              <a:t>symbols</a:t>
            </a:r>
            <a:r>
              <a:rPr lang="en-GB" b="0" i="0" dirty="0">
                <a:solidFill>
                  <a:srgbClr val="000000"/>
                </a:solidFill>
                <a:effectLst/>
                <a:latin typeface="+mj-lt"/>
              </a:rPr>
              <a:t>. </a:t>
            </a:r>
            <a:endParaRPr lang="en-GB" i="0" dirty="0">
              <a:solidFill>
                <a:srgbClr val="000000"/>
              </a:solidFill>
              <a:effectLst/>
              <a:latin typeface="+mj-lt"/>
            </a:endParaRPr>
          </a:p>
          <a:p>
            <a:pPr marL="0" indent="0">
              <a:buNone/>
            </a:pPr>
            <a:r>
              <a:rPr lang="en-GB" b="1" dirty="0">
                <a:solidFill>
                  <a:srgbClr val="000000"/>
                </a:solidFill>
                <a:latin typeface="+mj-lt"/>
              </a:rPr>
              <a:t>Postmodernism</a:t>
            </a:r>
            <a:r>
              <a:rPr lang="en-GB" dirty="0">
                <a:solidFill>
                  <a:srgbClr val="000000"/>
                </a:solidFill>
                <a:latin typeface="+mj-lt"/>
              </a:rPr>
              <a:t> which rejects the concept of universal </a:t>
            </a:r>
            <a:r>
              <a:rPr lang="en-GB" b="0" i="0" dirty="0">
                <a:solidFill>
                  <a:srgbClr val="000000"/>
                </a:solidFill>
                <a:effectLst/>
                <a:latin typeface="+mj-lt"/>
              </a:rPr>
              <a:t>objective truth, emphasizes subjective experiences and multiple perspectives Jean-François Lyotard, Jean Baudrillard, and Fredric Jameson. </a:t>
            </a:r>
            <a:endParaRPr lang="en-GB" dirty="0">
              <a:latin typeface="+mj-lt"/>
            </a:endParaRPr>
          </a:p>
          <a:p>
            <a:pPr marL="0" indent="0">
              <a:buNone/>
            </a:pPr>
            <a:endParaRPr lang="en-GB" dirty="0">
              <a:latin typeface="+mj-lt"/>
            </a:endParaRPr>
          </a:p>
        </p:txBody>
      </p:sp>
    </p:spTree>
    <p:extLst>
      <p:ext uri="{BB962C8B-B14F-4D97-AF65-F5344CB8AC3E}">
        <p14:creationId xmlns:p14="http://schemas.microsoft.com/office/powerpoint/2010/main" val="3415879894"/>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37182F72-FD3D-2A3B-B0C8-48C2EC5A1B0C}"/>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AB476141-70DC-E8E7-9F94-FAB9DBDADCD7}"/>
              </a:ext>
            </a:extLst>
          </p:cNvPr>
          <p:cNvSpPr>
            <a:spLocks noGrp="1"/>
          </p:cNvSpPr>
          <p:nvPr>
            <p:ph type="title"/>
          </p:nvPr>
        </p:nvSpPr>
        <p:spPr/>
        <p:txBody>
          <a:bodyPr/>
          <a:lstStyle/>
          <a:p>
            <a:r>
              <a:rPr lang="en-GB" dirty="0"/>
              <a:t>Levi-Strauss </a:t>
            </a:r>
          </a:p>
        </p:txBody>
      </p:sp>
      <p:sp>
        <p:nvSpPr>
          <p:cNvPr id="4" name="Content Placeholder 3">
            <a:extLst>
              <a:ext uri="{FF2B5EF4-FFF2-40B4-BE49-F238E27FC236}">
                <a16:creationId xmlns:a16="http://schemas.microsoft.com/office/drawing/2014/main" id="{B1F6442A-8AC2-7634-A736-03C2E153BEE2}"/>
              </a:ext>
            </a:extLst>
          </p:cNvPr>
          <p:cNvSpPr>
            <a:spLocks noGrp="1"/>
          </p:cNvSpPr>
          <p:nvPr>
            <p:ph sz="half" idx="1"/>
          </p:nvPr>
        </p:nvSpPr>
        <p:spPr/>
        <p:txBody>
          <a:bodyPr>
            <a:normAutofit/>
          </a:bodyPr>
          <a:lstStyle/>
          <a:p>
            <a:pPr marL="0" indent="0">
              <a:buNone/>
            </a:pPr>
            <a:r>
              <a:rPr lang="en-GB" dirty="0">
                <a:latin typeface="+mj-lt"/>
              </a:rPr>
              <a:t>Contrasts his work to Malinowski’s functionalism </a:t>
            </a:r>
          </a:p>
          <a:p>
            <a:pPr marL="0" indent="0">
              <a:buNone/>
            </a:pPr>
            <a:r>
              <a:rPr lang="en-GB" dirty="0">
                <a:latin typeface="+mj-lt"/>
              </a:rPr>
              <a:t>And Levy-Bruhl’s theory of the primitive mind.</a:t>
            </a:r>
          </a:p>
          <a:p>
            <a:pPr marL="0" indent="0">
              <a:buNone/>
            </a:pPr>
            <a:r>
              <a:rPr lang="en-GB" dirty="0">
                <a:latin typeface="+mj-lt"/>
              </a:rPr>
              <a:t>Instead poses the concept of ‘d</a:t>
            </a:r>
            <a:r>
              <a:rPr lang="en-GB" sz="2800" dirty="0">
                <a:solidFill>
                  <a:srgbClr val="181616"/>
                </a:solidFill>
                <a:effectLst/>
                <a:latin typeface="+mj-lt"/>
                <a:ea typeface="Times New Roman" panose="02020603050405020304" pitchFamily="18" charset="0"/>
                <a:cs typeface="Times New Roman" panose="02020603050405020304" pitchFamily="18" charset="0"/>
              </a:rPr>
              <a:t>isinterested thinking’. </a:t>
            </a:r>
          </a:p>
          <a:p>
            <a:pPr marL="0" indent="0">
              <a:buNone/>
            </a:pPr>
            <a:endParaRPr lang="en-GB" dirty="0"/>
          </a:p>
        </p:txBody>
      </p:sp>
      <p:sp>
        <p:nvSpPr>
          <p:cNvPr id="5" name="Content Placeholder 4">
            <a:extLst>
              <a:ext uri="{FF2B5EF4-FFF2-40B4-BE49-F238E27FC236}">
                <a16:creationId xmlns:a16="http://schemas.microsoft.com/office/drawing/2014/main" id="{B3D0418A-1D4F-C08A-D991-901CC8D15F07}"/>
              </a:ext>
            </a:extLst>
          </p:cNvPr>
          <p:cNvSpPr>
            <a:spLocks noGrp="1"/>
          </p:cNvSpPr>
          <p:nvPr>
            <p:ph sz="half" idx="2"/>
          </p:nvPr>
        </p:nvSpPr>
        <p:spPr/>
        <p:txBody>
          <a:bodyPr/>
          <a:lstStyle/>
          <a:p>
            <a:pPr>
              <a:buNone/>
            </a:pPr>
            <a:r>
              <a:rPr lang="en-GB" sz="2000" dirty="0">
                <a:solidFill>
                  <a:srgbClr val="181616"/>
                </a:solidFill>
                <a:effectLst/>
                <a:latin typeface="+mj-lt"/>
                <a:ea typeface="Times New Roman" panose="02020603050405020304" pitchFamily="18" charset="0"/>
                <a:cs typeface="Times New Roman" panose="02020603050405020304" pitchFamily="18" charset="0"/>
              </a:rPr>
              <a:t>Disinterested thinking </a:t>
            </a:r>
          </a:p>
          <a:p>
            <a:pPr>
              <a:buNone/>
            </a:pPr>
            <a:r>
              <a:rPr lang="en-GB" sz="2000" dirty="0">
                <a:solidFill>
                  <a:srgbClr val="181616"/>
                </a:solidFill>
                <a:effectLst/>
                <a:latin typeface="+mj-lt"/>
                <a:ea typeface="Times New Roman" panose="02020603050405020304" pitchFamily="18" charset="0"/>
                <a:cs typeface="Times New Roman" panose="02020603050405020304" pitchFamily="18" charset="0"/>
              </a:rPr>
              <a:t>‘remains different because it’s aim is </a:t>
            </a:r>
            <a:r>
              <a:rPr lang="en-GB" sz="2000" b="1" dirty="0">
                <a:solidFill>
                  <a:srgbClr val="181616"/>
                </a:solidFill>
                <a:effectLst/>
                <a:latin typeface="+mj-lt"/>
                <a:ea typeface="Times New Roman" panose="02020603050405020304" pitchFamily="18" charset="0"/>
                <a:cs typeface="Times New Roman" panose="02020603050405020304" pitchFamily="18" charset="0"/>
              </a:rPr>
              <a:t>to reach by the shortest possible means a general understanding of the universe – and not only a general but a total understanding’. </a:t>
            </a:r>
          </a:p>
          <a:p>
            <a:pPr>
              <a:buNone/>
            </a:pPr>
            <a:r>
              <a:rPr lang="en-GB" sz="2000" dirty="0">
                <a:solidFill>
                  <a:srgbClr val="181616"/>
                </a:solidFill>
                <a:effectLst/>
                <a:latin typeface="+mj-lt"/>
                <a:ea typeface="Times New Roman" panose="02020603050405020304" pitchFamily="18" charset="0"/>
                <a:cs typeface="Times New Roman" panose="02020603050405020304" pitchFamily="18" charset="0"/>
              </a:rPr>
              <a:t>Myth, therefore, unlike science cannot provide power over nature, only ‘the </a:t>
            </a:r>
            <a:r>
              <a:rPr lang="en-GB" sz="2000" b="1" dirty="0">
                <a:solidFill>
                  <a:srgbClr val="181616"/>
                </a:solidFill>
                <a:effectLst/>
                <a:latin typeface="+mj-lt"/>
                <a:ea typeface="Times New Roman" panose="02020603050405020304" pitchFamily="18" charset="0"/>
                <a:cs typeface="Times New Roman" panose="02020603050405020304" pitchFamily="18" charset="0"/>
              </a:rPr>
              <a:t>illusion </a:t>
            </a:r>
            <a:r>
              <a:rPr lang="en-GB" sz="2000" dirty="0">
                <a:solidFill>
                  <a:srgbClr val="181616"/>
                </a:solidFill>
                <a:effectLst/>
                <a:latin typeface="+mj-lt"/>
                <a:ea typeface="Times New Roman" panose="02020603050405020304" pitchFamily="18" charset="0"/>
                <a:cs typeface="Times New Roman" panose="02020603050405020304" pitchFamily="18" charset="0"/>
              </a:rPr>
              <a:t>that he can understand the universe and that he </a:t>
            </a:r>
            <a:r>
              <a:rPr lang="en-GB" sz="2000" i="1" dirty="0">
                <a:solidFill>
                  <a:srgbClr val="181616"/>
                </a:solidFill>
                <a:effectLst/>
                <a:latin typeface="+mj-lt"/>
                <a:ea typeface="Times New Roman" panose="02020603050405020304" pitchFamily="18" charset="0"/>
                <a:cs typeface="Times New Roman" panose="02020603050405020304" pitchFamily="18" charset="0"/>
              </a:rPr>
              <a:t>does</a:t>
            </a:r>
            <a:r>
              <a:rPr lang="en-GB" sz="2000" dirty="0">
                <a:solidFill>
                  <a:srgbClr val="181616"/>
                </a:solidFill>
                <a:effectLst/>
                <a:latin typeface="+mj-lt"/>
                <a:ea typeface="Times New Roman" panose="02020603050405020304" pitchFamily="18" charset="0"/>
                <a:cs typeface="Times New Roman" panose="02020603050405020304" pitchFamily="18" charset="0"/>
              </a:rPr>
              <a:t> understand the universe’. </a:t>
            </a:r>
          </a:p>
          <a:p>
            <a:pPr>
              <a:buNone/>
            </a:pPr>
            <a:r>
              <a:rPr lang="en-US" sz="2000" dirty="0">
                <a:effectLst/>
                <a:latin typeface="+mj-lt"/>
                <a:ea typeface="Aptos" panose="020B0004020202020204" pitchFamily="34" charset="0"/>
                <a:cs typeface="Times New Roman" panose="02020603050405020304" pitchFamily="18" charset="0"/>
              </a:rPr>
              <a:t>Claude Lévi-Strauss, </a:t>
            </a:r>
            <a:r>
              <a:rPr lang="en-US" sz="2000" i="1" dirty="0">
                <a:effectLst/>
                <a:latin typeface="+mj-lt"/>
                <a:ea typeface="Aptos" panose="020B0004020202020204" pitchFamily="34" charset="0"/>
                <a:cs typeface="Times New Roman" panose="02020603050405020304" pitchFamily="18" charset="0"/>
              </a:rPr>
              <a:t>Myth and Meaning</a:t>
            </a:r>
            <a:r>
              <a:rPr lang="en-US" sz="2000" dirty="0">
                <a:effectLst/>
                <a:latin typeface="+mj-lt"/>
                <a:ea typeface="Aptos" panose="020B0004020202020204" pitchFamily="34" charset="0"/>
                <a:cs typeface="Times New Roman" panose="02020603050405020304" pitchFamily="18" charset="0"/>
              </a:rPr>
              <a:t> (London and New York: Routledge and Kegan Paul, 1978), p. 13.</a:t>
            </a:r>
            <a:endParaRPr lang="en-GB" sz="2000" dirty="0">
              <a:effectLst/>
              <a:latin typeface="+mj-lt"/>
              <a:ea typeface="Aptos" panose="020B0004020202020204" pitchFamily="34" charset="0"/>
              <a:cs typeface="Times New Roman" panose="02020603050405020304" pitchFamily="18" charset="0"/>
            </a:endParaRPr>
          </a:p>
          <a:p>
            <a:pPr marL="0" indent="0">
              <a:buNone/>
            </a:pPr>
            <a:endParaRPr lang="en-GB" dirty="0"/>
          </a:p>
        </p:txBody>
      </p:sp>
    </p:spTree>
    <p:extLst>
      <p:ext uri="{BB962C8B-B14F-4D97-AF65-F5344CB8AC3E}">
        <p14:creationId xmlns:p14="http://schemas.microsoft.com/office/powerpoint/2010/main" val="377545744"/>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5D8A936A-629F-6DD1-9A5C-911CDF56FA67}"/>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BFB3287A-4E9C-43BC-7F95-6A4D398AA4C3}"/>
              </a:ext>
            </a:extLst>
          </p:cNvPr>
          <p:cNvSpPr>
            <a:spLocks noGrp="1"/>
          </p:cNvSpPr>
          <p:nvPr>
            <p:ph type="title"/>
          </p:nvPr>
        </p:nvSpPr>
        <p:spPr/>
        <p:txBody>
          <a:bodyPr/>
          <a:lstStyle/>
          <a:p>
            <a:r>
              <a:rPr lang="en-GB" sz="3200" b="1" kern="100" dirty="0">
                <a:effectLst/>
                <a:ea typeface="Calibri" panose="020F0502020204030204" pitchFamily="34" charset="0"/>
                <a:cs typeface="Times New Roman" panose="02020603050405020304" pitchFamily="18" charset="0"/>
              </a:rPr>
              <a:t>Myth repurposed in Jungia</a:t>
            </a:r>
            <a:r>
              <a:rPr lang="en-GB" sz="3200" b="1" kern="100" dirty="0">
                <a:ea typeface="Calibri" panose="020F0502020204030204" pitchFamily="34" charset="0"/>
                <a:cs typeface="Times New Roman" panose="02020603050405020304" pitchFamily="18" charset="0"/>
              </a:rPr>
              <a:t>n Psychology and Astrology</a:t>
            </a:r>
            <a:br>
              <a:rPr lang="en-GB" sz="1800" kern="100" dirty="0">
                <a:effectLst/>
                <a:latin typeface="Calibri" panose="020F0502020204030204" pitchFamily="34" charset="0"/>
                <a:ea typeface="Calibri" panose="020F0502020204030204" pitchFamily="34" charset="0"/>
                <a:cs typeface="Times New Roman" panose="02020603050405020304" pitchFamily="18" charset="0"/>
              </a:rPr>
            </a:br>
            <a:endParaRPr lang="en-GB" dirty="0"/>
          </a:p>
        </p:txBody>
      </p:sp>
      <p:sp>
        <p:nvSpPr>
          <p:cNvPr id="3" name="Content Placeholder 2">
            <a:extLst>
              <a:ext uri="{FF2B5EF4-FFF2-40B4-BE49-F238E27FC236}">
                <a16:creationId xmlns:a16="http://schemas.microsoft.com/office/drawing/2014/main" id="{7E299786-02BB-8B63-4721-E45542E41B4E}"/>
              </a:ext>
            </a:extLst>
          </p:cNvPr>
          <p:cNvSpPr>
            <a:spLocks noGrp="1"/>
          </p:cNvSpPr>
          <p:nvPr>
            <p:ph sz="half" idx="1"/>
          </p:nvPr>
        </p:nvSpPr>
        <p:spPr/>
        <p:txBody>
          <a:bodyPr>
            <a:normAutofit fontScale="92500" lnSpcReduction="20000"/>
          </a:bodyPr>
          <a:lstStyle/>
          <a:p>
            <a:pPr marL="0" indent="0">
              <a:lnSpc>
                <a:spcPct val="107000"/>
              </a:lnSpc>
              <a:spcAft>
                <a:spcPts val="800"/>
              </a:spcAft>
              <a:buNone/>
            </a:pPr>
            <a:r>
              <a:rPr lang="en-GB" sz="1800" kern="0" dirty="0">
                <a:solidFill>
                  <a:srgbClr val="222222"/>
                </a:solidFill>
                <a:effectLst/>
                <a:latin typeface="+mj-lt"/>
                <a:ea typeface="Times New Roman" panose="02020603050405020304" pitchFamily="18" charset="0"/>
                <a:cs typeface="Times New Roman" panose="02020603050405020304" pitchFamily="18" charset="0"/>
              </a:rPr>
              <a:t>Referencing Jung and Joseph Campbell</a:t>
            </a:r>
          </a:p>
          <a:p>
            <a:pPr marL="0" indent="0">
              <a:lnSpc>
                <a:spcPct val="107000"/>
              </a:lnSpc>
              <a:spcAft>
                <a:spcPts val="800"/>
              </a:spcAft>
              <a:buNone/>
            </a:pPr>
            <a:r>
              <a:rPr lang="en-GB" sz="1800" kern="0" dirty="0">
                <a:solidFill>
                  <a:srgbClr val="222222"/>
                </a:solidFill>
                <a:effectLst/>
                <a:latin typeface="+mj-lt"/>
                <a:ea typeface="Times New Roman" panose="02020603050405020304" pitchFamily="18" charset="0"/>
                <a:cs typeface="Times New Roman" panose="02020603050405020304" pitchFamily="18" charset="0"/>
              </a:rPr>
              <a:t>‘The planets on the birth chart symbolise the archetypal experiences of life, and astrology is only one way of portraying them. Another, as we have seen, is </a:t>
            </a:r>
            <a:r>
              <a:rPr lang="en-GB" sz="1800" b="1" kern="0" dirty="0">
                <a:solidFill>
                  <a:srgbClr val="222222"/>
                </a:solidFill>
                <a:effectLst/>
                <a:latin typeface="+mj-lt"/>
                <a:ea typeface="Times New Roman" panose="02020603050405020304" pitchFamily="18" charset="0"/>
                <a:cs typeface="Times New Roman" panose="02020603050405020304" pitchFamily="18" charset="0"/>
              </a:rPr>
              <a:t>myth</a:t>
            </a:r>
            <a:r>
              <a:rPr lang="en-GB" sz="1800" kern="0" dirty="0">
                <a:solidFill>
                  <a:srgbClr val="222222"/>
                </a:solidFill>
                <a:effectLst/>
                <a:latin typeface="+mj-lt"/>
                <a:ea typeface="Times New Roman" panose="02020603050405020304" pitchFamily="18" charset="0"/>
                <a:cs typeface="Times New Roman" panose="02020603050405020304" pitchFamily="18" charset="0"/>
              </a:rPr>
              <a:t> and fairytale, and the </a:t>
            </a:r>
            <a:r>
              <a:rPr lang="en-GB" sz="1800" u="sng" kern="0" dirty="0">
                <a:solidFill>
                  <a:srgbClr val="222222"/>
                </a:solidFill>
                <a:effectLst/>
                <a:latin typeface="+mj-lt"/>
                <a:ea typeface="Times New Roman" panose="02020603050405020304" pitchFamily="18" charset="0"/>
                <a:cs typeface="Times New Roman" panose="02020603050405020304" pitchFamily="18" charset="0"/>
              </a:rPr>
              <a:t>Sun may be considered a reflection of the same principle which is expressed in the Hero. </a:t>
            </a:r>
            <a:r>
              <a:rPr lang="en-GB" sz="1800" kern="0" dirty="0">
                <a:solidFill>
                  <a:srgbClr val="222222"/>
                </a:solidFill>
                <a:effectLst/>
                <a:latin typeface="+mj-lt"/>
                <a:ea typeface="Times New Roman" panose="02020603050405020304" pitchFamily="18" charset="0"/>
                <a:cs typeface="Times New Roman" panose="02020603050405020304" pitchFamily="18" charset="0"/>
              </a:rPr>
              <a:t>The Hero’s Quest is the same journey that is expressed through the </a:t>
            </a:r>
            <a:r>
              <a:rPr lang="en-GB" sz="1800" b="1" kern="0" dirty="0">
                <a:solidFill>
                  <a:srgbClr val="222222"/>
                </a:solidFill>
                <a:effectLst/>
                <a:latin typeface="+mj-lt"/>
                <a:ea typeface="Times New Roman" panose="02020603050405020304" pitchFamily="18" charset="0"/>
                <a:cs typeface="Times New Roman" panose="02020603050405020304" pitchFamily="18" charset="0"/>
              </a:rPr>
              <a:t>symbolism</a:t>
            </a:r>
            <a:r>
              <a:rPr lang="en-GB" sz="1800" kern="0" dirty="0">
                <a:solidFill>
                  <a:srgbClr val="222222"/>
                </a:solidFill>
                <a:effectLst/>
                <a:latin typeface="+mj-lt"/>
                <a:ea typeface="Times New Roman" panose="02020603050405020304" pitchFamily="18" charset="0"/>
                <a:cs typeface="Times New Roman" panose="02020603050405020304" pitchFamily="18" charset="0"/>
              </a:rPr>
              <a:t> of the birth chart, </a:t>
            </a:r>
            <a:r>
              <a:rPr lang="en-GB" sz="1800" u="sng" kern="0" dirty="0">
                <a:solidFill>
                  <a:srgbClr val="222222"/>
                </a:solidFill>
                <a:effectLst/>
                <a:latin typeface="+mj-lt"/>
                <a:ea typeface="Times New Roman" panose="02020603050405020304" pitchFamily="18" charset="0"/>
                <a:cs typeface="Times New Roman" panose="02020603050405020304" pitchFamily="18" charset="0"/>
              </a:rPr>
              <a:t>the Hero always, and forever, seeks first his other half, so that he may be whole, and then his source, so that he can truly recognise his parentage and his purpose’.</a:t>
            </a:r>
            <a:endParaRPr lang="en-GB" sz="1800" u="sng" kern="100" dirty="0">
              <a:effectLst/>
              <a:latin typeface="+mj-lt"/>
              <a:ea typeface="Calibri" panose="020F0502020204030204" pitchFamily="34" charset="0"/>
              <a:cs typeface="Times New Roman" panose="02020603050405020304" pitchFamily="18" charset="0"/>
            </a:endParaRPr>
          </a:p>
          <a:p>
            <a:pPr marL="0" indent="0">
              <a:lnSpc>
                <a:spcPct val="107000"/>
              </a:lnSpc>
              <a:spcBef>
                <a:spcPts val="600"/>
              </a:spcBef>
              <a:spcAft>
                <a:spcPts val="800"/>
              </a:spcAft>
              <a:buNone/>
            </a:pPr>
            <a:r>
              <a:rPr lang="en-GB" sz="1800" kern="100" dirty="0">
                <a:effectLst/>
                <a:latin typeface="+mj-lt"/>
                <a:ea typeface="Calibri" panose="020F0502020204030204" pitchFamily="34" charset="0"/>
                <a:cs typeface="Times New Roman" panose="02020603050405020304" pitchFamily="18" charset="0"/>
              </a:rPr>
              <a:t>Greene, Liz, </a:t>
            </a:r>
            <a:r>
              <a:rPr lang="en-GB" sz="1800" i="1" kern="100" dirty="0">
                <a:effectLst/>
                <a:latin typeface="+mj-lt"/>
                <a:ea typeface="Calibri" panose="020F0502020204030204" pitchFamily="34" charset="0"/>
                <a:cs typeface="Times New Roman" panose="02020603050405020304" pitchFamily="18" charset="0"/>
              </a:rPr>
              <a:t>Relating: an astrological guide to living with others on a small planet</a:t>
            </a:r>
            <a:r>
              <a:rPr lang="en-GB" sz="1800" kern="100" dirty="0">
                <a:effectLst/>
                <a:latin typeface="+mj-lt"/>
                <a:ea typeface="Calibri" panose="020F0502020204030204" pitchFamily="34" charset="0"/>
                <a:cs typeface="Times New Roman" panose="02020603050405020304" pitchFamily="18" charset="0"/>
              </a:rPr>
              <a:t>, 3</a:t>
            </a:r>
            <a:r>
              <a:rPr lang="en-GB" sz="1800" kern="100" baseline="30000" dirty="0">
                <a:effectLst/>
                <a:latin typeface="+mj-lt"/>
                <a:ea typeface="Calibri" panose="020F0502020204030204" pitchFamily="34" charset="0"/>
                <a:cs typeface="Times New Roman" panose="02020603050405020304" pitchFamily="18" charset="0"/>
              </a:rPr>
              <a:t>rd</a:t>
            </a:r>
            <a:r>
              <a:rPr lang="en-GB" sz="1800" kern="100" dirty="0">
                <a:effectLst/>
                <a:latin typeface="+mj-lt"/>
                <a:ea typeface="Calibri" panose="020F0502020204030204" pitchFamily="34" charset="0"/>
                <a:cs typeface="Times New Roman" panose="02020603050405020304" pitchFamily="18" charset="0"/>
              </a:rPr>
              <a:t> </a:t>
            </a:r>
            <a:r>
              <a:rPr lang="en-GB" sz="1800" kern="100" dirty="0" err="1">
                <a:effectLst/>
                <a:latin typeface="+mj-lt"/>
                <a:ea typeface="Calibri" panose="020F0502020204030204" pitchFamily="34" charset="0"/>
                <a:cs typeface="Times New Roman" panose="02020603050405020304" pitchFamily="18" charset="0"/>
              </a:rPr>
              <a:t>edn</a:t>
            </a:r>
            <a:r>
              <a:rPr lang="en-GB" sz="1800" kern="100" dirty="0">
                <a:effectLst/>
                <a:latin typeface="+mj-lt"/>
                <a:ea typeface="Calibri" panose="020F0502020204030204" pitchFamily="34" charset="0"/>
                <a:cs typeface="Times New Roman" panose="02020603050405020304" pitchFamily="18" charset="0"/>
              </a:rPr>
              <a:t>., (Wellingborough: Aquarian Press, 1986[1977]), pp. 30-31.</a:t>
            </a:r>
          </a:p>
          <a:p>
            <a:pPr marL="0" indent="0">
              <a:buNone/>
            </a:pPr>
            <a:r>
              <a:rPr lang="en-GB" sz="1800" dirty="0">
                <a:effectLst/>
                <a:latin typeface="Calibri" panose="020F0502020204030204" pitchFamily="34" charset="0"/>
                <a:ea typeface="Calibri" panose="020F0502020204030204" pitchFamily="34" charset="0"/>
                <a:cs typeface="Times New Roman" panose="02020603050405020304" pitchFamily="18" charset="0"/>
              </a:rPr>
              <a:t> </a:t>
            </a:r>
          </a:p>
          <a:p>
            <a:endParaRPr lang="en-GB" dirty="0"/>
          </a:p>
        </p:txBody>
      </p:sp>
      <p:pic>
        <p:nvPicPr>
          <p:cNvPr id="6" name="Content Placeholder 5" descr="A book cover of a book&#10;&#10;Description automatically generated">
            <a:extLst>
              <a:ext uri="{FF2B5EF4-FFF2-40B4-BE49-F238E27FC236}">
                <a16:creationId xmlns:a16="http://schemas.microsoft.com/office/drawing/2014/main" id="{87C3AFA2-F421-7EA7-A2E1-61DA77D6F7FE}"/>
              </a:ext>
            </a:extLst>
          </p:cNvPr>
          <p:cNvPicPr>
            <a:picLocks noGrp="1" noChangeAspect="1"/>
          </p:cNvPicPr>
          <p:nvPr>
            <p:ph sz="half" idx="2"/>
          </p:nvPr>
        </p:nvPicPr>
        <p:blipFill>
          <a:blip r:embed="rId2">
            <a:extLst>
              <a:ext uri="{28A0092B-C50C-407E-A947-70E740481C1C}">
                <a14:useLocalDpi xmlns:a14="http://schemas.microsoft.com/office/drawing/2010/main" val="0"/>
              </a:ext>
            </a:extLst>
          </a:blip>
          <a:stretch>
            <a:fillRect/>
          </a:stretch>
        </p:blipFill>
        <p:spPr>
          <a:xfrm>
            <a:off x="6631311" y="3840267"/>
            <a:ext cx="1655764" cy="2654092"/>
          </a:xfrm>
        </p:spPr>
      </p:pic>
      <p:pic>
        <p:nvPicPr>
          <p:cNvPr id="5" name="Picture 4" descr="A person smiling at the camera&#10;&#10;Description automatically generated">
            <a:extLst>
              <a:ext uri="{FF2B5EF4-FFF2-40B4-BE49-F238E27FC236}">
                <a16:creationId xmlns:a16="http://schemas.microsoft.com/office/drawing/2014/main" id="{C0102BDE-8183-555E-C380-BAE44FDDA017}"/>
              </a:ext>
            </a:extLst>
          </p:cNvPr>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6698826" y="1690687"/>
            <a:ext cx="1321368" cy="1621679"/>
          </a:xfrm>
          <a:prstGeom prst="rect">
            <a:avLst/>
          </a:prstGeom>
        </p:spPr>
      </p:pic>
      <p:pic>
        <p:nvPicPr>
          <p:cNvPr id="8" name="Picture 7" descr="A person with glasses on his head&#10;&#10;Description automatically generated">
            <a:extLst>
              <a:ext uri="{FF2B5EF4-FFF2-40B4-BE49-F238E27FC236}">
                <a16:creationId xmlns:a16="http://schemas.microsoft.com/office/drawing/2014/main" id="{6D7CF75A-B2F9-13D2-11A4-C3DB58E39A0F}"/>
              </a:ext>
            </a:extLst>
          </p:cNvPr>
          <p:cNvPicPr>
            <a:picLocks noChangeAspect="1"/>
          </p:cNvPicPr>
          <p:nvPr/>
        </p:nvPicPr>
        <p:blipFill>
          <a:blip r:embed="rId4">
            <a:extLst>
              <a:ext uri="{28A0092B-C50C-407E-A947-70E740481C1C}">
                <a14:useLocalDpi xmlns:a14="http://schemas.microsoft.com/office/drawing/2010/main" val="0"/>
              </a:ext>
            </a:extLst>
          </a:blip>
          <a:stretch>
            <a:fillRect/>
          </a:stretch>
        </p:blipFill>
        <p:spPr>
          <a:xfrm>
            <a:off x="8217460" y="1690687"/>
            <a:ext cx="1220955" cy="1621679"/>
          </a:xfrm>
          <a:prstGeom prst="rect">
            <a:avLst/>
          </a:prstGeom>
        </p:spPr>
      </p:pic>
      <p:pic>
        <p:nvPicPr>
          <p:cNvPr id="10" name="Picture 9" descr="A close-up of a person&#10;&#10;Description automatically generated">
            <a:extLst>
              <a:ext uri="{FF2B5EF4-FFF2-40B4-BE49-F238E27FC236}">
                <a16:creationId xmlns:a16="http://schemas.microsoft.com/office/drawing/2014/main" id="{7935923F-4AD1-92F7-A200-BDC82CFCEC4D}"/>
              </a:ext>
            </a:extLst>
          </p:cNvPr>
          <p:cNvPicPr>
            <a:picLocks noChangeAspect="1"/>
          </p:cNvPicPr>
          <p:nvPr/>
        </p:nvPicPr>
        <p:blipFill>
          <a:blip r:embed="rId5">
            <a:extLst>
              <a:ext uri="{28A0092B-C50C-407E-A947-70E740481C1C}">
                <a14:useLocalDpi xmlns:a14="http://schemas.microsoft.com/office/drawing/2010/main" val="0"/>
              </a:ext>
            </a:extLst>
          </a:blip>
          <a:stretch>
            <a:fillRect/>
          </a:stretch>
        </p:blipFill>
        <p:spPr>
          <a:xfrm>
            <a:off x="9635681" y="1690687"/>
            <a:ext cx="1212653" cy="1592618"/>
          </a:xfrm>
          <a:prstGeom prst="rect">
            <a:avLst/>
          </a:prstGeom>
        </p:spPr>
      </p:pic>
      <p:pic>
        <p:nvPicPr>
          <p:cNvPr id="12" name="Picture 11" descr="A book cover with many eyes&#10;&#10;Description automatically generated">
            <a:extLst>
              <a:ext uri="{FF2B5EF4-FFF2-40B4-BE49-F238E27FC236}">
                <a16:creationId xmlns:a16="http://schemas.microsoft.com/office/drawing/2014/main" id="{B19AB6CB-B3BD-49D5-939B-A2F41B0AD989}"/>
              </a:ext>
            </a:extLst>
          </p:cNvPr>
          <p:cNvPicPr>
            <a:picLocks noChangeAspect="1"/>
          </p:cNvPicPr>
          <p:nvPr/>
        </p:nvPicPr>
        <p:blipFill>
          <a:blip r:embed="rId6">
            <a:extLst>
              <a:ext uri="{28A0092B-C50C-407E-A947-70E740481C1C}">
                <a14:useLocalDpi xmlns:a14="http://schemas.microsoft.com/office/drawing/2010/main" val="0"/>
              </a:ext>
            </a:extLst>
          </a:blip>
          <a:stretch>
            <a:fillRect/>
          </a:stretch>
        </p:blipFill>
        <p:spPr>
          <a:xfrm>
            <a:off x="8492680" y="3838783"/>
            <a:ext cx="1769395" cy="2654092"/>
          </a:xfrm>
          <a:prstGeom prst="rect">
            <a:avLst/>
          </a:prstGeom>
        </p:spPr>
      </p:pic>
    </p:spTree>
    <p:extLst>
      <p:ext uri="{BB962C8B-B14F-4D97-AF65-F5344CB8AC3E}">
        <p14:creationId xmlns:p14="http://schemas.microsoft.com/office/powerpoint/2010/main" val="1620974853"/>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3A4D41A-F45C-4490-E31E-508EB34409E2}"/>
              </a:ext>
            </a:extLst>
          </p:cNvPr>
          <p:cNvSpPr>
            <a:spLocks noGrp="1"/>
          </p:cNvSpPr>
          <p:nvPr>
            <p:ph type="title"/>
          </p:nvPr>
        </p:nvSpPr>
        <p:spPr/>
        <p:txBody>
          <a:bodyPr/>
          <a:lstStyle/>
          <a:p>
            <a:r>
              <a:rPr lang="en-GB" dirty="0"/>
              <a:t>The Sun Myth</a:t>
            </a:r>
          </a:p>
        </p:txBody>
      </p:sp>
      <p:sp>
        <p:nvSpPr>
          <p:cNvPr id="3" name="Content Placeholder 2">
            <a:extLst>
              <a:ext uri="{FF2B5EF4-FFF2-40B4-BE49-F238E27FC236}">
                <a16:creationId xmlns:a16="http://schemas.microsoft.com/office/drawing/2014/main" id="{83910716-64EF-7672-5A2E-9CB46571C1E8}"/>
              </a:ext>
            </a:extLst>
          </p:cNvPr>
          <p:cNvSpPr>
            <a:spLocks noGrp="1"/>
          </p:cNvSpPr>
          <p:nvPr>
            <p:ph sz="half" idx="1"/>
          </p:nvPr>
        </p:nvSpPr>
        <p:spPr/>
        <p:txBody>
          <a:bodyPr>
            <a:normAutofit fontScale="85000" lnSpcReduction="10000"/>
          </a:bodyPr>
          <a:lstStyle/>
          <a:p>
            <a:pPr marL="0" indent="0">
              <a:buNone/>
            </a:pPr>
            <a:r>
              <a:rPr lang="en-GB" dirty="0">
                <a:latin typeface="+mj-lt"/>
              </a:rPr>
              <a:t>19</a:t>
            </a:r>
            <a:r>
              <a:rPr lang="en-GB" baseline="30000" dirty="0">
                <a:latin typeface="+mj-lt"/>
              </a:rPr>
              <a:t>th</a:t>
            </a:r>
            <a:r>
              <a:rPr lang="en-GB" dirty="0">
                <a:latin typeface="+mj-lt"/>
              </a:rPr>
              <a:t> century</a:t>
            </a:r>
          </a:p>
          <a:p>
            <a:pPr marL="0" indent="0">
              <a:buNone/>
            </a:pPr>
            <a:r>
              <a:rPr lang="en-GB" u="sng" dirty="0">
                <a:latin typeface="+mj-lt"/>
              </a:rPr>
              <a:t>All</a:t>
            </a:r>
            <a:r>
              <a:rPr lang="en-GB" dirty="0">
                <a:latin typeface="+mj-lt"/>
              </a:rPr>
              <a:t> myths are a version of the solar myth of the recurrence of light and dark, birth and death – and resurrection.</a:t>
            </a:r>
          </a:p>
          <a:p>
            <a:pPr marL="0" indent="0">
              <a:buNone/>
            </a:pPr>
            <a:r>
              <a:rPr lang="en-GB" dirty="0">
                <a:latin typeface="+mj-lt"/>
              </a:rPr>
              <a:t>Now academically discredited.</a:t>
            </a:r>
          </a:p>
          <a:p>
            <a:pPr marL="0" indent="0">
              <a:buNone/>
            </a:pPr>
            <a:r>
              <a:rPr lang="en-GB" dirty="0">
                <a:latin typeface="+mj-lt"/>
              </a:rPr>
              <a:t>But, still, how can we ignore the Sun…………</a:t>
            </a:r>
          </a:p>
          <a:p>
            <a:pPr marL="0" indent="0">
              <a:buNone/>
            </a:pPr>
            <a:r>
              <a:rPr lang="en-GB" sz="1800" dirty="0">
                <a:effectLst/>
                <a:latin typeface="+mj-lt"/>
                <a:ea typeface="Calibri" panose="020F0502020204030204" pitchFamily="34" charset="0"/>
                <a:cs typeface="Arial" panose="020B0604020202020204" pitchFamily="34" charset="0"/>
              </a:rPr>
              <a:t>Nicholas Campion, 'The Sun is God' in Nicholas Campion (ed.), </a:t>
            </a:r>
            <a:r>
              <a:rPr lang="en-GB" sz="1800" i="1" dirty="0">
                <a:effectLst/>
                <a:latin typeface="+mj-lt"/>
                <a:ea typeface="Calibri" panose="020F0502020204030204" pitchFamily="34" charset="0"/>
                <a:cs typeface="Arial" panose="020B0604020202020204" pitchFamily="34" charset="0"/>
              </a:rPr>
              <a:t>The Inspiration of Astronomical Phenomena</a:t>
            </a:r>
            <a:r>
              <a:rPr lang="en-GB" sz="1800" dirty="0">
                <a:effectLst/>
                <a:latin typeface="+mj-lt"/>
                <a:ea typeface="Calibri" panose="020F0502020204030204" pitchFamily="34" charset="0"/>
                <a:cs typeface="Arial" panose="020B0604020202020204" pitchFamily="34" charset="0"/>
              </a:rPr>
              <a:t>, Proceedings of the Fourth Conference on the Inspiration of Astronomical Phenomena, Magdalen College, Oxford, 3-9 August 2003 (</a:t>
            </a:r>
            <a:r>
              <a:rPr lang="en-GB" sz="1800" i="1" dirty="0">
                <a:effectLst/>
                <a:latin typeface="+mj-lt"/>
                <a:ea typeface="Calibri" panose="020F0502020204030204" pitchFamily="34" charset="0"/>
                <a:cs typeface="Arial" panose="020B0604020202020204" pitchFamily="34" charset="0"/>
              </a:rPr>
              <a:t>Culture and Cosmos</a:t>
            </a:r>
            <a:r>
              <a:rPr lang="en-GB" sz="1800" dirty="0">
                <a:effectLst/>
                <a:latin typeface="+mj-lt"/>
                <a:ea typeface="Calibri" panose="020F0502020204030204" pitchFamily="34" charset="0"/>
                <a:cs typeface="Arial" panose="020B0604020202020204" pitchFamily="34" charset="0"/>
              </a:rPr>
              <a:t>, Vol. 8 no 1), pp. 45-56.</a:t>
            </a:r>
          </a:p>
          <a:p>
            <a:pPr marL="0" indent="0">
              <a:buNone/>
            </a:pPr>
            <a:r>
              <a:rPr lang="en-GB" sz="1800" u="sng" dirty="0">
                <a:solidFill>
                  <a:srgbClr val="0000FF"/>
                </a:solidFill>
                <a:effectLst/>
                <a:latin typeface="Cambria" panose="02040503050406030204" pitchFamily="18" charset="0"/>
                <a:ea typeface="Calibri" panose="020F0502020204030204" pitchFamily="34" charset="0"/>
                <a:cs typeface="Arial" panose="020B0604020202020204" pitchFamily="34" charset="0"/>
                <a:hlinkClick r:id="rId2"/>
              </a:rPr>
              <a:t>http://www.cultureandcosmos.org/pdfs/8/Vol_8_Campion_Sun_is_God.pdf</a:t>
            </a:r>
            <a:endParaRPr lang="en-GB" sz="1800" dirty="0">
              <a:effectLst/>
              <a:latin typeface="Calibri" panose="020F0502020204030204" pitchFamily="34" charset="0"/>
              <a:ea typeface="Calibri" panose="020F0502020204030204" pitchFamily="34" charset="0"/>
              <a:cs typeface="Times New Roman" panose="02020603050405020304" pitchFamily="18" charset="0"/>
            </a:endParaRPr>
          </a:p>
          <a:p>
            <a:pPr marL="0" indent="0">
              <a:buNone/>
            </a:pPr>
            <a:endParaRPr lang="en-GB" sz="1800" dirty="0">
              <a:effectLst/>
              <a:latin typeface="+mj-lt"/>
              <a:ea typeface="Calibri" panose="020F0502020204030204" pitchFamily="34" charset="0"/>
              <a:cs typeface="Times New Roman" panose="02020603050405020304" pitchFamily="18" charset="0"/>
            </a:endParaRPr>
          </a:p>
          <a:p>
            <a:pPr marL="0" indent="0">
              <a:buNone/>
            </a:pPr>
            <a:endParaRPr lang="en-GB" dirty="0">
              <a:latin typeface="+mj-lt"/>
            </a:endParaRPr>
          </a:p>
        </p:txBody>
      </p:sp>
      <p:pic>
        <p:nvPicPr>
          <p:cNvPr id="6" name="Content Placeholder 5" descr="A sunset over clouds and the sun&#10;&#10;Description automatically generated">
            <a:extLst>
              <a:ext uri="{FF2B5EF4-FFF2-40B4-BE49-F238E27FC236}">
                <a16:creationId xmlns:a16="http://schemas.microsoft.com/office/drawing/2014/main" id="{54576E9A-9B48-4012-2926-93EE8C8FB84E}"/>
              </a:ext>
            </a:extLst>
          </p:cNvPr>
          <p:cNvPicPr>
            <a:picLocks noGrp="1" noChangeAspect="1"/>
          </p:cNvPicPr>
          <p:nvPr>
            <p:ph sz="half" idx="2"/>
          </p:nvPr>
        </p:nvPicPr>
        <p:blipFill>
          <a:blip r:embed="rId3">
            <a:extLst>
              <a:ext uri="{28A0092B-C50C-407E-A947-70E740481C1C}">
                <a14:useLocalDpi xmlns:a14="http://schemas.microsoft.com/office/drawing/2010/main" val="0"/>
              </a:ext>
            </a:extLst>
          </a:blip>
          <a:stretch>
            <a:fillRect/>
          </a:stretch>
        </p:blipFill>
        <p:spPr>
          <a:xfrm>
            <a:off x="6584044" y="2047164"/>
            <a:ext cx="4769756" cy="3114938"/>
          </a:xfrm>
        </p:spPr>
      </p:pic>
    </p:spTree>
    <p:extLst>
      <p:ext uri="{BB962C8B-B14F-4D97-AF65-F5344CB8AC3E}">
        <p14:creationId xmlns:p14="http://schemas.microsoft.com/office/powerpoint/2010/main" val="1017450274"/>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8215A5CF-FCBA-5C4E-5A29-D444F8599DC3}"/>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8D7FAA99-EEA6-6387-26B9-B7198F16B327}"/>
              </a:ext>
            </a:extLst>
          </p:cNvPr>
          <p:cNvSpPr>
            <a:spLocks noGrp="1"/>
          </p:cNvSpPr>
          <p:nvPr>
            <p:ph type="title"/>
          </p:nvPr>
        </p:nvSpPr>
        <p:spPr/>
        <p:txBody>
          <a:bodyPr/>
          <a:lstStyle/>
          <a:p>
            <a:r>
              <a:rPr lang="en-GB" dirty="0"/>
              <a:t>Solar Heroes; The Hero’s Journey</a:t>
            </a:r>
          </a:p>
        </p:txBody>
      </p:sp>
      <p:sp>
        <p:nvSpPr>
          <p:cNvPr id="3" name="Content Placeholder 2">
            <a:extLst>
              <a:ext uri="{FF2B5EF4-FFF2-40B4-BE49-F238E27FC236}">
                <a16:creationId xmlns:a16="http://schemas.microsoft.com/office/drawing/2014/main" id="{07B3F306-6B9B-D83A-66AC-A454F159EFB5}"/>
              </a:ext>
            </a:extLst>
          </p:cNvPr>
          <p:cNvSpPr>
            <a:spLocks noGrp="1"/>
          </p:cNvSpPr>
          <p:nvPr>
            <p:ph sz="half" idx="1"/>
          </p:nvPr>
        </p:nvSpPr>
        <p:spPr/>
        <p:txBody>
          <a:bodyPr>
            <a:normAutofit/>
          </a:bodyPr>
          <a:lstStyle/>
          <a:p>
            <a:pPr marL="0" indent="0">
              <a:buNone/>
            </a:pPr>
            <a:r>
              <a:rPr lang="en-GB" sz="2000" dirty="0">
                <a:latin typeface="+mj-lt"/>
              </a:rPr>
              <a:t>The Sun as God theory held that all male heroes and divinities are fundamentally solar, and their mythic stories embody solar cycle of death and rebirth – </a:t>
            </a:r>
            <a:r>
              <a:rPr lang="en-GB" sz="2000" dirty="0" err="1">
                <a:latin typeface="+mj-lt"/>
              </a:rPr>
              <a:t>eg</a:t>
            </a:r>
            <a:r>
              <a:rPr lang="en-GB" sz="2000" dirty="0">
                <a:latin typeface="+mj-lt"/>
              </a:rPr>
              <a:t> at the solstices and equinoxes. Below – Jesus at Hagia Sophia</a:t>
            </a:r>
            <a:r>
              <a:rPr lang="en-GB" sz="2000">
                <a:latin typeface="+mj-lt"/>
              </a:rPr>
              <a:t>, Constantinople </a:t>
            </a:r>
            <a:r>
              <a:rPr lang="en-GB" sz="2000" dirty="0">
                <a:latin typeface="+mj-lt"/>
              </a:rPr>
              <a:t>(Istanbul)</a:t>
            </a:r>
          </a:p>
        </p:txBody>
      </p:sp>
      <p:sp>
        <p:nvSpPr>
          <p:cNvPr id="4" name="Content Placeholder 3">
            <a:extLst>
              <a:ext uri="{FF2B5EF4-FFF2-40B4-BE49-F238E27FC236}">
                <a16:creationId xmlns:a16="http://schemas.microsoft.com/office/drawing/2014/main" id="{90F927AE-C3CC-A4C5-36BB-7FA67E8E8343}"/>
              </a:ext>
            </a:extLst>
          </p:cNvPr>
          <p:cNvSpPr>
            <a:spLocks noGrp="1"/>
          </p:cNvSpPr>
          <p:nvPr>
            <p:ph sz="half" idx="2"/>
          </p:nvPr>
        </p:nvSpPr>
        <p:spPr/>
        <p:txBody>
          <a:bodyPr>
            <a:normAutofit/>
          </a:bodyPr>
          <a:lstStyle/>
          <a:p>
            <a:pPr marL="0" indent="0">
              <a:buNone/>
            </a:pPr>
            <a:r>
              <a:rPr lang="en-GB" sz="1800" dirty="0">
                <a:latin typeface="+mj-lt"/>
              </a:rPr>
              <a:t>Joseph Campbell popularised these ideas the Hero’s Journey (Liz Greene influentially adapted this concept into her astrology, so the birth chart becomes a map of potential, rather than fixed qualities) as the individual can go on a journey of self-discovery or growth.</a:t>
            </a:r>
          </a:p>
        </p:txBody>
      </p:sp>
      <p:pic>
        <p:nvPicPr>
          <p:cNvPr id="6" name="Picture 5" descr="A close-up of a person&#10;&#10;AI-generated content may be incorrect.">
            <a:extLst>
              <a:ext uri="{FF2B5EF4-FFF2-40B4-BE49-F238E27FC236}">
                <a16:creationId xmlns:a16="http://schemas.microsoft.com/office/drawing/2014/main" id="{AF70A3ED-A165-18F1-D2DA-EACA5F8458D8}"/>
              </a:ext>
            </a:extLst>
          </p:cNvPr>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6922065" y="3890144"/>
            <a:ext cx="1581053" cy="2076449"/>
          </a:xfrm>
          <a:prstGeom prst="rect">
            <a:avLst/>
          </a:prstGeom>
        </p:spPr>
      </p:pic>
      <p:pic>
        <p:nvPicPr>
          <p:cNvPr id="8" name="Picture 7" descr="A mosaic of a person&#10;&#10;AI-generated content may be incorrect.">
            <a:extLst>
              <a:ext uri="{FF2B5EF4-FFF2-40B4-BE49-F238E27FC236}">
                <a16:creationId xmlns:a16="http://schemas.microsoft.com/office/drawing/2014/main" id="{1C2C5EA3-B58B-5C22-5530-C979B166675F}"/>
              </a:ext>
            </a:extLst>
          </p:cNvPr>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2369012" y="3522847"/>
            <a:ext cx="2250484" cy="2811044"/>
          </a:xfrm>
          <a:prstGeom prst="rect">
            <a:avLst/>
          </a:prstGeom>
        </p:spPr>
      </p:pic>
      <p:pic>
        <p:nvPicPr>
          <p:cNvPr id="10" name="Picture 9" descr="A book cover of a book&#10;&#10;AI-generated content may be incorrect.">
            <a:extLst>
              <a:ext uri="{FF2B5EF4-FFF2-40B4-BE49-F238E27FC236}">
                <a16:creationId xmlns:a16="http://schemas.microsoft.com/office/drawing/2014/main" id="{0EFA3D40-19FB-F578-D7C0-FD2BD0ADF792}"/>
              </a:ext>
            </a:extLst>
          </p:cNvPr>
          <p:cNvPicPr>
            <a:picLocks noChangeAspect="1"/>
          </p:cNvPicPr>
          <p:nvPr/>
        </p:nvPicPr>
        <p:blipFill>
          <a:blip r:embed="rId4">
            <a:extLst>
              <a:ext uri="{28A0092B-C50C-407E-A947-70E740481C1C}">
                <a14:useLocalDpi xmlns:a14="http://schemas.microsoft.com/office/drawing/2010/main" val="0"/>
              </a:ext>
            </a:extLst>
          </a:blip>
          <a:stretch>
            <a:fillRect/>
          </a:stretch>
        </p:blipFill>
        <p:spPr>
          <a:xfrm>
            <a:off x="8746958" y="3759577"/>
            <a:ext cx="1446196" cy="2318167"/>
          </a:xfrm>
          <a:prstGeom prst="rect">
            <a:avLst/>
          </a:prstGeom>
        </p:spPr>
      </p:pic>
    </p:spTree>
    <p:extLst>
      <p:ext uri="{BB962C8B-B14F-4D97-AF65-F5344CB8AC3E}">
        <p14:creationId xmlns:p14="http://schemas.microsoft.com/office/powerpoint/2010/main" val="3296534994"/>
      </p:ext>
    </p:extLst>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959A0C0-0871-4220-0DEB-B59374FD10B1}"/>
              </a:ext>
            </a:extLst>
          </p:cNvPr>
          <p:cNvSpPr>
            <a:spLocks noGrp="1"/>
          </p:cNvSpPr>
          <p:nvPr>
            <p:ph type="title"/>
          </p:nvPr>
        </p:nvSpPr>
        <p:spPr/>
        <p:txBody>
          <a:bodyPr>
            <a:noAutofit/>
          </a:bodyPr>
          <a:lstStyle/>
          <a:p>
            <a:r>
              <a:rPr lang="en-GB" sz="3200" dirty="0"/>
              <a:t>Sky myths encoded in stone? Stonehenge: aligned to winter solstice sunset (and therefore to summer solstice sunrise); pyramids at Giza aligned to north and therefore to spring equinox sunrise.</a:t>
            </a:r>
          </a:p>
        </p:txBody>
      </p:sp>
      <p:pic>
        <p:nvPicPr>
          <p:cNvPr id="6" name="Content Placeholder 5" descr="A diagram of a sun&#10;&#10;AI-generated content may be incorrect.">
            <a:extLst>
              <a:ext uri="{FF2B5EF4-FFF2-40B4-BE49-F238E27FC236}">
                <a16:creationId xmlns:a16="http://schemas.microsoft.com/office/drawing/2014/main" id="{6A26976A-9BA3-4F4F-998A-6C0316B2928F}"/>
              </a:ext>
            </a:extLst>
          </p:cNvPr>
          <p:cNvPicPr>
            <a:picLocks noGrp="1" noChangeAspect="1"/>
          </p:cNvPicPr>
          <p:nvPr>
            <p:ph sz="half" idx="1"/>
          </p:nvPr>
        </p:nvPicPr>
        <p:blipFill>
          <a:blip r:embed="rId2">
            <a:extLst>
              <a:ext uri="{28A0092B-C50C-407E-A947-70E740481C1C}">
                <a14:useLocalDpi xmlns:a14="http://schemas.microsoft.com/office/drawing/2010/main" val="0"/>
              </a:ext>
            </a:extLst>
          </a:blip>
          <a:stretch>
            <a:fillRect/>
          </a:stretch>
        </p:blipFill>
        <p:spPr>
          <a:xfrm>
            <a:off x="1905000" y="2516918"/>
            <a:ext cx="3048000" cy="2968752"/>
          </a:xfrm>
        </p:spPr>
      </p:pic>
      <p:pic>
        <p:nvPicPr>
          <p:cNvPr id="8" name="Content Placeholder 7" descr="A map of a pyramid&#10;&#10;AI-generated content may be incorrect.">
            <a:extLst>
              <a:ext uri="{FF2B5EF4-FFF2-40B4-BE49-F238E27FC236}">
                <a16:creationId xmlns:a16="http://schemas.microsoft.com/office/drawing/2014/main" id="{B3A30EEF-FCBF-728C-0D1A-D1906D558253}"/>
              </a:ext>
            </a:extLst>
          </p:cNvPr>
          <p:cNvPicPr>
            <a:picLocks noGrp="1" noChangeAspect="1"/>
          </p:cNvPicPr>
          <p:nvPr>
            <p:ph sz="half" idx="2"/>
          </p:nvPr>
        </p:nvPicPr>
        <p:blipFill>
          <a:blip r:embed="rId3">
            <a:extLst>
              <a:ext uri="{28A0092B-C50C-407E-A947-70E740481C1C}">
                <a14:useLocalDpi xmlns:a14="http://schemas.microsoft.com/office/drawing/2010/main" val="0"/>
              </a:ext>
            </a:extLst>
          </a:blip>
          <a:stretch>
            <a:fillRect/>
          </a:stretch>
        </p:blipFill>
        <p:spPr>
          <a:xfrm>
            <a:off x="6172200" y="2543969"/>
            <a:ext cx="5181600" cy="2914650"/>
          </a:xfrm>
        </p:spPr>
      </p:pic>
    </p:spTree>
    <p:extLst>
      <p:ext uri="{BB962C8B-B14F-4D97-AF65-F5344CB8AC3E}">
        <p14:creationId xmlns:p14="http://schemas.microsoft.com/office/powerpoint/2010/main" val="289939400"/>
      </p:ext>
    </p:extLst>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 name="Title 6">
            <a:extLst>
              <a:ext uri="{FF2B5EF4-FFF2-40B4-BE49-F238E27FC236}">
                <a16:creationId xmlns:a16="http://schemas.microsoft.com/office/drawing/2014/main" id="{C3C64AE1-02B3-7244-3F16-6450511412CB}"/>
              </a:ext>
            </a:extLst>
          </p:cNvPr>
          <p:cNvSpPr>
            <a:spLocks noGrp="1"/>
          </p:cNvSpPr>
          <p:nvPr>
            <p:ph type="title"/>
          </p:nvPr>
        </p:nvSpPr>
        <p:spPr/>
        <p:txBody>
          <a:bodyPr>
            <a:normAutofit/>
          </a:bodyPr>
          <a:lstStyle/>
          <a:p>
            <a:r>
              <a:rPr lang="en-GB" sz="2800" dirty="0"/>
              <a:t>English Heritage – winter solstice feasts at Stonehenge: communal rituals: how far did people come: from all over Britain? Building social cohesion?</a:t>
            </a:r>
          </a:p>
        </p:txBody>
      </p:sp>
      <p:pic>
        <p:nvPicPr>
          <p:cNvPr id="10" name="Content Placeholder 9" descr="A screenshot of a computer&#10;&#10;AI-generated content may be incorrect.">
            <a:extLst>
              <a:ext uri="{FF2B5EF4-FFF2-40B4-BE49-F238E27FC236}">
                <a16:creationId xmlns:a16="http://schemas.microsoft.com/office/drawing/2014/main" id="{CF6DB8C4-3A03-AE02-637E-3D03D7F66C2C}"/>
              </a:ext>
            </a:extLst>
          </p:cNvPr>
          <p:cNvPicPr>
            <a:picLocks noGrp="1" noChangeAspect="1"/>
          </p:cNvPicPr>
          <p:nvPr>
            <p:ph idx="1"/>
          </p:nvPr>
        </p:nvPicPr>
        <p:blipFill>
          <a:blip r:embed="rId2">
            <a:extLst>
              <a:ext uri="{28A0092B-C50C-407E-A947-70E740481C1C}">
                <a14:useLocalDpi xmlns:a14="http://schemas.microsoft.com/office/drawing/2010/main" val="0"/>
              </a:ext>
            </a:extLst>
          </a:blip>
          <a:srcRect l="13834" t="22205" r="15448"/>
          <a:stretch/>
        </p:blipFill>
        <p:spPr>
          <a:xfrm>
            <a:off x="1527243" y="1556426"/>
            <a:ext cx="9508441" cy="4956731"/>
          </a:xfrm>
        </p:spPr>
      </p:pic>
    </p:spTree>
    <p:extLst>
      <p:ext uri="{BB962C8B-B14F-4D97-AF65-F5344CB8AC3E}">
        <p14:creationId xmlns:p14="http://schemas.microsoft.com/office/powerpoint/2010/main" val="1073298454"/>
      </p:ext>
    </p:extLst>
  </p:cSld>
  <p:clrMapOvr>
    <a:masterClrMapping/>
  </p:clrMapOvr>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8CF98CF-7659-5C33-DE1E-DBD87CA48F77}"/>
              </a:ext>
            </a:extLst>
          </p:cNvPr>
          <p:cNvSpPr>
            <a:spLocks noGrp="1"/>
          </p:cNvSpPr>
          <p:nvPr>
            <p:ph type="title"/>
          </p:nvPr>
        </p:nvSpPr>
        <p:spPr/>
        <p:txBody>
          <a:bodyPr/>
          <a:lstStyle/>
          <a:p>
            <a:r>
              <a:rPr lang="en-GB" dirty="0"/>
              <a:t>The cultural function of sky myths</a:t>
            </a:r>
          </a:p>
        </p:txBody>
      </p:sp>
      <p:sp>
        <p:nvSpPr>
          <p:cNvPr id="3" name="Content Placeholder 2">
            <a:extLst>
              <a:ext uri="{FF2B5EF4-FFF2-40B4-BE49-F238E27FC236}">
                <a16:creationId xmlns:a16="http://schemas.microsoft.com/office/drawing/2014/main" id="{3A2D19E9-897B-B07C-4ADB-9C766C04672B}"/>
              </a:ext>
            </a:extLst>
          </p:cNvPr>
          <p:cNvSpPr>
            <a:spLocks noGrp="1"/>
          </p:cNvSpPr>
          <p:nvPr>
            <p:ph sz="half" idx="1"/>
          </p:nvPr>
        </p:nvSpPr>
        <p:spPr/>
        <p:txBody>
          <a:bodyPr>
            <a:normAutofit fontScale="85000" lnSpcReduction="20000"/>
          </a:bodyPr>
          <a:lstStyle/>
          <a:p>
            <a:pPr marL="0" indent="0">
              <a:buNone/>
            </a:pPr>
            <a:r>
              <a:rPr lang="en-US" sz="3000" dirty="0">
                <a:effectLst/>
                <a:latin typeface="+mj-lt"/>
                <a:ea typeface="Calibri" panose="020F0502020204030204" pitchFamily="34" charset="0"/>
              </a:rPr>
              <a:t>Learning outcome for the Sacred Skies module</a:t>
            </a:r>
          </a:p>
          <a:p>
            <a:pPr marL="0" indent="0">
              <a:buNone/>
            </a:pPr>
            <a:r>
              <a:rPr lang="en-US" sz="3000" dirty="0">
                <a:effectLst/>
                <a:latin typeface="+mj-lt"/>
                <a:ea typeface="Calibri" panose="020F0502020204030204" pitchFamily="34" charset="0"/>
              </a:rPr>
              <a:t>a</a:t>
            </a:r>
            <a:r>
              <a:rPr lang="en-US" sz="3000" dirty="0">
                <a:effectLst/>
                <a:latin typeface="+mj-lt"/>
                <a:ea typeface="Times New Roman" panose="02020603050405020304" pitchFamily="18" charset="0"/>
              </a:rPr>
              <a:t> </a:t>
            </a:r>
            <a:r>
              <a:rPr lang="en-US" sz="3000" dirty="0">
                <a:effectLst/>
                <a:latin typeface="+mj-lt"/>
                <a:ea typeface="Calibri" panose="020F0502020204030204" pitchFamily="34" charset="0"/>
              </a:rPr>
              <a:t>systematic</a:t>
            </a:r>
            <a:r>
              <a:rPr lang="en-US" sz="3000" dirty="0">
                <a:effectLst/>
                <a:latin typeface="+mj-lt"/>
                <a:ea typeface="Times New Roman" panose="02020603050405020304" pitchFamily="18" charset="0"/>
              </a:rPr>
              <a:t> </a:t>
            </a:r>
            <a:r>
              <a:rPr lang="en-US" sz="3000" dirty="0">
                <a:effectLst/>
                <a:latin typeface="+mj-lt"/>
                <a:ea typeface="Calibri" panose="020F0502020204030204" pitchFamily="34" charset="0"/>
              </a:rPr>
              <a:t>understanding</a:t>
            </a:r>
            <a:r>
              <a:rPr lang="en-US" sz="3000" dirty="0">
                <a:effectLst/>
                <a:latin typeface="+mj-lt"/>
                <a:ea typeface="Times New Roman" panose="02020603050405020304" pitchFamily="18" charset="0"/>
              </a:rPr>
              <a:t> </a:t>
            </a:r>
            <a:r>
              <a:rPr lang="en-US" sz="3000" dirty="0">
                <a:effectLst/>
                <a:latin typeface="+mj-lt"/>
                <a:ea typeface="Calibri" panose="020F0502020204030204" pitchFamily="34" charset="0"/>
              </a:rPr>
              <a:t>of</a:t>
            </a:r>
            <a:r>
              <a:rPr lang="en-US" sz="3000" dirty="0">
                <a:effectLst/>
                <a:latin typeface="+mj-lt"/>
                <a:ea typeface="Times New Roman" panose="02020603050405020304" pitchFamily="18" charset="0"/>
              </a:rPr>
              <a:t> </a:t>
            </a:r>
            <a:r>
              <a:rPr lang="en-US" sz="3000" dirty="0">
                <a:effectLst/>
                <a:latin typeface="+mj-lt"/>
                <a:ea typeface="Calibri" panose="020F0502020204030204" pitchFamily="34" charset="0"/>
              </a:rPr>
              <a:t>the relationship between notions of the sacred and meaning in the sky, including the mythology of the sky in a variety of cultures</a:t>
            </a:r>
            <a:endParaRPr lang="en-GB" sz="3000" dirty="0">
              <a:effectLst/>
              <a:latin typeface="+mj-lt"/>
              <a:ea typeface="Times New Roman" panose="02020603050405020304" pitchFamily="18" charset="0"/>
            </a:endParaRPr>
          </a:p>
          <a:p>
            <a:endParaRPr lang="en-GB" dirty="0"/>
          </a:p>
        </p:txBody>
      </p:sp>
      <p:sp>
        <p:nvSpPr>
          <p:cNvPr id="4" name="Content Placeholder 3">
            <a:extLst>
              <a:ext uri="{FF2B5EF4-FFF2-40B4-BE49-F238E27FC236}">
                <a16:creationId xmlns:a16="http://schemas.microsoft.com/office/drawing/2014/main" id="{46516369-7A52-4254-8BA6-91B384886FC4}"/>
              </a:ext>
            </a:extLst>
          </p:cNvPr>
          <p:cNvSpPr>
            <a:spLocks noGrp="1"/>
          </p:cNvSpPr>
          <p:nvPr>
            <p:ph sz="half" idx="2"/>
          </p:nvPr>
        </p:nvSpPr>
        <p:spPr/>
        <p:txBody>
          <a:bodyPr>
            <a:normAutofit fontScale="85000" lnSpcReduction="20000"/>
          </a:bodyPr>
          <a:lstStyle/>
          <a:p>
            <a:pPr marL="0" indent="0">
              <a:buNone/>
            </a:pPr>
            <a:r>
              <a:rPr lang="en-GB" dirty="0">
                <a:latin typeface="+mj-lt"/>
              </a:rPr>
              <a:t>Questions regarding cultural function of sky myths </a:t>
            </a:r>
          </a:p>
          <a:p>
            <a:pPr marL="0" indent="0">
              <a:buNone/>
            </a:pPr>
            <a:r>
              <a:rPr lang="en-GB" dirty="0">
                <a:latin typeface="+mj-lt"/>
              </a:rPr>
              <a:t>Do they relate to astronomical patterns?</a:t>
            </a:r>
          </a:p>
          <a:p>
            <a:pPr marL="0" indent="0">
              <a:buNone/>
            </a:pPr>
            <a:r>
              <a:rPr lang="en-GB" dirty="0">
                <a:latin typeface="+mj-lt"/>
              </a:rPr>
              <a:t>Do they relate to ideas of the sacred?</a:t>
            </a:r>
          </a:p>
          <a:p>
            <a:pPr marL="0" indent="0">
              <a:buNone/>
            </a:pPr>
            <a:r>
              <a:rPr lang="en-GB" dirty="0">
                <a:latin typeface="+mj-lt"/>
              </a:rPr>
              <a:t>Do they have a structure?</a:t>
            </a:r>
          </a:p>
          <a:p>
            <a:pPr marL="0" indent="0">
              <a:buNone/>
            </a:pPr>
            <a:r>
              <a:rPr lang="en-GB" dirty="0">
                <a:latin typeface="+mj-lt"/>
              </a:rPr>
              <a:t>Provide reasons for rituals?</a:t>
            </a:r>
          </a:p>
          <a:p>
            <a:pPr marL="0" indent="0">
              <a:buNone/>
            </a:pPr>
            <a:r>
              <a:rPr lang="en-GB" dirty="0">
                <a:latin typeface="+mj-lt"/>
              </a:rPr>
              <a:t>Encourage social cohesion?</a:t>
            </a:r>
          </a:p>
          <a:p>
            <a:pPr marL="0" indent="0">
              <a:buNone/>
            </a:pPr>
            <a:r>
              <a:rPr lang="en-GB" dirty="0">
                <a:latin typeface="+mj-lt"/>
              </a:rPr>
              <a:t>Contribute to personal and collective identity?</a:t>
            </a:r>
          </a:p>
          <a:p>
            <a:pPr marL="0" indent="0">
              <a:buNone/>
            </a:pPr>
            <a:r>
              <a:rPr lang="en-GB" dirty="0">
                <a:latin typeface="+mj-lt"/>
              </a:rPr>
              <a:t>Provide individuals with value or self-esteem as members of a group.</a:t>
            </a:r>
          </a:p>
          <a:p>
            <a:pPr marL="0" indent="0">
              <a:buNone/>
            </a:pPr>
            <a:r>
              <a:rPr lang="en-GB" dirty="0">
                <a:latin typeface="+mj-lt"/>
              </a:rPr>
              <a:t>How are they represented visually?</a:t>
            </a:r>
          </a:p>
          <a:p>
            <a:pPr marL="0" indent="0">
              <a:buNone/>
            </a:pPr>
            <a:endParaRPr lang="en-GB" dirty="0">
              <a:latin typeface="+mj-lt"/>
            </a:endParaRPr>
          </a:p>
          <a:p>
            <a:pPr marL="0" indent="0">
              <a:buNone/>
            </a:pPr>
            <a:endParaRPr lang="en-GB" dirty="0">
              <a:latin typeface="+mj-lt"/>
            </a:endParaRPr>
          </a:p>
          <a:p>
            <a:pPr marL="0" indent="0">
              <a:buNone/>
            </a:pPr>
            <a:endParaRPr lang="en-GB" dirty="0">
              <a:latin typeface="+mj-lt"/>
            </a:endParaRPr>
          </a:p>
          <a:p>
            <a:pPr marL="0" indent="0">
              <a:buNone/>
            </a:pPr>
            <a:endParaRPr lang="en-GB" dirty="0">
              <a:latin typeface="+mj-lt"/>
            </a:endParaRPr>
          </a:p>
        </p:txBody>
      </p:sp>
    </p:spTree>
    <p:extLst>
      <p:ext uri="{BB962C8B-B14F-4D97-AF65-F5344CB8AC3E}">
        <p14:creationId xmlns:p14="http://schemas.microsoft.com/office/powerpoint/2010/main" val="4069915541"/>
      </p:ext>
    </p:extLst>
  </p:cSld>
  <p:clrMapOvr>
    <a:masterClrMapping/>
  </p:clrMapOvr>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otalTime>1379</TotalTime>
  <Words>2063</Words>
  <Application>Microsoft Office PowerPoint</Application>
  <PresentationFormat>Widescreen</PresentationFormat>
  <Paragraphs>108</Paragraphs>
  <Slides>21</Slides>
  <Notes>0</Notes>
  <HiddenSlides>0</HiddenSlides>
  <MMClips>0</MMClips>
  <ScaleCrop>false</ScaleCrop>
  <HeadingPairs>
    <vt:vector size="6" baseType="variant">
      <vt:variant>
        <vt:lpstr>Fonts Used</vt:lpstr>
      </vt:variant>
      <vt:variant>
        <vt:i4>6</vt:i4>
      </vt:variant>
      <vt:variant>
        <vt:lpstr>Theme</vt:lpstr>
      </vt:variant>
      <vt:variant>
        <vt:i4>1</vt:i4>
      </vt:variant>
      <vt:variant>
        <vt:lpstr>Slide Titles</vt:lpstr>
      </vt:variant>
      <vt:variant>
        <vt:i4>21</vt:i4>
      </vt:variant>
    </vt:vector>
  </HeadingPairs>
  <TitlesOfParts>
    <vt:vector size="28" baseType="lpstr">
      <vt:lpstr>Aptos</vt:lpstr>
      <vt:lpstr>Arial</vt:lpstr>
      <vt:lpstr>Calibri</vt:lpstr>
      <vt:lpstr>Calibri Light</vt:lpstr>
      <vt:lpstr>Cambria</vt:lpstr>
      <vt:lpstr>Times New Roman</vt:lpstr>
      <vt:lpstr>Office Theme</vt:lpstr>
      <vt:lpstr>Myth</vt:lpstr>
      <vt:lpstr>A foundational statement</vt:lpstr>
      <vt:lpstr>Lucien Lévi-Bruhl</vt:lpstr>
      <vt:lpstr>Lévi-Bruhl on myth</vt:lpstr>
      <vt:lpstr>Lévi-Bruhl on myth</vt:lpstr>
      <vt:lpstr>Lévi-Bruhl on myth</vt:lpstr>
      <vt:lpstr>Structuralism</vt:lpstr>
      <vt:lpstr>Structuralism</vt:lpstr>
      <vt:lpstr>Structuralism</vt:lpstr>
      <vt:lpstr>Functionalism</vt:lpstr>
      <vt:lpstr>Claude Lévi-Strauss (1908- 2009) </vt:lpstr>
      <vt:lpstr>Structuralism: The Raw and the Cooked</vt:lpstr>
      <vt:lpstr>Lévi-Strauss on astrology</vt:lpstr>
      <vt:lpstr>Poststructuralism and Postmodernism</vt:lpstr>
      <vt:lpstr>Levi-Strauss </vt:lpstr>
      <vt:lpstr>Myth repurposed in Jungian Psychology and Astrology </vt:lpstr>
      <vt:lpstr>The Sun Myth</vt:lpstr>
      <vt:lpstr>Solar Heroes; The Hero’s Journey</vt:lpstr>
      <vt:lpstr>Sky myths encoded in stone? Stonehenge: aligned to winter solstice sunset (and therefore to summer solstice sunrise); pyramids at Giza aligned to north and therefore to spring equinox sunrise.</vt:lpstr>
      <vt:lpstr>English Heritage – winter solstice feasts at Stonehenge: communal rituals: how far did people come: from all over Britain? Building social cohesion?</vt:lpstr>
      <vt:lpstr>The cultural function of sky myths</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Myth and Enchantment</dc:title>
  <dc:creator>Nicholas Campion</dc:creator>
  <cp:lastModifiedBy>Nicholas Campion</cp:lastModifiedBy>
  <cp:revision>9</cp:revision>
  <dcterms:created xsi:type="dcterms:W3CDTF">2023-11-27T14:48:50Z</dcterms:created>
  <dcterms:modified xsi:type="dcterms:W3CDTF">2025-03-17T18:37:19Z</dcterms:modified>
</cp:coreProperties>
</file>