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57" r:id="rId2"/>
    <p:sldId id="266" r:id="rId3"/>
    <p:sldId id="272" r:id="rId4"/>
    <p:sldId id="305" r:id="rId5"/>
    <p:sldId id="273" r:id="rId6"/>
    <p:sldId id="282" r:id="rId7"/>
    <p:sldId id="286" r:id="rId8"/>
    <p:sldId id="289" r:id="rId9"/>
    <p:sldId id="293" r:id="rId10"/>
    <p:sldId id="298" r:id="rId11"/>
    <p:sldId id="300" r:id="rId12"/>
    <p:sldId id="302" r:id="rId13"/>
    <p:sldId id="306" r:id="rId14"/>
    <p:sldId id="30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4981AC-C75E-463B-9761-7AFE2B84FB24}">
          <p14:sldIdLst>
            <p14:sldId id="257"/>
            <p14:sldId id="266"/>
            <p14:sldId id="272"/>
            <p14:sldId id="305"/>
            <p14:sldId id="273"/>
            <p14:sldId id="282"/>
            <p14:sldId id="286"/>
            <p14:sldId id="289"/>
            <p14:sldId id="293"/>
          </p14:sldIdLst>
        </p14:section>
        <p14:section name="Untitled Section" id="{BE35EAAD-EDE5-4E18-9FF7-2233448BFAAC}">
          <p14:sldIdLst/>
        </p14:section>
        <p14:section name="Untitled Section" id="{BE8C1AB8-1E43-42A3-B432-40CCA868F76A}">
          <p14:sldIdLst/>
        </p14:section>
        <p14:section name="Untitled Section" id="{7B0E50B5-DF89-4C24-85C5-ADC4B96523A9}">
          <p14:sldIdLst>
            <p14:sldId id="298"/>
          </p14:sldIdLst>
        </p14:section>
        <p14:section name="Untitled Section" id="{332877B1-0BDA-482F-825D-CE4B1950A01A}">
          <p14:sldIdLst/>
        </p14:section>
        <p14:section name="Untitled Section" id="{B4C1E255-F974-451B-95C2-BD959D6722B1}">
          <p14:sldIdLst>
            <p14:sldId id="300"/>
            <p14:sldId id="302"/>
            <p14:sldId id="306"/>
            <p14:sldId id="30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80008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A40DE-CE46-4561-B57B-D0D18E109362}" v="506" dt="2022-10-13T17:22:06.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51" autoAdjust="0"/>
    <p:restoredTop sz="93810" autoAdjust="0"/>
  </p:normalViewPr>
  <p:slideViewPr>
    <p:cSldViewPr snapToGrid="0" showGuides="1">
      <p:cViewPr varScale="1">
        <p:scale>
          <a:sx n="83" d="100"/>
          <a:sy n="83" d="100"/>
        </p:scale>
        <p:origin x="566" y="77"/>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ilina Atanasova" userId="0e45215ab9b62616" providerId="LiveId" clId="{0CEA40DE-CE46-4561-B57B-D0D18E109362}"/>
    <pc:docChg chg="undo custSel addSld delSld modSld modSection">
      <pc:chgData name="Ivilina Atanasova" userId="0e45215ab9b62616" providerId="LiveId" clId="{0CEA40DE-CE46-4561-B57B-D0D18E109362}" dt="2022-10-13T17:22:06.905" v="1268" actId="20577"/>
      <pc:docMkLst>
        <pc:docMk/>
      </pc:docMkLst>
      <pc:sldChg chg="modSp mod">
        <pc:chgData name="Ivilina Atanasova" userId="0e45215ab9b62616" providerId="LiveId" clId="{0CEA40DE-CE46-4561-B57B-D0D18E109362}" dt="2022-10-13T17:16:45.056" v="1249" actId="27636"/>
        <pc:sldMkLst>
          <pc:docMk/>
          <pc:sldMk cId="1300311978" sldId="266"/>
        </pc:sldMkLst>
        <pc:spChg chg="mod">
          <ac:chgData name="Ivilina Atanasova" userId="0e45215ab9b62616" providerId="LiveId" clId="{0CEA40DE-CE46-4561-B57B-D0D18E109362}" dt="2022-10-13T17:10:50.234" v="1203" actId="14100"/>
          <ac:spMkLst>
            <pc:docMk/>
            <pc:sldMk cId="1300311978" sldId="266"/>
            <ac:spMk id="6" creationId="{DE253D32-8B7B-47D0-BB63-402C3DB9B549}"/>
          </ac:spMkLst>
        </pc:spChg>
        <pc:spChg chg="mod">
          <ac:chgData name="Ivilina Atanasova" userId="0e45215ab9b62616" providerId="LiveId" clId="{0CEA40DE-CE46-4561-B57B-D0D18E109362}" dt="2022-10-13T17:16:45.056" v="1249" actId="27636"/>
          <ac:spMkLst>
            <pc:docMk/>
            <pc:sldMk cId="1300311978" sldId="266"/>
            <ac:spMk id="7" creationId="{1D6EB617-E017-4B26-9576-8578E948979A}"/>
          </ac:spMkLst>
        </pc:spChg>
      </pc:sldChg>
      <pc:sldChg chg="delSp modSp">
        <pc:chgData name="Ivilina Atanasova" userId="0e45215ab9b62616" providerId="LiveId" clId="{0CEA40DE-CE46-4561-B57B-D0D18E109362}" dt="2022-10-13T12:16:49.308" v="1190" actId="404"/>
        <pc:sldMkLst>
          <pc:docMk/>
          <pc:sldMk cId="3462884272" sldId="272"/>
        </pc:sldMkLst>
        <pc:spChg chg="mod">
          <ac:chgData name="Ivilina Atanasova" userId="0e45215ab9b62616" providerId="LiveId" clId="{0CEA40DE-CE46-4561-B57B-D0D18E109362}" dt="2022-10-13T12:16:49.308" v="1190" actId="404"/>
          <ac:spMkLst>
            <pc:docMk/>
            <pc:sldMk cId="3462884272" sldId="272"/>
            <ac:spMk id="5" creationId="{6F3494C0-ABDD-4C4D-8C46-49B8F20CC7E9}"/>
          </ac:spMkLst>
        </pc:spChg>
        <pc:picChg chg="del">
          <ac:chgData name="Ivilina Atanasova" userId="0e45215ab9b62616" providerId="LiveId" clId="{0CEA40DE-CE46-4561-B57B-D0D18E109362}" dt="2022-10-13T09:57:16.323" v="1"/>
          <ac:picMkLst>
            <pc:docMk/>
            <pc:sldMk cId="3462884272" sldId="272"/>
            <ac:picMk id="2" creationId="{5DB0D44C-6772-FEC6-3EFD-90C4C8EE9566}"/>
          </ac:picMkLst>
        </pc:picChg>
      </pc:sldChg>
      <pc:sldChg chg="modSp mod modAnim">
        <pc:chgData name="Ivilina Atanasova" userId="0e45215ab9b62616" providerId="LiveId" clId="{0CEA40DE-CE46-4561-B57B-D0D18E109362}" dt="2022-10-13T12:17:03.673" v="1193" actId="404"/>
        <pc:sldMkLst>
          <pc:docMk/>
          <pc:sldMk cId="3242389936" sldId="273"/>
        </pc:sldMkLst>
        <pc:spChg chg="mod">
          <ac:chgData name="Ivilina Atanasova" userId="0e45215ab9b62616" providerId="LiveId" clId="{0CEA40DE-CE46-4561-B57B-D0D18E109362}" dt="2022-10-13T12:17:03.673" v="1193" actId="404"/>
          <ac:spMkLst>
            <pc:docMk/>
            <pc:sldMk cId="3242389936" sldId="273"/>
            <ac:spMk id="5" creationId="{9151932C-7145-4FBD-B81D-9ADC42401B87}"/>
          </ac:spMkLst>
        </pc:spChg>
        <pc:spChg chg="mod">
          <ac:chgData name="Ivilina Atanasova" userId="0e45215ab9b62616" providerId="LiveId" clId="{0CEA40DE-CE46-4561-B57B-D0D18E109362}" dt="2022-10-13T12:13:46.313" v="1180" actId="404"/>
          <ac:spMkLst>
            <pc:docMk/>
            <pc:sldMk cId="3242389936" sldId="273"/>
            <ac:spMk id="7" creationId="{A7F42263-DE86-44BB-AC19-CD7982D365B2}"/>
          </ac:spMkLst>
        </pc:spChg>
      </pc:sldChg>
      <pc:sldChg chg="modSp modAnim">
        <pc:chgData name="Ivilina Atanasova" userId="0e45215ab9b62616" providerId="LiveId" clId="{0CEA40DE-CE46-4561-B57B-D0D18E109362}" dt="2022-10-13T17:18:50.500" v="1259" actId="20577"/>
        <pc:sldMkLst>
          <pc:docMk/>
          <pc:sldMk cId="196070355" sldId="282"/>
        </pc:sldMkLst>
        <pc:spChg chg="mod">
          <ac:chgData name="Ivilina Atanasova" userId="0e45215ab9b62616" providerId="LiveId" clId="{0CEA40DE-CE46-4561-B57B-D0D18E109362}" dt="2022-10-13T17:18:50.500" v="1259" actId="20577"/>
          <ac:spMkLst>
            <pc:docMk/>
            <pc:sldMk cId="196070355" sldId="282"/>
            <ac:spMk id="3" creationId="{7B06B169-C6E2-2744-7848-626C886736ED}"/>
          </ac:spMkLst>
        </pc:spChg>
      </pc:sldChg>
      <pc:sldChg chg="addSp delSp modSp add del mod delAnim">
        <pc:chgData name="Ivilina Atanasova" userId="0e45215ab9b62616" providerId="LiveId" clId="{0CEA40DE-CE46-4561-B57B-D0D18E109362}" dt="2022-10-13T17:19:36.649" v="1265" actId="20577"/>
        <pc:sldMkLst>
          <pc:docMk/>
          <pc:sldMk cId="1154969311" sldId="286"/>
        </pc:sldMkLst>
        <pc:spChg chg="add mod">
          <ac:chgData name="Ivilina Atanasova" userId="0e45215ab9b62616" providerId="LiveId" clId="{0CEA40DE-CE46-4561-B57B-D0D18E109362}" dt="2022-10-13T10:53:42.263" v="371" actId="27636"/>
          <ac:spMkLst>
            <pc:docMk/>
            <pc:sldMk cId="1154969311" sldId="286"/>
            <ac:spMk id="5" creationId="{3C5F1F38-CA26-696D-7F26-80907A4531D2}"/>
          </ac:spMkLst>
        </pc:spChg>
        <pc:spChg chg="add del mod">
          <ac:chgData name="Ivilina Atanasova" userId="0e45215ab9b62616" providerId="LiveId" clId="{0CEA40DE-CE46-4561-B57B-D0D18E109362}" dt="2022-10-13T10:02:35.587" v="115" actId="478"/>
          <ac:spMkLst>
            <pc:docMk/>
            <pc:sldMk cId="1154969311" sldId="286"/>
            <ac:spMk id="7" creationId="{E8AC9209-2048-B093-F61D-1F5A8C804BAB}"/>
          </ac:spMkLst>
        </pc:spChg>
        <pc:spChg chg="mod">
          <ac:chgData name="Ivilina Atanasova" userId="0e45215ab9b62616" providerId="LiveId" clId="{0CEA40DE-CE46-4561-B57B-D0D18E109362}" dt="2022-10-13T11:34:19.892" v="772" actId="14100"/>
          <ac:spMkLst>
            <pc:docMk/>
            <pc:sldMk cId="1154969311" sldId="286"/>
            <ac:spMk id="9" creationId="{DEF48F30-BEB4-44C7-9F35-3BBB61CF89AF}"/>
          </ac:spMkLst>
        </pc:spChg>
        <pc:spChg chg="mod">
          <ac:chgData name="Ivilina Atanasova" userId="0e45215ab9b62616" providerId="LiveId" clId="{0CEA40DE-CE46-4561-B57B-D0D18E109362}" dt="2022-10-13T12:15:34.685" v="1187" actId="403"/>
          <ac:spMkLst>
            <pc:docMk/>
            <pc:sldMk cId="1154969311" sldId="286"/>
            <ac:spMk id="10" creationId="{41B8DC8C-1FD7-4773-B07E-7E4432766A4E}"/>
          </ac:spMkLst>
        </pc:spChg>
        <pc:spChg chg="add del mod">
          <ac:chgData name="Ivilina Atanasova" userId="0e45215ab9b62616" providerId="LiveId" clId="{0CEA40DE-CE46-4561-B57B-D0D18E109362}" dt="2022-10-13T10:02:38.356" v="116" actId="478"/>
          <ac:spMkLst>
            <pc:docMk/>
            <pc:sldMk cId="1154969311" sldId="286"/>
            <ac:spMk id="11" creationId="{9935FC53-3C9C-0414-A731-274E398609CE}"/>
          </ac:spMkLst>
        </pc:spChg>
        <pc:spChg chg="mod">
          <ac:chgData name="Ivilina Atanasova" userId="0e45215ab9b62616" providerId="LiveId" clId="{0CEA40DE-CE46-4561-B57B-D0D18E109362}" dt="2022-10-13T17:19:36.649" v="1265" actId="20577"/>
          <ac:spMkLst>
            <pc:docMk/>
            <pc:sldMk cId="1154969311" sldId="286"/>
            <ac:spMk id="12" creationId="{4241C871-580D-4A29-A334-0208A8E479B9}"/>
          </ac:spMkLst>
        </pc:spChg>
        <pc:spChg chg="mod">
          <ac:chgData name="Ivilina Atanasova" userId="0e45215ab9b62616" providerId="LiveId" clId="{0CEA40DE-CE46-4561-B57B-D0D18E109362}" dt="2022-10-13T10:53:24.676" v="368" actId="27636"/>
          <ac:spMkLst>
            <pc:docMk/>
            <pc:sldMk cId="1154969311" sldId="286"/>
            <ac:spMk id="13" creationId="{0097C6D9-3930-4866-9E88-F17648880044}"/>
          </ac:spMkLst>
        </pc:spChg>
        <pc:spChg chg="add del">
          <ac:chgData name="Ivilina Atanasova" userId="0e45215ab9b62616" providerId="LiveId" clId="{0CEA40DE-CE46-4561-B57B-D0D18E109362}" dt="2022-10-13T10:17:42.882" v="198" actId="22"/>
          <ac:spMkLst>
            <pc:docMk/>
            <pc:sldMk cId="1154969311" sldId="286"/>
            <ac:spMk id="15" creationId="{D1B33415-5950-4F82-7573-603E4828B854}"/>
          </ac:spMkLst>
        </pc:spChg>
        <pc:spChg chg="add del">
          <ac:chgData name="Ivilina Atanasova" userId="0e45215ab9b62616" providerId="LiveId" clId="{0CEA40DE-CE46-4561-B57B-D0D18E109362}" dt="2022-10-13T11:23:39.243" v="669" actId="11529"/>
          <ac:spMkLst>
            <pc:docMk/>
            <pc:sldMk cId="1154969311" sldId="286"/>
            <ac:spMk id="21" creationId="{98BA1B55-7BB3-5100-EB65-8AA92667E41B}"/>
          </ac:spMkLst>
        </pc:spChg>
        <pc:picChg chg="del">
          <ac:chgData name="Ivilina Atanasova" userId="0e45215ab9b62616" providerId="LiveId" clId="{0CEA40DE-CE46-4561-B57B-D0D18E109362}" dt="2022-10-13T09:58:07.127" v="7" actId="21"/>
          <ac:picMkLst>
            <pc:docMk/>
            <pc:sldMk cId="1154969311" sldId="286"/>
            <ac:picMk id="4" creationId="{CE4C26A6-A505-ACA3-4869-CB7DBDADB22E}"/>
          </ac:picMkLst>
        </pc:picChg>
        <pc:picChg chg="add mod">
          <ac:chgData name="Ivilina Atanasova" userId="0e45215ab9b62616" providerId="LiveId" clId="{0CEA40DE-CE46-4561-B57B-D0D18E109362}" dt="2022-10-13T10:39:21.321" v="304" actId="14100"/>
          <ac:picMkLst>
            <pc:docMk/>
            <pc:sldMk cId="1154969311" sldId="286"/>
            <ac:picMk id="16" creationId="{B5518BB1-9AC9-B5F5-3430-7702D4DA4DBA}"/>
          </ac:picMkLst>
        </pc:picChg>
        <pc:picChg chg="del">
          <ac:chgData name="Ivilina Atanasova" userId="0e45215ab9b62616" providerId="LiveId" clId="{0CEA40DE-CE46-4561-B57B-D0D18E109362}" dt="2022-10-13T10:01:37.186" v="106" actId="21"/>
          <ac:picMkLst>
            <pc:docMk/>
            <pc:sldMk cId="1154969311" sldId="286"/>
            <ac:picMk id="17" creationId="{38B0024B-0AD8-4DDB-8486-A9BD3A8E9FAC}"/>
          </ac:picMkLst>
        </pc:picChg>
        <pc:picChg chg="del">
          <ac:chgData name="Ivilina Atanasova" userId="0e45215ab9b62616" providerId="LiveId" clId="{0CEA40DE-CE46-4561-B57B-D0D18E109362}" dt="2022-10-13T10:01:58.923" v="110" actId="21"/>
          <ac:picMkLst>
            <pc:docMk/>
            <pc:sldMk cId="1154969311" sldId="286"/>
            <ac:picMk id="19" creationId="{18D1195C-D9D4-4994-BAD9-68AA2C2BD35A}"/>
          </ac:picMkLst>
        </pc:picChg>
      </pc:sldChg>
      <pc:sldChg chg="modSp modAnim">
        <pc:chgData name="Ivilina Atanasova" userId="0e45215ab9b62616" providerId="LiveId" clId="{0CEA40DE-CE46-4561-B57B-D0D18E109362}" dt="2022-10-13T11:00:29.049" v="422" actId="207"/>
        <pc:sldMkLst>
          <pc:docMk/>
          <pc:sldMk cId="3149670743" sldId="289"/>
        </pc:sldMkLst>
        <pc:spChg chg="mod">
          <ac:chgData name="Ivilina Atanasova" userId="0e45215ab9b62616" providerId="LiveId" clId="{0CEA40DE-CE46-4561-B57B-D0D18E109362}" dt="2022-10-13T10:59:20.897" v="400" actId="20577"/>
          <ac:spMkLst>
            <pc:docMk/>
            <pc:sldMk cId="3149670743" sldId="289"/>
            <ac:spMk id="10" creationId="{C60B770E-507E-4361-9D91-5007702BFC32}"/>
          </ac:spMkLst>
        </pc:spChg>
        <pc:spChg chg="mod">
          <ac:chgData name="Ivilina Atanasova" userId="0e45215ab9b62616" providerId="LiveId" clId="{0CEA40DE-CE46-4561-B57B-D0D18E109362}" dt="2022-10-13T11:00:29.049" v="422" actId="207"/>
          <ac:spMkLst>
            <pc:docMk/>
            <pc:sldMk cId="3149670743" sldId="289"/>
            <ac:spMk id="11" creationId="{C6BEE08E-D5C0-42E2-AB73-7CCC07B72E39}"/>
          </ac:spMkLst>
        </pc:spChg>
      </pc:sldChg>
      <pc:sldChg chg="modSp mod modAnim">
        <pc:chgData name="Ivilina Atanasova" userId="0e45215ab9b62616" providerId="LiveId" clId="{0CEA40DE-CE46-4561-B57B-D0D18E109362}" dt="2022-10-13T17:20:55.126" v="1266" actId="20577"/>
        <pc:sldMkLst>
          <pc:docMk/>
          <pc:sldMk cId="1163063007" sldId="293"/>
        </pc:sldMkLst>
        <pc:spChg chg="mod">
          <ac:chgData name="Ivilina Atanasova" userId="0e45215ab9b62616" providerId="LiveId" clId="{0CEA40DE-CE46-4561-B57B-D0D18E109362}" dt="2022-10-13T17:20:55.126" v="1266" actId="20577"/>
          <ac:spMkLst>
            <pc:docMk/>
            <pc:sldMk cId="1163063007" sldId="293"/>
            <ac:spMk id="12" creationId="{7D269992-EA9D-41F6-85C3-B78921847100}"/>
          </ac:spMkLst>
        </pc:spChg>
      </pc:sldChg>
      <pc:sldChg chg="modSp mod modAnim">
        <pc:chgData name="Ivilina Atanasova" userId="0e45215ab9b62616" providerId="LiveId" clId="{0CEA40DE-CE46-4561-B57B-D0D18E109362}" dt="2022-10-13T17:22:06.905" v="1268" actId="20577"/>
        <pc:sldMkLst>
          <pc:docMk/>
          <pc:sldMk cId="2971040159" sldId="298"/>
        </pc:sldMkLst>
        <pc:spChg chg="mod">
          <ac:chgData name="Ivilina Atanasova" userId="0e45215ab9b62616" providerId="LiveId" clId="{0CEA40DE-CE46-4561-B57B-D0D18E109362}" dt="2022-10-13T17:22:06.905" v="1268" actId="20577"/>
          <ac:spMkLst>
            <pc:docMk/>
            <pc:sldMk cId="2971040159" sldId="298"/>
            <ac:spMk id="19" creationId="{1EA45180-5246-464E-BDD0-2AB792997E91}"/>
          </ac:spMkLst>
        </pc:spChg>
      </pc:sldChg>
      <pc:sldChg chg="modSp mod">
        <pc:chgData name="Ivilina Atanasova" userId="0e45215ab9b62616" providerId="LiveId" clId="{0CEA40DE-CE46-4561-B57B-D0D18E109362}" dt="2022-10-13T11:15:07.052" v="589" actId="404"/>
        <pc:sldMkLst>
          <pc:docMk/>
          <pc:sldMk cId="2900026269" sldId="300"/>
        </pc:sldMkLst>
        <pc:spChg chg="mod">
          <ac:chgData name="Ivilina Atanasova" userId="0e45215ab9b62616" providerId="LiveId" clId="{0CEA40DE-CE46-4561-B57B-D0D18E109362}" dt="2022-10-13T11:15:07.052" v="589" actId="404"/>
          <ac:spMkLst>
            <pc:docMk/>
            <pc:sldMk cId="2900026269" sldId="300"/>
            <ac:spMk id="8" creationId="{914FF431-811D-9703-7916-C9F60C864D18}"/>
          </ac:spMkLst>
        </pc:spChg>
        <pc:spChg chg="mod">
          <ac:chgData name="Ivilina Atanasova" userId="0e45215ab9b62616" providerId="LiveId" clId="{0CEA40DE-CE46-4561-B57B-D0D18E109362}" dt="2022-10-13T11:05:46.690" v="481" actId="20577"/>
          <ac:spMkLst>
            <pc:docMk/>
            <pc:sldMk cId="2900026269" sldId="300"/>
            <ac:spMk id="16" creationId="{2C00B059-8249-401E-BECD-DC838B36F9FB}"/>
          </ac:spMkLst>
        </pc:spChg>
        <pc:picChg chg="mod">
          <ac:chgData name="Ivilina Atanasova" userId="0e45215ab9b62616" providerId="LiveId" clId="{0CEA40DE-CE46-4561-B57B-D0D18E109362}" dt="2022-10-13T11:06:42.303" v="506" actId="14100"/>
          <ac:picMkLst>
            <pc:docMk/>
            <pc:sldMk cId="2900026269" sldId="300"/>
            <ac:picMk id="9" creationId="{ED2D47C7-B435-5E65-9C4B-3B745C68F627}"/>
          </ac:picMkLst>
        </pc:picChg>
        <pc:picChg chg="mod">
          <ac:chgData name="Ivilina Atanasova" userId="0e45215ab9b62616" providerId="LiveId" clId="{0CEA40DE-CE46-4561-B57B-D0D18E109362}" dt="2022-10-13T11:07:07.732" v="564" actId="1035"/>
          <ac:picMkLst>
            <pc:docMk/>
            <pc:sldMk cId="2900026269" sldId="300"/>
            <ac:picMk id="11" creationId="{E4A2D595-2C8C-9B44-11DF-AE2EAEC96E61}"/>
          </ac:picMkLst>
        </pc:picChg>
      </pc:sldChg>
      <pc:sldChg chg="delSp modSp">
        <pc:chgData name="Ivilina Atanasova" userId="0e45215ab9b62616" providerId="LiveId" clId="{0CEA40DE-CE46-4561-B57B-D0D18E109362}" dt="2022-10-13T11:52:17.115" v="963"/>
        <pc:sldMkLst>
          <pc:docMk/>
          <pc:sldMk cId="1665852565" sldId="302"/>
        </pc:sldMkLst>
        <pc:spChg chg="mod">
          <ac:chgData name="Ivilina Atanasova" userId="0e45215ab9b62616" providerId="LiveId" clId="{0CEA40DE-CE46-4561-B57B-D0D18E109362}" dt="2022-10-13T11:10:55.185" v="584" actId="20577"/>
          <ac:spMkLst>
            <pc:docMk/>
            <pc:sldMk cId="1665852565" sldId="302"/>
            <ac:spMk id="3" creationId="{BF520252-C66A-B674-4946-A4E362ADCF3F}"/>
          </ac:spMkLst>
        </pc:spChg>
        <pc:picChg chg="del">
          <ac:chgData name="Ivilina Atanasova" userId="0e45215ab9b62616" providerId="LiveId" clId="{0CEA40DE-CE46-4561-B57B-D0D18E109362}" dt="2022-10-13T11:52:17.115" v="963"/>
          <ac:picMkLst>
            <pc:docMk/>
            <pc:sldMk cId="1665852565" sldId="302"/>
            <ac:picMk id="5" creationId="{76C8BB16-6F4B-BFB4-EBA2-29A60955A281}"/>
          </ac:picMkLst>
        </pc:picChg>
      </pc:sldChg>
      <pc:sldChg chg="modSp mod addAnim delAnim modAnim">
        <pc:chgData name="Ivilina Atanasova" userId="0e45215ab9b62616" providerId="LiveId" clId="{0CEA40DE-CE46-4561-B57B-D0D18E109362}" dt="2022-10-13T11:51:42.526" v="961" actId="27636"/>
        <pc:sldMkLst>
          <pc:docMk/>
          <pc:sldMk cId="251749799" sldId="303"/>
        </pc:sldMkLst>
        <pc:spChg chg="mod">
          <ac:chgData name="Ivilina Atanasova" userId="0e45215ab9b62616" providerId="LiveId" clId="{0CEA40DE-CE46-4561-B57B-D0D18E109362}" dt="2022-10-13T11:51:42.526" v="961" actId="27636"/>
          <ac:spMkLst>
            <pc:docMk/>
            <pc:sldMk cId="251749799" sldId="303"/>
            <ac:spMk id="4" creationId="{41D1BD01-6966-61ED-429D-E81C9C9A201E}"/>
          </ac:spMkLst>
        </pc:spChg>
      </pc:sldChg>
      <pc:sldChg chg="del">
        <pc:chgData name="Ivilina Atanasova" userId="0e45215ab9b62616" providerId="LiveId" clId="{0CEA40DE-CE46-4561-B57B-D0D18E109362}" dt="2022-10-13T11:52:07.127" v="962" actId="2696"/>
        <pc:sldMkLst>
          <pc:docMk/>
          <pc:sldMk cId="4287227077" sldId="304"/>
        </pc:sldMkLst>
      </pc:sldChg>
      <pc:sldChg chg="addSp delSp modSp new mod">
        <pc:chgData name="Ivilina Atanasova" userId="0e45215ab9b62616" providerId="LiveId" clId="{0CEA40DE-CE46-4561-B57B-D0D18E109362}" dt="2022-10-13T17:17:56.108" v="1254" actId="20577"/>
        <pc:sldMkLst>
          <pc:docMk/>
          <pc:sldMk cId="1351774291" sldId="305"/>
        </pc:sldMkLst>
        <pc:spChg chg="del">
          <ac:chgData name="Ivilina Atanasova" userId="0e45215ab9b62616" providerId="LiveId" clId="{0CEA40DE-CE46-4561-B57B-D0D18E109362}" dt="2022-10-13T09:58:55.433" v="15"/>
          <ac:spMkLst>
            <pc:docMk/>
            <pc:sldMk cId="1351774291" sldId="305"/>
            <ac:spMk id="4" creationId="{94D8380B-EA05-7EDA-52C8-D7FEF90F005A}"/>
          </ac:spMkLst>
        </pc:spChg>
        <pc:spChg chg="add mod">
          <ac:chgData name="Ivilina Atanasova" userId="0e45215ab9b62616" providerId="LiveId" clId="{0CEA40DE-CE46-4561-B57B-D0D18E109362}" dt="2022-10-13T17:17:56.108" v="1254" actId="20577"/>
          <ac:spMkLst>
            <pc:docMk/>
            <pc:sldMk cId="1351774291" sldId="305"/>
            <ac:spMk id="7" creationId="{EF8C145A-5BBE-8781-FE65-8E24AD9F74CA}"/>
          </ac:spMkLst>
        </pc:spChg>
        <pc:picChg chg="add mod">
          <ac:chgData name="Ivilina Atanasova" userId="0e45215ab9b62616" providerId="LiveId" clId="{0CEA40DE-CE46-4561-B57B-D0D18E109362}" dt="2022-10-13T10:01:26.175" v="105" actId="1038"/>
          <ac:picMkLst>
            <pc:docMk/>
            <pc:sldMk cId="1351774291" sldId="305"/>
            <ac:picMk id="5" creationId="{666C787D-7974-E8DD-998E-BC373D7AE1CE}"/>
          </ac:picMkLst>
        </pc:picChg>
        <pc:picChg chg="add mod">
          <ac:chgData name="Ivilina Atanasova" userId="0e45215ab9b62616" providerId="LiveId" clId="{0CEA40DE-CE46-4561-B57B-D0D18E109362}" dt="2022-10-13T10:37:59.193" v="284" actId="14100"/>
          <ac:picMkLst>
            <pc:docMk/>
            <pc:sldMk cId="1351774291" sldId="305"/>
            <ac:picMk id="8" creationId="{E85BEE0C-50BF-2463-66BB-E63804175302}"/>
          </ac:picMkLst>
        </pc:picChg>
        <pc:picChg chg="add del mod">
          <ac:chgData name="Ivilina Atanasova" userId="0e45215ab9b62616" providerId="LiveId" clId="{0CEA40DE-CE46-4561-B57B-D0D18E109362}" dt="2022-10-13T10:37:44.652" v="279" actId="21"/>
          <ac:picMkLst>
            <pc:docMk/>
            <pc:sldMk cId="1351774291" sldId="305"/>
            <ac:picMk id="9" creationId="{8218D2AA-BE6E-E4DB-5CC7-69D9F186AF3A}"/>
          </ac:picMkLst>
        </pc:picChg>
      </pc:sldChg>
      <pc:sldChg chg="addSp delSp modSp new del">
        <pc:chgData name="Ivilina Atanasova" userId="0e45215ab9b62616" providerId="LiveId" clId="{0CEA40DE-CE46-4561-B57B-D0D18E109362}" dt="2022-10-13T09:57:40.796" v="5" actId="680"/>
        <pc:sldMkLst>
          <pc:docMk/>
          <pc:sldMk cId="1959700593" sldId="305"/>
        </pc:sldMkLst>
        <pc:spChg chg="add del">
          <ac:chgData name="Ivilina Atanasova" userId="0e45215ab9b62616" providerId="LiveId" clId="{0CEA40DE-CE46-4561-B57B-D0D18E109362}" dt="2022-10-13T09:57:39.739" v="4"/>
          <ac:spMkLst>
            <pc:docMk/>
            <pc:sldMk cId="1959700593" sldId="305"/>
            <ac:spMk id="4" creationId="{34AC51FD-43AA-5C74-2F4B-FF9B07841D28}"/>
          </ac:spMkLst>
        </pc:spChg>
        <pc:picChg chg="add del mod">
          <ac:chgData name="Ivilina Atanasova" userId="0e45215ab9b62616" providerId="LiveId" clId="{0CEA40DE-CE46-4561-B57B-D0D18E109362}" dt="2022-10-13T09:57:39.739" v="4"/>
          <ac:picMkLst>
            <pc:docMk/>
            <pc:sldMk cId="1959700593" sldId="305"/>
            <ac:picMk id="5" creationId="{D6D80338-AF92-C632-ECBB-B7423EDE3485}"/>
          </ac:picMkLst>
        </pc:picChg>
      </pc:sldChg>
      <pc:sldChg chg="addSp delSp modSp new del">
        <pc:chgData name="Ivilina Atanasova" userId="0e45215ab9b62616" providerId="LiveId" clId="{0CEA40DE-CE46-4561-B57B-D0D18E109362}" dt="2022-10-13T09:58:42.671" v="13" actId="680"/>
        <pc:sldMkLst>
          <pc:docMk/>
          <pc:sldMk cId="3405499764" sldId="305"/>
        </pc:sldMkLst>
        <pc:spChg chg="add del">
          <ac:chgData name="Ivilina Atanasova" userId="0e45215ab9b62616" providerId="LiveId" clId="{0CEA40DE-CE46-4561-B57B-D0D18E109362}" dt="2022-10-13T09:58:27.157" v="10"/>
          <ac:spMkLst>
            <pc:docMk/>
            <pc:sldMk cId="3405499764" sldId="305"/>
            <ac:spMk id="4" creationId="{C7D07AA2-957E-E328-F484-062B814E99D8}"/>
          </ac:spMkLst>
        </pc:spChg>
        <pc:picChg chg="add del mod">
          <ac:chgData name="Ivilina Atanasova" userId="0e45215ab9b62616" providerId="LiveId" clId="{0CEA40DE-CE46-4561-B57B-D0D18E109362}" dt="2022-10-13T09:58:27.157" v="10"/>
          <ac:picMkLst>
            <pc:docMk/>
            <pc:sldMk cId="3405499764" sldId="305"/>
            <ac:picMk id="5" creationId="{D13A3FB8-D4AE-16CA-2C0A-3306FBB39BF4}"/>
          </ac:picMkLst>
        </pc:picChg>
        <pc:picChg chg="add del">
          <ac:chgData name="Ivilina Atanasova" userId="0e45215ab9b62616" providerId="LiveId" clId="{0CEA40DE-CE46-4561-B57B-D0D18E109362}" dt="2022-10-13T09:58:42.024" v="12"/>
          <ac:picMkLst>
            <pc:docMk/>
            <pc:sldMk cId="3405499764" sldId="305"/>
            <ac:picMk id="6" creationId="{5DCA43F1-4B14-3176-84B8-B810925A1820}"/>
          </ac:picMkLst>
        </pc:picChg>
      </pc:sldChg>
      <pc:sldChg chg="addSp modSp new mod">
        <pc:chgData name="Ivilina Atanasova" userId="0e45215ab9b62616" providerId="LiveId" clId="{0CEA40DE-CE46-4561-B57B-D0D18E109362}" dt="2022-10-13T11:52:56.986" v="980" actId="1038"/>
        <pc:sldMkLst>
          <pc:docMk/>
          <pc:sldMk cId="3412626183" sldId="306"/>
        </pc:sldMkLst>
        <pc:picChg chg="add mod">
          <ac:chgData name="Ivilina Atanasova" userId="0e45215ab9b62616" providerId="LiveId" clId="{0CEA40DE-CE46-4561-B57B-D0D18E109362}" dt="2022-10-13T11:52:56.986" v="980" actId="1038"/>
          <ac:picMkLst>
            <pc:docMk/>
            <pc:sldMk cId="3412626183" sldId="306"/>
            <ac:picMk id="5" creationId="{17C6BF05-50DC-F981-A34C-E37D23F71C2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10/13/2022</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10/13/2022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mc:AlternateContent xmlns:mc="http://schemas.openxmlformats.org/markup-compatibility/2006" xmlns:p14="http://schemas.microsoft.com/office/powerpoint/2010/main">
    <mc:Choice Requires="p14">
      <p:transition p14:dur="250">
        <p:fade/>
        <p:sndAc>
          <p:stSnd>
            <p:snd r:embed="rId1" name="applause.wav"/>
          </p:stSnd>
        </p:sndAc>
      </p:transition>
    </mc:Choice>
    <mc:Fallback xmlns="">
      <p:transition>
        <p:fade/>
        <p:sndAc>
          <p:stSnd>
            <p:snd r:embed="rId3" name="applause.wav"/>
          </p:stSnd>
        </p:sndAc>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audio" Target="../media/audio1.wav"/><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mc:AlternateContent xmlns:mc="http://schemas.openxmlformats.org/markup-compatibility/2006" xmlns:p14="http://schemas.microsoft.com/office/powerpoint/2010/main">
    <mc:Choice Requires="p14">
      <p:transition p14:dur="250">
        <p:fade/>
        <p:sndAc>
          <p:stSnd>
            <p:snd r:embed="rId54" name="applause.wav"/>
          </p:stSnd>
        </p:sndAc>
      </p:transition>
    </mc:Choice>
    <mc:Fallback xmlns="">
      <p:transition>
        <p:fade/>
        <p:sndAc>
          <p:stSnd>
            <p:snd r:embed="rId55" name="applause.wav"/>
          </p:stSnd>
        </p:sndAc>
      </p:transition>
    </mc:Fallback>
  </mc:AlternateConten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audio" Target="../media/audio1.wav"/><Relationship Id="rId1" Type="http://schemas.openxmlformats.org/officeDocument/2006/relationships/slideLayout" Target="../slideLayouts/slideLayout11.xml"/><Relationship Id="rId4" Type="http://schemas.openxmlformats.org/officeDocument/2006/relationships/audio" Target="../media/audio1.wav"/></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17.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audio" Target="../media/audio1.wav"/><Relationship Id="rId1" Type="http://schemas.openxmlformats.org/officeDocument/2006/relationships/slideLayout" Target="../slideLayouts/slideLayout17.xml"/><Relationship Id="rId5" Type="http://schemas.openxmlformats.org/officeDocument/2006/relationships/audio" Target="../media/audio1.wav"/><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audio" Target="../media/audio1.wav"/><Relationship Id="rId1" Type="http://schemas.openxmlformats.org/officeDocument/2006/relationships/slideLayout" Target="../slideLayouts/slideLayout18.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1.wav"/><Relationship Id="rId1" Type="http://schemas.openxmlformats.org/officeDocument/2006/relationships/slideLayout" Target="../slideLayouts/slideLayout27.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hyperlink" Target="https://nanoglobals.com/glossary/henri-fayol-management" TargetMode="External"/><Relationship Id="rId2" Type="http://schemas.openxmlformats.org/officeDocument/2006/relationships/audio" Target="../media/audio1.wav"/><Relationship Id="rId1" Type="http://schemas.openxmlformats.org/officeDocument/2006/relationships/slideLayout" Target="../slideLayouts/slideLayout31.xml"/><Relationship Id="rId6" Type="http://schemas.openxmlformats.org/officeDocument/2006/relationships/audio" Target="../media/audio1.wav"/><Relationship Id="rId5" Type="http://schemas.openxmlformats.org/officeDocument/2006/relationships/image" Target="../media/image8.png"/><Relationship Id="rId4" Type="http://schemas.openxmlformats.org/officeDocument/2006/relationships/hyperlink" Target="https://expertprogrammanagement.com/2018/05/taylors-scientific-managemen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34.xml"/><Relationship Id="rId5" Type="http://schemas.openxmlformats.org/officeDocument/2006/relationships/audio" Target="../media/audio1.wav"/><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audio" Target="../media/audio1.wav"/><Relationship Id="rId1" Type="http://schemas.openxmlformats.org/officeDocument/2006/relationships/slideLayout" Target="../slideLayouts/slideLayout38.xml"/><Relationship Id="rId6" Type="http://schemas.openxmlformats.org/officeDocument/2006/relationships/image" Target="../media/image14.svg"/><Relationship Id="rId11" Type="http://schemas.openxmlformats.org/officeDocument/2006/relationships/audio" Target="../media/audio1.wav"/><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audio" Target="../media/audio1.wav"/><Relationship Id="rId1" Type="http://schemas.openxmlformats.org/officeDocument/2006/relationships/slideLayout" Target="../slideLayouts/slideLayout13.xml"/><Relationship Id="rId5" Type="http://schemas.openxmlformats.org/officeDocument/2006/relationships/audio" Target="../media/audio1.wav"/><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audio" Target="../media/audio1.wav"/><Relationship Id="rId1" Type="http://schemas.openxmlformats.org/officeDocument/2006/relationships/slideLayout" Target="../slideLayouts/slideLayout45.xml"/><Relationship Id="rId5" Type="http://schemas.openxmlformats.org/officeDocument/2006/relationships/audio" Target="../media/audio1.wav"/><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audio" Target="../media/audio1.wav"/><Relationship Id="rId1" Type="http://schemas.openxmlformats.org/officeDocument/2006/relationships/slideLayout" Target="../slideLayouts/slideLayout5.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a:xfrm>
            <a:off x="6905625" y="803565"/>
            <a:ext cx="4986338" cy="2096654"/>
          </a:xfrm>
        </p:spPr>
        <p:txBody>
          <a:bodyPr>
            <a:normAutofit/>
          </a:bodyPr>
          <a:lstStyle/>
          <a:p>
            <a:pPr algn="ctr"/>
            <a:r>
              <a:rPr lang="en-US" sz="1800" dirty="0">
                <a:solidFill>
                  <a:schemeClr val="accent3">
                    <a:lumMod val="50000"/>
                  </a:schemeClr>
                </a:solidFill>
                <a:latin typeface="Arial" panose="020B0604020202020204" pitchFamily="34" charset="0"/>
                <a:cs typeface="Arial" panose="020B0604020202020204" pitchFamily="34" charset="0"/>
              </a:rPr>
              <a:t>Practical strategies to address retention, motivation, and engagement in organizations</a:t>
            </a:r>
            <a:br>
              <a:rPr lang="en-US" sz="1800" dirty="0">
                <a:solidFill>
                  <a:schemeClr val="accent3">
                    <a:lumMod val="50000"/>
                  </a:schemeClr>
                </a:solidFill>
                <a:latin typeface="Arial" panose="020B0604020202020204" pitchFamily="34" charset="0"/>
                <a:cs typeface="Arial" panose="020B0604020202020204" pitchFamily="34" charset="0"/>
              </a:rPr>
            </a:br>
            <a:br>
              <a:rPr lang="en-US" sz="1800" cap="all" dirty="0">
                <a:solidFill>
                  <a:schemeClr val="accent3">
                    <a:lumMod val="50000"/>
                  </a:schemeClr>
                </a:solidFill>
                <a:latin typeface="Arial" panose="020B0604020202020204" pitchFamily="34" charset="0"/>
                <a:cs typeface="Arial" panose="020B0604020202020204" pitchFamily="34" charset="0"/>
              </a:rPr>
            </a:br>
            <a:r>
              <a:rPr lang="en-US" sz="1800" cap="all" dirty="0">
                <a:solidFill>
                  <a:srgbClr val="FFC000"/>
                </a:solidFill>
                <a:latin typeface="Arial" panose="020B0604020202020204" pitchFamily="34" charset="0"/>
                <a:cs typeface="Arial" panose="020B0604020202020204" pitchFamily="34" charset="0"/>
              </a:rPr>
              <a:t>UNIVERSITY OF WALES</a:t>
            </a:r>
            <a:br>
              <a:rPr lang="en-US" sz="1800" cap="all" dirty="0">
                <a:solidFill>
                  <a:srgbClr val="FFC000"/>
                </a:solidFill>
                <a:latin typeface="Arial" panose="020B0604020202020204" pitchFamily="34" charset="0"/>
                <a:cs typeface="Arial" panose="020B0604020202020204" pitchFamily="34" charset="0"/>
              </a:rPr>
            </a:br>
            <a:r>
              <a:rPr lang="en-US" sz="1800" cap="all" dirty="0">
                <a:solidFill>
                  <a:srgbClr val="FFC000"/>
                </a:solidFill>
                <a:latin typeface="Arial" panose="020B0604020202020204" pitchFamily="34" charset="0"/>
                <a:cs typeface="Arial" panose="020B0604020202020204" pitchFamily="34" charset="0"/>
              </a:rPr>
              <a:t>TRINITY SAINT DAVID</a:t>
            </a:r>
            <a:endParaRPr lang="en-US" cap="all" dirty="0">
              <a:solidFill>
                <a:srgbClr val="FFC000"/>
              </a:solidFill>
            </a:endParaRP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a:xfrm>
            <a:off x="6905625" y="3602183"/>
            <a:ext cx="4986338" cy="1844526"/>
          </a:xfrm>
        </p:spPr>
        <p:txBody>
          <a:bodyPr>
            <a:normAutofit lnSpcReduction="10000"/>
          </a:bodyPr>
          <a:lstStyle/>
          <a:p>
            <a:pPr algn="ctr"/>
            <a:r>
              <a:rPr lang="en-US" b="1" dirty="0">
                <a:solidFill>
                  <a:srgbClr val="002060"/>
                </a:solidFill>
              </a:rPr>
              <a:t>Ivilina Atanasova</a:t>
            </a:r>
          </a:p>
          <a:p>
            <a:pPr algn="ctr"/>
            <a:r>
              <a:rPr lang="en-US" sz="1800" b="1" dirty="0">
                <a:solidFill>
                  <a:srgbClr val="002060"/>
                </a:solidFill>
              </a:rPr>
              <a:t>Course: Business Management</a:t>
            </a:r>
          </a:p>
          <a:p>
            <a:pPr algn="ctr"/>
            <a:r>
              <a:rPr lang="en-US" sz="1800" b="1" dirty="0">
                <a:solidFill>
                  <a:srgbClr val="002060"/>
                </a:solidFill>
              </a:rPr>
              <a:t>Managing People - LCBB5004</a:t>
            </a:r>
          </a:p>
          <a:p>
            <a:pPr algn="ctr"/>
            <a:endParaRPr lang="en-US" sz="1800" dirty="0"/>
          </a:p>
          <a:p>
            <a:pPr algn="ctr"/>
            <a:r>
              <a:rPr lang="en-US" sz="1800" b="1" dirty="0">
                <a:solidFill>
                  <a:srgbClr val="FFC000"/>
                </a:solidFill>
              </a:rPr>
              <a:t>Dr </a:t>
            </a:r>
            <a:r>
              <a:rPr lang="en-US" sz="1800" b="1" dirty="0" err="1">
                <a:solidFill>
                  <a:srgbClr val="FFC000"/>
                </a:solidFill>
              </a:rPr>
              <a:t>Uju</a:t>
            </a:r>
            <a:r>
              <a:rPr lang="en-US" sz="1800" b="1" dirty="0">
                <a:solidFill>
                  <a:srgbClr val="FFC000"/>
                </a:solidFill>
              </a:rPr>
              <a:t> Ugochukwu</a:t>
            </a:r>
          </a:p>
          <a:p>
            <a:pPr algn="ctr"/>
            <a:endParaRPr lang="en-US" sz="1200" dirty="0"/>
          </a:p>
          <a:p>
            <a:pPr algn="ctr"/>
            <a:endParaRPr lang="en-US" sz="1200" dirty="0"/>
          </a:p>
        </p:txBody>
      </p:sp>
    </p:spTree>
    <p:extLst>
      <p:ext uri="{BB962C8B-B14F-4D97-AF65-F5344CB8AC3E}">
        <p14:creationId xmlns:p14="http://schemas.microsoft.com/office/powerpoint/2010/main" val="1495496538"/>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4"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6619197" y="157018"/>
            <a:ext cx="5272764" cy="774785"/>
          </a:xfrm>
        </p:spPr>
        <p:txBody>
          <a:bodyPr/>
          <a:lstStyle/>
          <a:p>
            <a:pPr algn="ctr"/>
            <a:r>
              <a:rPr lang="en-US" cap="all" dirty="0">
                <a:solidFill>
                  <a:schemeClr val="accent6">
                    <a:lumMod val="50000"/>
                  </a:schemeClr>
                </a:solidFill>
                <a:latin typeface="Arial" panose="020B0604020202020204" pitchFamily="34" charset="0"/>
                <a:cs typeface="Arial" panose="020B0604020202020204" pitchFamily="34" charset="0"/>
              </a:rPr>
              <a:t>i</a:t>
            </a:r>
            <a:r>
              <a:rPr lang="en-US" dirty="0">
                <a:solidFill>
                  <a:schemeClr val="accent6">
                    <a:lumMod val="50000"/>
                  </a:schemeClr>
                </a:solidFill>
                <a:latin typeface="Arial" panose="020B0604020202020204" pitchFamily="34" charset="0"/>
                <a:cs typeface="Arial" panose="020B0604020202020204" pitchFamily="34" charset="0"/>
              </a:rPr>
              <a:t>ntroduction</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3398982" y="1034473"/>
            <a:ext cx="8603816" cy="5444835"/>
          </a:xfrm>
        </p:spPr>
        <p:txBody>
          <a:bodyPr>
            <a:normAutofit/>
          </a:bodyPr>
          <a:lstStyle/>
          <a:p>
            <a:pPr marL="0" indent="0">
              <a:buNone/>
            </a:pPr>
            <a:r>
              <a:rPr lang="en-US" sz="1800" b="1" i="1" dirty="0">
                <a:solidFill>
                  <a:srgbClr val="FF0000"/>
                </a:solidFill>
                <a:latin typeface="Arial" panose="020B0604020202020204" pitchFamily="34" charset="0"/>
                <a:cs typeface="Arial" panose="020B0604020202020204" pitchFamily="34" charset="0"/>
              </a:rPr>
              <a:t>1. Retention</a:t>
            </a:r>
          </a:p>
          <a:p>
            <a:pPr marL="0" indent="0" algn="just">
              <a:lnSpc>
                <a:spcPct val="150000"/>
              </a:lnSpc>
              <a:buNone/>
            </a:pPr>
            <a:r>
              <a:rPr lang="en-US" sz="1600" dirty="0">
                <a:solidFill>
                  <a:srgbClr val="00B050"/>
                </a:solidFill>
                <a:latin typeface="Arial" panose="020B0604020202020204" pitchFamily="34" charset="0"/>
                <a:cs typeface="Arial" panose="020B0604020202020204" pitchFamily="34" charset="0"/>
              </a:rPr>
              <a:t>Retention is the process of maintaining employees in a company, which is essential for success. In a worldwide economy, retaining and engaging high-potential personnel is a problem, especially during high turnover (Farren C, 2008).</a:t>
            </a:r>
          </a:p>
          <a:p>
            <a:pPr marL="0" indent="0" algn="just">
              <a:lnSpc>
                <a:spcPct val="150000"/>
              </a:lnSpc>
              <a:buNone/>
            </a:pPr>
            <a:r>
              <a:rPr lang="en-US" sz="1800" b="1" i="1" dirty="0">
                <a:solidFill>
                  <a:srgbClr val="FF0000"/>
                </a:solidFill>
                <a:latin typeface="Arial" panose="020B0604020202020204" pitchFamily="34" charset="0"/>
                <a:cs typeface="Arial" panose="020B0604020202020204" pitchFamily="34" charset="0"/>
              </a:rPr>
              <a:t>2. Motivation</a:t>
            </a:r>
          </a:p>
          <a:p>
            <a:pPr marL="0" indent="0" algn="just">
              <a:lnSpc>
                <a:spcPct val="120000"/>
              </a:lnSpc>
              <a:buNone/>
            </a:pPr>
            <a:r>
              <a:rPr lang="en-US" sz="1600" dirty="0">
                <a:solidFill>
                  <a:srgbClr val="00B050"/>
                </a:solidFill>
                <a:latin typeface="Arial" panose="020B0604020202020204" pitchFamily="34" charset="0"/>
                <a:cs typeface="Arial" panose="020B0604020202020204" pitchFamily="34" charset="0"/>
              </a:rPr>
              <a:t>Employee motivation is the everyday excitement, energy level, devotion, and degree of innovation that an employee contributes to the workplace.</a:t>
            </a:r>
          </a:p>
          <a:p>
            <a:pPr marL="0" indent="0" algn="just">
              <a:lnSpc>
                <a:spcPct val="120000"/>
              </a:lnSpc>
              <a:buNone/>
            </a:pPr>
            <a:r>
              <a:rPr lang="en-US" sz="1600" b="1" dirty="0">
                <a:solidFill>
                  <a:srgbClr val="00B050"/>
                </a:solidFill>
                <a:latin typeface="Arial" panose="020B0604020202020204" pitchFamily="34" charset="0"/>
                <a:cs typeface="Arial" panose="020B0604020202020204" pitchFamily="34" charset="0"/>
              </a:rPr>
              <a:t>Intrinsic </a:t>
            </a:r>
            <a:r>
              <a:rPr lang="en-US" sz="1600" dirty="0">
                <a:solidFill>
                  <a:srgbClr val="00B050"/>
                </a:solidFill>
                <a:latin typeface="Arial" panose="020B0604020202020204" pitchFamily="34" charset="0"/>
                <a:cs typeface="Arial" panose="020B0604020202020204" pitchFamily="34" charset="0"/>
              </a:rPr>
              <a:t>motivation indicates that an individual is driven by something inside themselves. </a:t>
            </a:r>
            <a:r>
              <a:rPr lang="en-US" sz="1600" b="1" dirty="0">
                <a:solidFill>
                  <a:srgbClr val="00B050"/>
                </a:solidFill>
                <a:latin typeface="Arial" panose="020B0604020202020204" pitchFamily="34" charset="0"/>
                <a:cs typeface="Arial" panose="020B0604020202020204" pitchFamily="34" charset="0"/>
              </a:rPr>
              <a:t>Extrinsic</a:t>
            </a:r>
            <a:r>
              <a:rPr lang="en-US" sz="1600" dirty="0">
                <a:solidFill>
                  <a:srgbClr val="00B050"/>
                </a:solidFill>
                <a:latin typeface="Arial" panose="020B0604020202020204" pitchFamily="34" charset="0"/>
                <a:cs typeface="Arial" panose="020B0604020202020204" pitchFamily="34" charset="0"/>
              </a:rPr>
              <a:t> motivation occurs when individuals are motivated by external factors, such as prizes and praise. (Adair 2009).</a:t>
            </a:r>
          </a:p>
          <a:p>
            <a:pPr marL="0" indent="0" algn="just">
              <a:lnSpc>
                <a:spcPct val="150000"/>
              </a:lnSpc>
              <a:buNone/>
            </a:pPr>
            <a:r>
              <a:rPr lang="en-US" sz="1800" b="1" i="1" dirty="0">
                <a:solidFill>
                  <a:srgbClr val="FF0000"/>
                </a:solidFill>
                <a:latin typeface="Arial" panose="020B0604020202020204" pitchFamily="34" charset="0"/>
                <a:cs typeface="Arial" panose="020B0604020202020204" pitchFamily="34" charset="0"/>
              </a:rPr>
              <a:t>2. Engagement</a:t>
            </a:r>
          </a:p>
          <a:p>
            <a:pPr marL="0" indent="0" algn="just">
              <a:lnSpc>
                <a:spcPct val="110000"/>
              </a:lnSpc>
              <a:buNone/>
            </a:pPr>
            <a:r>
              <a:rPr lang="en-US" sz="1600" dirty="0">
                <a:solidFill>
                  <a:srgbClr val="00B050"/>
                </a:solidFill>
                <a:latin typeface="Arial" panose="020B0604020202020204" pitchFamily="34" charset="0"/>
                <a:cs typeface="Arial" panose="020B0604020202020204" pitchFamily="34" charset="0"/>
              </a:rPr>
              <a:t>Employees who feel connected perform more, stay longer, and inspire others to do the same.</a:t>
            </a:r>
          </a:p>
          <a:p>
            <a:pPr marL="0" indent="0" algn="just">
              <a:lnSpc>
                <a:spcPct val="110000"/>
              </a:lnSpc>
              <a:buNone/>
            </a:pPr>
            <a:r>
              <a:rPr lang="en-US" sz="1600" dirty="0">
                <a:solidFill>
                  <a:srgbClr val="00B050"/>
                </a:solidFill>
                <a:latin typeface="Arial" panose="020B0604020202020204" pitchFamily="34" charset="0"/>
                <a:cs typeface="Arial" panose="020B0604020202020204" pitchFamily="34" charset="0"/>
              </a:rPr>
              <a:t>Employee engagement influences your organization's profitability, sales, customer experience, and turnover (Farren C, 2008).</a:t>
            </a:r>
            <a:endParaRPr lang="en-US" sz="1600" dirty="0">
              <a:solidFill>
                <a:schemeClr val="accent4">
                  <a:lumMod val="75000"/>
                </a:schemeClr>
              </a:solidFill>
              <a:latin typeface="Arial" panose="020B060402020202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2</a:t>
            </a:fld>
            <a:endParaRPr lang="en-US" dirty="0"/>
          </a:p>
        </p:txBody>
      </p:sp>
      <p:pic>
        <p:nvPicPr>
          <p:cNvPr id="10" name="Picture Placeholder 9">
            <a:extLst>
              <a:ext uri="{FF2B5EF4-FFF2-40B4-BE49-F238E27FC236}">
                <a16:creationId xmlns:a16="http://schemas.microsoft.com/office/drawing/2014/main" id="{618DD966-19F0-4350-AC58-AE86C210BDD3}"/>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a:xfrm>
            <a:off x="406400" y="326900"/>
            <a:ext cx="2835167" cy="2747068"/>
          </a:xfrm>
        </p:spPr>
      </p:pic>
    </p:spTree>
    <p:extLst>
      <p:ext uri="{BB962C8B-B14F-4D97-AF65-F5344CB8AC3E}">
        <p14:creationId xmlns:p14="http://schemas.microsoft.com/office/powerpoint/2010/main" val="1300311978"/>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4"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3494C0-ABDD-4C4D-8C46-49B8F20CC7E9}"/>
              </a:ext>
            </a:extLst>
          </p:cNvPr>
          <p:cNvSpPr>
            <a:spLocks noGrp="1"/>
          </p:cNvSpPr>
          <p:nvPr>
            <p:ph type="title"/>
          </p:nvPr>
        </p:nvSpPr>
        <p:spPr>
          <a:xfrm>
            <a:off x="876300" y="260350"/>
            <a:ext cx="10439400" cy="6085031"/>
          </a:xfrm>
        </p:spPr>
        <p:txBody>
          <a:bodyPr>
            <a:normAutofit/>
          </a:bodyPr>
          <a:lstStyle/>
          <a:p>
            <a:pPr algn="l"/>
            <a:r>
              <a:rPr lang="en-US" sz="4000" dirty="0">
                <a:solidFill>
                  <a:schemeClr val="accent2"/>
                </a:solidFill>
                <a:latin typeface="Arial" panose="020B0604020202020204" pitchFamily="34" charset="0"/>
                <a:cs typeface="Arial" panose="020B0604020202020204" pitchFamily="34" charset="0"/>
              </a:rPr>
              <a:t>Discussion</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3200" dirty="0">
                <a:solidFill>
                  <a:srgbClr val="FF0000"/>
                </a:solidFill>
                <a:latin typeface="Arial" panose="020B0604020202020204" pitchFamily="34" charset="0"/>
                <a:cs typeface="Arial" panose="020B0604020202020204" pitchFamily="34" charset="0"/>
              </a:rPr>
              <a:t>1</a:t>
            </a:r>
            <a:r>
              <a:rPr lang="en-US" sz="3600" dirty="0">
                <a:solidFill>
                  <a:srgbClr val="FF0000"/>
                </a:solidFill>
                <a:latin typeface="Arial" panose="020B0604020202020204" pitchFamily="34" charset="0"/>
                <a:cs typeface="Arial" panose="020B0604020202020204" pitchFamily="34" charset="0"/>
              </a:rPr>
              <a:t>. </a:t>
            </a:r>
            <a:r>
              <a:rPr lang="en-US" sz="3200" i="1" dirty="0">
                <a:solidFill>
                  <a:srgbClr val="FF0000"/>
                </a:solidFill>
                <a:latin typeface="Arial" panose="020B0604020202020204" pitchFamily="34" charset="0"/>
                <a:cs typeface="Arial" panose="020B0604020202020204" pitchFamily="34" charset="0"/>
              </a:rPr>
              <a:t>Retention</a:t>
            </a:r>
            <a:br>
              <a:rPr lang="en-US" sz="3600" i="1" dirty="0">
                <a:solidFill>
                  <a:srgbClr val="FF0000"/>
                </a:solidFill>
                <a:latin typeface="Arial" panose="020B0604020202020204" pitchFamily="34" charset="0"/>
                <a:cs typeface="Arial" panose="020B0604020202020204" pitchFamily="34" charset="0"/>
              </a:rPr>
            </a:br>
            <a:br>
              <a:rPr lang="en-US" sz="3600" i="1" dirty="0">
                <a:solidFill>
                  <a:srgbClr val="FF0000"/>
                </a:solidFill>
                <a:latin typeface="Arial" panose="020B0604020202020204" pitchFamily="34" charset="0"/>
                <a:cs typeface="Arial" panose="020B0604020202020204" pitchFamily="34" charset="0"/>
              </a:rPr>
            </a:br>
            <a:br>
              <a:rPr lang="en-US" sz="3600" i="1" dirty="0">
                <a:solidFill>
                  <a:srgbClr val="FF0000"/>
                </a:solidFill>
                <a:latin typeface="Arial" panose="020B0604020202020204" pitchFamily="34" charset="0"/>
                <a:cs typeface="Arial" panose="020B0604020202020204" pitchFamily="34" charset="0"/>
              </a:rPr>
            </a:br>
            <a:br>
              <a:rPr lang="en-US" sz="2000" i="1" dirty="0">
                <a:solidFill>
                  <a:srgbClr val="FF0000"/>
                </a:solidFill>
                <a:latin typeface="Arial" panose="020B0604020202020204" pitchFamily="34" charset="0"/>
                <a:cs typeface="Arial" panose="020B0604020202020204" pitchFamily="34" charset="0"/>
              </a:rPr>
            </a:br>
            <a:r>
              <a:rPr lang="en-US" sz="2000" i="1" dirty="0">
                <a:solidFill>
                  <a:srgbClr val="92D050"/>
                </a:solidFill>
                <a:latin typeface="Arial" panose="020B0604020202020204" pitchFamily="34" charset="0"/>
                <a:cs typeface="Arial" panose="020B0604020202020204" pitchFamily="34" charset="0"/>
              </a:rPr>
              <a:t>-</a:t>
            </a:r>
            <a:r>
              <a:rPr lang="en-US" sz="2000" i="1" dirty="0">
                <a:solidFill>
                  <a:srgbClr val="FF0000"/>
                </a:solidFill>
                <a:latin typeface="Arial" panose="020B0604020202020204" pitchFamily="34" charset="0"/>
                <a:cs typeface="Arial" panose="020B0604020202020204" pitchFamily="34" charset="0"/>
              </a:rPr>
              <a:t> </a:t>
            </a:r>
            <a:r>
              <a:rPr lang="en-US" sz="2400" b="0" i="1" dirty="0">
                <a:solidFill>
                  <a:srgbClr val="92D050"/>
                </a:solidFill>
                <a:latin typeface="Arial" panose="020B0604020202020204" pitchFamily="34" charset="0"/>
                <a:cs typeface="Arial" panose="020B0604020202020204" pitchFamily="34" charset="0"/>
              </a:rPr>
              <a:t>The leadership team is responsible for most of the success in retaining and motivating employees;</a:t>
            </a:r>
            <a:br>
              <a:rPr lang="en-US" sz="2400" b="0" i="1" dirty="0">
                <a:solidFill>
                  <a:srgbClr val="92D050"/>
                </a:solidFill>
                <a:latin typeface="Arial" panose="020B0604020202020204" pitchFamily="34" charset="0"/>
                <a:cs typeface="Arial" panose="020B0604020202020204" pitchFamily="34" charset="0"/>
              </a:rPr>
            </a:br>
            <a:r>
              <a:rPr lang="en-US" sz="2400" b="0" i="1" dirty="0">
                <a:solidFill>
                  <a:srgbClr val="92D050"/>
                </a:solidFill>
                <a:latin typeface="Arial" panose="020B0604020202020204" pitchFamily="34" charset="0"/>
                <a:cs typeface="Arial" panose="020B0604020202020204" pitchFamily="34" charset="0"/>
              </a:rPr>
              <a:t>- Pay close attention to and act on the suggestions of your staff;</a:t>
            </a:r>
            <a:br>
              <a:rPr lang="en-US" sz="2400" b="0" i="1" dirty="0">
                <a:solidFill>
                  <a:srgbClr val="92D050"/>
                </a:solidFill>
                <a:latin typeface="Arial" panose="020B0604020202020204" pitchFamily="34" charset="0"/>
                <a:cs typeface="Arial" panose="020B0604020202020204" pitchFamily="34" charset="0"/>
              </a:rPr>
            </a:br>
            <a:r>
              <a:rPr lang="en-US" sz="2400" b="0" i="1" dirty="0">
                <a:solidFill>
                  <a:srgbClr val="92D050"/>
                </a:solidFill>
                <a:latin typeface="Arial" panose="020B0604020202020204" pitchFamily="34" charset="0"/>
                <a:cs typeface="Arial" panose="020B0604020202020204" pitchFamily="34" charset="0"/>
              </a:rPr>
              <a:t>- Develop and sustain a society that welcomes all people;</a:t>
            </a:r>
            <a:br>
              <a:rPr lang="en-US" sz="2400" b="0" i="1" dirty="0">
                <a:solidFill>
                  <a:srgbClr val="92D050"/>
                </a:solidFill>
                <a:latin typeface="Arial" panose="020B0604020202020204" pitchFamily="34" charset="0"/>
                <a:cs typeface="Arial" panose="020B0604020202020204" pitchFamily="34" charset="0"/>
              </a:rPr>
            </a:br>
            <a:r>
              <a:rPr lang="en-US" sz="2400" b="0" i="1" dirty="0">
                <a:solidFill>
                  <a:srgbClr val="92D050"/>
                </a:solidFill>
                <a:latin typeface="Arial" panose="020B0604020202020204" pitchFamily="34" charset="0"/>
                <a:cs typeface="Arial" panose="020B0604020202020204" pitchFamily="34" charset="0"/>
              </a:rPr>
              <a:t>- Pay attention to the development of your team;</a:t>
            </a:r>
            <a:br>
              <a:rPr lang="en-US" sz="2400" b="0" i="1" dirty="0">
                <a:solidFill>
                  <a:srgbClr val="92D050"/>
                </a:solidFill>
                <a:latin typeface="Arial" panose="020B0604020202020204" pitchFamily="34" charset="0"/>
                <a:cs typeface="Arial" panose="020B0604020202020204" pitchFamily="34" charset="0"/>
              </a:rPr>
            </a:br>
            <a:r>
              <a:rPr lang="en-US" sz="2400" b="0" i="1" dirty="0">
                <a:solidFill>
                  <a:srgbClr val="92D050"/>
                </a:solidFill>
                <a:latin typeface="Arial" panose="020B0604020202020204" pitchFamily="34" charset="0"/>
                <a:cs typeface="Arial" panose="020B0604020202020204" pitchFamily="34" charset="0"/>
              </a:rPr>
              <a:t>- Exit interviews must be comprehensive;</a:t>
            </a:r>
            <a:br>
              <a:rPr lang="en-US" sz="2400" b="0" i="1" dirty="0">
                <a:solidFill>
                  <a:srgbClr val="92D050"/>
                </a:solidFill>
                <a:latin typeface="Arial" panose="020B0604020202020204" pitchFamily="34" charset="0"/>
                <a:cs typeface="Arial" panose="020B0604020202020204" pitchFamily="34" charset="0"/>
              </a:rPr>
            </a:br>
            <a:r>
              <a:rPr lang="en-US" sz="1600" b="0" i="1" dirty="0">
                <a:solidFill>
                  <a:srgbClr val="92D050"/>
                </a:solidFill>
                <a:latin typeface="Arial" panose="020B0604020202020204" pitchFamily="34" charset="0"/>
                <a:cs typeface="Arial" panose="020B0604020202020204" pitchFamily="34" charset="0"/>
              </a:rPr>
              <a:t>(Farris GF, 2000; Lynch, R, 2015).</a:t>
            </a:r>
            <a:br>
              <a:rPr lang="en-US" sz="2400" b="0" i="1" dirty="0">
                <a:solidFill>
                  <a:srgbClr val="92D050"/>
                </a:solidFill>
                <a:latin typeface="Arial" panose="020B0604020202020204" pitchFamily="34" charset="0"/>
                <a:cs typeface="Arial" panose="020B0604020202020204" pitchFamily="34" charset="0"/>
              </a:rPr>
            </a:br>
            <a:br>
              <a:rPr lang="en-US" sz="1600" b="0" i="1" dirty="0">
                <a:solidFill>
                  <a:srgbClr val="92D050"/>
                </a:solidFill>
                <a:latin typeface="Arial" panose="020B0604020202020204" pitchFamily="34" charset="0"/>
                <a:cs typeface="Arial" panose="020B0604020202020204" pitchFamily="34" charset="0"/>
              </a:rPr>
            </a:br>
            <a:endParaRPr lang="en-US" sz="1800" b="0" i="1" dirty="0">
              <a:solidFill>
                <a:srgbClr val="92D050"/>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C9D622C3-EE4F-4FB9-94FB-550563528286}"/>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8" name="Picture Placeholder 7">
            <a:extLst>
              <a:ext uri="{FF2B5EF4-FFF2-40B4-BE49-F238E27FC236}">
                <a16:creationId xmlns:a16="http://schemas.microsoft.com/office/drawing/2014/main" id="{2DE860BC-070C-49AE-AF30-7F05D59402B6}"/>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xfrm>
            <a:off x="7509164" y="350982"/>
            <a:ext cx="4027069" cy="1819563"/>
          </a:xfrm>
        </p:spPr>
      </p:pic>
    </p:spTree>
    <p:extLst>
      <p:ext uri="{BB962C8B-B14F-4D97-AF65-F5344CB8AC3E}">
        <p14:creationId xmlns:p14="http://schemas.microsoft.com/office/powerpoint/2010/main" val="3462884272"/>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4"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37AF2-81D6-050D-8BB5-718EDB1C9686}"/>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D4BD768E-40C0-8021-8A84-40F824409478}"/>
              </a:ext>
            </a:extLst>
          </p:cNvPr>
          <p:cNvSpPr>
            <a:spLocks noGrp="1"/>
          </p:cNvSpPr>
          <p:nvPr>
            <p:ph type="sldNum" sz="quarter" idx="12"/>
          </p:nvPr>
        </p:nvSpPr>
        <p:spPr/>
        <p:txBody>
          <a:bodyPr/>
          <a:lstStyle/>
          <a:p>
            <a:fld id="{03DC2DEF-D2FE-4B45-ABA4-9F153FD1C98A}" type="slidenum">
              <a:rPr lang="en-US" noProof="0" smtClean="0"/>
              <a:t>4</a:t>
            </a:fld>
            <a:endParaRPr lang="en-US" noProof="0" dirty="0"/>
          </a:p>
        </p:txBody>
      </p:sp>
      <p:pic>
        <p:nvPicPr>
          <p:cNvPr id="5" name="Picture Placeholder 4">
            <a:extLst>
              <a:ext uri="{FF2B5EF4-FFF2-40B4-BE49-F238E27FC236}">
                <a16:creationId xmlns:a16="http://schemas.microsoft.com/office/drawing/2014/main" id="{666C787D-7974-E8DD-998E-BC373D7AE1CE}"/>
              </a:ext>
            </a:extLst>
          </p:cNvPr>
          <p:cNvPicPr>
            <a:picLocks noGrp="1" noChangeAspect="1"/>
          </p:cNvPicPr>
          <p:nvPr>
            <p:ph type="pic" sz="quarter" idx="13"/>
          </p:nvPr>
        </p:nvPicPr>
        <p:blipFill>
          <a:blip r:embed="rId3"/>
          <a:srcRect t="13513" b="13513"/>
          <a:stretch>
            <a:fillRect/>
          </a:stretch>
        </p:blipFill>
        <p:spPr>
          <a:xfrm>
            <a:off x="1884220" y="2521527"/>
            <a:ext cx="8494445" cy="3971638"/>
          </a:xfrm>
          <a:prstGeom prst="rect">
            <a:avLst/>
          </a:prstGeom>
        </p:spPr>
      </p:pic>
      <p:sp>
        <p:nvSpPr>
          <p:cNvPr id="7" name="TextBox 6">
            <a:extLst>
              <a:ext uri="{FF2B5EF4-FFF2-40B4-BE49-F238E27FC236}">
                <a16:creationId xmlns:a16="http://schemas.microsoft.com/office/drawing/2014/main" id="{EF8C145A-5BBE-8781-FE65-8E24AD9F74CA}"/>
              </a:ext>
            </a:extLst>
          </p:cNvPr>
          <p:cNvSpPr txBox="1"/>
          <p:nvPr/>
        </p:nvSpPr>
        <p:spPr>
          <a:xfrm>
            <a:off x="4202545" y="2096654"/>
            <a:ext cx="6132080" cy="338554"/>
          </a:xfrm>
          <a:prstGeom prst="rect">
            <a:avLst/>
          </a:prstGeom>
          <a:noFill/>
        </p:spPr>
        <p:txBody>
          <a:bodyPr wrap="square">
            <a:spAutoFit/>
          </a:bodyPr>
          <a:lstStyle/>
          <a:p>
            <a:pPr algn="just"/>
            <a:r>
              <a:rPr lang="en-US" sz="1600" dirty="0">
                <a:latin typeface="Arial" panose="020B0604020202020204" pitchFamily="34" charset="0"/>
                <a:cs typeface="Arial" panose="020B0604020202020204" pitchFamily="34" charset="0"/>
              </a:rPr>
              <a:t>Table 1. The Employee Retention Factors Model(Farris GF, 2000).</a:t>
            </a:r>
            <a:endParaRPr lang="en-GB" sz="16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85BEE0C-50BF-2463-66BB-E63804175302}"/>
              </a:ext>
            </a:extLst>
          </p:cNvPr>
          <p:cNvPicPr>
            <a:picLocks noChangeAspect="1"/>
          </p:cNvPicPr>
          <p:nvPr/>
        </p:nvPicPr>
        <p:blipFill>
          <a:blip r:embed="rId4"/>
          <a:stretch>
            <a:fillRect/>
          </a:stretch>
        </p:blipFill>
        <p:spPr>
          <a:xfrm>
            <a:off x="1647082" y="311148"/>
            <a:ext cx="8494445" cy="1503271"/>
          </a:xfrm>
          <a:prstGeom prst="rect">
            <a:avLst/>
          </a:prstGeom>
        </p:spPr>
      </p:pic>
    </p:spTree>
    <p:extLst>
      <p:ext uri="{BB962C8B-B14F-4D97-AF65-F5344CB8AC3E}">
        <p14:creationId xmlns:p14="http://schemas.microsoft.com/office/powerpoint/2010/main" val="1351774291"/>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5" name="applause.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normAutofit/>
          </a:bodyPr>
          <a:lstStyle/>
          <a:p>
            <a:pPr algn="ctr"/>
            <a:r>
              <a:rPr lang="en-US" sz="3200" dirty="0">
                <a:solidFill>
                  <a:srgbClr val="FF0000"/>
                </a:solidFill>
                <a:latin typeface="Arial" panose="020B0604020202020204" pitchFamily="34" charset="0"/>
                <a:cs typeface="Arial" panose="020B0604020202020204" pitchFamily="34" charset="0"/>
              </a:rPr>
              <a:t>2. Motivation</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a:xfrm>
            <a:off x="371476" y="1570182"/>
            <a:ext cx="3560762" cy="4344843"/>
          </a:xfrm>
        </p:spPr>
        <p:txBody>
          <a:bodyPr>
            <a:normAutofit/>
          </a:bodyPr>
          <a:lstStyle/>
          <a:p>
            <a:pPr marL="0" indent="0">
              <a:buNone/>
            </a:pPr>
            <a:endParaRPr lang="en-US" sz="2800" dirty="0"/>
          </a:p>
          <a:p>
            <a:pPr marL="0" indent="0">
              <a:buNone/>
            </a:pPr>
            <a:r>
              <a:rPr lang="en-US" sz="2800" dirty="0">
                <a:solidFill>
                  <a:srgbClr val="00B050"/>
                </a:solidFill>
              </a:rPr>
              <a:t>- </a:t>
            </a:r>
            <a:r>
              <a:rPr lang="en-US" sz="2800" dirty="0">
                <a:solidFill>
                  <a:srgbClr val="00B050"/>
                </a:solidFill>
                <a:latin typeface="Arial" panose="020B0604020202020204" pitchFamily="34" charset="0"/>
                <a:cs typeface="Arial" panose="020B0604020202020204" pitchFamily="34" charset="0"/>
              </a:rPr>
              <a:t>Set attainable objectives;</a:t>
            </a:r>
          </a:p>
          <a:p>
            <a:pPr marL="0" indent="0">
              <a:buNone/>
            </a:pPr>
            <a:r>
              <a:rPr lang="en-US" sz="2800" dirty="0">
                <a:solidFill>
                  <a:srgbClr val="00B050"/>
                </a:solidFill>
                <a:latin typeface="Arial" panose="020B0604020202020204" pitchFamily="34" charset="0"/>
                <a:cs typeface="Arial" panose="020B0604020202020204" pitchFamily="34" charset="0"/>
              </a:rPr>
              <a:t>- Express gratitude right away for achievements;</a:t>
            </a:r>
          </a:p>
          <a:p>
            <a:pPr marL="0" indent="0">
              <a:buNone/>
            </a:pPr>
            <a:r>
              <a:rPr lang="en-US" sz="2800" dirty="0">
                <a:solidFill>
                  <a:srgbClr val="00B050"/>
                </a:solidFill>
                <a:latin typeface="Arial" panose="020B0604020202020204" pitchFamily="34" charset="0"/>
                <a:cs typeface="Arial" panose="020B0604020202020204" pitchFamily="34" charset="0"/>
              </a:rPr>
              <a:t>- Create a program to reward employees;</a:t>
            </a:r>
          </a:p>
          <a:p>
            <a:pPr marL="0" indent="0">
              <a:buNone/>
            </a:pPr>
            <a:endParaRPr lang="en-US" dirty="0"/>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a:xfrm>
            <a:off x="8451282" y="1712119"/>
            <a:ext cx="3142800" cy="4191000"/>
          </a:xfrm>
        </p:spPr>
        <p:txBody>
          <a:bodyPr>
            <a:normAutofit/>
          </a:bodyPr>
          <a:lstStyle/>
          <a:p>
            <a:pPr>
              <a:buFontTx/>
              <a:buChar char="-"/>
            </a:pPr>
            <a:r>
              <a:rPr lang="en-US" sz="2800" dirty="0">
                <a:solidFill>
                  <a:srgbClr val="00B050"/>
                </a:solidFill>
                <a:latin typeface="Arial" panose="020B0604020202020204" pitchFamily="34" charset="0"/>
                <a:cs typeface="Arial" panose="020B0604020202020204" pitchFamily="34" charset="0"/>
              </a:rPr>
              <a:t>Improve the workplace atmosphere;</a:t>
            </a:r>
          </a:p>
          <a:p>
            <a:pPr>
              <a:buFontTx/>
              <a:buChar char="-"/>
            </a:pPr>
            <a:r>
              <a:rPr lang="en-US" sz="2800" dirty="0">
                <a:solidFill>
                  <a:srgbClr val="00B050"/>
                </a:solidFill>
                <a:latin typeface="Arial" panose="020B0604020202020204" pitchFamily="34" charset="0"/>
                <a:cs typeface="Arial" panose="020B0604020202020204" pitchFamily="34" charset="0"/>
              </a:rPr>
              <a:t>Encourage the workplace to have an open-door policy.</a:t>
            </a:r>
          </a:p>
          <a:p>
            <a:pPr marL="0" indent="0" algn="just">
              <a:buNone/>
            </a:pPr>
            <a:r>
              <a:rPr lang="en-US" sz="1600" dirty="0">
                <a:solidFill>
                  <a:srgbClr val="00B050"/>
                </a:solidFill>
                <a:latin typeface="Arial" panose="020B0604020202020204" pitchFamily="34" charset="0"/>
                <a:cs typeface="Arial" panose="020B0604020202020204" pitchFamily="34" charset="0"/>
              </a:rPr>
              <a:t>(Taylor, Boat, R., &amp; Murphy, S. L, 2020; Herath, &amp; Rao, H. R, 2009).</a:t>
            </a:r>
          </a:p>
          <a:p>
            <a:pPr marL="0" indent="0">
              <a:buNone/>
            </a:pPr>
            <a:endParaRPr lang="en-US" dirty="0"/>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5</a:t>
            </a:fld>
            <a:endParaRPr lang="en-US" dirty="0"/>
          </a:p>
        </p:txBody>
      </p:sp>
      <p:pic>
        <p:nvPicPr>
          <p:cNvPr id="11" name="Picture Placeholder 12">
            <a:extLst>
              <a:ext uri="{FF2B5EF4-FFF2-40B4-BE49-F238E27FC236}">
                <a16:creationId xmlns:a16="http://schemas.microsoft.com/office/drawing/2014/main" id="{D38CA64A-11C5-4BD7-8A2D-E6D58794D6DC}"/>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48757" t="-231" r="16551" b="231"/>
          <a:stretch/>
        </p:blipFill>
        <p:spPr>
          <a:xfrm>
            <a:off x="4504901" y="1333145"/>
            <a:ext cx="3373717" cy="4651446"/>
          </a:xfrm>
        </p:spPr>
      </p:pic>
    </p:spTree>
    <p:extLst>
      <p:ext uri="{BB962C8B-B14F-4D97-AF65-F5344CB8AC3E}">
        <p14:creationId xmlns:p14="http://schemas.microsoft.com/office/powerpoint/2010/main" val="3242389936"/>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4"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circle(in)">
                                      <p:cBhvr>
                                        <p:cTn id="7" dur="20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circle(in)">
                                      <p:cBhvr>
                                        <p:cTn id="12" dur="20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circle(in)">
                                      <p:cBhvr>
                                        <p:cTn id="17" dur="20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ircle(in)">
                                      <p:cBhvr>
                                        <p:cTn id="22" dur="20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circle(in)">
                                      <p:cBhvr>
                                        <p:cTn id="27" dur="2000"/>
                                        <p:tgtEl>
                                          <p:spTgt spid="7">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circle(in)">
                                      <p:cBhvr>
                                        <p:cTn id="32" dur="2000"/>
                                        <p:tgtEl>
                                          <p:spTgt spid="7">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Effect transition="in" filter="circle(in)">
                                      <p:cBhvr>
                                        <p:cTn id="37" dur="2000"/>
                                        <p:tgtEl>
                                          <p:spTgt spid="7">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circle(in)">
                                      <p:cBhvr>
                                        <p:cTn id="4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a:extLst>
              <a:ext uri="{FF2B5EF4-FFF2-40B4-BE49-F238E27FC236}">
                <a16:creationId xmlns:a16="http://schemas.microsoft.com/office/drawing/2014/main" id="{18B7855D-2DE6-49A4-BA98-97404403C66B}"/>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xfrm>
            <a:off x="0" y="213951"/>
            <a:ext cx="11891963" cy="6300788"/>
          </a:xfrm>
        </p:spPr>
      </p:pic>
      <p:sp>
        <p:nvSpPr>
          <p:cNvPr id="3" name="TextBox 2">
            <a:extLst>
              <a:ext uri="{FF2B5EF4-FFF2-40B4-BE49-F238E27FC236}">
                <a16:creationId xmlns:a16="http://schemas.microsoft.com/office/drawing/2014/main" id="{7B06B169-C6E2-2744-7848-626C886736ED}"/>
              </a:ext>
            </a:extLst>
          </p:cNvPr>
          <p:cNvSpPr txBox="1"/>
          <p:nvPr/>
        </p:nvSpPr>
        <p:spPr>
          <a:xfrm>
            <a:off x="387927" y="817478"/>
            <a:ext cx="8737599" cy="4955203"/>
          </a:xfrm>
          <a:prstGeom prst="rect">
            <a:avLst/>
          </a:prstGeom>
          <a:noFill/>
        </p:spPr>
        <p:txBody>
          <a:bodyPr wrap="square">
            <a:spAutoFit/>
          </a:bodyPr>
          <a:lstStyle/>
          <a:p>
            <a:pPr algn="ctr"/>
            <a:r>
              <a:rPr lang="en-GB" sz="3200" b="1" dirty="0">
                <a:solidFill>
                  <a:srgbClr val="FF0000"/>
                </a:solidFill>
                <a:latin typeface="Arial" panose="020B0604020202020204" pitchFamily="34" charset="0"/>
                <a:cs typeface="Arial" panose="020B0604020202020204" pitchFamily="34" charset="0"/>
              </a:rPr>
              <a:t>3. Engagement</a:t>
            </a:r>
          </a:p>
          <a:p>
            <a:pPr algn="ctr"/>
            <a:endParaRPr lang="en-GB" sz="2800" b="1" dirty="0">
              <a:solidFill>
                <a:srgbClr val="FF0000"/>
              </a:solidFill>
              <a:latin typeface="Arial" panose="020B0604020202020204" pitchFamily="34" charset="0"/>
              <a:cs typeface="Arial" panose="020B0604020202020204" pitchFamily="34" charset="0"/>
            </a:endParaRPr>
          </a:p>
          <a:p>
            <a:r>
              <a:rPr lang="en-US" sz="2000" b="1" dirty="0">
                <a:solidFill>
                  <a:schemeClr val="accent1">
                    <a:lumMod val="75000"/>
                  </a:schemeClr>
                </a:solidFill>
                <a:latin typeface="Arial" panose="020B0604020202020204" pitchFamily="34" charset="0"/>
                <a:cs typeface="Arial" panose="020B0604020202020204" pitchFamily="34" charset="0"/>
              </a:rPr>
              <a:t>- </a:t>
            </a:r>
            <a:r>
              <a:rPr lang="en-US" sz="2400" b="1" dirty="0">
                <a:solidFill>
                  <a:schemeClr val="accent1">
                    <a:lumMod val="75000"/>
                  </a:schemeClr>
                </a:solidFill>
                <a:latin typeface="Arial" panose="020B0604020202020204" pitchFamily="34" charset="0"/>
                <a:cs typeface="Arial" panose="020B0604020202020204" pitchFamily="34" charset="0"/>
              </a:rPr>
              <a:t>For improved engagement, put a focus on diversity and inclusion.</a:t>
            </a:r>
          </a:p>
          <a:p>
            <a:r>
              <a:rPr lang="en-US" sz="2400" b="1" dirty="0">
                <a:solidFill>
                  <a:schemeClr val="accent1">
                    <a:lumMod val="75000"/>
                  </a:schemeClr>
                </a:solidFill>
                <a:latin typeface="Arial" panose="020B0604020202020204" pitchFamily="34" charset="0"/>
                <a:cs typeface="Arial" panose="020B0604020202020204" pitchFamily="34" charset="0"/>
              </a:rPr>
              <a:t>To maintain employee engagement, provide them with incentives and benefits;</a:t>
            </a:r>
          </a:p>
          <a:p>
            <a:r>
              <a:rPr lang="en-US" sz="2400" b="1" dirty="0">
                <a:solidFill>
                  <a:schemeClr val="accent1">
                    <a:lumMod val="75000"/>
                  </a:schemeClr>
                </a:solidFill>
                <a:latin typeface="Arial" panose="020B0604020202020204" pitchFamily="34" charset="0"/>
                <a:cs typeface="Arial" panose="020B0604020202020204" pitchFamily="34" charset="0"/>
              </a:rPr>
              <a:t>- Improve engagement by finding a better work-life balance.</a:t>
            </a:r>
          </a:p>
          <a:p>
            <a:r>
              <a:rPr lang="en-US" sz="2400" b="1" dirty="0">
                <a:solidFill>
                  <a:schemeClr val="accent1">
                    <a:lumMod val="75000"/>
                  </a:schemeClr>
                </a:solidFill>
                <a:latin typeface="Arial" panose="020B0604020202020204" pitchFamily="34" charset="0"/>
                <a:cs typeface="Arial" panose="020B0604020202020204" pitchFamily="34" charset="0"/>
              </a:rPr>
              <a:t>Employees should be commended for a job well done;</a:t>
            </a:r>
          </a:p>
          <a:p>
            <a:r>
              <a:rPr lang="en-US" sz="2400" b="1" dirty="0">
                <a:solidFill>
                  <a:schemeClr val="accent1">
                    <a:lumMod val="75000"/>
                  </a:schemeClr>
                </a:solidFill>
                <a:latin typeface="Arial" panose="020B0604020202020204" pitchFamily="34" charset="0"/>
                <a:cs typeface="Arial" panose="020B0604020202020204" pitchFamily="34" charset="0"/>
              </a:rPr>
              <a:t>- Be a responsible corporate citizen;</a:t>
            </a:r>
          </a:p>
          <a:p>
            <a:pPr marL="342900" indent="-342900">
              <a:buFontTx/>
              <a:buChar char="-"/>
            </a:pPr>
            <a:r>
              <a:rPr lang="en-US" sz="2400" b="1" dirty="0">
                <a:solidFill>
                  <a:schemeClr val="accent1">
                    <a:lumMod val="75000"/>
                  </a:schemeClr>
                </a:solidFill>
                <a:latin typeface="Arial" panose="020B0604020202020204" pitchFamily="34" charset="0"/>
                <a:cs typeface="Arial" panose="020B0604020202020204" pitchFamily="34" charset="0"/>
              </a:rPr>
              <a:t>Reevaluate the layout of your office.</a:t>
            </a:r>
          </a:p>
          <a:p>
            <a:r>
              <a:rPr lang="en-US" sz="1600" b="1" dirty="0">
                <a:solidFill>
                  <a:schemeClr val="accent1">
                    <a:lumMod val="75000"/>
                  </a:schemeClr>
                </a:solidFill>
                <a:latin typeface="Arial" panose="020B0604020202020204" pitchFamily="34" charset="0"/>
                <a:cs typeface="Arial" panose="020B0604020202020204" pitchFamily="34" charset="0"/>
              </a:rPr>
              <a:t>(Johnson G and </a:t>
            </a:r>
            <a:r>
              <a:rPr lang="en-US" sz="1600" b="1" dirty="0" err="1">
                <a:solidFill>
                  <a:schemeClr val="accent1">
                    <a:lumMod val="75000"/>
                  </a:schemeClr>
                </a:solidFill>
                <a:latin typeface="Arial" panose="020B0604020202020204" pitchFamily="34" charset="0"/>
                <a:cs typeface="Arial" panose="020B0604020202020204" pitchFamily="34" charset="0"/>
              </a:rPr>
              <a:t>etc</a:t>
            </a:r>
            <a:r>
              <a:rPr lang="en-US" sz="1600" b="1" dirty="0">
                <a:solidFill>
                  <a:schemeClr val="accent1">
                    <a:lumMod val="75000"/>
                  </a:schemeClr>
                </a:solidFill>
                <a:latin typeface="Arial" panose="020B0604020202020204" pitchFamily="34" charset="0"/>
                <a:cs typeface="Arial" panose="020B0604020202020204" pitchFamily="34" charset="0"/>
              </a:rPr>
              <a:t>, 2017; Taylor, Boat, R., &amp; Murphy, S. L, 2020).</a:t>
            </a:r>
          </a:p>
          <a:p>
            <a:endParaRPr lang="en-GB" sz="24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70355"/>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4"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F48F30-BEB4-44C7-9F35-3BBB61CF89AF}"/>
              </a:ext>
            </a:extLst>
          </p:cNvPr>
          <p:cNvSpPr>
            <a:spLocks noGrp="1"/>
          </p:cNvSpPr>
          <p:nvPr>
            <p:ph type="title"/>
          </p:nvPr>
        </p:nvSpPr>
        <p:spPr>
          <a:xfrm>
            <a:off x="371475" y="260352"/>
            <a:ext cx="11520487" cy="494522"/>
          </a:xfrm>
        </p:spPr>
        <p:txBody>
          <a:bodyPr>
            <a:normAutofit/>
          </a:bodyPr>
          <a:lstStyle/>
          <a:p>
            <a:pPr algn="l">
              <a:lnSpc>
                <a:spcPct val="150000"/>
              </a:lnSpc>
            </a:pPr>
            <a:endParaRPr lang="en-US" sz="16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FE60433D-E380-4571-991C-16B6CE7A48BE}"/>
              </a:ext>
            </a:extLst>
          </p:cNvPr>
          <p:cNvSpPr>
            <a:spLocks noGrp="1"/>
          </p:cNvSpPr>
          <p:nvPr>
            <p:ph type="sldNum" sz="quarter" idx="12"/>
          </p:nvPr>
        </p:nvSpPr>
        <p:spPr/>
        <p:txBody>
          <a:bodyPr/>
          <a:lstStyle/>
          <a:p>
            <a:fld id="{03DC2DEF-D2FE-4B45-ABA4-9F153FD1C98A}" type="slidenum">
              <a:rPr lang="en-US" smtClean="0"/>
              <a:t>7</a:t>
            </a:fld>
            <a:endParaRPr lang="en-US" dirty="0"/>
          </a:p>
        </p:txBody>
      </p:sp>
      <p:sp>
        <p:nvSpPr>
          <p:cNvPr id="12" name="Text Placeholder 11">
            <a:extLst>
              <a:ext uri="{FF2B5EF4-FFF2-40B4-BE49-F238E27FC236}">
                <a16:creationId xmlns:a16="http://schemas.microsoft.com/office/drawing/2014/main" id="{4241C871-580D-4A29-A334-0208A8E479B9}"/>
              </a:ext>
            </a:extLst>
          </p:cNvPr>
          <p:cNvSpPr>
            <a:spLocks noGrp="1"/>
          </p:cNvSpPr>
          <p:nvPr>
            <p:ph type="body" sz="quarter" idx="3"/>
          </p:nvPr>
        </p:nvSpPr>
        <p:spPr>
          <a:xfrm>
            <a:off x="371475" y="3583709"/>
            <a:ext cx="11007725" cy="2617065"/>
          </a:xfrm>
        </p:spPr>
        <p:txBody>
          <a:bodyPr>
            <a:normAutofit fontScale="55000" lnSpcReduction="20000"/>
          </a:bodyPr>
          <a:lstStyle/>
          <a:p>
            <a:r>
              <a:rPr lang="en-US" sz="3300" dirty="0">
                <a:solidFill>
                  <a:srgbClr val="FF0000"/>
                </a:solidFill>
                <a:latin typeface="Arial" panose="020B0604020202020204" pitchFamily="34" charset="0"/>
                <a:cs typeface="Arial" panose="020B0604020202020204" pitchFamily="34" charset="0"/>
              </a:rPr>
              <a:t>5. Henri Fayol  Management theory</a:t>
            </a:r>
          </a:p>
          <a:p>
            <a:pPr>
              <a:lnSpc>
                <a:spcPct val="120000"/>
              </a:lnSpc>
            </a:pPr>
            <a:r>
              <a:rPr lang="en-US" sz="2900" b="0" dirty="0">
                <a:solidFill>
                  <a:srgbClr val="002060"/>
                </a:solidFill>
                <a:latin typeface="Arial" panose="020B0604020202020204" pitchFamily="34" charset="0"/>
                <a:cs typeface="Arial" panose="020B0604020202020204" pitchFamily="34" charset="0"/>
              </a:rPr>
              <a:t>French coal-mine engineer, director of mines, and contemporary management theorist Henri Fayol (1841–1925). Scientific management theory underpins company administration and management. </a:t>
            </a:r>
          </a:p>
          <a:p>
            <a:pPr algn="just">
              <a:lnSpc>
                <a:spcPct val="120000"/>
              </a:lnSpc>
            </a:pPr>
            <a:r>
              <a:rPr lang="en-US" sz="2900" b="0" dirty="0">
                <a:solidFill>
                  <a:srgbClr val="002060"/>
                </a:solidFill>
                <a:latin typeface="Arial" panose="020B0604020202020204" pitchFamily="34" charset="0"/>
                <a:cs typeface="Arial" panose="020B0604020202020204" pitchFamily="34" charset="0"/>
              </a:rPr>
              <a:t>The five functions of management, as described by Henri Fayol, are Planning, Organizing, Command, Coordination, and Control. These five responsibilities constitute "management," one of Henri Fayol's six industrial activities specified in his theory of management. Henri Fayol is largely acknowledged as the founder of contemporary management.</a:t>
            </a:r>
          </a:p>
          <a:p>
            <a:pPr algn="just">
              <a:lnSpc>
                <a:spcPct val="120000"/>
              </a:lnSpc>
            </a:pPr>
            <a:r>
              <a:rPr lang="en-US" sz="2500" b="0" dirty="0">
                <a:solidFill>
                  <a:srgbClr val="002060"/>
                </a:solidFill>
                <a:latin typeface="Arial" panose="020B0604020202020204" pitchFamily="34" charset="0"/>
                <a:cs typeface="Arial" panose="020B0604020202020204" pitchFamily="34" charset="0"/>
              </a:rPr>
              <a:t>(Taylor, Boat, R., &amp; Murphy, S. L. (2020), (</a:t>
            </a:r>
            <a:r>
              <a:rPr lang="en-US" sz="2500" b="0" dirty="0">
                <a:solidFill>
                  <a:srgbClr val="002060"/>
                </a:solidFill>
                <a:latin typeface="Arial" panose="020B0604020202020204" pitchFamily="34" charset="0"/>
                <a:cs typeface="Arial" panose="020B0604020202020204" pitchFamily="34" charset="0"/>
                <a:hlinkClick r:id="rId3"/>
              </a:rPr>
              <a:t>https://nanoglobals.com/glossary/henri-fayol-management</a:t>
            </a:r>
            <a:r>
              <a:rPr lang="en-US" sz="2500" b="0" dirty="0">
                <a:solidFill>
                  <a:srgbClr val="002060"/>
                </a:solidFill>
                <a:latin typeface="Arial" panose="020B0604020202020204" pitchFamily="34" charset="0"/>
                <a:cs typeface="Arial" panose="020B0604020202020204" pitchFamily="34" charset="0"/>
              </a:rPr>
              <a:t> theory/#:~:text=The%20five%20functions%20of%20management,the%20father%20of%20modern%20management - available on 13/10/2022).</a:t>
            </a:r>
          </a:p>
          <a:p>
            <a:endParaRPr lang="en-US" dirty="0"/>
          </a:p>
        </p:txBody>
      </p:sp>
      <p:sp>
        <p:nvSpPr>
          <p:cNvPr id="13" name="Content Placeholder 12">
            <a:extLst>
              <a:ext uri="{FF2B5EF4-FFF2-40B4-BE49-F238E27FC236}">
                <a16:creationId xmlns:a16="http://schemas.microsoft.com/office/drawing/2014/main" id="{0097C6D9-3930-4866-9E88-F17648880044}"/>
              </a:ext>
            </a:extLst>
          </p:cNvPr>
          <p:cNvSpPr>
            <a:spLocks noGrp="1"/>
          </p:cNvSpPr>
          <p:nvPr>
            <p:ph sz="quarter" idx="4"/>
          </p:nvPr>
        </p:nvSpPr>
        <p:spPr>
          <a:xfrm flipV="1">
            <a:off x="11820524" y="6581975"/>
            <a:ext cx="71438" cy="206106"/>
          </a:xfrm>
        </p:spPr>
        <p:txBody>
          <a:bodyPr>
            <a:normAutofit fontScale="55000" lnSpcReduction="20000"/>
          </a:bodyPr>
          <a:lstStyle/>
          <a:p>
            <a:pPr marL="0" indent="0">
              <a:buNone/>
            </a:pPr>
            <a:endParaRPr lang="en-US" dirty="0"/>
          </a:p>
        </p:txBody>
      </p:sp>
      <p:sp>
        <p:nvSpPr>
          <p:cNvPr id="10" name="Text Placeholder 9">
            <a:extLst>
              <a:ext uri="{FF2B5EF4-FFF2-40B4-BE49-F238E27FC236}">
                <a16:creationId xmlns:a16="http://schemas.microsoft.com/office/drawing/2014/main" id="{41B8DC8C-1FD7-4773-B07E-7E4432766A4E}"/>
              </a:ext>
            </a:extLst>
          </p:cNvPr>
          <p:cNvSpPr>
            <a:spLocks noGrp="1"/>
          </p:cNvSpPr>
          <p:nvPr>
            <p:ph type="body" idx="1"/>
          </p:nvPr>
        </p:nvSpPr>
        <p:spPr>
          <a:xfrm>
            <a:off x="371476" y="1136073"/>
            <a:ext cx="11626560" cy="2546726"/>
          </a:xfrm>
        </p:spPr>
        <p:txBody>
          <a:bodyPr>
            <a:normAutofit/>
          </a:bodyPr>
          <a:lstStyle/>
          <a:p>
            <a:r>
              <a:rPr lang="en-US" sz="1800" dirty="0">
                <a:solidFill>
                  <a:srgbClr val="FF0000"/>
                </a:solidFill>
                <a:latin typeface="Arial" panose="020B0604020202020204" pitchFamily="34" charset="0"/>
                <a:cs typeface="Arial" panose="020B0604020202020204" pitchFamily="34" charset="0"/>
              </a:rPr>
              <a:t>4. Taylor’s Motivation Theory </a:t>
            </a:r>
          </a:p>
          <a:p>
            <a:pPr algn="just">
              <a:lnSpc>
                <a:spcPct val="100000"/>
              </a:lnSpc>
            </a:pPr>
            <a:r>
              <a:rPr lang="en-US" sz="1600" b="0" dirty="0">
                <a:solidFill>
                  <a:srgbClr val="002060"/>
                </a:solidFill>
                <a:latin typeface="Arial" panose="020B0604020202020204" pitchFamily="34" charset="0"/>
                <a:cs typeface="Arial" panose="020B0604020202020204" pitchFamily="34" charset="0"/>
              </a:rPr>
              <a:t>1856–1915 American mechanical engineer Frederick Winslow Taylor. He used engineering to industry productivity.</a:t>
            </a:r>
          </a:p>
          <a:p>
            <a:pPr algn="just">
              <a:lnSpc>
                <a:spcPct val="100000"/>
              </a:lnSpc>
            </a:pPr>
            <a:r>
              <a:rPr lang="en-US" sz="1600" b="0" dirty="0">
                <a:solidFill>
                  <a:srgbClr val="002060"/>
                </a:solidFill>
                <a:latin typeface="Arial" panose="020B0604020202020204" pitchFamily="34" charset="0"/>
                <a:cs typeface="Arial" panose="020B0604020202020204" pitchFamily="34" charset="0"/>
              </a:rPr>
              <a:t> He is the father of Scientific Management and efficiency. </a:t>
            </a:r>
          </a:p>
          <a:p>
            <a:pPr algn="just">
              <a:lnSpc>
                <a:spcPct val="100000"/>
              </a:lnSpc>
            </a:pPr>
            <a:r>
              <a:rPr lang="en-US" sz="1600" b="0" dirty="0">
                <a:solidFill>
                  <a:srgbClr val="002060"/>
                </a:solidFill>
                <a:latin typeface="Arial" panose="020B0604020202020204" pitchFamily="34" charset="0"/>
                <a:cs typeface="Arial" panose="020B0604020202020204" pitchFamily="34" charset="0"/>
              </a:rPr>
              <a:t>Managers should simplify each employee's work to boost performance. Employees should get training to standardize these duties. Production should determine pay (piece rate). Win-win. The company's production is efficient because workers are motivated to earn more - profits are maximized </a:t>
            </a:r>
            <a:r>
              <a:rPr lang="en-US" sz="1400" b="0" dirty="0">
                <a:solidFill>
                  <a:srgbClr val="002060"/>
                </a:solidFill>
                <a:latin typeface="Arial" panose="020B0604020202020204" pitchFamily="34" charset="0"/>
                <a:cs typeface="Arial" panose="020B0604020202020204" pitchFamily="34" charset="0"/>
              </a:rPr>
              <a:t>(Adair (2009), (</a:t>
            </a:r>
            <a:r>
              <a:rPr lang="en-US" sz="1400" b="0" dirty="0">
                <a:solidFill>
                  <a:srgbClr val="002060"/>
                </a:solidFill>
                <a:latin typeface="Arial" panose="020B0604020202020204" pitchFamily="34" charset="0"/>
                <a:cs typeface="Arial" panose="020B0604020202020204" pitchFamily="34" charset="0"/>
                <a:hlinkClick r:id="rId4"/>
              </a:rPr>
              <a:t>https://expertprogrammanagement.com/2018/05/taylors-scientific-management</a:t>
            </a:r>
            <a:r>
              <a:rPr lang="en-US" sz="1400" b="0" dirty="0">
                <a:solidFill>
                  <a:srgbClr val="002060"/>
                </a:solidFill>
                <a:latin typeface="Arial" panose="020B0604020202020204" pitchFamily="34" charset="0"/>
                <a:cs typeface="Arial" panose="020B0604020202020204" pitchFamily="34" charset="0"/>
              </a:rPr>
              <a:t>, available on 13/10/2022).</a:t>
            </a:r>
            <a:endParaRPr lang="en-US" sz="1600" b="0" dirty="0">
              <a:solidFill>
                <a:srgbClr val="00206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3C5F1F38-CA26-696D-7F26-80907A4531D2}"/>
              </a:ext>
            </a:extLst>
          </p:cNvPr>
          <p:cNvSpPr>
            <a:spLocks noGrp="1"/>
          </p:cNvSpPr>
          <p:nvPr>
            <p:ph sz="half" idx="2"/>
          </p:nvPr>
        </p:nvSpPr>
        <p:spPr>
          <a:xfrm>
            <a:off x="300038" y="6581974"/>
            <a:ext cx="438871" cy="93867"/>
          </a:xfrm>
        </p:spPr>
        <p:txBody>
          <a:bodyPr>
            <a:normAutofit fontScale="25000" lnSpcReduction="20000"/>
          </a:bodyPr>
          <a:lstStyle/>
          <a:p>
            <a:pPr marL="0" indent="0">
              <a:buNone/>
            </a:pPr>
            <a:endParaRPr lang="en-GB" dirty="0"/>
          </a:p>
        </p:txBody>
      </p:sp>
      <p:pic>
        <p:nvPicPr>
          <p:cNvPr id="16" name="Picture 15">
            <a:extLst>
              <a:ext uri="{FF2B5EF4-FFF2-40B4-BE49-F238E27FC236}">
                <a16:creationId xmlns:a16="http://schemas.microsoft.com/office/drawing/2014/main" id="{B5518BB1-9AC9-B5F5-3430-7702D4DA4DBA}"/>
              </a:ext>
            </a:extLst>
          </p:cNvPr>
          <p:cNvPicPr>
            <a:picLocks noChangeAspect="1"/>
          </p:cNvPicPr>
          <p:nvPr/>
        </p:nvPicPr>
        <p:blipFill>
          <a:blip r:embed="rId5"/>
          <a:stretch>
            <a:fillRect/>
          </a:stretch>
        </p:blipFill>
        <p:spPr>
          <a:xfrm>
            <a:off x="5953540" y="260351"/>
            <a:ext cx="5866986" cy="1505843"/>
          </a:xfrm>
          <a:prstGeom prst="rect">
            <a:avLst/>
          </a:prstGeom>
        </p:spPr>
      </p:pic>
    </p:spTree>
    <p:extLst>
      <p:ext uri="{BB962C8B-B14F-4D97-AF65-F5344CB8AC3E}">
        <p14:creationId xmlns:p14="http://schemas.microsoft.com/office/powerpoint/2010/main" val="1154969311"/>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6" name="applause.wav"/>
          </p:stSnd>
        </p:sndAc>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60B770E-507E-4361-9D91-5007702BFC32}"/>
              </a:ext>
            </a:extLst>
          </p:cNvPr>
          <p:cNvSpPr>
            <a:spLocks noGrp="1"/>
          </p:cNvSpPr>
          <p:nvPr>
            <p:ph type="title" idx="4294967295"/>
          </p:nvPr>
        </p:nvSpPr>
        <p:spPr>
          <a:xfrm>
            <a:off x="5930907" y="858982"/>
            <a:ext cx="5372100" cy="1533236"/>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dirty="0">
                <a:ln>
                  <a:noFill/>
                </a:ln>
                <a:solidFill>
                  <a:schemeClr val="accent2">
                    <a:lumMod val="75000"/>
                  </a:schemeClr>
                </a:solidFill>
                <a:effectLst/>
                <a:uLnTx/>
                <a:uFillTx/>
                <a:latin typeface="Arial" panose="020B0604020202020204" pitchFamily="34" charset="0"/>
                <a:ea typeface="+mn-ea"/>
                <a:cs typeface="Arial" panose="020B0604020202020204" pitchFamily="34" charset="0"/>
              </a:rPr>
              <a:t> Deliver a reward that is fair and reasonable</a:t>
            </a:r>
          </a:p>
        </p:txBody>
      </p:sp>
      <p:sp>
        <p:nvSpPr>
          <p:cNvPr id="11" name="Text Placeholder 10">
            <a:extLst>
              <a:ext uri="{FF2B5EF4-FFF2-40B4-BE49-F238E27FC236}">
                <a16:creationId xmlns:a16="http://schemas.microsoft.com/office/drawing/2014/main" id="{C6BEE08E-D5C0-42E2-AB73-7CCC07B72E39}"/>
              </a:ext>
            </a:extLst>
          </p:cNvPr>
          <p:cNvSpPr>
            <a:spLocks noGrp="1"/>
          </p:cNvSpPr>
          <p:nvPr>
            <p:ph type="body" sz="quarter" idx="16"/>
          </p:nvPr>
        </p:nvSpPr>
        <p:spPr>
          <a:xfrm>
            <a:off x="415636" y="3103417"/>
            <a:ext cx="6797965" cy="3627241"/>
          </a:xfrm>
        </p:spPr>
        <p:txBody>
          <a:bodyPr/>
          <a:lstStyle/>
          <a:p>
            <a:r>
              <a:rPr lang="en-US" dirty="0">
                <a:solidFill>
                  <a:schemeClr val="accent2">
                    <a:lumMod val="75000"/>
                  </a:schemeClr>
                </a:solidFill>
                <a:latin typeface="Arial" panose="020B0604020202020204" pitchFamily="34" charset="0"/>
                <a:cs typeface="Arial" panose="020B0604020202020204" pitchFamily="34" charset="0"/>
              </a:rPr>
              <a:t>In Breaks LTD, you earn a 250-pound bonus every three months if you meet your goals, never miss work, and never use a sick or personal day; you also have Personal Protective Equipment (PPE).</a:t>
            </a:r>
          </a:p>
          <a:p>
            <a:r>
              <a:rPr lang="en-US" sz="1600" dirty="0">
                <a:latin typeface="Arial" panose="020B0604020202020204" pitchFamily="34" charset="0"/>
                <a:cs typeface="Arial" panose="020B0604020202020204" pitchFamily="34" charset="0"/>
              </a:rPr>
              <a:t>(Henri Fayol  Management theory - Control)</a:t>
            </a:r>
          </a:p>
        </p:txBody>
      </p:sp>
      <p:pic>
        <p:nvPicPr>
          <p:cNvPr id="13" name="Picture Placeholder 12">
            <a:extLst>
              <a:ext uri="{FF2B5EF4-FFF2-40B4-BE49-F238E27FC236}">
                <a16:creationId xmlns:a16="http://schemas.microsoft.com/office/drawing/2014/main" id="{C56F6876-F532-4396-8FC3-BEB43E626529}"/>
              </a:ext>
              <a:ext uri="{C183D7F6-B498-43B3-948B-1728B52AA6E4}">
                <adec:decorative xmlns:adec="http://schemas.microsoft.com/office/drawing/2017/decorative" val="1"/>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a:xfrm>
            <a:off x="7629237" y="3592945"/>
            <a:ext cx="4552370" cy="3275435"/>
          </a:xfrm>
        </p:spPr>
      </p:pic>
      <p:pic>
        <p:nvPicPr>
          <p:cNvPr id="15" name="Picture Placeholder 14">
            <a:extLst>
              <a:ext uri="{FF2B5EF4-FFF2-40B4-BE49-F238E27FC236}">
                <a16:creationId xmlns:a16="http://schemas.microsoft.com/office/drawing/2014/main" id="{95339E7E-14EB-4886-A417-E9C84CA1E342}"/>
              </a:ext>
              <a:ext uri="{C183D7F6-B498-43B3-948B-1728B52AA6E4}">
                <adec:decorative xmlns:adec="http://schemas.microsoft.com/office/drawing/2017/decorative" val="1"/>
              </a:ext>
            </a:extLst>
          </p:cNvPr>
          <p:cNvPicPr>
            <a:picLocks noGrp="1" noChangeAspect="1"/>
          </p:cNvPicPr>
          <p:nvPr>
            <p:ph type="pic" sz="quarter" idx="14"/>
          </p:nvPr>
        </p:nvPicPr>
        <p:blipFill>
          <a:blip r:embed="rId4" cstate="screen">
            <a:extLst>
              <a:ext uri="{28A0092B-C50C-407E-A947-70E740481C1C}">
                <a14:useLocalDpi xmlns:a14="http://schemas.microsoft.com/office/drawing/2010/main"/>
              </a:ext>
            </a:extLst>
          </a:blip>
          <a:srcRect/>
          <a:stretch>
            <a:fillRect/>
          </a:stretch>
        </p:blipFill>
        <p:spPr>
          <a:xfrm>
            <a:off x="0" y="0"/>
            <a:ext cx="5754255" cy="3195782"/>
          </a:xfrm>
        </p:spPr>
      </p:pic>
      <p:sp>
        <p:nvSpPr>
          <p:cNvPr id="3" name="Slide Number Placeholder 2">
            <a:extLst>
              <a:ext uri="{FF2B5EF4-FFF2-40B4-BE49-F238E27FC236}">
                <a16:creationId xmlns:a16="http://schemas.microsoft.com/office/drawing/2014/main" id="{8D0BEB88-12D3-41F1-B6BA-706EF7480FD3}"/>
              </a:ext>
            </a:extLst>
          </p:cNvPr>
          <p:cNvSpPr>
            <a:spLocks noGrp="1"/>
          </p:cNvSpPr>
          <p:nvPr>
            <p:ph type="sldNum" sz="quarter" idx="4294967295"/>
          </p:nvPr>
        </p:nvSpPr>
        <p:spPr>
          <a:xfrm>
            <a:off x="11818938" y="6581775"/>
            <a:ext cx="373062" cy="206375"/>
          </a:xfrm>
        </p:spPr>
        <p:txBody>
          <a:bodyPr/>
          <a:lstStyle/>
          <a:p>
            <a:fld id="{03DC2DEF-D2FE-4B45-ABA4-9F153FD1C98A}" type="slidenum">
              <a:rPr lang="en-US" smtClean="0"/>
              <a:t>8</a:t>
            </a:fld>
            <a:endParaRPr lang="en-US" dirty="0"/>
          </a:p>
        </p:txBody>
      </p:sp>
    </p:spTree>
    <p:extLst>
      <p:ext uri="{BB962C8B-B14F-4D97-AF65-F5344CB8AC3E}">
        <p14:creationId xmlns:p14="http://schemas.microsoft.com/office/powerpoint/2010/main" val="3149670743"/>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5"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circle(in)">
                                      <p:cBhvr>
                                        <p:cTn id="17" dur="2000"/>
                                        <p:tgtEl>
                                          <p:spTgt spid="1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1">
                                            <p:txEl>
                                              <p:pRg st="1" end="1"/>
                                            </p:txEl>
                                          </p:spTgt>
                                        </p:tgtEl>
                                        <p:attrNameLst>
                                          <p:attrName>style.visibility</p:attrName>
                                        </p:attrNameLst>
                                      </p:cBhvr>
                                      <p:to>
                                        <p:strVal val="visible"/>
                                      </p:to>
                                    </p:set>
                                    <p:animEffect transition="in" filter="circle(in)">
                                      <p:cBhvr>
                                        <p:cTn id="22" dur="20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768246-2496-4F97-8FCA-02252116FF87}"/>
              </a:ext>
            </a:extLst>
          </p:cNvPr>
          <p:cNvSpPr>
            <a:spLocks noGrp="1"/>
          </p:cNvSpPr>
          <p:nvPr>
            <p:ph type="title"/>
          </p:nvPr>
        </p:nvSpPr>
        <p:spPr/>
        <p:txBody>
          <a:bodyPr>
            <a:normAutofit/>
          </a:bodyPr>
          <a:lstStyle/>
          <a:p>
            <a:r>
              <a:rPr lang="en-US" sz="2400" dirty="0">
                <a:solidFill>
                  <a:schemeClr val="accent2">
                    <a:lumMod val="75000"/>
                  </a:schemeClr>
                </a:solidFill>
                <a:latin typeface="Arial" panose="020B0604020202020204" pitchFamily="34" charset="0"/>
                <a:cs typeface="Arial" panose="020B0604020202020204" pitchFamily="34" charset="0"/>
              </a:rPr>
              <a:t>2. Improve employee performance</a:t>
            </a:r>
          </a:p>
        </p:txBody>
      </p:sp>
      <p:pic>
        <p:nvPicPr>
          <p:cNvPr id="22" name="Picture Placeholder 21">
            <a:extLst>
              <a:ext uri="{FF2B5EF4-FFF2-40B4-BE49-F238E27FC236}">
                <a16:creationId xmlns:a16="http://schemas.microsoft.com/office/drawing/2014/main" id="{0F5C8F58-81B2-4162-9563-70C679CF85F2}"/>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17857" t="-6122" r="-17857" b="-6122"/>
          <a:stretch/>
        </p:blipFill>
        <p:spPr>
          <a:xfrm>
            <a:off x="876300" y="4266623"/>
            <a:ext cx="1689100" cy="1397000"/>
          </a:xfrm>
        </p:spPr>
      </p:pic>
      <p:pic>
        <p:nvPicPr>
          <p:cNvPr id="26" name="Picture Placeholder 25">
            <a:extLst>
              <a:ext uri="{FF2B5EF4-FFF2-40B4-BE49-F238E27FC236}">
                <a16:creationId xmlns:a16="http://schemas.microsoft.com/office/drawing/2014/main" id="{2AD0E03E-80ED-4CBF-B567-3E1EAB01FD41}"/>
              </a:ext>
              <a:ext uri="{C183D7F6-B498-43B3-948B-1728B52AA6E4}">
                <adec:decorative xmlns:adec="http://schemas.microsoft.com/office/drawing/2017/decorative" val="1"/>
              </a:ext>
            </a:extLst>
          </p:cNvPr>
          <p:cNvPicPr>
            <a:picLocks noGrp="1" noChangeAspect="1"/>
          </p:cNvPicPr>
          <p:nvPr>
            <p:ph type="pic" sz="quarter" idx="14"/>
          </p:nvPr>
        </p:nvPicPr>
        <p:blipFill rotWithShape="1">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18293" t="-6483" r="-18293" b="-6483"/>
          <a:stretch/>
        </p:blipFill>
        <p:spPr>
          <a:xfrm>
            <a:off x="3839050" y="1595835"/>
            <a:ext cx="1689100" cy="1397000"/>
          </a:xfrm>
        </p:spPr>
      </p:pic>
      <p:pic>
        <p:nvPicPr>
          <p:cNvPr id="24" name="Picture Placeholder 23">
            <a:extLst>
              <a:ext uri="{FF2B5EF4-FFF2-40B4-BE49-F238E27FC236}">
                <a16:creationId xmlns:a16="http://schemas.microsoft.com/office/drawing/2014/main" id="{F1E0AF3E-867C-4F0D-8325-9DC9A985B427}"/>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l="-16501" t="-5000" r="-16501" b="-5000"/>
          <a:stretch/>
        </p:blipFill>
        <p:spPr>
          <a:xfrm>
            <a:off x="9626600" y="3555999"/>
            <a:ext cx="1689100" cy="2410691"/>
          </a:xfrm>
        </p:spPr>
      </p:pic>
      <p:pic>
        <p:nvPicPr>
          <p:cNvPr id="28" name="Picture Placeholder 27">
            <a:extLst>
              <a:ext uri="{FF2B5EF4-FFF2-40B4-BE49-F238E27FC236}">
                <a16:creationId xmlns:a16="http://schemas.microsoft.com/office/drawing/2014/main" id="{43BC7054-E269-4210-98F5-65D485066725}"/>
              </a:ext>
              <a:ext uri="{C183D7F6-B498-43B3-948B-1728B52AA6E4}">
                <adec:decorative xmlns:adec="http://schemas.microsoft.com/office/drawing/2017/decorative" val="1"/>
              </a:ext>
            </a:extLst>
          </p:cNvPr>
          <p:cNvPicPr>
            <a:picLocks noGrp="1" noChangeAspect="1"/>
          </p:cNvPicPr>
          <p:nvPr>
            <p:ph type="pic" sz="quarter" idx="17"/>
          </p:nvPr>
        </p:nvPicPr>
        <p:blipFill rotWithShape="1">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l="-18293" t="-6483" r="-18293" b="-6483"/>
          <a:stretch/>
        </p:blipFill>
        <p:spPr>
          <a:xfrm>
            <a:off x="6832908" y="1403927"/>
            <a:ext cx="1689100" cy="1854201"/>
          </a:xfrm>
        </p:spPr>
      </p:pic>
      <p:sp>
        <p:nvSpPr>
          <p:cNvPr id="11" name="Text Placeholder 10">
            <a:extLst>
              <a:ext uri="{FF2B5EF4-FFF2-40B4-BE49-F238E27FC236}">
                <a16:creationId xmlns:a16="http://schemas.microsoft.com/office/drawing/2014/main" id="{901B6E4D-6942-45C5-99A9-6B769E8902BD}"/>
              </a:ext>
            </a:extLst>
          </p:cNvPr>
          <p:cNvSpPr>
            <a:spLocks noGrp="1"/>
          </p:cNvSpPr>
          <p:nvPr>
            <p:ph type="body" sz="quarter" idx="18"/>
          </p:nvPr>
        </p:nvSpPr>
        <p:spPr/>
        <p:txBody>
          <a:bodyPr/>
          <a:lstStyle/>
          <a:p>
            <a:endParaRPr lang="en-US" dirty="0"/>
          </a:p>
        </p:txBody>
      </p:sp>
      <p:sp>
        <p:nvSpPr>
          <p:cNvPr id="12" name="Text Placeholder 11">
            <a:extLst>
              <a:ext uri="{FF2B5EF4-FFF2-40B4-BE49-F238E27FC236}">
                <a16:creationId xmlns:a16="http://schemas.microsoft.com/office/drawing/2014/main" id="{7D269992-EA9D-41F6-85C3-B78921847100}"/>
              </a:ext>
            </a:extLst>
          </p:cNvPr>
          <p:cNvSpPr>
            <a:spLocks noGrp="1"/>
          </p:cNvSpPr>
          <p:nvPr>
            <p:ph type="body" sz="quarter" idx="19"/>
          </p:nvPr>
        </p:nvSpPr>
        <p:spPr>
          <a:xfrm>
            <a:off x="2382982" y="3112654"/>
            <a:ext cx="6887133" cy="2179781"/>
          </a:xfrm>
        </p:spPr>
        <p:txBody>
          <a:bodyPr anchor="b"/>
          <a:lstStyle/>
          <a:p>
            <a:pPr>
              <a:lnSpc>
                <a:spcPct val="150000"/>
              </a:lnSpc>
            </a:pPr>
            <a:r>
              <a:rPr lang="en-US" sz="2400" b="1" dirty="0">
                <a:solidFill>
                  <a:srgbClr val="00B050"/>
                </a:solidFill>
                <a:latin typeface="Arial" panose="020B0604020202020204" pitchFamily="34" charset="0"/>
                <a:cs typeface="Arial" panose="020B0604020202020204" pitchFamily="34" charset="0"/>
              </a:rPr>
              <a:t>When you achieve the goal and continue to strive toward it in Ocado Ltd, you are rewarded for every percentage above 100.</a:t>
            </a:r>
          </a:p>
          <a:p>
            <a:pPr>
              <a:lnSpc>
                <a:spcPct val="150000"/>
              </a:lnSpc>
            </a:pPr>
            <a:r>
              <a:rPr lang="en-US" sz="1600" b="1" dirty="0">
                <a:solidFill>
                  <a:schemeClr val="tx1"/>
                </a:solidFill>
                <a:latin typeface="Arial" panose="020B0604020202020204" pitchFamily="34" charset="0"/>
                <a:cs typeface="Arial" panose="020B0604020202020204" pitchFamily="34" charset="0"/>
              </a:rPr>
              <a:t>(Taylor’s Motivation Theory)</a:t>
            </a:r>
          </a:p>
        </p:txBody>
      </p:sp>
      <p:sp>
        <p:nvSpPr>
          <p:cNvPr id="13" name="Text Placeholder 12">
            <a:extLst>
              <a:ext uri="{FF2B5EF4-FFF2-40B4-BE49-F238E27FC236}">
                <a16:creationId xmlns:a16="http://schemas.microsoft.com/office/drawing/2014/main" id="{6DFAA7E0-5467-48C2-A0A1-08FFCDD0AB29}"/>
              </a:ext>
            </a:extLst>
          </p:cNvPr>
          <p:cNvSpPr>
            <a:spLocks noGrp="1"/>
          </p:cNvSpPr>
          <p:nvPr>
            <p:ph type="body" sz="quarter" idx="20"/>
          </p:nvPr>
        </p:nvSpPr>
        <p:spPr>
          <a:xfrm>
            <a:off x="6363855" y="1403927"/>
            <a:ext cx="2503053" cy="2152072"/>
          </a:xfrm>
        </p:spPr>
        <p:txBody>
          <a:bodyPr/>
          <a:lstStyle/>
          <a:p>
            <a:endParaRPr lang="en-US" dirty="0"/>
          </a:p>
        </p:txBody>
      </p:sp>
      <p:sp>
        <p:nvSpPr>
          <p:cNvPr id="14" name="Text Placeholder 13">
            <a:extLst>
              <a:ext uri="{FF2B5EF4-FFF2-40B4-BE49-F238E27FC236}">
                <a16:creationId xmlns:a16="http://schemas.microsoft.com/office/drawing/2014/main" id="{26CD0F95-69FE-4CD4-B47D-11711D394220}"/>
              </a:ext>
            </a:extLst>
          </p:cNvPr>
          <p:cNvSpPr>
            <a:spLocks noGrp="1"/>
          </p:cNvSpPr>
          <p:nvPr>
            <p:ph type="body" sz="quarter" idx="21"/>
          </p:nvPr>
        </p:nvSpPr>
        <p:spPr>
          <a:xfrm>
            <a:off x="9335385" y="3713018"/>
            <a:ext cx="2336800" cy="2179781"/>
          </a:xfrm>
        </p:spPr>
        <p:txBody>
          <a:bodyPr anchor="b"/>
          <a:lstStyle/>
          <a:p>
            <a:endParaRPr lang="en-US" dirty="0"/>
          </a:p>
        </p:txBody>
      </p:sp>
      <p:sp>
        <p:nvSpPr>
          <p:cNvPr id="2" name="Slide Number Placeholder 1">
            <a:extLst>
              <a:ext uri="{FF2B5EF4-FFF2-40B4-BE49-F238E27FC236}">
                <a16:creationId xmlns:a16="http://schemas.microsoft.com/office/drawing/2014/main" id="{7EAB17F8-59B5-4C93-9884-D30446299CA5}"/>
              </a:ext>
            </a:extLst>
          </p:cNvPr>
          <p:cNvSpPr>
            <a:spLocks noGrp="1"/>
          </p:cNvSpPr>
          <p:nvPr>
            <p:ph type="sldNum" sz="quarter" idx="12"/>
          </p:nvPr>
        </p:nvSpPr>
        <p:spPr/>
        <p:txBody>
          <a:bodyPr/>
          <a:lstStyle/>
          <a:p>
            <a:fld id="{03DC2DEF-D2FE-4B45-ABA4-9F153FD1C98A}" type="slidenum">
              <a:rPr lang="en-US" smtClean="0"/>
              <a:t>9</a:t>
            </a:fld>
            <a:endParaRPr lang="en-US" dirty="0"/>
          </a:p>
        </p:txBody>
      </p:sp>
    </p:spTree>
    <p:extLst>
      <p:ext uri="{BB962C8B-B14F-4D97-AF65-F5344CB8AC3E}">
        <p14:creationId xmlns:p14="http://schemas.microsoft.com/office/powerpoint/2010/main" val="1163063007"/>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11"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nodePh="1">
                                  <p:stCondLst>
                                    <p:cond delay="0"/>
                                  </p:stCondLst>
                                  <p:endCondLst>
                                    <p:cond evt="begin" delay="0">
                                      <p:tn val="10"/>
                                    </p:cond>
                                  </p:end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circle(in)">
                                      <p:cBhvr>
                                        <p:cTn id="12" dur="20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circle(in)">
                                      <p:cBhvr>
                                        <p:cTn id="17" dur="20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nodePh="1">
                                  <p:stCondLst>
                                    <p:cond delay="0"/>
                                  </p:stCondLst>
                                  <p:endCondLst>
                                    <p:cond evt="begin" delay="0">
                                      <p:tn val="20"/>
                                    </p:cond>
                                  </p:endCondLst>
                                  <p:childTnLst>
                                    <p:set>
                                      <p:cBhvr>
                                        <p:cTn id="21" dur="1" fill="hold">
                                          <p:stCondLst>
                                            <p:cond delay="0"/>
                                          </p:stCondLst>
                                        </p:cTn>
                                        <p:tgtEl>
                                          <p:spTgt spid="13">
                                            <p:txEl>
                                              <p:pRg st="0" end="0"/>
                                            </p:txEl>
                                          </p:spTgt>
                                        </p:tgtEl>
                                        <p:attrNameLst>
                                          <p:attrName>style.visibility</p:attrName>
                                        </p:attrNameLst>
                                      </p:cBhvr>
                                      <p:to>
                                        <p:strVal val="visible"/>
                                      </p:to>
                                    </p:set>
                                    <p:animEffect transition="in" filter="circle(in)">
                                      <p:cBhvr>
                                        <p:cTn id="22" dur="2000"/>
                                        <p:tgtEl>
                                          <p:spTgt spid="1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circle(in)">
                                      <p:cBhvr>
                                        <p:cTn id="27" dur="20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2">
                                            <p:txEl>
                                              <p:pRg st="1" end="1"/>
                                            </p:txEl>
                                          </p:spTgt>
                                        </p:tgtEl>
                                        <p:attrNameLst>
                                          <p:attrName>style.visibility</p:attrName>
                                        </p:attrNameLst>
                                      </p:cBhvr>
                                      <p:to>
                                        <p:strVal val="visible"/>
                                      </p:to>
                                    </p:set>
                                    <p:animEffect transition="in" filter="circle(in)">
                                      <p:cBhvr>
                                        <p:cTn id="32" dur="2000"/>
                                        <p:tgtEl>
                                          <p:spTgt spid="12">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nodePh="1">
                                  <p:stCondLst>
                                    <p:cond delay="0"/>
                                  </p:stCondLst>
                                  <p:endCondLst>
                                    <p:cond evt="begin" delay="0">
                                      <p:tn val="35"/>
                                    </p:cond>
                                  </p:endCondLst>
                                  <p:childTnLst>
                                    <p:set>
                                      <p:cBhvr>
                                        <p:cTn id="36" dur="1" fill="hold">
                                          <p:stCondLst>
                                            <p:cond delay="0"/>
                                          </p:stCondLst>
                                        </p:cTn>
                                        <p:tgtEl>
                                          <p:spTgt spid="14">
                                            <p:txEl>
                                              <p:pRg st="0" end="0"/>
                                            </p:txEl>
                                          </p:spTgt>
                                        </p:tgtEl>
                                        <p:attrNameLst>
                                          <p:attrName>style.visibility</p:attrName>
                                        </p:attrNameLst>
                                      </p:cBhvr>
                                      <p:to>
                                        <p:strVal val="visible"/>
                                      </p:to>
                                    </p:set>
                                    <p:animEffect transition="in" filter="circle(in)">
                                      <p:cBhvr>
                                        <p:cTn id="37" dur="20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build="p"/>
      <p:bldP spid="12" grpId="0" build="p"/>
      <p:bldP spid="13" grpId="0" build="p"/>
      <p:bldP spid="1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2F8E5BC1-257F-4CA0-A14D-8A76F6198211}"/>
              </a:ext>
            </a:extLst>
          </p:cNvPr>
          <p:cNvSpPr>
            <a:spLocks noGrp="1"/>
          </p:cNvSpPr>
          <p:nvPr>
            <p:ph type="title"/>
          </p:nvPr>
        </p:nvSpPr>
        <p:spPr/>
        <p:txBody>
          <a:bodyPr>
            <a:normAutofit/>
          </a:bodyPr>
          <a:lstStyle/>
          <a:p>
            <a:r>
              <a:rPr lang="en-US" sz="2400" dirty="0">
                <a:solidFill>
                  <a:schemeClr val="accent4"/>
                </a:solidFill>
                <a:latin typeface="Arial" panose="020B0604020202020204" pitchFamily="34" charset="0"/>
                <a:cs typeface="Arial" panose="020B0604020202020204" pitchFamily="34" charset="0"/>
              </a:rPr>
              <a:t>3. Streamline organizational structure</a:t>
            </a:r>
          </a:p>
        </p:txBody>
      </p:sp>
      <p:sp>
        <p:nvSpPr>
          <p:cNvPr id="19" name="Text Placeholder 18">
            <a:extLst>
              <a:ext uri="{FF2B5EF4-FFF2-40B4-BE49-F238E27FC236}">
                <a16:creationId xmlns:a16="http://schemas.microsoft.com/office/drawing/2014/main" id="{1EA45180-5246-464E-BDD0-2AB792997E91}"/>
              </a:ext>
            </a:extLst>
          </p:cNvPr>
          <p:cNvSpPr>
            <a:spLocks noGrp="1"/>
          </p:cNvSpPr>
          <p:nvPr>
            <p:ph type="body" idx="1"/>
          </p:nvPr>
        </p:nvSpPr>
        <p:spPr>
          <a:xfrm>
            <a:off x="831850" y="2854036"/>
            <a:ext cx="10515600" cy="1745673"/>
          </a:xfrm>
        </p:spPr>
        <p:txBody>
          <a:bodyPr>
            <a:normAutofit/>
          </a:bodyPr>
          <a:lstStyle/>
          <a:p>
            <a:r>
              <a:rPr lang="en-US" dirty="0">
                <a:solidFill>
                  <a:schemeClr val="accent4">
                    <a:lumMod val="50000"/>
                  </a:schemeClr>
                </a:solidFill>
              </a:rPr>
              <a:t>In the bakery and grill section of the Piccadilly LTD supermarket in Bulgaria, the morning shift bakes bread, snacks, and grills. On the other hand, the afternoon shift is responsible for preparing the day's raw supplies.</a:t>
            </a:r>
          </a:p>
          <a:p>
            <a:pPr algn="ctr"/>
            <a:r>
              <a:rPr lang="en-US" sz="1600" b="1" dirty="0">
                <a:solidFill>
                  <a:schemeClr val="accent4">
                    <a:lumMod val="50000"/>
                  </a:schemeClr>
                </a:solidFill>
              </a:rPr>
              <a:t>(</a:t>
            </a:r>
            <a:r>
              <a:rPr lang="en-US" sz="1600" b="1" dirty="0">
                <a:solidFill>
                  <a:schemeClr val="tx1"/>
                </a:solidFill>
              </a:rPr>
              <a:t>Henri Fayol  Management theory - Planning, Organizing)</a:t>
            </a:r>
          </a:p>
          <a:p>
            <a:endParaRPr lang="en-US" b="1" dirty="0">
              <a:solidFill>
                <a:schemeClr val="tx1"/>
              </a:solidFill>
            </a:endParaRPr>
          </a:p>
          <a:p>
            <a:endParaRPr lang="en-US" dirty="0">
              <a:solidFill>
                <a:schemeClr val="accent4">
                  <a:lumMod val="50000"/>
                </a:schemeClr>
              </a:solidFill>
            </a:endParaRPr>
          </a:p>
        </p:txBody>
      </p:sp>
      <p:sp>
        <p:nvSpPr>
          <p:cNvPr id="3" name="Slide Number Placeholder 2">
            <a:extLst>
              <a:ext uri="{FF2B5EF4-FFF2-40B4-BE49-F238E27FC236}">
                <a16:creationId xmlns:a16="http://schemas.microsoft.com/office/drawing/2014/main" id="{CE84475F-A218-40AD-91D5-2A42073651D9}"/>
              </a:ext>
            </a:extLst>
          </p:cNvPr>
          <p:cNvSpPr>
            <a:spLocks noGrp="1"/>
          </p:cNvSpPr>
          <p:nvPr>
            <p:ph type="sldNum" sz="quarter" idx="12"/>
          </p:nvPr>
        </p:nvSpPr>
        <p:spPr/>
        <p:txBody>
          <a:bodyPr/>
          <a:lstStyle/>
          <a:p>
            <a:fld id="{03DC2DEF-D2FE-4B45-ABA4-9F153FD1C98A}" type="slidenum">
              <a:rPr lang="en-US" smtClean="0"/>
              <a:t>10</a:t>
            </a:fld>
            <a:endParaRPr lang="en-US" dirty="0"/>
          </a:p>
        </p:txBody>
      </p:sp>
      <p:pic>
        <p:nvPicPr>
          <p:cNvPr id="25" name="Picture Placeholder 24" descr="A person giving pose&#10;&#10;">
            <a:extLst>
              <a:ext uri="{FF2B5EF4-FFF2-40B4-BE49-F238E27FC236}">
                <a16:creationId xmlns:a16="http://schemas.microsoft.com/office/drawing/2014/main" id="{104C104E-9EBC-4154-906F-14A298E9EF2E}"/>
              </a:ext>
            </a:extLst>
          </p:cNvPr>
          <p:cNvPicPr>
            <a:picLocks noGrp="1" noChangeAspect="1"/>
          </p:cNvPicPr>
          <p:nvPr>
            <p:ph type="pic" sz="quarter" idx="4294967295"/>
          </p:nvPr>
        </p:nvPicPr>
        <p:blipFill rotWithShape="1">
          <a:blip r:embed="rId3" cstate="screen">
            <a:grayscl/>
            <a:extLst>
              <a:ext uri="{28A0092B-C50C-407E-A947-70E740481C1C}">
                <a14:useLocalDpi xmlns:a14="http://schemas.microsoft.com/office/drawing/2010/main"/>
              </a:ext>
            </a:extLst>
          </a:blip>
          <a:srcRect/>
          <a:stretch/>
        </p:blipFill>
        <p:spPr>
          <a:xfrm>
            <a:off x="0" y="4082473"/>
            <a:ext cx="3116263" cy="2770621"/>
          </a:xfrm>
          <a:prstGeom prst="rect">
            <a:avLst/>
          </a:prstGeom>
        </p:spPr>
      </p:pic>
      <p:pic>
        <p:nvPicPr>
          <p:cNvPr id="9" name="Picture Placeholder 8">
            <a:extLst>
              <a:ext uri="{FF2B5EF4-FFF2-40B4-BE49-F238E27FC236}">
                <a16:creationId xmlns:a16="http://schemas.microsoft.com/office/drawing/2014/main" id="{33B5F894-F7C9-AE4D-C92B-D40E23CB2F66}"/>
              </a:ext>
            </a:extLst>
          </p:cNvPr>
          <p:cNvPicPr>
            <a:picLocks noGrp="1" noChangeAspect="1"/>
          </p:cNvPicPr>
          <p:nvPr>
            <p:ph type="pic" sz="quarter" idx="4294967295"/>
          </p:nvPr>
        </p:nvPicPr>
        <p:blipFill>
          <a:blip r:embed="rId4"/>
          <a:srcRect t="32" b="32"/>
          <a:stretch>
            <a:fillRect/>
          </a:stretch>
        </p:blipFill>
        <p:spPr>
          <a:xfrm>
            <a:off x="9052214" y="328613"/>
            <a:ext cx="3130550" cy="2433060"/>
          </a:xfrm>
          <a:prstGeom prst="rect">
            <a:avLst/>
          </a:prstGeom>
        </p:spPr>
      </p:pic>
    </p:spTree>
    <p:extLst>
      <p:ext uri="{BB962C8B-B14F-4D97-AF65-F5344CB8AC3E}">
        <p14:creationId xmlns:p14="http://schemas.microsoft.com/office/powerpoint/2010/main" val="2971040159"/>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5"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circle(in)">
                                      <p:cBhvr>
                                        <p:cTn id="7" dur="20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ircle(in)">
                                      <p:cBhvr>
                                        <p:cTn id="12" dur="2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9">
                                            <p:txEl>
                                              <p:pRg st="0" end="0"/>
                                            </p:txEl>
                                          </p:spTgt>
                                        </p:tgtEl>
                                        <p:attrNameLst>
                                          <p:attrName>style.visibility</p:attrName>
                                        </p:attrNameLst>
                                      </p:cBhvr>
                                      <p:to>
                                        <p:strVal val="visible"/>
                                      </p:to>
                                    </p:set>
                                    <p:animEffect transition="in" filter="circle(in)">
                                      <p:cBhvr>
                                        <p:cTn id="17" dur="2000"/>
                                        <p:tgtEl>
                                          <p:spTgt spid="1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9">
                                            <p:txEl>
                                              <p:pRg st="1" end="1"/>
                                            </p:txEl>
                                          </p:spTgt>
                                        </p:tgtEl>
                                        <p:attrNameLst>
                                          <p:attrName>style.visibility</p:attrName>
                                        </p:attrNameLst>
                                      </p:cBhvr>
                                      <p:to>
                                        <p:strVal val="visible"/>
                                      </p:to>
                                    </p:set>
                                    <p:animEffect transition="in" filter="circle(in)">
                                      <p:cBhvr>
                                        <p:cTn id="22" dur="20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2C00B059-8249-401E-BECD-DC838B36F9FB}"/>
              </a:ext>
            </a:extLst>
          </p:cNvPr>
          <p:cNvSpPr>
            <a:spLocks noGrp="1"/>
          </p:cNvSpPr>
          <p:nvPr>
            <p:ph type="title"/>
          </p:nvPr>
        </p:nvSpPr>
        <p:spPr/>
        <p:txBody>
          <a:bodyPr>
            <a:normAutofit/>
          </a:bodyPr>
          <a:lstStyle/>
          <a:p>
            <a:r>
              <a:rPr lang="en-US" sz="2400" dirty="0"/>
              <a:t>Ineffective organization</a:t>
            </a:r>
          </a:p>
        </p:txBody>
      </p:sp>
      <p:sp>
        <p:nvSpPr>
          <p:cNvPr id="3" name="Slide Number Placeholder 2">
            <a:extLst>
              <a:ext uri="{FF2B5EF4-FFF2-40B4-BE49-F238E27FC236}">
                <a16:creationId xmlns:a16="http://schemas.microsoft.com/office/drawing/2014/main" id="{581E71C2-3FC1-41C1-8255-33A1AC802247}"/>
              </a:ext>
            </a:extLst>
          </p:cNvPr>
          <p:cNvSpPr>
            <a:spLocks noGrp="1"/>
          </p:cNvSpPr>
          <p:nvPr>
            <p:ph type="sldNum" sz="quarter" idx="12"/>
          </p:nvPr>
        </p:nvSpPr>
        <p:spPr/>
        <p:txBody>
          <a:bodyPr/>
          <a:lstStyle/>
          <a:p>
            <a:fld id="{03DC2DEF-D2FE-4B45-ABA4-9F153FD1C98A}" type="slidenum">
              <a:rPr lang="en-US" smtClean="0"/>
              <a:t>11</a:t>
            </a:fld>
            <a:endParaRPr lang="en-US" dirty="0"/>
          </a:p>
        </p:txBody>
      </p:sp>
      <p:pic>
        <p:nvPicPr>
          <p:cNvPr id="9" name="Picture 8">
            <a:extLst>
              <a:ext uri="{FF2B5EF4-FFF2-40B4-BE49-F238E27FC236}">
                <a16:creationId xmlns:a16="http://schemas.microsoft.com/office/drawing/2014/main" id="{ED2D47C7-B435-5E65-9C4B-3B745C68F627}"/>
              </a:ext>
            </a:extLst>
          </p:cNvPr>
          <p:cNvPicPr>
            <a:picLocks noChangeAspect="1"/>
          </p:cNvPicPr>
          <p:nvPr/>
        </p:nvPicPr>
        <p:blipFill>
          <a:blip r:embed="rId3"/>
          <a:stretch>
            <a:fillRect/>
          </a:stretch>
        </p:blipFill>
        <p:spPr>
          <a:xfrm>
            <a:off x="182032" y="1075960"/>
            <a:ext cx="5409144" cy="5324840"/>
          </a:xfrm>
          <a:prstGeom prst="rect">
            <a:avLst/>
          </a:prstGeom>
        </p:spPr>
      </p:pic>
      <p:sp>
        <p:nvSpPr>
          <p:cNvPr id="18" name="Text Placeholder 17">
            <a:extLst>
              <a:ext uri="{FF2B5EF4-FFF2-40B4-BE49-F238E27FC236}">
                <a16:creationId xmlns:a16="http://schemas.microsoft.com/office/drawing/2014/main" id="{ED42596E-DB09-43F7-A053-18CEB2DDE639}"/>
              </a:ext>
            </a:extLst>
          </p:cNvPr>
          <p:cNvSpPr>
            <a:spLocks noGrp="1"/>
          </p:cNvSpPr>
          <p:nvPr>
            <p:ph type="body" sz="quarter" idx="14"/>
          </p:nvPr>
        </p:nvSpPr>
        <p:spPr>
          <a:xfrm>
            <a:off x="546100" y="1450975"/>
            <a:ext cx="4065588" cy="3016250"/>
          </a:xfrm>
        </p:spPr>
        <p:txBody>
          <a:bodyPr/>
          <a:lstStyle/>
          <a:p>
            <a:pPr marL="0" indent="0">
              <a:buNone/>
            </a:pPr>
            <a:endParaRPr lang="en-US" dirty="0"/>
          </a:p>
        </p:txBody>
      </p:sp>
      <p:pic>
        <p:nvPicPr>
          <p:cNvPr id="11" name="Chart Placeholder 10">
            <a:extLst>
              <a:ext uri="{FF2B5EF4-FFF2-40B4-BE49-F238E27FC236}">
                <a16:creationId xmlns:a16="http://schemas.microsoft.com/office/drawing/2014/main" id="{E4A2D595-2C8C-9B44-11DF-AE2EAEC96E61}"/>
              </a:ext>
            </a:extLst>
          </p:cNvPr>
          <p:cNvPicPr>
            <a:picLocks noGrp="1" noChangeAspect="1"/>
          </p:cNvPicPr>
          <p:nvPr>
            <p:ph type="chart" sz="quarter" idx="13"/>
          </p:nvPr>
        </p:nvPicPr>
        <p:blipFill>
          <a:blip r:embed="rId4"/>
          <a:stretch>
            <a:fillRect/>
          </a:stretch>
        </p:blipFill>
        <p:spPr>
          <a:xfrm>
            <a:off x="6450807" y="637303"/>
            <a:ext cx="4410075" cy="2078181"/>
          </a:xfrm>
          <a:prstGeom prst="rect">
            <a:avLst/>
          </a:prstGeom>
        </p:spPr>
      </p:pic>
      <p:sp>
        <p:nvSpPr>
          <p:cNvPr id="8" name="TextBox 7">
            <a:extLst>
              <a:ext uri="{FF2B5EF4-FFF2-40B4-BE49-F238E27FC236}">
                <a16:creationId xmlns:a16="http://schemas.microsoft.com/office/drawing/2014/main" id="{914FF431-811D-9703-7916-C9F60C864D18}"/>
              </a:ext>
            </a:extLst>
          </p:cNvPr>
          <p:cNvSpPr txBox="1"/>
          <p:nvPr/>
        </p:nvSpPr>
        <p:spPr>
          <a:xfrm>
            <a:off x="5927724" y="2863472"/>
            <a:ext cx="6082244" cy="2123658"/>
          </a:xfrm>
          <a:prstGeom prst="rect">
            <a:avLst/>
          </a:prstGeom>
          <a:noFill/>
        </p:spPr>
        <p:txBody>
          <a:bodyPr wrap="square">
            <a:spAutoFit/>
          </a:bodyPr>
          <a:lstStyle/>
          <a:p>
            <a:pPr algn="just"/>
            <a:r>
              <a:rPr lang="en-US" sz="2000" dirty="0">
                <a:solidFill>
                  <a:schemeClr val="accent5">
                    <a:lumMod val="75000"/>
                  </a:schemeClr>
                </a:solidFill>
                <a:latin typeface="Arial" panose="020B0604020202020204" pitchFamily="34" charset="0"/>
                <a:cs typeface="Arial" panose="020B0604020202020204" pitchFamily="34" charset="0"/>
              </a:rPr>
              <a:t>In the CNC plant in </a:t>
            </a:r>
            <a:r>
              <a:rPr lang="en-US" sz="2000" dirty="0" err="1">
                <a:solidFill>
                  <a:schemeClr val="accent5">
                    <a:lumMod val="75000"/>
                  </a:schemeClr>
                </a:solidFill>
                <a:latin typeface="Arial" panose="020B0604020202020204" pitchFamily="34" charset="0"/>
                <a:cs typeface="Arial" panose="020B0604020202020204" pitchFamily="34" charset="0"/>
              </a:rPr>
              <a:t>Ceratizit</a:t>
            </a:r>
            <a:r>
              <a:rPr lang="en-US" sz="2000" dirty="0">
                <a:solidFill>
                  <a:schemeClr val="accent5">
                    <a:lumMod val="75000"/>
                  </a:schemeClr>
                </a:solidFill>
                <a:latin typeface="Arial" panose="020B0604020202020204" pitchFamily="34" charset="0"/>
                <a:cs typeface="Arial" panose="020B0604020202020204" pitchFamily="34" charset="0"/>
              </a:rPr>
              <a:t>, Bulgaria, the adjuster adjusts the machine to complete the monthly plan, and the operators don't work as much as they should because there is still time until the month is up.</a:t>
            </a:r>
          </a:p>
          <a:p>
            <a:pPr algn="just"/>
            <a:r>
              <a:rPr lang="en-US" sz="1400" b="1" dirty="0">
                <a:latin typeface="Arial" panose="020B0604020202020204" pitchFamily="34" charset="0"/>
                <a:cs typeface="Arial" panose="020B0604020202020204" pitchFamily="34" charset="0"/>
              </a:rPr>
              <a:t>(Henri Fayol  Management theory – The principles are not followed Organizing, Command, Coordination)</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0026269"/>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5"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ircle(in)">
                                      <p:cBhvr>
                                        <p:cTn id="7" dur="2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ircle(in)">
                                      <p:cBhvr>
                                        <p:cTn id="12" dur="2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circle(in)">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circle(in)">
                                      <p:cBhvr>
                                        <p:cTn id="2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4138112-1BBC-A957-2C0B-B9A04EE86D7E}"/>
              </a:ext>
            </a:extLst>
          </p:cNvPr>
          <p:cNvSpPr>
            <a:spLocks noGrp="1"/>
          </p:cNvSpPr>
          <p:nvPr>
            <p:ph type="pic" sz="quarter" idx="10"/>
          </p:nvPr>
        </p:nvSpPr>
        <p:spPr/>
      </p:sp>
      <p:sp>
        <p:nvSpPr>
          <p:cNvPr id="3" name="Title 2">
            <a:extLst>
              <a:ext uri="{FF2B5EF4-FFF2-40B4-BE49-F238E27FC236}">
                <a16:creationId xmlns:a16="http://schemas.microsoft.com/office/drawing/2014/main" id="{BF520252-C66A-B674-4946-A4E362ADCF3F}"/>
              </a:ext>
            </a:extLst>
          </p:cNvPr>
          <p:cNvSpPr>
            <a:spLocks noGrp="1"/>
          </p:cNvSpPr>
          <p:nvPr>
            <p:ph type="ctrTitle"/>
          </p:nvPr>
        </p:nvSpPr>
        <p:spPr>
          <a:xfrm>
            <a:off x="2382981" y="2309091"/>
            <a:ext cx="8369949" cy="1828800"/>
          </a:xfrm>
        </p:spPr>
        <p:txBody>
          <a:bodyPr>
            <a:noAutofit/>
          </a:bodyPr>
          <a:lstStyle/>
          <a:p>
            <a:pPr>
              <a:lnSpc>
                <a:spcPct val="150000"/>
              </a:lnSpc>
            </a:pP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Design an exciting employee value proposition; develop a total reward system that includes more than compensation; give constructive feedback on employee performance regularly; implement work-life balance programs; build a culture of engagement; develop and refine management skills to be effective, as it engages employees while Employers should also work on concerns and personal interactions with each employee. Effective management engages people and improves performance. Employers should also work on concerns and personal interactions with each employee.</a:t>
            </a:r>
            <a:endParaRPr lang="en-GB" sz="20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01C0C250-9469-B371-03B6-0CDEB43B5231}"/>
              </a:ext>
            </a:extLst>
          </p:cNvPr>
          <p:cNvSpPr>
            <a:spLocks noGrp="1"/>
          </p:cNvSpPr>
          <p:nvPr>
            <p:ph type="subTitle" idx="1"/>
          </p:nvPr>
        </p:nvSpPr>
        <p:spPr>
          <a:xfrm>
            <a:off x="1510507" y="447675"/>
            <a:ext cx="9242424" cy="685800"/>
          </a:xfrm>
        </p:spPr>
        <p:txBody>
          <a:bodyPr>
            <a:normAutofit fontScale="77500" lnSpcReduction="20000"/>
          </a:bodyPr>
          <a:lstStyle/>
          <a:p>
            <a:endParaRPr lang="en-GB" dirty="0">
              <a:latin typeface="Arial" panose="020B0604020202020204" pitchFamily="34" charset="0"/>
              <a:cs typeface="Arial" panose="020B0604020202020204" pitchFamily="34" charset="0"/>
            </a:endParaRPr>
          </a:p>
          <a:p>
            <a:r>
              <a:rPr lang="en-GB" sz="3100" b="1" dirty="0">
                <a:solidFill>
                  <a:schemeClr val="tx2"/>
                </a:solidFill>
                <a:latin typeface="Arial" panose="020B0604020202020204" pitchFamily="34" charset="0"/>
                <a:cs typeface="Arial" panose="020B0604020202020204" pitchFamily="34" charset="0"/>
              </a:rPr>
              <a:t>Conclusion</a:t>
            </a:r>
          </a:p>
          <a:p>
            <a:endParaRPr lang="en-GB" sz="31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5852565"/>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3"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circle(in)">
                                      <p:cBhvr>
                                        <p:cTn id="7" dur="20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3ED0655-C80D-EBC3-36C3-F9BAA4668198}"/>
              </a:ext>
            </a:extLst>
          </p:cNvPr>
          <p:cNvSpPr>
            <a:spLocks noGrp="1"/>
          </p:cNvSpPr>
          <p:nvPr>
            <p:ph type="pic" sz="quarter" idx="10"/>
          </p:nvPr>
        </p:nvSpPr>
        <p:spPr/>
      </p:sp>
      <p:sp>
        <p:nvSpPr>
          <p:cNvPr id="3" name="Title 2">
            <a:extLst>
              <a:ext uri="{FF2B5EF4-FFF2-40B4-BE49-F238E27FC236}">
                <a16:creationId xmlns:a16="http://schemas.microsoft.com/office/drawing/2014/main" id="{211E4399-40D5-2C90-286C-C4AB895EF957}"/>
              </a:ext>
            </a:extLst>
          </p:cNvPr>
          <p:cNvSpPr>
            <a:spLocks noGrp="1"/>
          </p:cNvSpPr>
          <p:nvPr>
            <p:ph type="ctrTitle"/>
          </p:nvPr>
        </p:nvSpPr>
        <p:spPr/>
        <p:txBody>
          <a:bodyPr/>
          <a:lstStyle/>
          <a:p>
            <a:endParaRPr lang="en-GB"/>
          </a:p>
        </p:txBody>
      </p:sp>
      <p:sp>
        <p:nvSpPr>
          <p:cNvPr id="4" name="Subtitle 3">
            <a:extLst>
              <a:ext uri="{FF2B5EF4-FFF2-40B4-BE49-F238E27FC236}">
                <a16:creationId xmlns:a16="http://schemas.microsoft.com/office/drawing/2014/main" id="{058F3D46-1545-FE8A-10C9-24B394BB914D}"/>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17C6BF05-50DC-F981-A34C-E37D23F71C21}"/>
              </a:ext>
            </a:extLst>
          </p:cNvPr>
          <p:cNvPicPr>
            <a:picLocks noChangeAspect="1"/>
          </p:cNvPicPr>
          <p:nvPr/>
        </p:nvPicPr>
        <p:blipFill>
          <a:blip r:embed="rId3"/>
          <a:stretch>
            <a:fillRect/>
          </a:stretch>
        </p:blipFill>
        <p:spPr>
          <a:xfrm>
            <a:off x="198783" y="99896"/>
            <a:ext cx="11963399" cy="6559321"/>
          </a:xfrm>
          <a:prstGeom prst="rect">
            <a:avLst/>
          </a:prstGeom>
        </p:spPr>
      </p:pic>
    </p:spTree>
    <p:extLst>
      <p:ext uri="{BB962C8B-B14F-4D97-AF65-F5344CB8AC3E}">
        <p14:creationId xmlns:p14="http://schemas.microsoft.com/office/powerpoint/2010/main" val="3412626183"/>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4" name="applause.wav"/>
          </p:stSnd>
        </p:sndAc>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61336E5-2F90-1B21-C125-8527C5ABF381}"/>
              </a:ext>
            </a:extLst>
          </p:cNvPr>
          <p:cNvSpPr>
            <a:spLocks noGrp="1"/>
          </p:cNvSpPr>
          <p:nvPr>
            <p:ph type="pic" sz="quarter" idx="10"/>
          </p:nvPr>
        </p:nvSpPr>
        <p:spPr/>
      </p:sp>
      <p:sp>
        <p:nvSpPr>
          <p:cNvPr id="3" name="Title 2">
            <a:extLst>
              <a:ext uri="{FF2B5EF4-FFF2-40B4-BE49-F238E27FC236}">
                <a16:creationId xmlns:a16="http://schemas.microsoft.com/office/drawing/2014/main" id="{7F404A12-4D02-204A-6203-AC7F522BABFF}"/>
              </a:ext>
            </a:extLst>
          </p:cNvPr>
          <p:cNvSpPr>
            <a:spLocks noGrp="1"/>
          </p:cNvSpPr>
          <p:nvPr>
            <p:ph type="ctrTitle"/>
          </p:nvPr>
        </p:nvSpPr>
        <p:spPr>
          <a:xfrm>
            <a:off x="1510507" y="489527"/>
            <a:ext cx="9242424" cy="628073"/>
          </a:xfrm>
        </p:spPr>
        <p:txBody>
          <a:bodyPr>
            <a:noAutofit/>
          </a:bodyPr>
          <a:lstStyle/>
          <a:p>
            <a:r>
              <a:rPr lang="en-GB" sz="2400" dirty="0">
                <a:latin typeface="Arial" panose="020B0604020202020204" pitchFamily="34" charset="0"/>
                <a:cs typeface="Arial" panose="020B0604020202020204" pitchFamily="34" charset="0"/>
              </a:rPr>
              <a:t>References</a:t>
            </a:r>
          </a:p>
        </p:txBody>
      </p:sp>
      <p:sp>
        <p:nvSpPr>
          <p:cNvPr id="4" name="Subtitle 3">
            <a:extLst>
              <a:ext uri="{FF2B5EF4-FFF2-40B4-BE49-F238E27FC236}">
                <a16:creationId xmlns:a16="http://schemas.microsoft.com/office/drawing/2014/main" id="{41D1BD01-6966-61ED-429D-E81C9C9A201E}"/>
              </a:ext>
            </a:extLst>
          </p:cNvPr>
          <p:cNvSpPr>
            <a:spLocks noGrp="1"/>
          </p:cNvSpPr>
          <p:nvPr>
            <p:ph type="subTitle" idx="1"/>
          </p:nvPr>
        </p:nvSpPr>
        <p:spPr>
          <a:xfrm>
            <a:off x="1510507" y="1016000"/>
            <a:ext cx="9242424" cy="4648201"/>
          </a:xfrm>
        </p:spPr>
        <p:txBody>
          <a:bodyPr>
            <a:normAutofit fontScale="92500" lnSpcReduction="20000"/>
          </a:bodyPr>
          <a:lstStyle/>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Adair (2009). Leadership and motivation : the fifty-fifty rule and the eight key principles of motivating others. Kogan Page;</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Farren C (2008) Managers: A Key Factor in Employee Retention and Engagement. [Online].Available: http//www.masteryworks.com. [02/10/2022];</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Farris GF (2000) Rewards and retention of technical staff, IEEE International Engineering Management Conference, 617-619;</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Herath, &amp; Rao, H. R. (2009). Protection motivation and deterrence: a framework for security policy compliance in organizations. European Journal of Information Systems, 18(2), 106–125. https://doi.org/10.1057/ejis.2009.6;</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Johnson, G., Whittington, R., Angwin, D., </a:t>
            </a:r>
            <a:r>
              <a:rPr lang="en-US" sz="1600" i="1" dirty="0" err="1">
                <a:solidFill>
                  <a:schemeClr val="accent2">
                    <a:lumMod val="50000"/>
                  </a:schemeClr>
                </a:solidFill>
                <a:latin typeface="Arial" panose="020B0604020202020204" pitchFamily="34" charset="0"/>
                <a:cs typeface="Arial" panose="020B0604020202020204" pitchFamily="34" charset="0"/>
              </a:rPr>
              <a:t>Regner</a:t>
            </a:r>
            <a:r>
              <a:rPr lang="en-US" sz="1600" i="1" dirty="0">
                <a:solidFill>
                  <a:schemeClr val="accent2">
                    <a:lumMod val="50000"/>
                  </a:schemeClr>
                </a:solidFill>
                <a:latin typeface="Arial" panose="020B0604020202020204" pitchFamily="34" charset="0"/>
                <a:cs typeface="Arial" panose="020B0604020202020204" pitchFamily="34" charset="0"/>
              </a:rPr>
              <a:t>, P. and Scholes, R. (2017). Exploring strategy. Pearson, Harlow;</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 Lynch, R. (2015). Strategic Management. Pearson, Harlow.</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Taylor, Boat, R., &amp; Murphy, S. L. (2020). Integrating theories of self-control and motivation to advance endurance performance. International Review of Sport and Exercise Psychology, 13(1), 1,20. https://doi.org/10.1080/1750984X.2018.1480050;</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https://expertprogrammanagement.com/2018/05/taylors-scientific-management/ - available on 13/10/2022;</a:t>
            </a:r>
          </a:p>
          <a:p>
            <a:pPr algn="l">
              <a:lnSpc>
                <a:spcPct val="100000"/>
              </a:lnSpc>
            </a:pPr>
            <a:r>
              <a:rPr lang="en-US" sz="1600" i="1" dirty="0">
                <a:solidFill>
                  <a:schemeClr val="accent2">
                    <a:lumMod val="50000"/>
                  </a:schemeClr>
                </a:solidFill>
                <a:latin typeface="Arial" panose="020B0604020202020204" pitchFamily="34" charset="0"/>
                <a:cs typeface="Arial" panose="020B0604020202020204" pitchFamily="34" charset="0"/>
              </a:rPr>
              <a:t>(https://nanoglobals.com/glossary/henri-fayol-management theory/#:~:text=The%20five%20functions%20of%20management,the%20father%20of%20modern%20management - available on 13/10/2022).</a:t>
            </a:r>
          </a:p>
          <a:p>
            <a:pPr algn="l">
              <a:lnSpc>
                <a:spcPct val="100000"/>
              </a:lnSpc>
            </a:pPr>
            <a:endParaRPr lang="en-US" sz="1600" i="1" dirty="0">
              <a:solidFill>
                <a:schemeClr val="accent2">
                  <a:lumMod val="50000"/>
                </a:schemeClr>
              </a:solidFill>
              <a:latin typeface="Arial" panose="020B0604020202020204" pitchFamily="34" charset="0"/>
              <a:cs typeface="Arial" panose="020B0604020202020204" pitchFamily="34" charset="0"/>
            </a:endParaRPr>
          </a:p>
          <a:p>
            <a:pPr algn="just">
              <a:lnSpc>
                <a:spcPct val="150000"/>
              </a:lnSpc>
            </a:pPr>
            <a:endParaRPr lang="en-US" sz="1600" i="1" dirty="0">
              <a:solidFill>
                <a:schemeClr val="accent2">
                  <a:lumMod val="50000"/>
                </a:schemeClr>
              </a:solidFill>
              <a:latin typeface="Arial" panose="020B0604020202020204" pitchFamily="34" charset="0"/>
              <a:cs typeface="Arial" panose="020B0604020202020204" pitchFamily="34" charset="0"/>
            </a:endParaRPr>
          </a:p>
          <a:p>
            <a:pPr algn="just"/>
            <a:endParaRPr lang="en-GB" sz="1600" dirty="0"/>
          </a:p>
        </p:txBody>
      </p:sp>
    </p:spTree>
    <p:extLst>
      <p:ext uri="{BB962C8B-B14F-4D97-AF65-F5344CB8AC3E}">
        <p14:creationId xmlns:p14="http://schemas.microsoft.com/office/powerpoint/2010/main" val="251749799"/>
      </p:ext>
    </p:extLst>
  </p:cSld>
  <p:clrMapOvr>
    <a:masterClrMapping/>
  </p:clrMapOvr>
  <mc:AlternateContent xmlns:mc="http://schemas.openxmlformats.org/markup-compatibility/2006" xmlns:p14="http://schemas.microsoft.com/office/powerpoint/2010/main">
    <mc:Choice Requires="p14">
      <p:transition p14:dur="250">
        <p:fade/>
        <p:sndAc>
          <p:stSnd>
            <p:snd r:embed="rId2" name="applause.wav"/>
          </p:stSnd>
        </p:sndAc>
      </p:transition>
    </mc:Choice>
    <mc:Fallback xmlns="">
      <p:transition>
        <p:fade/>
        <p:sndAc>
          <p:stSnd>
            <p:snd r:embed="rId3"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circle(in)">
                                      <p:cBhvr>
                                        <p:cTn id="17" dur="20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circle(in)">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circle(in)">
                                      <p:cBhvr>
                                        <p:cTn id="27" dur="20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circle(in)">
                                      <p:cBhvr>
                                        <p:cTn id="32" dur="20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circle(in)">
                                      <p:cBhvr>
                                        <p:cTn id="37" dur="2000"/>
                                        <p:tgtEl>
                                          <p:spTgt spid="4">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circle(in)">
                                      <p:cBhvr>
                                        <p:cTn id="42" dur="2000"/>
                                        <p:tgtEl>
                                          <p:spTgt spid="4">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circle(in)">
                                      <p:cBhvr>
                                        <p:cTn id="47" dur="2000"/>
                                        <p:tgtEl>
                                          <p:spTgt spid="4">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4">
                                            <p:txEl>
                                              <p:pRg st="8" end="8"/>
                                            </p:txEl>
                                          </p:spTgt>
                                        </p:tgtEl>
                                        <p:attrNameLst>
                                          <p:attrName>style.visibility</p:attrName>
                                        </p:attrNameLst>
                                      </p:cBhvr>
                                      <p:to>
                                        <p:strVal val="visible"/>
                                      </p:to>
                                    </p:set>
                                    <p:animEffect transition="in" filter="circle(in)">
                                      <p:cBhvr>
                                        <p:cTn id="52" dur="20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6219</TotalTime>
  <Words>1249</Words>
  <Application>Microsoft Office PowerPoint</Application>
  <PresentationFormat>Widescreen</PresentationFormat>
  <Paragraphs>77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Practical strategies to address retention, motivation, and engagement in organizations  UNIVERSITY OF WALES TRINITY SAINT DAVID</vt:lpstr>
      <vt:lpstr>introduction</vt:lpstr>
      <vt:lpstr>Discussion  1. Retention    - The leadership team is responsible for most of the success in retaining and motivating employees; - Pay close attention to and act on the suggestions of your staff; - Develop and sustain a society that welcomes all people; - Pay attention to the development of your team; - Exit interviews must be comprehensive; (Farris GF, 2000; Lynch, R, 2015).  </vt:lpstr>
      <vt:lpstr>PowerPoint Presentation</vt:lpstr>
      <vt:lpstr>2. Motivation</vt:lpstr>
      <vt:lpstr>PowerPoint Presentation</vt:lpstr>
      <vt:lpstr>PowerPoint Presentation</vt:lpstr>
      <vt:lpstr> Deliver a reward that is fair and reasonable</vt:lpstr>
      <vt:lpstr>2. Improve employee performance</vt:lpstr>
      <vt:lpstr>3. Streamline organizational structure</vt:lpstr>
      <vt:lpstr>Ineffective organization</vt:lpstr>
      <vt:lpstr> Design an exciting employee value proposition; develop a total reward system that includes more than compensation; give constructive feedback on employee performance regularly; implement work-life balance programs; build a culture of engagement; develop and refine management skills to be effective, as it engages employees while Employers should also work on concerns and personal interactions with each employee. Effective management engages people and improves performance. Employers should also work on concerns and personal interactions with each employee.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Practical strategies to address retention, motivation, and engagement in organizations  UNIVERSITY OF WALES TRINITY SAINT DAVID</dc:title>
  <dc:creator>Ivilina Atanasova</dc:creator>
  <cp:lastModifiedBy>Ivilina Atanasova</cp:lastModifiedBy>
  <cp:revision>2</cp:revision>
  <dcterms:created xsi:type="dcterms:W3CDTF">2022-10-04T09:08:27Z</dcterms:created>
  <dcterms:modified xsi:type="dcterms:W3CDTF">2022-10-13T17:22:14Z</dcterms:modified>
</cp:coreProperties>
</file>