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8" r:id="rId5"/>
  </p:sldMasterIdLst>
  <p:notesMasterIdLst>
    <p:notesMasterId r:id="rId33"/>
  </p:notesMasterIdLst>
  <p:sldIdLst>
    <p:sldId id="258" r:id="rId6"/>
    <p:sldId id="302" r:id="rId7"/>
    <p:sldId id="264" r:id="rId8"/>
    <p:sldId id="286" r:id="rId9"/>
    <p:sldId id="287" r:id="rId10"/>
    <p:sldId id="278" r:id="rId11"/>
    <p:sldId id="259" r:id="rId12"/>
    <p:sldId id="260" r:id="rId13"/>
    <p:sldId id="265" r:id="rId14"/>
    <p:sldId id="266" r:id="rId15"/>
    <p:sldId id="267" r:id="rId16"/>
    <p:sldId id="268" r:id="rId17"/>
    <p:sldId id="269" r:id="rId18"/>
    <p:sldId id="270" r:id="rId19"/>
    <p:sldId id="271" r:id="rId20"/>
    <p:sldId id="261" r:id="rId21"/>
    <p:sldId id="262" r:id="rId22"/>
    <p:sldId id="290" r:id="rId23"/>
    <p:sldId id="291" r:id="rId24"/>
    <p:sldId id="295" r:id="rId25"/>
    <p:sldId id="296" r:id="rId26"/>
    <p:sldId id="299" r:id="rId27"/>
    <p:sldId id="300" r:id="rId28"/>
    <p:sldId id="301" r:id="rId29"/>
    <p:sldId id="263" r:id="rId30"/>
    <p:sldId id="297" r:id="rId31"/>
    <p:sldId id="293"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74" autoAdjust="0"/>
    <p:restoredTop sz="83314" autoAdjust="0"/>
  </p:normalViewPr>
  <p:slideViewPr>
    <p:cSldViewPr snapToGrid="0" snapToObjects="1">
      <p:cViewPr varScale="1">
        <p:scale>
          <a:sx n="86" d="100"/>
          <a:sy n="86" d="100"/>
        </p:scale>
        <p:origin x="186" y="39"/>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presProps" Target="pres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viewProps" Target="viewProps.xml"/><Relationship Id="rId8" Type="http://schemas.openxmlformats.org/officeDocument/2006/relationships/slide" Target="slides/slide3.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917D39-44C8-4CB7-9073-D4C64472DAE0}" type="datetimeFigureOut">
              <a:rPr lang="en-GB" smtClean="0"/>
              <a:t>06/10/2026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F38699-4B03-4757-A8E8-1F2266124752}" type="slidenum">
              <a:rPr lang="en-GB" smtClean="0"/>
              <a:t>‹#›</a:t>
            </a:fld>
            <a:endParaRPr lang="en-GB"/>
          </a:p>
        </p:txBody>
      </p:sp>
    </p:spTree>
    <p:extLst>
      <p:ext uri="{BB962C8B-B14F-4D97-AF65-F5344CB8AC3E}">
        <p14:creationId xmlns:p14="http://schemas.microsoft.com/office/powerpoint/2010/main" val="30638026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Fill in the relevant information for the cohort</a:t>
            </a:r>
          </a:p>
        </p:txBody>
      </p:sp>
      <p:sp>
        <p:nvSpPr>
          <p:cNvPr id="4" name="Slide Number Placeholder 3"/>
          <p:cNvSpPr>
            <a:spLocks noGrp="1"/>
          </p:cNvSpPr>
          <p:nvPr>
            <p:ph type="sldNum" sz="quarter" idx="5"/>
          </p:nvPr>
        </p:nvSpPr>
        <p:spPr/>
        <p:txBody>
          <a:bodyPr/>
          <a:lstStyle/>
          <a:p>
            <a:fld id="{58F38699-4B03-4757-A8E8-1F2266124752}" type="slidenum">
              <a:rPr lang="en-GB" smtClean="0"/>
              <a:t>1</a:t>
            </a:fld>
            <a:endParaRPr lang="en-GB"/>
          </a:p>
        </p:txBody>
      </p:sp>
    </p:spTree>
    <p:extLst>
      <p:ext uri="{BB962C8B-B14F-4D97-AF65-F5344CB8AC3E}">
        <p14:creationId xmlns:p14="http://schemas.microsoft.com/office/powerpoint/2010/main" val="22344795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CBA00D8E-56CE-DA43-B8F9-00BD88B4AE9F}" type="datetime1">
              <a:rPr lang="en-GB" altLang="en-US" smtClean="0"/>
              <a:t>06/10/2026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9207828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B97229D-DCAB-1245-B2E9-B9929BD661AA}" type="datetime1">
              <a:rPr lang="en-GB" altLang="en-US" smtClean="0"/>
              <a:t>06/10/2026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44555652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5"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D9E2CC-1AE0-9F1D-FAB0-0A1AD94712BA}"/>
              </a:ext>
            </a:extLst>
          </p:cNvPr>
          <p:cNvSpPr>
            <a:spLocks noGrp="1"/>
          </p:cNvSpPr>
          <p:nvPr>
            <p:ph idx="1"/>
          </p:nvPr>
        </p:nvSpPr>
        <p:spPr>
          <a:xfrm>
            <a:off x="111878" y="1184385"/>
            <a:ext cx="5213809" cy="3118339"/>
          </a:xfrm>
        </p:spPr>
        <p:txBody>
          <a:bodyPr/>
          <a:lstStyle/>
          <a:p>
            <a:pPr marL="0" indent="0" algn="ctr">
              <a:buNone/>
            </a:pPr>
            <a:endParaRPr lang="en-GB" sz="4000" dirty="0"/>
          </a:p>
          <a:p>
            <a:pPr marL="0" indent="0">
              <a:buNone/>
            </a:pPr>
            <a:r>
              <a:rPr lang="en-GB" sz="4000"/>
              <a:t> </a:t>
            </a:r>
            <a:r>
              <a:rPr lang="en-GB" sz="2400"/>
              <a:t>Converting </a:t>
            </a:r>
            <a:r>
              <a:rPr lang="en-GB" sz="2400" dirty="0"/>
              <a:t>Research into Practice LCDB 7010</a:t>
            </a:r>
          </a:p>
          <a:p>
            <a:pPr marL="0" indent="0" algn="ctr">
              <a:buNone/>
            </a:pPr>
            <a:endParaRPr lang="en-GB" sz="4000" dirty="0"/>
          </a:p>
          <a:p>
            <a:pPr marL="0" indent="0">
              <a:buNone/>
            </a:pPr>
            <a:r>
              <a:rPr lang="en-GB" dirty="0"/>
              <a:t>Week 2 (2 of 4) Foundations of Social Science Research &amp; Qualitative Research</a:t>
            </a:r>
          </a:p>
          <a:p>
            <a:pPr marL="0" indent="0">
              <a:buNone/>
            </a:pPr>
            <a:endParaRPr lang="en-GB" dirty="0"/>
          </a:p>
          <a:p>
            <a:pPr marL="0" indent="0">
              <a:buNone/>
            </a:pPr>
            <a:endParaRPr lang="en-GB" sz="4000" dirty="0"/>
          </a:p>
        </p:txBody>
      </p:sp>
    </p:spTree>
    <p:extLst>
      <p:ext uri="{BB962C8B-B14F-4D97-AF65-F5344CB8AC3E}">
        <p14:creationId xmlns:p14="http://schemas.microsoft.com/office/powerpoint/2010/main" val="17208888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37D13-9960-4A6D-E396-EA6BC687F1A3}"/>
              </a:ext>
            </a:extLst>
          </p:cNvPr>
          <p:cNvSpPr>
            <a:spLocks noGrp="1"/>
          </p:cNvSpPr>
          <p:nvPr>
            <p:ph type="title"/>
          </p:nvPr>
        </p:nvSpPr>
        <p:spPr/>
        <p:txBody>
          <a:bodyPr/>
          <a:lstStyle/>
          <a:p>
            <a:r>
              <a:rPr lang="en-GB" b="1" dirty="0"/>
              <a:t>Todays Sessions topic – session plan</a:t>
            </a:r>
          </a:p>
        </p:txBody>
      </p:sp>
      <p:sp>
        <p:nvSpPr>
          <p:cNvPr id="3" name="Content Placeholder 2">
            <a:extLst>
              <a:ext uri="{FF2B5EF4-FFF2-40B4-BE49-F238E27FC236}">
                <a16:creationId xmlns:a16="http://schemas.microsoft.com/office/drawing/2014/main" id="{C6EF592A-C84B-72AB-927A-31F52F12AD4A}"/>
              </a:ext>
            </a:extLst>
          </p:cNvPr>
          <p:cNvSpPr>
            <a:spLocks noGrp="1"/>
          </p:cNvSpPr>
          <p:nvPr>
            <p:ph idx="1"/>
          </p:nvPr>
        </p:nvSpPr>
        <p:spPr>
          <a:xfrm>
            <a:off x="358219" y="1690688"/>
            <a:ext cx="11481847" cy="3710871"/>
          </a:xfrm>
        </p:spPr>
        <p:txBody>
          <a:bodyPr/>
          <a:lstStyle/>
          <a:p>
            <a:r>
              <a:rPr lang="en-GB" dirty="0"/>
              <a:t>Introduction to social science research &amp; </a:t>
            </a:r>
            <a:r>
              <a:rPr lang="en-GB"/>
              <a:t>Qualitative Research</a:t>
            </a:r>
            <a:endParaRPr lang="en-GB" dirty="0"/>
          </a:p>
          <a:p>
            <a:r>
              <a:rPr lang="en-GB" dirty="0"/>
              <a:t>Research proposals and their logic</a:t>
            </a:r>
          </a:p>
          <a:p>
            <a:r>
              <a:rPr lang="en-GB" u="sng" dirty="0"/>
              <a:t>Individual presentation</a:t>
            </a:r>
            <a:r>
              <a:rPr lang="en-GB" dirty="0"/>
              <a:t> on research topic</a:t>
            </a:r>
          </a:p>
          <a:p>
            <a:r>
              <a:rPr lang="en-GB" dirty="0"/>
              <a:t>Data collection tools (if time permits)</a:t>
            </a:r>
          </a:p>
          <a:p>
            <a:pPr lvl="1"/>
            <a:endParaRPr lang="en-GB" dirty="0"/>
          </a:p>
        </p:txBody>
      </p:sp>
      <p:graphicFrame>
        <p:nvGraphicFramePr>
          <p:cNvPr id="4" name="Table 3">
            <a:extLst>
              <a:ext uri="{FF2B5EF4-FFF2-40B4-BE49-F238E27FC236}">
                <a16:creationId xmlns:a16="http://schemas.microsoft.com/office/drawing/2014/main" id="{CCD68A9F-D0A1-C83F-933C-96F375EC9FA4}"/>
              </a:ext>
            </a:extLst>
          </p:cNvPr>
          <p:cNvGraphicFramePr>
            <a:graphicFrameLocks noGrp="1"/>
          </p:cNvGraphicFramePr>
          <p:nvPr>
            <p:extLst>
              <p:ext uri="{D42A27DB-BD31-4B8C-83A1-F6EECF244321}">
                <p14:modId xmlns:p14="http://schemas.microsoft.com/office/powerpoint/2010/main" val="4235252244"/>
              </p:ext>
            </p:extLst>
          </p:nvPr>
        </p:nvGraphicFramePr>
        <p:xfrm>
          <a:off x="983411" y="7181461"/>
          <a:ext cx="5523921" cy="232791"/>
        </p:xfrm>
        <a:graphic>
          <a:graphicData uri="http://schemas.openxmlformats.org/drawingml/2006/table">
            <a:tbl>
              <a:tblPr>
                <a:tableStyleId>{5C22544A-7EE6-4342-B048-85BDC9FD1C3A}</a:tableStyleId>
              </a:tblPr>
              <a:tblGrid>
                <a:gridCol w="5523921">
                  <a:extLst>
                    <a:ext uri="{9D8B030D-6E8A-4147-A177-3AD203B41FA5}">
                      <a16:colId xmlns:a16="http://schemas.microsoft.com/office/drawing/2014/main" val="3989364755"/>
                    </a:ext>
                  </a:extLst>
                </a:gridCol>
              </a:tblGrid>
              <a:tr h="45720">
                <a:tc>
                  <a:txBody>
                    <a:bodyPr/>
                    <a:lstStyle/>
                    <a:p>
                      <a:pPr algn="l">
                        <a:lnSpc>
                          <a:spcPct val="115000"/>
                        </a:lnSpc>
                        <a:spcAft>
                          <a:spcPts val="800"/>
                        </a:spcAft>
                        <a:buNone/>
                      </a:pPr>
                      <a:r>
                        <a:rPr lang="en-GB" sz="1400" kern="100" dirty="0">
                          <a:effectLst/>
                        </a:rPr>
                        <a:t>Library introduction: online resource lists, basic search skills, </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114300" marR="114300" marT="0" marB="0"/>
                </a:tc>
                <a:extLst>
                  <a:ext uri="{0D108BD9-81ED-4DB2-BD59-A6C34878D82A}">
                    <a16:rowId xmlns:a16="http://schemas.microsoft.com/office/drawing/2014/main" val="138457089"/>
                  </a:ext>
                </a:extLst>
              </a:tr>
            </a:tbl>
          </a:graphicData>
        </a:graphic>
      </p:graphicFrame>
    </p:spTree>
    <p:extLst>
      <p:ext uri="{BB962C8B-B14F-4D97-AF65-F5344CB8AC3E}">
        <p14:creationId xmlns:p14="http://schemas.microsoft.com/office/powerpoint/2010/main" val="26219198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84F25-25C6-9BD5-742A-A50B606A0606}"/>
              </a:ext>
            </a:extLst>
          </p:cNvPr>
          <p:cNvSpPr>
            <a:spLocks noGrp="1"/>
          </p:cNvSpPr>
          <p:nvPr>
            <p:ph type="title"/>
          </p:nvPr>
        </p:nvSpPr>
        <p:spPr>
          <a:xfrm>
            <a:off x="358219" y="365125"/>
            <a:ext cx="11481847" cy="508635"/>
          </a:xfrm>
        </p:spPr>
        <p:txBody>
          <a:bodyPr>
            <a:normAutofit fontScale="90000"/>
          </a:bodyPr>
          <a:lstStyle/>
          <a:p>
            <a:r>
              <a:rPr lang="en-GB"/>
              <a:t>Reflective Reading</a:t>
            </a:r>
            <a:endParaRPr lang="en-GB" dirty="0"/>
          </a:p>
        </p:txBody>
      </p:sp>
      <p:sp>
        <p:nvSpPr>
          <p:cNvPr id="3" name="Content Placeholder 2">
            <a:extLst>
              <a:ext uri="{FF2B5EF4-FFF2-40B4-BE49-F238E27FC236}">
                <a16:creationId xmlns:a16="http://schemas.microsoft.com/office/drawing/2014/main" id="{882851C0-6472-8C4E-46B8-9AE82FBD8967}"/>
              </a:ext>
            </a:extLst>
          </p:cNvPr>
          <p:cNvSpPr>
            <a:spLocks noGrp="1"/>
          </p:cNvSpPr>
          <p:nvPr>
            <p:ph idx="1"/>
          </p:nvPr>
        </p:nvSpPr>
        <p:spPr>
          <a:xfrm>
            <a:off x="358219" y="731520"/>
            <a:ext cx="11481847" cy="5049520"/>
          </a:xfrm>
        </p:spPr>
        <p:txBody>
          <a:bodyPr>
            <a:normAutofit/>
          </a:bodyPr>
          <a:lstStyle/>
          <a:p>
            <a:pPr marL="0" indent="0">
              <a:buNone/>
            </a:pPr>
            <a:r>
              <a:rPr lang="en-GB" dirty="0"/>
              <a:t> </a:t>
            </a:r>
          </a:p>
          <a:p>
            <a:pPr marL="0" indent="0">
              <a:buNone/>
            </a:pPr>
            <a:r>
              <a:rPr lang="en-GB" dirty="0"/>
              <a:t>Reflective reading on Part 2 of the Book by Denscombe – Provide answers to the following questions ( 2- 3pm)</a:t>
            </a:r>
          </a:p>
          <a:p>
            <a:pPr marL="0" indent="0">
              <a:buNone/>
            </a:pPr>
            <a:endParaRPr lang="en-GB" dirty="0"/>
          </a:p>
          <a:p>
            <a:pPr marL="0" indent="0">
              <a:buNone/>
            </a:pPr>
            <a:r>
              <a:rPr lang="en-GB" b="1" dirty="0">
                <a:solidFill>
                  <a:srgbClr val="FF0000"/>
                </a:solidFill>
                <a:highlight>
                  <a:srgbClr val="00FFFF"/>
                </a:highlight>
              </a:rPr>
              <a:t>What is the aim of your research? What do we already know? What do we need to find out? How will we get the necessary information? How long will it take? Is the research socially acceptable? What will be the benefits of your research?</a:t>
            </a:r>
          </a:p>
          <a:p>
            <a:pPr marL="0" indent="0">
              <a:buNone/>
            </a:pPr>
            <a:endParaRPr lang="en-GB" dirty="0"/>
          </a:p>
          <a:p>
            <a:pPr marL="514350" indent="-514350">
              <a:buAutoNum type="arabicPeriod"/>
            </a:pPr>
            <a:endParaRPr lang="en-GB" dirty="0"/>
          </a:p>
          <a:p>
            <a:pPr marL="514350" indent="-514350">
              <a:buAutoNum type="arabicPeriod"/>
            </a:pPr>
            <a:endParaRPr lang="en-GB" dirty="0"/>
          </a:p>
          <a:p>
            <a:pPr marL="514350" indent="-514350">
              <a:buAutoNum type="arabicPeriod"/>
            </a:pPr>
            <a:endParaRPr lang="en-GB" dirty="0"/>
          </a:p>
        </p:txBody>
      </p:sp>
    </p:spTree>
    <p:extLst>
      <p:ext uri="{BB962C8B-B14F-4D97-AF65-F5344CB8AC3E}">
        <p14:creationId xmlns:p14="http://schemas.microsoft.com/office/powerpoint/2010/main" val="11166313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E0BDC-2259-9ECC-C0D3-AD2CA5ECD160}"/>
              </a:ext>
            </a:extLst>
          </p:cNvPr>
          <p:cNvSpPr>
            <a:spLocks noGrp="1"/>
          </p:cNvSpPr>
          <p:nvPr>
            <p:ph type="title"/>
          </p:nvPr>
        </p:nvSpPr>
        <p:spPr>
          <a:xfrm>
            <a:off x="358219" y="1"/>
            <a:ext cx="11481847" cy="990599"/>
          </a:xfrm>
        </p:spPr>
        <p:txBody>
          <a:bodyPr/>
          <a:lstStyle/>
          <a:p>
            <a:r>
              <a:rPr lang="en-GB" dirty="0"/>
              <a:t>Foundations of social science research</a:t>
            </a:r>
          </a:p>
        </p:txBody>
      </p:sp>
      <p:sp>
        <p:nvSpPr>
          <p:cNvPr id="3" name="Content Placeholder 2">
            <a:extLst>
              <a:ext uri="{FF2B5EF4-FFF2-40B4-BE49-F238E27FC236}">
                <a16:creationId xmlns:a16="http://schemas.microsoft.com/office/drawing/2014/main" id="{A2780A47-F91B-EFD0-E53D-AAAF8571623D}"/>
              </a:ext>
            </a:extLst>
          </p:cNvPr>
          <p:cNvSpPr>
            <a:spLocks noGrp="1"/>
          </p:cNvSpPr>
          <p:nvPr>
            <p:ph idx="1"/>
          </p:nvPr>
        </p:nvSpPr>
        <p:spPr>
          <a:xfrm>
            <a:off x="358219" y="1386840"/>
            <a:ext cx="11481847" cy="4014719"/>
          </a:xfrm>
        </p:spPr>
        <p:txBody>
          <a:bodyPr>
            <a:normAutofit/>
          </a:bodyPr>
          <a:lstStyle/>
          <a:p>
            <a:r>
              <a:rPr lang="en-GB" dirty="0"/>
              <a:t>Scaffolding</a:t>
            </a:r>
          </a:p>
          <a:p>
            <a:pPr lvl="1"/>
            <a:r>
              <a:rPr lang="en-GB" dirty="0"/>
              <a:t>Provides stability and direction</a:t>
            </a:r>
          </a:p>
          <a:p>
            <a:r>
              <a:rPr lang="en-GB" dirty="0"/>
              <a:t>What methodologies and methods will be employed?</a:t>
            </a:r>
          </a:p>
          <a:p>
            <a:r>
              <a:rPr lang="en-GB" dirty="0"/>
              <a:t>How do we justify the choice made?</a:t>
            </a:r>
          </a:p>
          <a:p>
            <a:pPr lvl="1"/>
            <a:r>
              <a:rPr lang="en-GB" dirty="0"/>
              <a:t>Answer lies in the Purpose of research</a:t>
            </a:r>
          </a:p>
          <a:p>
            <a:r>
              <a:rPr lang="en-GB" dirty="0"/>
              <a:t>What methods do we propose to use?  </a:t>
            </a:r>
          </a:p>
          <a:p>
            <a:pPr marL="0" indent="0">
              <a:buNone/>
            </a:pPr>
            <a:r>
              <a:rPr lang="en-GB" dirty="0"/>
              <a:t>• What theoretical perspective lies behind the methodology in question? </a:t>
            </a:r>
          </a:p>
          <a:p>
            <a:pPr marL="0" indent="0">
              <a:buNone/>
            </a:pPr>
            <a:r>
              <a:rPr lang="en-GB" dirty="0"/>
              <a:t>• What epistemology informs this theoretical perspective?</a:t>
            </a:r>
          </a:p>
          <a:p>
            <a:endParaRPr lang="en-GB" dirty="0"/>
          </a:p>
          <a:p>
            <a:endParaRPr lang="en-GB" dirty="0"/>
          </a:p>
          <a:p>
            <a:endParaRPr lang="en-GB" dirty="0"/>
          </a:p>
        </p:txBody>
      </p:sp>
    </p:spTree>
    <p:extLst>
      <p:ext uri="{BB962C8B-B14F-4D97-AF65-F5344CB8AC3E}">
        <p14:creationId xmlns:p14="http://schemas.microsoft.com/office/powerpoint/2010/main" val="12415250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4DB902D-ED78-E0E6-3F1B-017A88711CAD}"/>
              </a:ext>
            </a:extLst>
          </p:cNvPr>
          <p:cNvPicPr>
            <a:picLocks noGrp="1" noChangeAspect="1"/>
          </p:cNvPicPr>
          <p:nvPr>
            <p:ph idx="1"/>
          </p:nvPr>
        </p:nvPicPr>
        <p:blipFill>
          <a:blip r:embed="rId2"/>
          <a:stretch>
            <a:fillRect/>
          </a:stretch>
        </p:blipFill>
        <p:spPr>
          <a:xfrm>
            <a:off x="643467" y="650494"/>
            <a:ext cx="10905066" cy="4825490"/>
          </a:xfrm>
          <a:prstGeom prst="rect">
            <a:avLst/>
          </a:prstGeom>
        </p:spPr>
      </p:pic>
    </p:spTree>
    <p:extLst>
      <p:ext uri="{BB962C8B-B14F-4D97-AF65-F5344CB8AC3E}">
        <p14:creationId xmlns:p14="http://schemas.microsoft.com/office/powerpoint/2010/main" val="34414719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7C581-AF50-4EF1-EDED-B05863B73D58}"/>
              </a:ext>
            </a:extLst>
          </p:cNvPr>
          <p:cNvSpPr>
            <a:spLocks noGrp="1"/>
          </p:cNvSpPr>
          <p:nvPr>
            <p:ph type="title"/>
          </p:nvPr>
        </p:nvSpPr>
        <p:spPr>
          <a:xfrm>
            <a:off x="358219" y="365125"/>
            <a:ext cx="11481847" cy="925195"/>
          </a:xfrm>
        </p:spPr>
        <p:txBody>
          <a:bodyPr>
            <a:normAutofit fontScale="90000"/>
          </a:bodyPr>
          <a:lstStyle/>
          <a:p>
            <a:br>
              <a:rPr lang="en-GB" dirty="0"/>
            </a:br>
            <a:r>
              <a:rPr lang="en-GB"/>
              <a:t>RESEARCH PROPOSALS - logic </a:t>
            </a:r>
            <a:r>
              <a:rPr lang="en-GB" dirty="0"/>
              <a:t>of research proposals</a:t>
            </a:r>
            <a:br>
              <a:rPr lang="en-GB" dirty="0"/>
            </a:br>
            <a:endParaRPr lang="en-GB" dirty="0">
              <a:highlight>
                <a:srgbClr val="800080"/>
              </a:highlight>
            </a:endParaRPr>
          </a:p>
        </p:txBody>
      </p:sp>
      <p:sp>
        <p:nvSpPr>
          <p:cNvPr id="3" name="Content Placeholder 2">
            <a:extLst>
              <a:ext uri="{FF2B5EF4-FFF2-40B4-BE49-F238E27FC236}">
                <a16:creationId xmlns:a16="http://schemas.microsoft.com/office/drawing/2014/main" id="{356CD0EB-C0FD-EC7F-671D-6CF28221804A}"/>
              </a:ext>
            </a:extLst>
          </p:cNvPr>
          <p:cNvSpPr>
            <a:spLocks noGrp="1"/>
          </p:cNvSpPr>
          <p:nvPr>
            <p:ph idx="1"/>
          </p:nvPr>
        </p:nvSpPr>
        <p:spPr>
          <a:xfrm>
            <a:off x="358219" y="1463040"/>
            <a:ext cx="11481847" cy="3938519"/>
          </a:xfrm>
        </p:spPr>
        <p:txBody>
          <a:bodyPr/>
          <a:lstStyle/>
          <a:p>
            <a:pPr marL="0" indent="0">
              <a:buNone/>
            </a:pPr>
            <a:endParaRPr lang="en-GB" dirty="0"/>
          </a:p>
          <a:p>
            <a:pPr marL="0" indent="0">
              <a:buNone/>
            </a:pPr>
            <a:r>
              <a:rPr lang="en-GB" dirty="0"/>
              <a:t>Worthwhile</a:t>
            </a:r>
          </a:p>
          <a:p>
            <a:pPr marL="0" indent="0">
              <a:buNone/>
            </a:pPr>
            <a:endParaRPr lang="en-GB" dirty="0"/>
          </a:p>
          <a:p>
            <a:pPr marL="0" indent="0">
              <a:buNone/>
            </a:pPr>
            <a:r>
              <a:rPr lang="en-GB" dirty="0"/>
              <a:t>Feasible</a:t>
            </a:r>
          </a:p>
          <a:p>
            <a:pPr marL="0" indent="0">
              <a:buNone/>
            </a:pPr>
            <a:endParaRPr lang="en-GB" dirty="0"/>
          </a:p>
          <a:p>
            <a:pPr marL="0" indent="0">
              <a:buNone/>
            </a:pPr>
            <a:r>
              <a:rPr lang="en-GB" dirty="0"/>
              <a:t>Selling an idea …… a target audience</a:t>
            </a:r>
          </a:p>
        </p:txBody>
      </p:sp>
    </p:spTree>
    <p:extLst>
      <p:ext uri="{BB962C8B-B14F-4D97-AF65-F5344CB8AC3E}">
        <p14:creationId xmlns:p14="http://schemas.microsoft.com/office/powerpoint/2010/main" val="32428832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itle 1">
            <a:extLst>
              <a:ext uri="{FF2B5EF4-FFF2-40B4-BE49-F238E27FC236}">
                <a16:creationId xmlns:a16="http://schemas.microsoft.com/office/drawing/2014/main" id="{6D69C4C3-E27F-6B45-856F-06983C167393}"/>
              </a:ext>
            </a:extLst>
          </p:cNvPr>
          <p:cNvSpPr>
            <a:spLocks noGrp="1"/>
          </p:cNvSpPr>
          <p:nvPr>
            <p:ph type="title"/>
          </p:nvPr>
        </p:nvSpPr>
        <p:spPr/>
        <p:txBody>
          <a:bodyPr/>
          <a:lstStyle/>
          <a:p>
            <a:pPr eaLnBrk="1" hangingPunct="1"/>
            <a:r>
              <a:rPr lang="en-GB" altLang="en-US" dirty="0">
                <a:solidFill>
                  <a:srgbClr val="011893"/>
                </a:solidFill>
              </a:rPr>
              <a:t>Research proposal</a:t>
            </a:r>
          </a:p>
        </p:txBody>
      </p:sp>
      <p:sp>
        <p:nvSpPr>
          <p:cNvPr id="17410" name="Content Placeholder 2">
            <a:extLst>
              <a:ext uri="{FF2B5EF4-FFF2-40B4-BE49-F238E27FC236}">
                <a16:creationId xmlns:a16="http://schemas.microsoft.com/office/drawing/2014/main" id="{14231EC5-6CFC-E940-A2DD-5E58C09F3CC3}"/>
              </a:ext>
            </a:extLst>
          </p:cNvPr>
          <p:cNvSpPr>
            <a:spLocks noGrp="1"/>
          </p:cNvSpPr>
          <p:nvPr>
            <p:ph idx="1"/>
          </p:nvPr>
        </p:nvSpPr>
        <p:spPr/>
        <p:txBody>
          <a:bodyPr/>
          <a:lstStyle/>
          <a:p>
            <a:pPr eaLnBrk="1" hangingPunct="1"/>
            <a:r>
              <a:rPr lang="en-GB" altLang="en-US"/>
              <a:t>A document in which you explain the background and rationale for carrying out a piece of research, and your plans for the research.</a:t>
            </a:r>
          </a:p>
          <a:p>
            <a:pPr eaLnBrk="1" hangingPunct="1"/>
            <a:r>
              <a:rPr lang="en-GB" altLang="en-US"/>
              <a:t>It allows funders or supervisors assess the value and feasibility of your project before you begin.</a:t>
            </a:r>
          </a:p>
        </p:txBody>
      </p:sp>
    </p:spTree>
    <p:extLst>
      <p:ext uri="{BB962C8B-B14F-4D97-AF65-F5344CB8AC3E}">
        <p14:creationId xmlns:p14="http://schemas.microsoft.com/office/powerpoint/2010/main" val="32636913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a:extLst>
              <a:ext uri="{FF2B5EF4-FFF2-40B4-BE49-F238E27FC236}">
                <a16:creationId xmlns:a16="http://schemas.microsoft.com/office/drawing/2014/main" id="{70639D01-6998-F249-B3D5-18130B6D5385}"/>
              </a:ext>
            </a:extLst>
          </p:cNvPr>
          <p:cNvSpPr>
            <a:spLocks noGrp="1"/>
          </p:cNvSpPr>
          <p:nvPr>
            <p:ph type="title"/>
          </p:nvPr>
        </p:nvSpPr>
        <p:spPr/>
        <p:txBody>
          <a:bodyPr/>
          <a:lstStyle/>
          <a:p>
            <a:pPr eaLnBrk="1" hangingPunct="1"/>
            <a:r>
              <a:rPr lang="en-GB" altLang="en-US" dirty="0">
                <a:solidFill>
                  <a:srgbClr val="011893"/>
                </a:solidFill>
              </a:rPr>
              <a:t>Research proposal components</a:t>
            </a:r>
          </a:p>
        </p:txBody>
      </p:sp>
      <p:sp>
        <p:nvSpPr>
          <p:cNvPr id="18434" name="Content Placeholder 2">
            <a:extLst>
              <a:ext uri="{FF2B5EF4-FFF2-40B4-BE49-F238E27FC236}">
                <a16:creationId xmlns:a16="http://schemas.microsoft.com/office/drawing/2014/main" id="{099587D0-F0F6-604E-B1BD-0DED2A92E554}"/>
              </a:ext>
            </a:extLst>
          </p:cNvPr>
          <p:cNvSpPr>
            <a:spLocks noGrp="1"/>
          </p:cNvSpPr>
          <p:nvPr>
            <p:ph idx="1"/>
          </p:nvPr>
        </p:nvSpPr>
        <p:spPr/>
        <p:txBody>
          <a:bodyPr/>
          <a:lstStyle/>
          <a:p>
            <a:pPr eaLnBrk="1" hangingPunct="1"/>
            <a:r>
              <a:rPr lang="en-GB" altLang="en-US" sz="2400"/>
              <a:t>Title</a:t>
            </a:r>
          </a:p>
          <a:p>
            <a:pPr eaLnBrk="1" hangingPunct="1"/>
            <a:r>
              <a:rPr lang="en-GB" altLang="en-US" sz="2400"/>
              <a:t>Introduction </a:t>
            </a:r>
          </a:p>
          <a:p>
            <a:pPr eaLnBrk="1" hangingPunct="1"/>
            <a:r>
              <a:rPr lang="en-GB" altLang="en-US" sz="2400"/>
              <a:t>Background/Literature Review</a:t>
            </a:r>
          </a:p>
          <a:p>
            <a:pPr eaLnBrk="1" hangingPunct="1"/>
            <a:r>
              <a:rPr lang="en-GB" altLang="en-US" sz="2400"/>
              <a:t>Methodology</a:t>
            </a:r>
          </a:p>
          <a:p>
            <a:pPr eaLnBrk="1" hangingPunct="1"/>
            <a:r>
              <a:rPr lang="en-GB" altLang="en-US" sz="2400"/>
              <a:t>Timetable and Budget (if applicable)</a:t>
            </a:r>
          </a:p>
          <a:p>
            <a:pPr eaLnBrk="1" hangingPunct="1"/>
            <a:r>
              <a:rPr lang="en-GB" altLang="en-US" sz="2400"/>
              <a:t>Discussion of logistical and ethical considerations</a:t>
            </a:r>
          </a:p>
          <a:p>
            <a:pPr eaLnBrk="1" hangingPunct="1"/>
            <a:r>
              <a:rPr lang="en-GB" altLang="en-US" sz="2400"/>
              <a:t>Limitations of the proposed research</a:t>
            </a:r>
          </a:p>
          <a:p>
            <a:pPr eaLnBrk="1" hangingPunct="1"/>
            <a:r>
              <a:rPr lang="en-GB" altLang="en-US" sz="2400"/>
              <a:t>Bibliography</a:t>
            </a:r>
          </a:p>
          <a:p>
            <a:pPr eaLnBrk="1" hangingPunct="1"/>
            <a:endParaRPr lang="en-GB" altLang="en-US" sz="2400"/>
          </a:p>
        </p:txBody>
      </p:sp>
    </p:spTree>
    <p:extLst>
      <p:ext uri="{BB962C8B-B14F-4D97-AF65-F5344CB8AC3E}">
        <p14:creationId xmlns:p14="http://schemas.microsoft.com/office/powerpoint/2010/main" val="26307061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a:extLst>
              <a:ext uri="{FF2B5EF4-FFF2-40B4-BE49-F238E27FC236}">
                <a16:creationId xmlns:a16="http://schemas.microsoft.com/office/drawing/2014/main" id="{11447660-2BAB-9644-9D6E-A995614032FE}"/>
              </a:ext>
            </a:extLst>
          </p:cNvPr>
          <p:cNvSpPr>
            <a:spLocks noGrp="1"/>
          </p:cNvSpPr>
          <p:nvPr>
            <p:ph type="title"/>
          </p:nvPr>
        </p:nvSpPr>
        <p:spPr/>
        <p:txBody>
          <a:bodyPr/>
          <a:lstStyle/>
          <a:p>
            <a:pPr eaLnBrk="1" hangingPunct="1"/>
            <a:r>
              <a:rPr lang="en-GB" altLang="en-US" sz="3600" dirty="0">
                <a:solidFill>
                  <a:srgbClr val="011893"/>
                </a:solidFill>
              </a:rPr>
              <a:t>Qualitative Research</a:t>
            </a:r>
          </a:p>
        </p:txBody>
      </p:sp>
      <p:sp>
        <p:nvSpPr>
          <p:cNvPr id="19458" name="Content Placeholder 2">
            <a:extLst>
              <a:ext uri="{FF2B5EF4-FFF2-40B4-BE49-F238E27FC236}">
                <a16:creationId xmlns:a16="http://schemas.microsoft.com/office/drawing/2014/main" id="{BFA25445-9EA9-9B41-B29B-150CB45077D0}"/>
              </a:ext>
            </a:extLst>
          </p:cNvPr>
          <p:cNvSpPr>
            <a:spLocks noGrp="1"/>
          </p:cNvSpPr>
          <p:nvPr>
            <p:ph idx="1"/>
          </p:nvPr>
        </p:nvSpPr>
        <p:spPr/>
        <p:txBody>
          <a:bodyPr/>
          <a:lstStyle/>
          <a:p>
            <a:pPr marL="0" indent="0">
              <a:buNone/>
            </a:pPr>
            <a:endParaRPr lang="en-GB" altLang="en-US" dirty="0"/>
          </a:p>
          <a:p>
            <a:pPr eaLnBrk="1" hangingPunct="1"/>
            <a:r>
              <a:rPr lang="en-GB" altLang="en-US" dirty="0"/>
              <a:t>Outline the topic, question(s) and objectives</a:t>
            </a:r>
          </a:p>
          <a:p>
            <a:pPr eaLnBrk="1" hangingPunct="1"/>
            <a:r>
              <a:rPr lang="en-GB" altLang="en-US" dirty="0"/>
              <a:t>Hypotheses if appropriate</a:t>
            </a:r>
          </a:p>
          <a:p>
            <a:pPr eaLnBrk="1" hangingPunct="1"/>
            <a:r>
              <a:rPr lang="en-GB" altLang="en-US" dirty="0"/>
              <a:t>Why would this research be valuable?</a:t>
            </a:r>
          </a:p>
          <a:p>
            <a:pPr eaLnBrk="1" hangingPunct="1"/>
            <a:endParaRPr lang="en-GB" altLang="en-US" dirty="0"/>
          </a:p>
          <a:p>
            <a:pPr eaLnBrk="1" hangingPunct="1"/>
            <a:endParaRPr lang="en-GB" altLang="en-US" sz="4400" dirty="0"/>
          </a:p>
        </p:txBody>
      </p:sp>
    </p:spTree>
    <p:extLst>
      <p:ext uri="{BB962C8B-B14F-4D97-AF65-F5344CB8AC3E}">
        <p14:creationId xmlns:p14="http://schemas.microsoft.com/office/powerpoint/2010/main" val="25322150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1">
            <a:extLst>
              <a:ext uri="{FF2B5EF4-FFF2-40B4-BE49-F238E27FC236}">
                <a16:creationId xmlns:a16="http://schemas.microsoft.com/office/drawing/2014/main" id="{42360216-A3C7-5B44-B0CE-FFDF1C2DBFDD}"/>
              </a:ext>
            </a:extLst>
          </p:cNvPr>
          <p:cNvSpPr>
            <a:spLocks noGrp="1"/>
          </p:cNvSpPr>
          <p:nvPr>
            <p:ph type="title"/>
          </p:nvPr>
        </p:nvSpPr>
        <p:spPr/>
        <p:txBody>
          <a:bodyPr/>
          <a:lstStyle/>
          <a:p>
            <a:pPr eaLnBrk="1" hangingPunct="1"/>
            <a:r>
              <a:rPr lang="en-GB" altLang="en-US" sz="3600" dirty="0">
                <a:solidFill>
                  <a:srgbClr val="011893"/>
                </a:solidFill>
              </a:rPr>
              <a:t>Background/Literature Review</a:t>
            </a:r>
          </a:p>
        </p:txBody>
      </p:sp>
      <p:sp>
        <p:nvSpPr>
          <p:cNvPr id="3" name="Content Placeholder 2">
            <a:extLst>
              <a:ext uri="{FF2B5EF4-FFF2-40B4-BE49-F238E27FC236}">
                <a16:creationId xmlns:a16="http://schemas.microsoft.com/office/drawing/2014/main" id="{B20C93C4-3D91-8649-8743-8CA1BF20B275}"/>
              </a:ext>
            </a:extLst>
          </p:cNvPr>
          <p:cNvSpPr>
            <a:spLocks noGrp="1"/>
          </p:cNvSpPr>
          <p:nvPr>
            <p:ph idx="1"/>
          </p:nvPr>
        </p:nvSpPr>
        <p:spPr/>
        <p:txBody>
          <a:bodyPr rtlCol="0">
            <a:normAutofit/>
          </a:bodyPr>
          <a:lstStyle/>
          <a:p>
            <a:pPr>
              <a:defRPr/>
            </a:pPr>
            <a:r>
              <a:rPr lang="en-GB" dirty="0"/>
              <a:t>Provide context for the research</a:t>
            </a:r>
          </a:p>
          <a:p>
            <a:pPr>
              <a:defRPr/>
            </a:pPr>
            <a:r>
              <a:rPr lang="en-GB" dirty="0"/>
              <a:t>What are the main theories that have influenced your thinking, or that you are going to test?</a:t>
            </a:r>
          </a:p>
          <a:p>
            <a:pPr>
              <a:defRPr/>
            </a:pPr>
            <a:r>
              <a:rPr lang="en-GB" dirty="0"/>
              <a:t>Brief literature review</a:t>
            </a:r>
          </a:p>
          <a:p>
            <a:pPr lvl="1">
              <a:defRPr/>
            </a:pPr>
            <a:r>
              <a:rPr lang="en-GB" dirty="0"/>
              <a:t>Situate the research in a wider academic context</a:t>
            </a:r>
          </a:p>
          <a:p>
            <a:pPr lvl="1">
              <a:defRPr/>
            </a:pPr>
            <a:r>
              <a:rPr lang="en-GB" dirty="0"/>
              <a:t>Show what kind of reading you will be doing</a:t>
            </a:r>
          </a:p>
          <a:p>
            <a:pPr lvl="1">
              <a:defRPr/>
            </a:pPr>
            <a:r>
              <a:rPr lang="en-GB" dirty="0"/>
              <a:t>Show your critical evaluation, so far, of the reading</a:t>
            </a:r>
          </a:p>
          <a:p>
            <a:pPr lvl="1">
              <a:defRPr/>
            </a:pPr>
            <a:r>
              <a:rPr lang="en-GB" dirty="0"/>
              <a:t>Further justify the proposed research</a:t>
            </a:r>
          </a:p>
        </p:txBody>
      </p:sp>
    </p:spTree>
    <p:extLst>
      <p:ext uri="{BB962C8B-B14F-4D97-AF65-F5344CB8AC3E}">
        <p14:creationId xmlns:p14="http://schemas.microsoft.com/office/powerpoint/2010/main" val="33482873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a:extLst>
              <a:ext uri="{FF2B5EF4-FFF2-40B4-BE49-F238E27FC236}">
                <a16:creationId xmlns:a16="http://schemas.microsoft.com/office/drawing/2014/main" id="{CEA5ED75-E7B9-EB41-B8E5-AB35104D4585}"/>
              </a:ext>
            </a:extLst>
          </p:cNvPr>
          <p:cNvSpPr>
            <a:spLocks noGrp="1"/>
          </p:cNvSpPr>
          <p:nvPr>
            <p:ph type="title"/>
          </p:nvPr>
        </p:nvSpPr>
        <p:spPr>
          <a:xfrm>
            <a:off x="1847528" y="7025"/>
            <a:ext cx="8229600" cy="1143000"/>
          </a:xfrm>
        </p:spPr>
        <p:txBody>
          <a:bodyPr/>
          <a:lstStyle/>
          <a:p>
            <a:pPr eaLnBrk="1" hangingPunct="1"/>
            <a:r>
              <a:rPr lang="en-GB" altLang="en-US" sz="3600" dirty="0">
                <a:solidFill>
                  <a:srgbClr val="011893"/>
                </a:solidFill>
              </a:rPr>
              <a:t>Methodology</a:t>
            </a:r>
          </a:p>
        </p:txBody>
      </p:sp>
      <p:sp>
        <p:nvSpPr>
          <p:cNvPr id="21506" name="Content Placeholder 2">
            <a:extLst>
              <a:ext uri="{FF2B5EF4-FFF2-40B4-BE49-F238E27FC236}">
                <a16:creationId xmlns:a16="http://schemas.microsoft.com/office/drawing/2014/main" id="{F89103BC-4EB5-CD4D-9472-30DC96A0AA21}"/>
              </a:ext>
            </a:extLst>
          </p:cNvPr>
          <p:cNvSpPr>
            <a:spLocks noGrp="1"/>
          </p:cNvSpPr>
          <p:nvPr>
            <p:ph idx="1"/>
          </p:nvPr>
        </p:nvSpPr>
        <p:spPr>
          <a:xfrm>
            <a:off x="1524000" y="1052736"/>
            <a:ext cx="9036496" cy="3917032"/>
          </a:xfrm>
        </p:spPr>
        <p:txBody>
          <a:bodyPr/>
          <a:lstStyle/>
          <a:p>
            <a:pPr eaLnBrk="1" hangingPunct="1"/>
            <a:r>
              <a:rPr lang="en-GB" altLang="en-US" dirty="0"/>
              <a:t>Detailed explanation of what you are planning to do</a:t>
            </a:r>
          </a:p>
          <a:p>
            <a:pPr lvl="1" eaLnBrk="1" hangingPunct="1"/>
            <a:r>
              <a:rPr lang="en-GB" altLang="en-US" dirty="0"/>
              <a:t>what data will be collected and how</a:t>
            </a:r>
          </a:p>
          <a:p>
            <a:pPr lvl="1" eaLnBrk="1" hangingPunct="1"/>
            <a:r>
              <a:rPr lang="en-GB" altLang="en-US" dirty="0"/>
              <a:t>how access to data sources will be obtained</a:t>
            </a:r>
          </a:p>
          <a:p>
            <a:pPr lvl="1" eaLnBrk="1" hangingPunct="1"/>
            <a:r>
              <a:rPr lang="en-GB" altLang="en-US" dirty="0"/>
              <a:t>how data will be analysed</a:t>
            </a:r>
          </a:p>
          <a:p>
            <a:pPr lvl="1" eaLnBrk="1" hangingPunct="1"/>
            <a:r>
              <a:rPr lang="en-GB" altLang="en-US" dirty="0"/>
              <a:t>justification of your methodological decisions – why were these methods considered the most appropriate for your research question &amp; context?</a:t>
            </a:r>
          </a:p>
          <a:p>
            <a:pPr eaLnBrk="1" hangingPunct="1"/>
            <a:endParaRPr lang="en-GB" altLang="en-US" dirty="0"/>
          </a:p>
        </p:txBody>
      </p:sp>
    </p:spTree>
    <p:extLst>
      <p:ext uri="{BB962C8B-B14F-4D97-AF65-F5344CB8AC3E}">
        <p14:creationId xmlns:p14="http://schemas.microsoft.com/office/powerpoint/2010/main" val="8426539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a:extLst>
              <a:ext uri="{FF2B5EF4-FFF2-40B4-BE49-F238E27FC236}">
                <a16:creationId xmlns:a16="http://schemas.microsoft.com/office/drawing/2014/main" id="{FA6FBEE0-6E4D-2048-B353-59C3990BFB65}"/>
              </a:ext>
            </a:extLst>
          </p:cNvPr>
          <p:cNvSpPr>
            <a:spLocks noGrp="1"/>
          </p:cNvSpPr>
          <p:nvPr>
            <p:ph type="title"/>
          </p:nvPr>
        </p:nvSpPr>
        <p:spPr/>
        <p:txBody>
          <a:bodyPr/>
          <a:lstStyle/>
          <a:p>
            <a:pPr eaLnBrk="1" hangingPunct="1"/>
            <a:r>
              <a:rPr lang="en-GB" altLang="en-US" sz="3600" dirty="0">
                <a:solidFill>
                  <a:srgbClr val="011893"/>
                </a:solidFill>
              </a:rPr>
              <a:t>Timetable</a:t>
            </a:r>
          </a:p>
        </p:txBody>
      </p:sp>
      <p:sp>
        <p:nvSpPr>
          <p:cNvPr id="3" name="Content Placeholder 2">
            <a:extLst>
              <a:ext uri="{FF2B5EF4-FFF2-40B4-BE49-F238E27FC236}">
                <a16:creationId xmlns:a16="http://schemas.microsoft.com/office/drawing/2014/main" id="{1B4F1822-10C5-0F46-B1D9-B5EF6A4DAC7A}"/>
              </a:ext>
            </a:extLst>
          </p:cNvPr>
          <p:cNvSpPr>
            <a:spLocks noGrp="1"/>
          </p:cNvSpPr>
          <p:nvPr>
            <p:ph sz="half" idx="1"/>
          </p:nvPr>
        </p:nvSpPr>
        <p:spPr/>
        <p:txBody>
          <a:bodyPr rtlCol="0">
            <a:normAutofit/>
          </a:bodyPr>
          <a:lstStyle/>
          <a:p>
            <a:pPr>
              <a:defRPr/>
            </a:pPr>
            <a:r>
              <a:rPr lang="en-GB" dirty="0"/>
              <a:t>Realistic timetable for completion of the project</a:t>
            </a:r>
          </a:p>
          <a:p>
            <a:pPr>
              <a:defRPr/>
            </a:pPr>
            <a:r>
              <a:rPr lang="en-GB" dirty="0"/>
              <a:t>Should include all the steps necessary to complete the project</a:t>
            </a:r>
          </a:p>
          <a:p>
            <a:pPr>
              <a:defRPr/>
            </a:pPr>
            <a:r>
              <a:rPr lang="en-GB" dirty="0"/>
              <a:t>Show key milestones and when they will be accomplished</a:t>
            </a:r>
          </a:p>
          <a:p>
            <a:pPr>
              <a:defRPr/>
            </a:pPr>
            <a:r>
              <a:rPr lang="en-GB" dirty="0"/>
              <a:t>May be presented as a GANTT chart</a:t>
            </a:r>
          </a:p>
          <a:p>
            <a:pPr>
              <a:defRPr/>
            </a:pPr>
            <a:endParaRPr lang="en-GB" dirty="0"/>
          </a:p>
        </p:txBody>
      </p:sp>
      <p:sp>
        <p:nvSpPr>
          <p:cNvPr id="4" name="Content Placeholder 3">
            <a:extLst>
              <a:ext uri="{FF2B5EF4-FFF2-40B4-BE49-F238E27FC236}">
                <a16:creationId xmlns:a16="http://schemas.microsoft.com/office/drawing/2014/main" id="{FC6FFAA9-10BF-0945-A42F-16BCD9B24762}"/>
              </a:ext>
            </a:extLst>
          </p:cNvPr>
          <p:cNvSpPr>
            <a:spLocks noGrp="1"/>
          </p:cNvSpPr>
          <p:nvPr>
            <p:ph sz="half" idx="2"/>
          </p:nvPr>
        </p:nvSpPr>
        <p:spPr/>
        <p:txBody>
          <a:bodyPr rtlCol="0">
            <a:normAutofit/>
          </a:bodyPr>
          <a:lstStyle/>
          <a:p>
            <a:pPr>
              <a:defRPr/>
            </a:pPr>
            <a:endParaRPr lang="en-GB" dirty="0"/>
          </a:p>
        </p:txBody>
      </p:sp>
      <p:pic>
        <p:nvPicPr>
          <p:cNvPr id="22532" name="Picture 2">
            <a:extLst>
              <a:ext uri="{FF2B5EF4-FFF2-40B4-BE49-F238E27FC236}">
                <a16:creationId xmlns:a16="http://schemas.microsoft.com/office/drawing/2014/main" id="{F1CA126D-90A9-7A4A-BC07-968D095995A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2349501"/>
            <a:ext cx="4103688" cy="272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911874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a:extLst>
              <a:ext uri="{FF2B5EF4-FFF2-40B4-BE49-F238E27FC236}">
                <a16:creationId xmlns:a16="http://schemas.microsoft.com/office/drawing/2014/main" id="{22940735-57F6-ED43-810F-CADA4CB8E814}"/>
              </a:ext>
            </a:extLst>
          </p:cNvPr>
          <p:cNvSpPr>
            <a:spLocks noGrp="1"/>
          </p:cNvSpPr>
          <p:nvPr>
            <p:ph type="title"/>
          </p:nvPr>
        </p:nvSpPr>
        <p:spPr/>
        <p:txBody>
          <a:bodyPr/>
          <a:lstStyle/>
          <a:p>
            <a:pPr eaLnBrk="1" hangingPunct="1"/>
            <a:r>
              <a:rPr lang="en-GB" altLang="en-US" sz="3600" dirty="0">
                <a:solidFill>
                  <a:srgbClr val="011893"/>
                </a:solidFill>
              </a:rPr>
              <a:t>Resources</a:t>
            </a:r>
          </a:p>
        </p:txBody>
      </p:sp>
      <p:sp>
        <p:nvSpPr>
          <p:cNvPr id="23554" name="Content Placeholder 4">
            <a:extLst>
              <a:ext uri="{FF2B5EF4-FFF2-40B4-BE49-F238E27FC236}">
                <a16:creationId xmlns:a16="http://schemas.microsoft.com/office/drawing/2014/main" id="{28467FF3-960E-684E-BBBD-6A92E2779E62}"/>
              </a:ext>
            </a:extLst>
          </p:cNvPr>
          <p:cNvSpPr>
            <a:spLocks noGrp="1"/>
          </p:cNvSpPr>
          <p:nvPr>
            <p:ph idx="1"/>
          </p:nvPr>
        </p:nvSpPr>
        <p:spPr>
          <a:xfrm>
            <a:off x="2013019" y="1124744"/>
            <a:ext cx="8229600" cy="3917032"/>
          </a:xfrm>
        </p:spPr>
        <p:txBody>
          <a:bodyPr/>
          <a:lstStyle/>
          <a:p>
            <a:pPr eaLnBrk="1" hangingPunct="1"/>
            <a:r>
              <a:rPr lang="en-GB" altLang="en-US" dirty="0"/>
              <a:t>Must be realistic – do your homework to find out how long this is going to take – You have one week +++</a:t>
            </a:r>
          </a:p>
          <a:p>
            <a:pPr eaLnBrk="1" hangingPunct="1"/>
            <a:endParaRPr lang="en-GB" altLang="en-US" dirty="0"/>
          </a:p>
          <a:p>
            <a:pPr eaLnBrk="1" hangingPunct="1"/>
            <a:r>
              <a:rPr lang="en-GB" altLang="en-US" dirty="0"/>
              <a:t>Remember: Resources for transcription, printing and travel; participant compensation</a:t>
            </a:r>
          </a:p>
          <a:p>
            <a:pPr eaLnBrk="1" hangingPunct="1">
              <a:buFont typeface="Arial" panose="020B0604020202020204" pitchFamily="34" charset="0"/>
              <a:buNone/>
            </a:pPr>
            <a:endParaRPr lang="en-GB" altLang="en-US" dirty="0"/>
          </a:p>
        </p:txBody>
      </p:sp>
    </p:spTree>
    <p:extLst>
      <p:ext uri="{BB962C8B-B14F-4D97-AF65-F5344CB8AC3E}">
        <p14:creationId xmlns:p14="http://schemas.microsoft.com/office/powerpoint/2010/main" val="11031154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1">
            <a:extLst>
              <a:ext uri="{FF2B5EF4-FFF2-40B4-BE49-F238E27FC236}">
                <a16:creationId xmlns:a16="http://schemas.microsoft.com/office/drawing/2014/main" id="{BF71F0A5-4888-5840-9019-59121A8CFD5C}"/>
              </a:ext>
            </a:extLst>
          </p:cNvPr>
          <p:cNvSpPr>
            <a:spLocks noGrp="1"/>
          </p:cNvSpPr>
          <p:nvPr>
            <p:ph type="title"/>
          </p:nvPr>
        </p:nvSpPr>
        <p:spPr/>
        <p:txBody>
          <a:bodyPr/>
          <a:lstStyle/>
          <a:p>
            <a:pPr eaLnBrk="1" hangingPunct="1"/>
            <a:r>
              <a:rPr lang="en-GB" altLang="en-US" sz="3600"/>
              <a:t>Logistical and ethical considerations and limitations</a:t>
            </a:r>
          </a:p>
        </p:txBody>
      </p:sp>
      <p:sp>
        <p:nvSpPr>
          <p:cNvPr id="3" name="Content Placeholder 2">
            <a:extLst>
              <a:ext uri="{FF2B5EF4-FFF2-40B4-BE49-F238E27FC236}">
                <a16:creationId xmlns:a16="http://schemas.microsoft.com/office/drawing/2014/main" id="{37CA42EC-0D08-0449-8DEA-25161EC9DD31}"/>
              </a:ext>
            </a:extLst>
          </p:cNvPr>
          <p:cNvSpPr>
            <a:spLocks noGrp="1"/>
          </p:cNvSpPr>
          <p:nvPr>
            <p:ph idx="1"/>
          </p:nvPr>
        </p:nvSpPr>
        <p:spPr/>
        <p:txBody>
          <a:bodyPr rtlCol="0">
            <a:normAutofit/>
          </a:bodyPr>
          <a:lstStyle/>
          <a:p>
            <a:pPr>
              <a:defRPr/>
            </a:pPr>
            <a:r>
              <a:rPr lang="en-GB" dirty="0"/>
              <a:t>What problems do you think you might encounter?</a:t>
            </a:r>
          </a:p>
          <a:p>
            <a:pPr>
              <a:defRPr/>
            </a:pPr>
            <a:r>
              <a:rPr lang="en-GB" dirty="0"/>
              <a:t>What ethical issues are presented by this research?</a:t>
            </a:r>
          </a:p>
          <a:p>
            <a:pPr>
              <a:defRPr/>
            </a:pPr>
            <a:r>
              <a:rPr lang="en-GB" dirty="0"/>
              <a:t>How will you design your research in order to overcome these difficulties?</a:t>
            </a:r>
          </a:p>
          <a:p>
            <a:pPr>
              <a:defRPr/>
            </a:pPr>
            <a:r>
              <a:rPr lang="en-GB" dirty="0"/>
              <a:t>What limitations will your research have? (All research has some limitations, and they need to be acknowledged.)</a:t>
            </a:r>
          </a:p>
        </p:txBody>
      </p:sp>
    </p:spTree>
    <p:extLst>
      <p:ext uri="{BB962C8B-B14F-4D97-AF65-F5344CB8AC3E}">
        <p14:creationId xmlns:p14="http://schemas.microsoft.com/office/powerpoint/2010/main" val="21766602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Title 1">
            <a:extLst>
              <a:ext uri="{FF2B5EF4-FFF2-40B4-BE49-F238E27FC236}">
                <a16:creationId xmlns:a16="http://schemas.microsoft.com/office/drawing/2014/main" id="{5867152C-7676-754F-9CAF-508CC88BD05A}"/>
              </a:ext>
            </a:extLst>
          </p:cNvPr>
          <p:cNvSpPr>
            <a:spLocks noGrp="1"/>
          </p:cNvSpPr>
          <p:nvPr>
            <p:ph type="title"/>
          </p:nvPr>
        </p:nvSpPr>
        <p:spPr>
          <a:xfrm>
            <a:off x="1703512" y="-315416"/>
            <a:ext cx="8229600" cy="1143000"/>
          </a:xfrm>
        </p:spPr>
        <p:txBody>
          <a:bodyPr/>
          <a:lstStyle/>
          <a:p>
            <a:pPr eaLnBrk="1" hangingPunct="1"/>
            <a:r>
              <a:rPr lang="en-GB" altLang="en-US" sz="3600" dirty="0">
                <a:solidFill>
                  <a:srgbClr val="011893"/>
                </a:solidFill>
              </a:rPr>
              <a:t>Bibliography</a:t>
            </a:r>
          </a:p>
        </p:txBody>
      </p:sp>
      <p:sp>
        <p:nvSpPr>
          <p:cNvPr id="25602" name="Content Placeholder 2">
            <a:extLst>
              <a:ext uri="{FF2B5EF4-FFF2-40B4-BE49-F238E27FC236}">
                <a16:creationId xmlns:a16="http://schemas.microsoft.com/office/drawing/2014/main" id="{30121126-A8AB-F74D-BDE4-4108984B604A}"/>
              </a:ext>
            </a:extLst>
          </p:cNvPr>
          <p:cNvSpPr>
            <a:spLocks noGrp="1"/>
          </p:cNvSpPr>
          <p:nvPr>
            <p:ph idx="1"/>
          </p:nvPr>
        </p:nvSpPr>
        <p:spPr>
          <a:xfrm>
            <a:off x="1722731" y="548680"/>
            <a:ext cx="8229600" cy="3917032"/>
          </a:xfrm>
        </p:spPr>
        <p:txBody>
          <a:bodyPr/>
          <a:lstStyle/>
          <a:p>
            <a:pPr eaLnBrk="1" hangingPunct="1">
              <a:buFont typeface="Arial" panose="020B0604020202020204" pitchFamily="34" charset="0"/>
              <a:buNone/>
            </a:pPr>
            <a:r>
              <a:rPr lang="en-GB" altLang="en-US" dirty="0"/>
              <a:t>One list of sources cited</a:t>
            </a:r>
          </a:p>
          <a:p>
            <a:pPr lvl="1" eaLnBrk="1" hangingPunct="1"/>
            <a:r>
              <a:rPr lang="en-GB" altLang="en-US" dirty="0"/>
              <a:t>alphabetical order by author’s surname</a:t>
            </a:r>
          </a:p>
          <a:p>
            <a:pPr lvl="1" eaLnBrk="1" hangingPunct="1"/>
            <a:r>
              <a:rPr lang="en-GB" altLang="en-US" dirty="0"/>
              <a:t>don’t separate web sources from other sources</a:t>
            </a:r>
          </a:p>
          <a:p>
            <a:pPr lvl="1" eaLnBrk="1" hangingPunct="1"/>
            <a:r>
              <a:rPr lang="en-GB" altLang="en-US" dirty="0"/>
              <a:t>online journals are cited as journals not web pages</a:t>
            </a:r>
          </a:p>
          <a:p>
            <a:pPr lvl="1" eaLnBrk="1" hangingPunct="1"/>
            <a:r>
              <a:rPr lang="en-GB" altLang="en-US" dirty="0"/>
              <a:t>follow preferred style (Harvard or Another)</a:t>
            </a:r>
          </a:p>
          <a:p>
            <a:pPr lvl="1" eaLnBrk="1" hangingPunct="1"/>
            <a:r>
              <a:rPr lang="en-GB" altLang="en-US" dirty="0"/>
              <a:t>Provide separate reference list and bibliography – provide citations (e.g. in your literature review or methodology) in the text of the proposal for all sources that you have read and are relevant</a:t>
            </a:r>
          </a:p>
        </p:txBody>
      </p:sp>
    </p:spTree>
    <p:extLst>
      <p:ext uri="{BB962C8B-B14F-4D97-AF65-F5344CB8AC3E}">
        <p14:creationId xmlns:p14="http://schemas.microsoft.com/office/powerpoint/2010/main" val="4648927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a:extLst>
              <a:ext uri="{FF2B5EF4-FFF2-40B4-BE49-F238E27FC236}">
                <a16:creationId xmlns:a16="http://schemas.microsoft.com/office/drawing/2014/main" id="{119AD09A-95CC-EC46-BBD6-E8E7E2367FEE}"/>
              </a:ext>
            </a:extLst>
          </p:cNvPr>
          <p:cNvSpPr>
            <a:spLocks noGrp="1"/>
          </p:cNvSpPr>
          <p:nvPr>
            <p:ph type="title"/>
          </p:nvPr>
        </p:nvSpPr>
        <p:spPr/>
        <p:txBody>
          <a:bodyPr/>
          <a:lstStyle/>
          <a:p>
            <a:pPr eaLnBrk="1" hangingPunct="1"/>
            <a:r>
              <a:rPr lang="en-GB" altLang="en-US" sz="4000" dirty="0">
                <a:solidFill>
                  <a:srgbClr val="011893"/>
                </a:solidFill>
              </a:rPr>
              <a:t>Tips for good proposals</a:t>
            </a:r>
          </a:p>
        </p:txBody>
      </p:sp>
      <p:sp>
        <p:nvSpPr>
          <p:cNvPr id="26626" name="Content Placeholder 2">
            <a:extLst>
              <a:ext uri="{FF2B5EF4-FFF2-40B4-BE49-F238E27FC236}">
                <a16:creationId xmlns:a16="http://schemas.microsoft.com/office/drawing/2014/main" id="{D6ED1763-55FE-A845-ABD1-A1C0F59268EB}"/>
              </a:ext>
            </a:extLst>
          </p:cNvPr>
          <p:cNvSpPr>
            <a:spLocks noGrp="1"/>
          </p:cNvSpPr>
          <p:nvPr>
            <p:ph idx="1"/>
          </p:nvPr>
        </p:nvSpPr>
        <p:spPr>
          <a:xfrm>
            <a:off x="1981200" y="1124744"/>
            <a:ext cx="8229600" cy="3917032"/>
          </a:xfrm>
        </p:spPr>
        <p:txBody>
          <a:bodyPr/>
          <a:lstStyle/>
          <a:p>
            <a:pPr eaLnBrk="1" hangingPunct="1"/>
            <a:r>
              <a:rPr lang="en-GB" altLang="en-US" dirty="0"/>
              <a:t>Very clear research question and aims: the reviewer should understand exactly what you want to find out.</a:t>
            </a:r>
          </a:p>
          <a:p>
            <a:pPr eaLnBrk="1" hangingPunct="1"/>
            <a:r>
              <a:rPr lang="en-GB" altLang="en-US" dirty="0"/>
              <a:t>Clear and sound theoretical basis.</a:t>
            </a:r>
          </a:p>
          <a:p>
            <a:pPr eaLnBrk="1" hangingPunct="1"/>
            <a:r>
              <a:rPr lang="en-GB" altLang="en-US" dirty="0"/>
              <a:t>Justification for methodology: why is this the best way to find out what you need to know?</a:t>
            </a:r>
          </a:p>
          <a:p>
            <a:pPr eaLnBrk="1" hangingPunct="1"/>
            <a:r>
              <a:rPr lang="en-GB" altLang="en-US" dirty="0"/>
              <a:t>Detailed methodology.</a:t>
            </a:r>
          </a:p>
        </p:txBody>
      </p:sp>
    </p:spTree>
    <p:extLst>
      <p:ext uri="{BB962C8B-B14F-4D97-AF65-F5344CB8AC3E}">
        <p14:creationId xmlns:p14="http://schemas.microsoft.com/office/powerpoint/2010/main" val="5584046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a:extLst>
              <a:ext uri="{FF2B5EF4-FFF2-40B4-BE49-F238E27FC236}">
                <a16:creationId xmlns:a16="http://schemas.microsoft.com/office/drawing/2014/main" id="{F61ACE38-2473-F54A-AEA6-289C01C91F34}"/>
              </a:ext>
            </a:extLst>
          </p:cNvPr>
          <p:cNvSpPr>
            <a:spLocks noGrp="1"/>
          </p:cNvSpPr>
          <p:nvPr>
            <p:ph type="title"/>
          </p:nvPr>
        </p:nvSpPr>
        <p:spPr/>
        <p:txBody>
          <a:bodyPr/>
          <a:lstStyle/>
          <a:p>
            <a:pPr eaLnBrk="1" hangingPunct="1"/>
            <a:r>
              <a:rPr lang="en-GB" altLang="en-US" sz="4000" dirty="0">
                <a:solidFill>
                  <a:srgbClr val="011893"/>
                </a:solidFill>
              </a:rPr>
              <a:t>Tips for proposals, cont.</a:t>
            </a:r>
          </a:p>
        </p:txBody>
      </p:sp>
      <p:sp>
        <p:nvSpPr>
          <p:cNvPr id="27650" name="Content Placeholder 2">
            <a:extLst>
              <a:ext uri="{FF2B5EF4-FFF2-40B4-BE49-F238E27FC236}">
                <a16:creationId xmlns:a16="http://schemas.microsoft.com/office/drawing/2014/main" id="{AC2D75C0-B565-C64B-B867-9D6716A61809}"/>
              </a:ext>
            </a:extLst>
          </p:cNvPr>
          <p:cNvSpPr>
            <a:spLocks noGrp="1"/>
          </p:cNvSpPr>
          <p:nvPr>
            <p:ph idx="1"/>
          </p:nvPr>
        </p:nvSpPr>
        <p:spPr/>
        <p:txBody>
          <a:bodyPr/>
          <a:lstStyle/>
          <a:p>
            <a:pPr eaLnBrk="1" hangingPunct="1"/>
            <a:r>
              <a:rPr lang="en-GB" altLang="en-US" dirty="0"/>
              <a:t>Thoughtful discussion of ethical considerations and limitations of research.</a:t>
            </a:r>
          </a:p>
          <a:p>
            <a:pPr eaLnBrk="1" hangingPunct="1"/>
            <a:r>
              <a:rPr lang="en-GB" altLang="en-US" dirty="0"/>
              <a:t>Discussion of beneficiaries of research.</a:t>
            </a:r>
          </a:p>
          <a:p>
            <a:pPr eaLnBrk="1" hangingPunct="1"/>
            <a:r>
              <a:rPr lang="en-GB" altLang="en-US" dirty="0"/>
              <a:t>Realistic timetable.</a:t>
            </a:r>
          </a:p>
          <a:p>
            <a:pPr eaLnBrk="1" hangingPunct="1"/>
            <a:r>
              <a:rPr lang="en-GB" altLang="en-US" dirty="0"/>
              <a:t>Good value for money (if budget is being requested).</a:t>
            </a:r>
          </a:p>
        </p:txBody>
      </p:sp>
    </p:spTree>
    <p:extLst>
      <p:ext uri="{BB962C8B-B14F-4D97-AF65-F5344CB8AC3E}">
        <p14:creationId xmlns:p14="http://schemas.microsoft.com/office/powerpoint/2010/main" val="41071326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502736-0652-EA7E-A54B-996980D15393}"/>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dirty="0">
                <a:solidFill>
                  <a:srgbClr val="FFFFFF"/>
                </a:solidFill>
                <a:latin typeface="+mj-lt"/>
                <a:ea typeface="+mj-ea"/>
                <a:cs typeface="+mj-cs"/>
              </a:rPr>
              <a:t>Logic of the research proposal</a:t>
            </a:r>
          </a:p>
        </p:txBody>
      </p:sp>
      <p:pic>
        <p:nvPicPr>
          <p:cNvPr id="5" name="Content Placeholder 4">
            <a:extLst>
              <a:ext uri="{FF2B5EF4-FFF2-40B4-BE49-F238E27FC236}">
                <a16:creationId xmlns:a16="http://schemas.microsoft.com/office/drawing/2014/main" id="{9E5A0563-CD25-A2E9-8305-A73DD180E268}"/>
              </a:ext>
            </a:extLst>
          </p:cNvPr>
          <p:cNvPicPr>
            <a:picLocks noGrp="1" noChangeAspect="1"/>
          </p:cNvPicPr>
          <p:nvPr>
            <p:ph idx="1"/>
          </p:nvPr>
        </p:nvPicPr>
        <p:blipFill>
          <a:blip r:embed="rId2"/>
          <a:stretch>
            <a:fillRect/>
          </a:stretch>
        </p:blipFill>
        <p:spPr>
          <a:xfrm>
            <a:off x="4527804" y="97363"/>
            <a:ext cx="6946773" cy="5630338"/>
          </a:xfrm>
          <a:prstGeom prst="rect">
            <a:avLst/>
          </a:prstGeom>
        </p:spPr>
      </p:pic>
    </p:spTree>
    <p:extLst>
      <p:ext uri="{BB962C8B-B14F-4D97-AF65-F5344CB8AC3E}">
        <p14:creationId xmlns:p14="http://schemas.microsoft.com/office/powerpoint/2010/main" val="4858835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95B02314-A8FE-480F-FA28-54FED84DBE2B}"/>
              </a:ext>
            </a:extLst>
          </p:cNvPr>
          <p:cNvPicPr>
            <a:picLocks noGrp="1" noChangeAspect="1"/>
          </p:cNvPicPr>
          <p:nvPr>
            <p:ph idx="1"/>
          </p:nvPr>
        </p:nvPicPr>
        <p:blipFill rotWithShape="1">
          <a:blip r:embed="rId2"/>
          <a:srcRect t="16178" r="-1" b="-1"/>
          <a:stretch/>
        </p:blipFill>
        <p:spPr>
          <a:xfrm>
            <a:off x="547545" y="152401"/>
            <a:ext cx="11088962" cy="5600700"/>
          </a:xfrm>
          <a:prstGeom prst="rect">
            <a:avLst/>
          </a:prstGeom>
        </p:spPr>
      </p:pic>
    </p:spTree>
    <p:extLst>
      <p:ext uri="{BB962C8B-B14F-4D97-AF65-F5344CB8AC3E}">
        <p14:creationId xmlns:p14="http://schemas.microsoft.com/office/powerpoint/2010/main" val="12653895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lose-up of a question&#10;&#10;Description automatically generated">
            <a:extLst>
              <a:ext uri="{FF2B5EF4-FFF2-40B4-BE49-F238E27FC236}">
                <a16:creationId xmlns:a16="http://schemas.microsoft.com/office/drawing/2014/main" id="{CEDB0FCB-BBA5-EDE5-1019-4D5BA5AA1390}"/>
              </a:ext>
            </a:extLst>
          </p:cNvPr>
          <p:cNvPicPr>
            <a:picLocks noGrp="1" noChangeAspect="1"/>
          </p:cNvPicPr>
          <p:nvPr>
            <p:ph idx="1"/>
          </p:nvPr>
        </p:nvPicPr>
        <p:blipFill>
          <a:blip r:embed="rId2"/>
          <a:stretch>
            <a:fillRect/>
          </a:stretch>
        </p:blipFill>
        <p:spPr>
          <a:xfrm>
            <a:off x="2159840" y="457200"/>
            <a:ext cx="7872319" cy="5943600"/>
          </a:xfrm>
          <a:prstGeom prst="rect">
            <a:avLst/>
          </a:prstGeom>
        </p:spPr>
      </p:pic>
    </p:spTree>
    <p:extLst>
      <p:ext uri="{BB962C8B-B14F-4D97-AF65-F5344CB8AC3E}">
        <p14:creationId xmlns:p14="http://schemas.microsoft.com/office/powerpoint/2010/main" val="32997109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799A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a:extLst>
              <a:ext uri="{FF2B5EF4-FFF2-40B4-BE49-F238E27FC236}">
                <a16:creationId xmlns:a16="http://schemas.microsoft.com/office/drawing/2014/main" id="{A7ED0B8C-9DDA-44A8-2A03-D8E576E8F635}"/>
              </a:ext>
            </a:extLst>
          </p:cNvPr>
          <p:cNvPicPr>
            <a:picLocks noGrp="1" noChangeAspect="1"/>
          </p:cNvPicPr>
          <p:nvPr>
            <p:ph idx="1"/>
          </p:nvPr>
        </p:nvPicPr>
        <p:blipFill>
          <a:blip r:embed="rId2"/>
          <a:stretch>
            <a:fillRect/>
          </a:stretch>
        </p:blipFill>
        <p:spPr>
          <a:xfrm>
            <a:off x="1293356" y="643467"/>
            <a:ext cx="9605288" cy="5571066"/>
          </a:xfrm>
          <a:prstGeom prst="rect">
            <a:avLst/>
          </a:prstGeom>
        </p:spPr>
      </p:pic>
    </p:spTree>
    <p:extLst>
      <p:ext uri="{BB962C8B-B14F-4D97-AF65-F5344CB8AC3E}">
        <p14:creationId xmlns:p14="http://schemas.microsoft.com/office/powerpoint/2010/main" val="13296659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3956DE9C-E22D-A3C4-6EAB-1B06872DA139}"/>
              </a:ext>
            </a:extLst>
          </p:cNvPr>
          <p:cNvPicPr>
            <a:picLocks noGrp="1" noChangeAspect="1"/>
          </p:cNvPicPr>
          <p:nvPr>
            <p:ph idx="1"/>
          </p:nvPr>
        </p:nvPicPr>
        <p:blipFill>
          <a:blip r:embed="rId2"/>
          <a:stretch>
            <a:fillRect/>
          </a:stretch>
        </p:blipFill>
        <p:spPr>
          <a:xfrm>
            <a:off x="2959100" y="429"/>
            <a:ext cx="6654799" cy="6725008"/>
          </a:xfrm>
          <a:prstGeom prst="rect">
            <a:avLst/>
          </a:prstGeom>
        </p:spPr>
      </p:pic>
    </p:spTree>
    <p:extLst>
      <p:ext uri="{BB962C8B-B14F-4D97-AF65-F5344CB8AC3E}">
        <p14:creationId xmlns:p14="http://schemas.microsoft.com/office/powerpoint/2010/main" val="22292990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lose-up of a paper&#10;&#10;Description automatically generated">
            <a:extLst>
              <a:ext uri="{FF2B5EF4-FFF2-40B4-BE49-F238E27FC236}">
                <a16:creationId xmlns:a16="http://schemas.microsoft.com/office/drawing/2014/main" id="{BEAE2CDE-19F1-97C2-8493-E522445FE6FB}"/>
              </a:ext>
            </a:extLst>
          </p:cNvPr>
          <p:cNvPicPr>
            <a:picLocks noGrp="1" noChangeAspect="1"/>
          </p:cNvPicPr>
          <p:nvPr>
            <p:ph idx="1"/>
          </p:nvPr>
        </p:nvPicPr>
        <p:blipFill rotWithShape="1">
          <a:blip r:embed="rId2"/>
          <a:srcRect t="4304" b="12041"/>
          <a:stretch/>
        </p:blipFill>
        <p:spPr>
          <a:xfrm>
            <a:off x="457200" y="457200"/>
            <a:ext cx="11277600" cy="5943600"/>
          </a:xfrm>
          <a:prstGeom prst="rect">
            <a:avLst/>
          </a:prstGeom>
        </p:spPr>
      </p:pic>
    </p:spTree>
    <p:extLst>
      <p:ext uri="{BB962C8B-B14F-4D97-AF65-F5344CB8AC3E}">
        <p14:creationId xmlns:p14="http://schemas.microsoft.com/office/powerpoint/2010/main" val="364775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C889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screenshot of a questionnaire&#10;&#10;Description automatically generated">
            <a:extLst>
              <a:ext uri="{FF2B5EF4-FFF2-40B4-BE49-F238E27FC236}">
                <a16:creationId xmlns:a16="http://schemas.microsoft.com/office/drawing/2014/main" id="{82DA8A30-6E8D-B943-EBBF-CB89DCD2D08A}"/>
              </a:ext>
            </a:extLst>
          </p:cNvPr>
          <p:cNvPicPr>
            <a:picLocks noGrp="1" noChangeAspect="1"/>
          </p:cNvPicPr>
          <p:nvPr>
            <p:ph idx="1"/>
          </p:nvPr>
        </p:nvPicPr>
        <p:blipFill>
          <a:blip r:embed="rId2"/>
          <a:stretch>
            <a:fillRect/>
          </a:stretch>
        </p:blipFill>
        <p:spPr>
          <a:xfrm>
            <a:off x="643467" y="1074250"/>
            <a:ext cx="10905066" cy="4689179"/>
          </a:xfrm>
          <a:prstGeom prst="rect">
            <a:avLst/>
          </a:prstGeom>
        </p:spPr>
      </p:pic>
    </p:spTree>
    <p:extLst>
      <p:ext uri="{BB962C8B-B14F-4D97-AF65-F5344CB8AC3E}">
        <p14:creationId xmlns:p14="http://schemas.microsoft.com/office/powerpoint/2010/main" val="2507728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1">
            <a:extLst>
              <a:ext uri="{FF2B5EF4-FFF2-40B4-BE49-F238E27FC236}">
                <a16:creationId xmlns:a16="http://schemas.microsoft.com/office/drawing/2014/main" id="{C447E5B4-F63E-D749-A717-599E4238416C}"/>
              </a:ext>
            </a:extLst>
          </p:cNvPr>
          <p:cNvSpPr>
            <a:spLocks noGrp="1"/>
          </p:cNvSpPr>
          <p:nvPr>
            <p:ph type="title"/>
          </p:nvPr>
        </p:nvSpPr>
        <p:spPr>
          <a:xfrm>
            <a:off x="1961887" y="-83299"/>
            <a:ext cx="8229600" cy="1143000"/>
          </a:xfrm>
        </p:spPr>
        <p:txBody>
          <a:bodyPr/>
          <a:lstStyle/>
          <a:p>
            <a:pPr eaLnBrk="1" hangingPunct="1"/>
            <a:r>
              <a:rPr lang="en-GB" altLang="en-US" sz="4000" dirty="0">
                <a:solidFill>
                  <a:srgbClr val="011893"/>
                </a:solidFill>
              </a:rPr>
              <a:t>Exercise</a:t>
            </a:r>
          </a:p>
        </p:txBody>
      </p:sp>
      <p:sp>
        <p:nvSpPr>
          <p:cNvPr id="28674" name="Content Placeholder 2">
            <a:extLst>
              <a:ext uri="{FF2B5EF4-FFF2-40B4-BE49-F238E27FC236}">
                <a16:creationId xmlns:a16="http://schemas.microsoft.com/office/drawing/2014/main" id="{C1F1B396-F66A-D646-8073-4E1843C86ADF}"/>
              </a:ext>
            </a:extLst>
          </p:cNvPr>
          <p:cNvSpPr>
            <a:spLocks noGrp="1"/>
          </p:cNvSpPr>
          <p:nvPr>
            <p:ph idx="1"/>
          </p:nvPr>
        </p:nvSpPr>
        <p:spPr>
          <a:xfrm>
            <a:off x="1775521" y="908720"/>
            <a:ext cx="8712967" cy="3917032"/>
          </a:xfrm>
        </p:spPr>
        <p:txBody>
          <a:bodyPr/>
          <a:lstStyle/>
          <a:p>
            <a:pPr eaLnBrk="1" hangingPunct="1">
              <a:buFont typeface="Arial" panose="020B0604020202020204" pitchFamily="34" charset="0"/>
              <a:buNone/>
            </a:pPr>
            <a:r>
              <a:rPr lang="en-GB" altLang="en-US" dirty="0"/>
              <a:t>If you were a research partner looking at a</a:t>
            </a:r>
          </a:p>
          <a:p>
            <a:pPr eaLnBrk="1" hangingPunct="1">
              <a:buFont typeface="Arial" panose="020B0604020202020204" pitchFamily="34" charset="0"/>
              <a:buNone/>
            </a:pPr>
            <a:r>
              <a:rPr lang="en-GB" altLang="en-US" dirty="0"/>
              <a:t>proposal to undertake a piece of research in an</a:t>
            </a:r>
          </a:p>
          <a:p>
            <a:pPr eaLnBrk="1" hangingPunct="1">
              <a:buFont typeface="Arial" panose="020B0604020202020204" pitchFamily="34" charset="0"/>
              <a:buNone/>
            </a:pPr>
            <a:r>
              <a:rPr lang="en-GB" altLang="en-US" dirty="0"/>
              <a:t>organisation, what sorts of things would look</a:t>
            </a:r>
          </a:p>
          <a:p>
            <a:pPr eaLnBrk="1" hangingPunct="1">
              <a:buFont typeface="Arial" panose="020B0604020202020204" pitchFamily="34" charset="0"/>
              <a:buNone/>
            </a:pPr>
            <a:r>
              <a:rPr lang="en-GB" altLang="en-US" dirty="0"/>
              <a:t>you or to assure yourself that the research</a:t>
            </a:r>
          </a:p>
          <a:p>
            <a:pPr eaLnBrk="1" hangingPunct="1">
              <a:buFont typeface="Arial" panose="020B0604020202020204" pitchFamily="34" charset="0"/>
              <a:buNone/>
            </a:pPr>
            <a:r>
              <a:rPr lang="en-GB" altLang="en-US" dirty="0"/>
              <a:t>project was worth undertaking and was likely</a:t>
            </a:r>
          </a:p>
          <a:p>
            <a:pPr eaLnBrk="1" hangingPunct="1">
              <a:buFont typeface="Arial" panose="020B0604020202020204" pitchFamily="34" charset="0"/>
              <a:buNone/>
            </a:pPr>
            <a:r>
              <a:rPr lang="en-GB" altLang="en-US"/>
              <a:t>to yield results</a:t>
            </a:r>
            <a:r>
              <a:rPr lang="en-GB" altLang="en-US" dirty="0"/>
              <a:t>?</a:t>
            </a:r>
          </a:p>
          <a:p>
            <a:pPr eaLnBrk="1" hangingPunct="1"/>
            <a:endParaRPr lang="en-GB" altLang="en-US" dirty="0"/>
          </a:p>
        </p:txBody>
      </p:sp>
    </p:spTree>
    <p:extLst>
      <p:ext uri="{BB962C8B-B14F-4D97-AF65-F5344CB8AC3E}">
        <p14:creationId xmlns:p14="http://schemas.microsoft.com/office/powerpoint/2010/main" val="25674132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6F618-32CD-4A8F-EC63-F7479D35F0D4}"/>
              </a:ext>
            </a:extLst>
          </p:cNvPr>
          <p:cNvSpPr>
            <a:spLocks noGrp="1"/>
          </p:cNvSpPr>
          <p:nvPr>
            <p:ph type="title"/>
          </p:nvPr>
        </p:nvSpPr>
        <p:spPr/>
        <p:txBody>
          <a:bodyPr/>
          <a:lstStyle/>
          <a:p>
            <a:r>
              <a:rPr lang="en-GB" dirty="0">
                <a:highlight>
                  <a:srgbClr val="00FFFF"/>
                </a:highlight>
              </a:rPr>
              <a:t>Class Activity:</a:t>
            </a:r>
            <a:br>
              <a:rPr lang="en-GB" dirty="0">
                <a:highlight>
                  <a:srgbClr val="00FFFF"/>
                </a:highlight>
              </a:rPr>
            </a:br>
            <a:endParaRPr lang="en-GB" dirty="0">
              <a:highlight>
                <a:srgbClr val="00FFFF"/>
              </a:highlight>
            </a:endParaRPr>
          </a:p>
        </p:txBody>
      </p:sp>
      <p:sp>
        <p:nvSpPr>
          <p:cNvPr id="3" name="Content Placeholder 2">
            <a:extLst>
              <a:ext uri="{FF2B5EF4-FFF2-40B4-BE49-F238E27FC236}">
                <a16:creationId xmlns:a16="http://schemas.microsoft.com/office/drawing/2014/main" id="{D3B72248-9E3F-A3A8-5C29-42F1B12333C9}"/>
              </a:ext>
            </a:extLst>
          </p:cNvPr>
          <p:cNvSpPr>
            <a:spLocks noGrp="1"/>
          </p:cNvSpPr>
          <p:nvPr>
            <p:ph idx="1"/>
          </p:nvPr>
        </p:nvSpPr>
        <p:spPr/>
        <p:txBody>
          <a:bodyPr>
            <a:normAutofit/>
          </a:bodyPr>
          <a:lstStyle/>
          <a:p>
            <a:pPr marL="0" indent="0">
              <a:buNone/>
            </a:pPr>
            <a:r>
              <a:rPr lang="en-GB" sz="3600" dirty="0"/>
              <a:t>RESEARCH IDEA/TOPIC AND POSSIBLE RESEARCH QUESTIONS</a:t>
            </a:r>
          </a:p>
        </p:txBody>
      </p:sp>
    </p:spTree>
    <p:extLst>
      <p:ext uri="{BB962C8B-B14F-4D97-AF65-F5344CB8AC3E}">
        <p14:creationId xmlns:p14="http://schemas.microsoft.com/office/powerpoint/2010/main" val="40018329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64F8B-BBA6-47F5-A5F5-5BA1F68F5BB5}"/>
              </a:ext>
            </a:extLst>
          </p:cNvPr>
          <p:cNvSpPr>
            <a:spLocks noGrp="1"/>
          </p:cNvSpPr>
          <p:nvPr>
            <p:ph type="title"/>
          </p:nvPr>
        </p:nvSpPr>
        <p:spPr/>
        <p:txBody>
          <a:bodyPr>
            <a:normAutofit fontScale="90000"/>
          </a:bodyPr>
          <a:lstStyle/>
          <a:p>
            <a:r>
              <a:rPr lang="en-GB" dirty="0"/>
              <a:t>For Next Week:</a:t>
            </a:r>
            <a:br>
              <a:rPr lang="en-GB" dirty="0"/>
            </a:br>
            <a:br>
              <a:rPr lang="en-GB" dirty="0"/>
            </a:br>
            <a:r>
              <a:rPr lang="en-GB" dirty="0">
                <a:solidFill>
                  <a:schemeClr val="accent1"/>
                </a:solidFill>
              </a:rPr>
              <a:t>How do I produce a good research proposal</a:t>
            </a:r>
          </a:p>
        </p:txBody>
      </p:sp>
      <p:sp>
        <p:nvSpPr>
          <p:cNvPr id="3" name="Content Placeholder 2">
            <a:extLst>
              <a:ext uri="{FF2B5EF4-FFF2-40B4-BE49-F238E27FC236}">
                <a16:creationId xmlns:a16="http://schemas.microsoft.com/office/drawing/2014/main" id="{7C6CCEDA-25A5-C0C4-3A7B-199598B51707}"/>
              </a:ext>
            </a:extLst>
          </p:cNvPr>
          <p:cNvSpPr>
            <a:spLocks noGrp="1"/>
          </p:cNvSpPr>
          <p:nvPr>
            <p:ph idx="1"/>
          </p:nvPr>
        </p:nvSpPr>
        <p:spPr/>
        <p:txBody>
          <a:bodyPr/>
          <a:lstStyle/>
          <a:p>
            <a:pPr marL="0" indent="0">
              <a:buNone/>
            </a:pPr>
            <a:r>
              <a:rPr lang="en-GB" dirty="0">
                <a:solidFill>
                  <a:schemeClr val="accent1"/>
                </a:solidFill>
              </a:rPr>
              <a:t>Read Chapters Chapter 4- 10  (Martyn Denscombe 2012) – Book is available on the ONLINE reading list.</a:t>
            </a:r>
          </a:p>
          <a:p>
            <a:pPr marL="0" indent="0">
              <a:buNone/>
            </a:pPr>
            <a:endParaRPr lang="en-GB" dirty="0"/>
          </a:p>
          <a:p>
            <a:pPr marL="0" indent="0">
              <a:buNone/>
            </a:pPr>
            <a:r>
              <a:rPr lang="en-GB" dirty="0">
                <a:highlight>
                  <a:srgbClr val="00FFFF"/>
                </a:highlight>
              </a:rPr>
              <a:t>Complete your research proposal and do a presentation next week.</a:t>
            </a:r>
          </a:p>
          <a:p>
            <a:pPr marL="0" indent="0">
              <a:buNone/>
            </a:pPr>
            <a:endParaRPr lang="en-GB" dirty="0"/>
          </a:p>
          <a:p>
            <a:pPr marL="0" indent="0">
              <a:buNone/>
            </a:pPr>
            <a:r>
              <a:rPr lang="en-GB" b="1" dirty="0"/>
              <a:t>This is the basis of your Research Article  (Assessment Part1)</a:t>
            </a:r>
          </a:p>
        </p:txBody>
      </p:sp>
    </p:spTree>
    <p:extLst>
      <p:ext uri="{BB962C8B-B14F-4D97-AF65-F5344CB8AC3E}">
        <p14:creationId xmlns:p14="http://schemas.microsoft.com/office/powerpoint/2010/main" val="182684411"/>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58fca413-3b36-4298-af2b-d24aa1f4750f">
      <Terms xmlns="http://schemas.microsoft.com/office/infopath/2007/PartnerControls"/>
    </lcf76f155ced4ddcb4097134ff3c332f>
    <TaxCatchAll xmlns="1084fe36-8241-4751-a893-1fa9f44ff207" xsi:nil="true"/>
    <SharedWithUsers xmlns="1084fe36-8241-4751-a893-1fa9f44ff207">
      <UserInfo>
        <DisplayName>Kyle Erickson</DisplayName>
        <AccountId>17</AccountId>
        <AccountType/>
      </UserInfo>
      <UserInfo>
        <DisplayName>Magdalena Ohrman</DisplayName>
        <AccountId>13</AccountId>
        <AccountType/>
      </UserInfo>
      <UserInfo>
        <DisplayName>Errietta Bissa</DisplayName>
        <AccountId>12</AccountId>
        <AccountType/>
      </UserInfo>
      <UserInfo>
        <DisplayName>Joanne Price</DisplayName>
        <AccountId>134</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15" ma:contentTypeDescription="Create a new document." ma:contentTypeScope="" ma:versionID="88d377bbb04589a03e167bb4dce2ed9b">
  <xsd:schema xmlns:xsd="http://www.w3.org/2001/XMLSchema" xmlns:xs="http://www.w3.org/2001/XMLSchema" xmlns:p="http://schemas.microsoft.com/office/2006/metadata/properties" xmlns:ns2="58fca413-3b36-4298-af2b-d24aa1f4750f" xmlns:ns3="1084fe36-8241-4751-a893-1fa9f44ff207" targetNamespace="http://schemas.microsoft.com/office/2006/metadata/properties" ma:root="true" ma:fieldsID="a83c89f097d3dbb612ba75a0c85ec0f4" ns2:_="" ns3:_="">
    <xsd:import namespace="58fca413-3b36-4298-af2b-d24aa1f4750f"/>
    <xsd:import namespace="1084fe36-8241-4751-a893-1fa9f44ff207"/>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SearchProperties" minOccurs="0"/>
                <xsd:element ref="ns3:SharedWithUsers" minOccurs="0"/>
                <xsd:element ref="ns3:SharedWithDetails" minOccurs="0"/>
                <xsd:element ref="ns2:MediaServiceDateTaken" minOccurs="0"/>
                <xsd:element ref="ns2:MediaLengthInSeconds" minOccurs="0"/>
                <xsd:element ref="ns2:MediaServiceLocation"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Location" ma:index="21" nillable="true" ma:displayName="Location" ma:indexed="true" ma:internalName="MediaServiceLocation" ma:readOnly="true">
      <xsd:simpleType>
        <xsd:restriction base="dms:Text"/>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084fe36-8241-4751-a893-1fa9f44ff207"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57825e2e-b4cb-4c0a-9f8d-3bc57ca7aae6}" ma:internalName="TaxCatchAll" ma:showField="CatchAllData" ma:web="1084fe36-8241-4751-a893-1fa9f44ff207">
      <xsd:complexType>
        <xsd:complexContent>
          <xsd:extension base="dms:MultiChoiceLookup">
            <xsd:sequence>
              <xsd:element name="Value" type="dms:Lookup" maxOccurs="unbounded" minOccurs="0" nillable="true"/>
            </xsd:sequence>
          </xsd:extension>
        </xsd:complexContent>
      </xsd:complexType>
    </xsd:element>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C00B7-894A-4FF9-8954-5C11DD8B84A2}">
  <ds:schemaRefs>
    <ds:schemaRef ds:uri="http://schemas.microsoft.com/office/2006/documentManagement/types"/>
    <ds:schemaRef ds:uri="http://purl.org/dc/elements/1.1/"/>
    <ds:schemaRef ds:uri="http://www.w3.org/XML/1998/namespace"/>
    <ds:schemaRef ds:uri="58fca413-3b36-4298-af2b-d24aa1f4750f"/>
    <ds:schemaRef ds:uri="http://schemas.microsoft.com/office/infopath/2007/PartnerControls"/>
    <ds:schemaRef ds:uri="http://schemas.microsoft.com/office/2006/metadata/properties"/>
    <ds:schemaRef ds:uri="http://purl.org/dc/terms/"/>
    <ds:schemaRef ds:uri="http://schemas.openxmlformats.org/package/2006/metadata/core-properties"/>
    <ds:schemaRef ds:uri="1084fe36-8241-4751-a893-1fa9f44ff207"/>
    <ds:schemaRef ds:uri="http://purl.org/dc/dcmitype/"/>
  </ds:schemaRefs>
</ds:datastoreItem>
</file>

<file path=customXml/itemProps2.xml><?xml version="1.0" encoding="utf-8"?>
<ds:datastoreItem xmlns:ds="http://schemas.openxmlformats.org/officeDocument/2006/customXml" ds:itemID="{215FB024-880A-4974-8524-70C44E6D2B1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8fca413-3b36-4298-af2b-d24aa1f4750f"/>
    <ds:schemaRef ds:uri="1084fe36-8241-4751-a893-1fa9f44ff20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1EB36A1-00A8-4A82-8553-77C9455E5C4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Induction Slides DBA Oct 23 intake</Template>
  <TotalTime>6</TotalTime>
  <Words>844</Words>
  <Application>Microsoft Office PowerPoint</Application>
  <PresentationFormat>Widescreen</PresentationFormat>
  <Paragraphs>114</Paragraphs>
  <Slides>27</Slides>
  <Notes>1</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27</vt:i4>
      </vt:variant>
    </vt:vector>
  </HeadingPairs>
  <TitlesOfParts>
    <vt:vector size="33" baseType="lpstr">
      <vt:lpstr>Aptos</vt:lpstr>
      <vt:lpstr>Arial</vt:lpstr>
      <vt:lpstr>Calibri</vt:lpstr>
      <vt:lpstr>Calibri Light</vt:lpstr>
      <vt:lpstr>UWTSD 200_Title Page</vt:lpstr>
      <vt:lpstr>UWTSD 200_Text 1</vt:lpstr>
      <vt:lpstr>PowerPoint Presentation</vt:lpstr>
      <vt:lpstr>Todays Sessions topic – session plan</vt:lpstr>
      <vt:lpstr>Reflective Reading</vt:lpstr>
      <vt:lpstr>Foundations of social science research</vt:lpstr>
      <vt:lpstr>PowerPoint Presentation</vt:lpstr>
      <vt:lpstr> RESEARCH PROPOSALS - logic of research proposals </vt:lpstr>
      <vt:lpstr>Research proposal</vt:lpstr>
      <vt:lpstr>Research proposal components</vt:lpstr>
      <vt:lpstr>Qualitative Research</vt:lpstr>
      <vt:lpstr>Background/Literature Review</vt:lpstr>
      <vt:lpstr>Methodology</vt:lpstr>
      <vt:lpstr>Timetable</vt:lpstr>
      <vt:lpstr>Resources</vt:lpstr>
      <vt:lpstr>Logistical and ethical considerations and limitations</vt:lpstr>
      <vt:lpstr>Bibliography</vt:lpstr>
      <vt:lpstr>Tips for good proposals</vt:lpstr>
      <vt:lpstr>Tips for proposals, cont.</vt:lpstr>
      <vt:lpstr>Logic of the research proposal</vt:lpstr>
      <vt:lpstr>PowerPoint Presentation</vt:lpstr>
      <vt:lpstr>PowerPoint Presentation</vt:lpstr>
      <vt:lpstr>PowerPoint Presentation</vt:lpstr>
      <vt:lpstr>PowerPoint Presentation</vt:lpstr>
      <vt:lpstr>PowerPoint Presentation</vt:lpstr>
      <vt:lpstr>PowerPoint Presentation</vt:lpstr>
      <vt:lpstr>Exercise</vt:lpstr>
      <vt:lpstr>Class Activity: </vt:lpstr>
      <vt:lpstr>For Next Week:  How do I produce a good research proposal</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Mohamed Asim</dc:creator>
  <cp:lastModifiedBy>Amare Desta</cp:lastModifiedBy>
  <cp:revision>6</cp:revision>
  <dcterms:created xsi:type="dcterms:W3CDTF">2023-10-08T18:11:10Z</dcterms:created>
  <dcterms:modified xsi:type="dcterms:W3CDTF">2026-10-06T17:20:51Z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0x0101000BE7DBDF00C77446A3212AEFF4577A21</vt:lpwstr>
  </property>
  <property fmtid="{D5CDD505-2E9C-101B-9397-08002B2CF9AE}" pid="3" name="MediaServiceImageTags">
    <vt:lpwstr/>
  </property>
</Properties>
</file>