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80105"/>
    <a:srgbClr val="AB7C53"/>
    <a:srgbClr val="78110F"/>
    <a:srgbClr val="BA4E31"/>
    <a:srgbClr val="72774D"/>
    <a:srgbClr val="283F19"/>
    <a:srgbClr val="55593A"/>
    <a:srgbClr val="32361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47" autoAdjust="0"/>
  </p:normalViewPr>
  <p:slideViewPr>
    <p:cSldViewPr snapToGrid="0">
      <p:cViewPr varScale="1">
        <p:scale>
          <a:sx n="68" d="100"/>
          <a:sy n="68" d="100"/>
        </p:scale>
        <p:origin x="96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.E. M." userId="5ca460198cf89f52" providerId="LiveId" clId="{E6619307-46E9-41E3-B98A-B1355F3D5F40}"/>
    <pc:docChg chg="undo custSel addSld modSld">
      <pc:chgData name="I.E. M." userId="5ca460198cf89f52" providerId="LiveId" clId="{E6619307-46E9-41E3-B98A-B1355F3D5F40}" dt="2022-11-18T22:04:29.468" v="32" actId="478"/>
      <pc:docMkLst>
        <pc:docMk/>
      </pc:docMkLst>
      <pc:sldChg chg="addSp delSp modSp new mod">
        <pc:chgData name="I.E. M." userId="5ca460198cf89f52" providerId="LiveId" clId="{E6619307-46E9-41E3-B98A-B1355F3D5F40}" dt="2022-11-18T22:04:29.468" v="32" actId="478"/>
        <pc:sldMkLst>
          <pc:docMk/>
          <pc:sldMk cId="2083771753" sldId="260"/>
        </pc:sldMkLst>
        <pc:spChg chg="mod">
          <ac:chgData name="I.E. M." userId="5ca460198cf89f52" providerId="LiveId" clId="{E6619307-46E9-41E3-B98A-B1355F3D5F40}" dt="2022-11-18T22:00:12.544" v="28" actId="1076"/>
          <ac:spMkLst>
            <pc:docMk/>
            <pc:sldMk cId="2083771753" sldId="260"/>
            <ac:spMk id="2" creationId="{5D0BF3DA-372E-FE2B-2427-F5829F796136}"/>
          </ac:spMkLst>
        </pc:spChg>
        <pc:spChg chg="del">
          <ac:chgData name="I.E. M." userId="5ca460198cf89f52" providerId="LiveId" clId="{E6619307-46E9-41E3-B98A-B1355F3D5F40}" dt="2022-11-18T21:59:02.948" v="9" actId="478"/>
          <ac:spMkLst>
            <pc:docMk/>
            <pc:sldMk cId="2083771753" sldId="260"/>
            <ac:spMk id="3" creationId="{07B0DC38-5CC9-67F6-15C8-903FFFB68DA0}"/>
          </ac:spMkLst>
        </pc:spChg>
        <pc:picChg chg="add del mod">
          <ac:chgData name="I.E. M." userId="5ca460198cf89f52" providerId="LiveId" clId="{E6619307-46E9-41E3-B98A-B1355F3D5F40}" dt="2022-11-18T22:04:29.468" v="32" actId="478"/>
          <ac:picMkLst>
            <pc:docMk/>
            <pc:sldMk cId="2083771753" sldId="260"/>
            <ac:picMk id="5" creationId="{215B4A32-A761-1516-9856-0EB685F4C017}"/>
          </ac:picMkLst>
        </pc:picChg>
      </pc:sldChg>
    </pc:docChg>
  </pc:docChgLst>
  <pc:docChgLst>
    <pc:chgData name="Andreea Chiriac" userId="8688f28602d174d8" providerId="LiveId" clId="{69249CFB-0CC4-4827-8997-AFAD6B461F53}"/>
    <pc:docChg chg="modSld">
      <pc:chgData name="Andreea Chiriac" userId="8688f28602d174d8" providerId="LiveId" clId="{69249CFB-0CC4-4827-8997-AFAD6B461F53}" dt="2022-11-18T23:45:22.262" v="442" actId="20577"/>
      <pc:docMkLst>
        <pc:docMk/>
      </pc:docMkLst>
      <pc:sldChg chg="modSp mod">
        <pc:chgData name="Andreea Chiriac" userId="8688f28602d174d8" providerId="LiveId" clId="{69249CFB-0CC4-4827-8997-AFAD6B461F53}" dt="2022-11-18T23:44:31.275" v="440" actId="255"/>
        <pc:sldMkLst>
          <pc:docMk/>
          <pc:sldMk cId="588274832" sldId="257"/>
        </pc:sldMkLst>
        <pc:spChg chg="mod">
          <ac:chgData name="Andreea Chiriac" userId="8688f28602d174d8" providerId="LiveId" clId="{69249CFB-0CC4-4827-8997-AFAD6B461F53}" dt="2022-11-18T23:44:31.275" v="440" actId="255"/>
          <ac:spMkLst>
            <pc:docMk/>
            <pc:sldMk cId="588274832" sldId="257"/>
            <ac:spMk id="4" creationId="{35B2793D-E3BF-B45B-7AEB-CC556E09A8F4}"/>
          </ac:spMkLst>
        </pc:spChg>
      </pc:sldChg>
      <pc:sldChg chg="modSp mod">
        <pc:chgData name="Andreea Chiriac" userId="8688f28602d174d8" providerId="LiveId" clId="{69249CFB-0CC4-4827-8997-AFAD6B461F53}" dt="2022-11-18T23:45:22.262" v="442" actId="20577"/>
        <pc:sldMkLst>
          <pc:docMk/>
          <pc:sldMk cId="2270851767" sldId="258"/>
        </pc:sldMkLst>
        <pc:spChg chg="mod">
          <ac:chgData name="Andreea Chiriac" userId="8688f28602d174d8" providerId="LiveId" clId="{69249CFB-0CC4-4827-8997-AFAD6B461F53}" dt="2022-11-18T23:42:46.076" v="431" actId="20577"/>
          <ac:spMkLst>
            <pc:docMk/>
            <pc:sldMk cId="2270851767" sldId="258"/>
            <ac:spMk id="7" creationId="{B66D6FC5-ECD3-70B6-508F-60FD6F0807C8}"/>
          </ac:spMkLst>
        </pc:spChg>
        <pc:spChg chg="mod">
          <ac:chgData name="Andreea Chiriac" userId="8688f28602d174d8" providerId="LiveId" clId="{69249CFB-0CC4-4827-8997-AFAD6B461F53}" dt="2022-11-18T23:45:22.262" v="442" actId="20577"/>
          <ac:spMkLst>
            <pc:docMk/>
            <pc:sldMk cId="2270851767" sldId="258"/>
            <ac:spMk id="8" creationId="{A0B8156A-FBAC-205D-7A0F-C1E682B9A5C9}"/>
          </ac:spMkLst>
        </pc:spChg>
      </pc:sldChg>
      <pc:sldChg chg="addSp delSp modSp mod">
        <pc:chgData name="Andreea Chiriac" userId="8688f28602d174d8" providerId="LiveId" clId="{69249CFB-0CC4-4827-8997-AFAD6B461F53}" dt="2022-11-18T23:43:48.289" v="438" actId="255"/>
        <pc:sldMkLst>
          <pc:docMk/>
          <pc:sldMk cId="2475779960" sldId="259"/>
        </pc:sldMkLst>
        <pc:spChg chg="mod">
          <ac:chgData name="Andreea Chiriac" userId="8688f28602d174d8" providerId="LiveId" clId="{69249CFB-0CC4-4827-8997-AFAD6B461F53}" dt="2022-11-18T23:43:48.289" v="438" actId="255"/>
          <ac:spMkLst>
            <pc:docMk/>
            <pc:sldMk cId="2475779960" sldId="259"/>
            <ac:spMk id="2" creationId="{BCC1A89C-E3AD-62BF-65CE-EE3834832FBB}"/>
          </ac:spMkLst>
        </pc:spChg>
        <pc:spChg chg="add del mod">
          <ac:chgData name="Andreea Chiriac" userId="8688f28602d174d8" providerId="LiveId" clId="{69249CFB-0CC4-4827-8997-AFAD6B461F53}" dt="2022-11-18T23:38:45.559" v="357"/>
          <ac:spMkLst>
            <pc:docMk/>
            <pc:sldMk cId="2475779960" sldId="259"/>
            <ac:spMk id="4" creationId="{88EA2804-922C-4449-2C40-AEEB390B7BE7}"/>
          </ac:spMkLst>
        </pc:spChg>
      </pc:sldChg>
      <pc:sldChg chg="modSp mod">
        <pc:chgData name="Andreea Chiriac" userId="8688f28602d174d8" providerId="LiveId" clId="{69249CFB-0CC4-4827-8997-AFAD6B461F53}" dt="2022-11-18T22:09:00.722" v="0" actId="255"/>
        <pc:sldMkLst>
          <pc:docMk/>
          <pc:sldMk cId="2083771753" sldId="260"/>
        </pc:sldMkLst>
        <pc:spChg chg="mod">
          <ac:chgData name="Andreea Chiriac" userId="8688f28602d174d8" providerId="LiveId" clId="{69249CFB-0CC4-4827-8997-AFAD6B461F53}" dt="2022-11-18T22:09:00.722" v="0" actId="255"/>
          <ac:spMkLst>
            <pc:docMk/>
            <pc:sldMk cId="2083771753" sldId="260"/>
            <ac:spMk id="2" creationId="{5D0BF3DA-372E-FE2B-2427-F5829F79613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0F755-98EE-687C-8322-CE536A623A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CC992A-EF98-9371-E171-EA46D24A68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1CAADD-F5D8-EBA8-084E-0082020D5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FC39-B2BC-47B0-AAA7-E1413CD02A18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766AE7-D309-C275-7553-34A76FA87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2C0A24-6471-9E09-AB69-4F7E8612C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83ACD-89AF-4D0B-8EBF-578A7279A8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649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971D9-614C-02B5-BD0A-E1BCB9498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C6C32-AB93-A49F-6B61-48A3536718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125147-2854-55A6-4B32-912A776033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FC39-B2BC-47B0-AAA7-E1413CD02A18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E63B1-85DA-9CA3-743E-B54DA258C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04B52D-3BC6-BA80-1BC0-FF862A411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83ACD-89AF-4D0B-8EBF-578A7279A8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101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6CC4B-6CAE-4827-2854-C391DCFFAC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2F8CAE-F957-81D5-C89D-8B2702CD33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EF5BF3-62CC-9C35-CCDA-4B72C26EB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FC39-B2BC-47B0-AAA7-E1413CD02A18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3B8EF-0712-08BA-AA8C-9DC4A4CD01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0405AF-1B09-227D-F9F9-FA2642EF3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83ACD-89AF-4D0B-8EBF-578A7279A8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104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EC189-9CA0-97F5-5D28-4E12425035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2C4C1-E868-FEA2-4BB2-234ECE40F1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472203-550D-8B66-D4F9-F2DA0F8ECA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28DEE6-CBC1-7F03-656A-7BEAAEBE6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FC39-B2BC-47B0-AAA7-E1413CD02A18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2D8E8F-2A13-7C33-3E9B-6ACF943D26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E4CCFA-ACEC-7FD2-52A2-1F791E4C22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83ACD-89AF-4D0B-8EBF-578A7279A8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19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CC8D3-B7A5-38B5-30A8-3DA723A6B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E9B52B-857B-38BD-4A60-A84A94EF2D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7A2380-CEB2-1FA9-4D05-946FBEAE76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16B6E9-B165-41F8-60E1-6E035A6805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72CE0F-8272-D87C-7775-EEF52323AE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6A3641-F642-A7EA-135A-00BE83961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FC39-B2BC-47B0-AAA7-E1413CD02A18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240930-736D-6FEC-F6E1-FC06ECA9D2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40B3FC-1A2C-7E6B-01CB-90FAA87EE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83ACD-89AF-4D0B-8EBF-578A7279A8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5020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7746C-1561-C081-0E6A-ED236A77D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525E98-7593-6A4C-82D6-6480CD88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FC39-B2BC-47B0-AAA7-E1413CD02A18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5C437C-3E84-7AA2-268B-7EF194017D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2A7253-3083-428A-E709-22AEF9648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83ACD-89AF-4D0B-8EBF-578A7279A8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249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C6B604-191B-86FE-E47D-11782A4341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FC39-B2BC-47B0-AAA7-E1413CD02A18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B93F7C-0671-32E5-C41F-006F6D94E5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43AFFD-D99E-5B17-27E4-C5E6F220E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83ACD-89AF-4D0B-8EBF-578A7279A8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482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F625B-4795-4083-F0C0-9B1B4FEBF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1E6392-9E16-679F-4F52-FA699DF881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3D292-27B5-C139-44F9-3F48957501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B31C80-BE66-5ADD-F799-63786E11E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FC39-B2BC-47B0-AAA7-E1413CD02A18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95B293-35D5-369E-D97B-4822B240E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242F34-5655-140E-2A6D-4C2A95C09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83ACD-89AF-4D0B-8EBF-578A7279A8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615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DA03D-0B74-1D88-64CB-921D67B81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0B7BE7-49D1-6CE8-6C30-0738D11476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91754-9934-6CC2-54DE-C2B6A106C4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14402A-90F2-11E3-322F-95B1810648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FC39-B2BC-47B0-AAA7-E1413CD02A18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FCE96A-5B2D-091B-5934-3F08AD7E4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179F20-4E5C-A134-9E69-9C54ADE35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83ACD-89AF-4D0B-8EBF-578A7279A8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2307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634F5-A64D-73F2-B612-B02E01F39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D6771F-A14E-2D19-1F0E-0A8CACF2F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025426-C684-B452-0660-05AC40960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FC39-B2BC-47B0-AAA7-E1413CD02A18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CD2F43-9091-8A47-4542-B92E26050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D7EA95-BB1C-7B03-DEC8-0D5659E96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83ACD-89AF-4D0B-8EBF-578A7279A8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989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532985-4565-E0DB-A143-26A558F61D1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DC1828-D3F7-30F3-5CF5-17A76DDC0B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E1874A-1CAB-E616-5847-47043C211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FC39-B2BC-47B0-AAA7-E1413CD02A18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4D13CA-6974-574C-A2B5-84CC108DE4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A10F3B-02C0-75AB-40BD-3F748A220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83ACD-89AF-4D0B-8EBF-578A7279A8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9124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F06AE3-3AEB-A528-22E6-4896A223D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6C24FB-44AA-8D23-D9E4-BF0A7459EC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B62662-681D-6773-B8E9-5C79299C65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3DFC39-B2BC-47B0-AAA7-E1413CD02A18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33541-1DA6-2566-2AF2-E773EC81A3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99B0E8-C3F5-2AB9-698D-4D7CC9E6ED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283ACD-89AF-4D0B-8EBF-578A7279A8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094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trinityhotel@london.co.uk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BF3DA-372E-FE2B-2427-F5829F7961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3372" y="2046094"/>
            <a:ext cx="9144000" cy="2387600"/>
          </a:xfrm>
        </p:spPr>
        <p:txBody>
          <a:bodyPr>
            <a:noAutofit/>
          </a:bodyPr>
          <a:lstStyle/>
          <a:p>
            <a:r>
              <a:rPr lang="en-GB" sz="4000" b="1" dirty="0"/>
              <a:t>Food and Beverage Operations BMIH4002 </a:t>
            </a:r>
            <a:br>
              <a:rPr lang="en-GB" sz="4000" dirty="0"/>
            </a:br>
            <a:r>
              <a:rPr lang="en-GB" sz="4000" b="1" dirty="0"/>
              <a:t>Student name</a:t>
            </a:r>
            <a:r>
              <a:rPr lang="en-GB" sz="4000" dirty="0"/>
              <a:t>: </a:t>
            </a:r>
            <a:r>
              <a:rPr lang="en-GB" sz="4000" dirty="0" err="1"/>
              <a:t>Andreea</a:t>
            </a:r>
            <a:r>
              <a:rPr lang="en-GB" sz="4000" dirty="0"/>
              <a:t>-Florina </a:t>
            </a:r>
            <a:r>
              <a:rPr lang="en-GB" sz="4000" dirty="0" err="1"/>
              <a:t>Chiriac</a:t>
            </a:r>
            <a:br>
              <a:rPr lang="en-GB" sz="4000" dirty="0"/>
            </a:br>
            <a:r>
              <a:rPr lang="en-GB" sz="4000" b="1" dirty="0"/>
              <a:t>Student ID</a:t>
            </a:r>
            <a:r>
              <a:rPr lang="en-GB" sz="4000" dirty="0"/>
              <a:t>: 2126260</a:t>
            </a:r>
            <a:br>
              <a:rPr lang="en-GB" sz="4000" dirty="0"/>
            </a:br>
            <a:r>
              <a:rPr lang="en-GB" sz="4000" b="1" dirty="0"/>
              <a:t>Tutor name</a:t>
            </a:r>
            <a:r>
              <a:rPr lang="en-GB" sz="4000" dirty="0"/>
              <a:t>: Tristan Hawkins</a:t>
            </a:r>
          </a:p>
        </p:txBody>
      </p:sp>
    </p:spTree>
    <p:extLst>
      <p:ext uri="{BB962C8B-B14F-4D97-AF65-F5344CB8AC3E}">
        <p14:creationId xmlns:p14="http://schemas.microsoft.com/office/powerpoint/2010/main" val="2083771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B7C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 descr="Red fruit on tree">
            <a:extLst>
              <a:ext uri="{FF2B5EF4-FFF2-40B4-BE49-F238E27FC236}">
                <a16:creationId xmlns:a16="http://schemas.microsoft.com/office/drawing/2014/main" id="{269EDDC3-9298-F2C9-E7C3-A4E3862F70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1792" y="-15326"/>
            <a:ext cx="7556409" cy="685800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B2793D-E3BF-B45B-7AEB-CC556E09A8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65431" y="2438400"/>
            <a:ext cx="6586489" cy="3785419"/>
          </a:xfrm>
          <a:solidFill>
            <a:srgbClr val="AB7C53">
              <a:alpha val="44000"/>
            </a:srgbClr>
          </a:solidFill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sz="2400" dirty="0"/>
              <a:t> </a:t>
            </a:r>
          </a:p>
          <a:p>
            <a:pPr algn="ctr"/>
            <a:r>
              <a:rPr lang="en-GB" sz="2800" b="1" dirty="0">
                <a:effectLst>
                  <a:outerShdw blurRad="215900" dist="50800" dir="5400000" algn="ctr" rotWithShape="0">
                    <a:schemeClr val="bg1">
                      <a:alpha val="77000"/>
                    </a:schemeClr>
                  </a:outerShdw>
                </a:effectLst>
                <a:latin typeface="Edwardian Script ITC" panose="030303020407070D0804" pitchFamily="66" charset="0"/>
              </a:rPr>
              <a:t>Winter Nights </a:t>
            </a:r>
            <a:r>
              <a:rPr lang="en-GB" sz="1800" dirty="0">
                <a:effectLst>
                  <a:outerShdw blurRad="215900" dist="50800" dir="5400000" algn="ctr" rotWithShape="0">
                    <a:schemeClr val="bg1">
                      <a:alpha val="77000"/>
                    </a:schemeClr>
                  </a:outerShdw>
                </a:effectLst>
              </a:rPr>
              <a:t>is a destination for you to gather with friends, colleagues, and family to celebrate the holidays season and experience the finest </a:t>
            </a:r>
            <a:r>
              <a:rPr lang="en-GB" sz="2400" b="1" dirty="0">
                <a:effectLst>
                  <a:outerShdw blurRad="215900" dist="50800" dir="5400000" algn="ctr" rotWithShape="0">
                    <a:schemeClr val="bg1">
                      <a:alpha val="77000"/>
                    </a:schemeClr>
                  </a:outerShdw>
                </a:effectLst>
              </a:rPr>
              <a:t>Christmas party </a:t>
            </a:r>
            <a:r>
              <a:rPr lang="en-GB" sz="1800" dirty="0">
                <a:effectLst>
                  <a:outerShdw blurRad="215900" dist="50800" dir="5400000" algn="ctr" rotWithShape="0">
                    <a:schemeClr val="bg1">
                      <a:alpha val="77000"/>
                    </a:schemeClr>
                  </a:outerShdw>
                </a:effectLst>
              </a:rPr>
              <a:t>in town this December.</a:t>
            </a:r>
          </a:p>
          <a:p>
            <a:pPr algn="ctr"/>
            <a:endParaRPr lang="en-GB" sz="2400" dirty="0">
              <a:effectLst>
                <a:outerShdw blurRad="215900" dist="50800" dir="5400000" algn="ctr" rotWithShape="0">
                  <a:schemeClr val="bg1">
                    <a:alpha val="77000"/>
                  </a:schemeClr>
                </a:outerShdw>
              </a:effectLst>
            </a:endParaRPr>
          </a:p>
          <a:p>
            <a:pPr algn="ctr"/>
            <a:r>
              <a:rPr lang="en-GB" sz="1800" dirty="0">
                <a:effectLst>
                  <a:outerShdw blurRad="215900" dist="50800" dir="5400000" algn="ctr" rotWithShape="0">
                    <a:schemeClr val="bg1">
                      <a:alpha val="77000"/>
                    </a:schemeClr>
                  </a:outerShdw>
                </a:effectLst>
              </a:rPr>
              <a:t>Suitable for parties from 100-200 guests.</a:t>
            </a:r>
          </a:p>
          <a:p>
            <a:pPr algn="ctr"/>
            <a:endParaRPr lang="en-GB" sz="1800" dirty="0">
              <a:effectLst>
                <a:outerShdw blurRad="215900" dist="50800" dir="5400000" algn="ctr" rotWithShape="0">
                  <a:schemeClr val="bg1">
                    <a:alpha val="77000"/>
                  </a:schemeClr>
                </a:outerShdw>
              </a:effectLst>
            </a:endParaRPr>
          </a:p>
          <a:p>
            <a:pPr algn="ctr"/>
            <a:r>
              <a:rPr lang="en-US" sz="1800" dirty="0">
                <a:effectLst>
                  <a:outerShdw blurRad="215900" dist="50800" dir="5400000" algn="ctr" rotWithShape="0">
                    <a:schemeClr val="bg1">
                      <a:alpha val="77000"/>
                    </a:schemeClr>
                  </a:outerShdw>
                </a:effectLst>
              </a:rPr>
              <a:t>For enquires please call 0123 444 555 or email us at </a:t>
            </a:r>
            <a:r>
              <a:rPr lang="en-US" sz="1800" dirty="0">
                <a:hlinkClick r:id="rId3"/>
              </a:rPr>
              <a:t>trinityhotel@london.co.uk</a:t>
            </a:r>
            <a:endParaRPr lang="en-US" sz="1800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pic>
        <p:nvPicPr>
          <p:cNvPr id="6" name="Picture Placeholder 5" descr="A picture containing indoor, set, dining table&#10;&#10;Description automatically generated">
            <a:extLst>
              <a:ext uri="{FF2B5EF4-FFF2-40B4-BE49-F238E27FC236}">
                <a16:creationId xmlns:a16="http://schemas.microsoft.com/office/drawing/2014/main" id="{9490748D-2281-592A-5C4D-E98ED66B72B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5" r="2" b="1045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BFD58E-ABD3-7FA9-BB50-E76F4525B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29" y="489306"/>
            <a:ext cx="6586489" cy="1933768"/>
          </a:xfrm>
          <a:solidFill>
            <a:srgbClr val="AB7C53">
              <a:alpha val="44000"/>
            </a:srgb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 b="1" dirty="0">
                <a:effectLst>
                  <a:outerShdw blurRad="50800" dist="50800" dir="5400000" algn="ctr" rotWithShape="0">
                    <a:schemeClr val="bg1"/>
                  </a:outerShdw>
                </a:effectLst>
                <a:latin typeface="Edwardian Script ITC" panose="030303020407070D0804" pitchFamily="66" charset="0"/>
              </a:rPr>
              <a:t>Winter Nights</a:t>
            </a:r>
            <a:br>
              <a:rPr lang="en-US" sz="4000" dirty="0"/>
            </a:br>
            <a:r>
              <a:rPr lang="en-US" sz="4000" dirty="0"/>
              <a:t> </a:t>
            </a:r>
            <a:r>
              <a:rPr lang="en-US" sz="1800" dirty="0"/>
              <a:t>at</a:t>
            </a:r>
            <a:r>
              <a:rPr lang="en-US" sz="4000" dirty="0"/>
              <a:t> </a:t>
            </a: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Trinity Hotel London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80A7D245-A6D9-BC09-2107-0C2E28D78A3C}"/>
              </a:ext>
            </a:extLst>
          </p:cNvPr>
          <p:cNvGrpSpPr/>
          <p:nvPr/>
        </p:nvGrpSpPr>
        <p:grpSpPr>
          <a:xfrm>
            <a:off x="7721771" y="2108372"/>
            <a:ext cx="1035705" cy="209937"/>
            <a:chOff x="1595536" y="788433"/>
            <a:chExt cx="1035705" cy="209937"/>
          </a:xfrm>
        </p:grpSpPr>
        <p:sp>
          <p:nvSpPr>
            <p:cNvPr id="22" name="Star: 5 Points 21">
              <a:extLst>
                <a:ext uri="{FF2B5EF4-FFF2-40B4-BE49-F238E27FC236}">
                  <a16:creationId xmlns:a16="http://schemas.microsoft.com/office/drawing/2014/main" id="{EDB4B62D-2719-88AF-D4E0-43EDE1252056}"/>
                </a:ext>
              </a:extLst>
            </p:cNvPr>
            <p:cNvSpPr/>
            <p:nvPr/>
          </p:nvSpPr>
          <p:spPr>
            <a:xfrm>
              <a:off x="1595536" y="793101"/>
              <a:ext cx="205272" cy="195943"/>
            </a:xfrm>
            <a:prstGeom prst="star5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Star: 5 Points 22">
              <a:extLst>
                <a:ext uri="{FF2B5EF4-FFF2-40B4-BE49-F238E27FC236}">
                  <a16:creationId xmlns:a16="http://schemas.microsoft.com/office/drawing/2014/main" id="{8FCC7472-DED6-DE44-3980-CBDB8698339F}"/>
                </a:ext>
              </a:extLst>
            </p:cNvPr>
            <p:cNvSpPr/>
            <p:nvPr/>
          </p:nvSpPr>
          <p:spPr>
            <a:xfrm>
              <a:off x="1872347" y="793100"/>
              <a:ext cx="205272" cy="195943"/>
            </a:xfrm>
            <a:prstGeom prst="star5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Star: 5 Points 23">
              <a:extLst>
                <a:ext uri="{FF2B5EF4-FFF2-40B4-BE49-F238E27FC236}">
                  <a16:creationId xmlns:a16="http://schemas.microsoft.com/office/drawing/2014/main" id="{9483C2C5-37B3-0D25-74EF-4D204B542E2B}"/>
                </a:ext>
              </a:extLst>
            </p:cNvPr>
            <p:cNvSpPr/>
            <p:nvPr/>
          </p:nvSpPr>
          <p:spPr>
            <a:xfrm>
              <a:off x="2149158" y="788433"/>
              <a:ext cx="205272" cy="195943"/>
            </a:xfrm>
            <a:prstGeom prst="star5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Star: 5 Points 24">
              <a:extLst>
                <a:ext uri="{FF2B5EF4-FFF2-40B4-BE49-F238E27FC236}">
                  <a16:creationId xmlns:a16="http://schemas.microsoft.com/office/drawing/2014/main" id="{F4B92BA5-0DC5-A7FA-2041-EDA6336A915C}"/>
                </a:ext>
              </a:extLst>
            </p:cNvPr>
            <p:cNvSpPr/>
            <p:nvPr/>
          </p:nvSpPr>
          <p:spPr>
            <a:xfrm>
              <a:off x="2425969" y="802427"/>
              <a:ext cx="205272" cy="195943"/>
            </a:xfrm>
            <a:prstGeom prst="star5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5882748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B7C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Red fruit on tree">
            <a:extLst>
              <a:ext uri="{FF2B5EF4-FFF2-40B4-BE49-F238E27FC236}">
                <a16:creationId xmlns:a16="http://schemas.microsoft.com/office/drawing/2014/main" id="{1F34D98B-D6B6-D7BB-4BDE-32A9D0F051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9206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66D6FC5-ECD3-70B6-508F-60FD6F0807C8}"/>
              </a:ext>
            </a:extLst>
          </p:cNvPr>
          <p:cNvSpPr txBox="1"/>
          <p:nvPr/>
        </p:nvSpPr>
        <p:spPr>
          <a:xfrm>
            <a:off x="0" y="0"/>
            <a:ext cx="6096000" cy="7048083"/>
          </a:xfrm>
          <a:prstGeom prst="rect">
            <a:avLst/>
          </a:prstGeom>
          <a:solidFill>
            <a:srgbClr val="AB7C53">
              <a:alpha val="44000"/>
            </a:srgbClr>
          </a:solidFill>
          <a:ln>
            <a:noFill/>
          </a:ln>
          <a:effectLst>
            <a:outerShdw blurRad="50800" dist="50800" dir="5400000" algn="ctr" rotWithShape="0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</a:rPr>
              <a:t>Two Course Meal</a:t>
            </a:r>
          </a:p>
          <a:p>
            <a:pPr algn="ctr"/>
            <a:r>
              <a:rPr lang="en-GB" sz="1600" b="1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</a:rPr>
              <a:t>£40 pp</a:t>
            </a:r>
          </a:p>
          <a:p>
            <a:pPr algn="ctr"/>
            <a:endParaRPr lang="en-GB" sz="1600" dirty="0">
              <a:effectLst>
                <a:outerShdw blurRad="50800" dist="50800" dir="5400000" sx="1000" sy="1000" algn="ctr" rotWithShape="0">
                  <a:schemeClr val="bg1"/>
                </a:outerShdw>
              </a:effectLst>
            </a:endParaRPr>
          </a:p>
          <a:p>
            <a:pPr algn="ctr"/>
            <a:r>
              <a:rPr lang="en-GB" sz="160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</a:rPr>
              <a:t>A choice of</a:t>
            </a:r>
          </a:p>
          <a:p>
            <a:pPr algn="ctr"/>
            <a:endParaRPr lang="en-GB" sz="1600" dirty="0">
              <a:effectLst>
                <a:outerShdw blurRad="50800" dist="50800" dir="5400000" sx="1000" sy="1000" algn="ctr" rotWithShape="0">
                  <a:schemeClr val="bg1"/>
                </a:outerShdw>
              </a:effectLst>
            </a:endParaRPr>
          </a:p>
          <a:p>
            <a:pPr algn="ctr"/>
            <a:r>
              <a:rPr lang="en-GB" sz="1350" b="1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</a:rPr>
              <a:t>Starters</a:t>
            </a:r>
          </a:p>
          <a:p>
            <a:pPr algn="ctr"/>
            <a:r>
              <a:rPr lang="en-GB" sz="1350" b="1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Chicken Liver &amp; Brandy Pâté</a:t>
            </a:r>
            <a:br>
              <a:rPr lang="en-GB" sz="1350" b="1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</a:br>
            <a:r>
              <a:rPr lang="en-GB" sz="1350" b="0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Served with caramelized onion and a slice of toasted bread </a:t>
            </a:r>
          </a:p>
          <a:p>
            <a:pPr algn="ctr"/>
            <a:r>
              <a:rPr lang="en-GB" sz="1350" b="0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(contains pork)</a:t>
            </a:r>
          </a:p>
          <a:p>
            <a:pPr algn="ctr"/>
            <a:r>
              <a:rPr lang="en-GB" sz="1350" b="1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Camembert en Croûte</a:t>
            </a:r>
            <a:br>
              <a:rPr lang="en-GB" sz="1350" b="1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</a:br>
            <a:r>
              <a:rPr lang="en-GB" sz="1350" b="0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Encased in an all butter puff pastry, topped with cranberry sauce and served with a bread roll</a:t>
            </a:r>
          </a:p>
          <a:p>
            <a:pPr algn="ctr"/>
            <a:endParaRPr lang="en-GB" sz="1350" dirty="0">
              <a:effectLst>
                <a:outerShdw blurRad="50800" dist="50800" dir="5400000" sx="1000" sy="1000" algn="ctr" rotWithShape="0">
                  <a:schemeClr val="bg1"/>
                </a:outerShdw>
              </a:effectLst>
            </a:endParaRPr>
          </a:p>
          <a:p>
            <a:pPr algn="ctr"/>
            <a:r>
              <a:rPr lang="en-GB" sz="1350" b="1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</a:rPr>
              <a:t>Mains</a:t>
            </a:r>
          </a:p>
          <a:p>
            <a:pPr algn="ctr"/>
            <a:r>
              <a:rPr lang="en-GB" sz="1350" b="1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Meatless Farm Plant Based Festive Chicken Roast</a:t>
            </a:r>
            <a:r>
              <a:rPr lang="en-GB" sz="1350" b="0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 (v)(ve)</a:t>
            </a:r>
            <a:br>
              <a:rPr lang="en-GB" sz="1350" b="1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</a:br>
            <a:r>
              <a:rPr lang="en-GB" sz="1350" b="0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Served with crispy roast potatoes, </a:t>
            </a:r>
            <a:r>
              <a:rPr lang="en-GB" sz="135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v</a:t>
            </a:r>
            <a:r>
              <a:rPr lang="en-GB" sz="1350" b="0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egan </a:t>
            </a:r>
            <a:r>
              <a:rPr lang="en-GB" sz="135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s</a:t>
            </a:r>
            <a:r>
              <a:rPr lang="en-GB" sz="1350" b="0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ausage, brussels sprouts, garden peas, carrots and vegan dressing</a:t>
            </a:r>
          </a:p>
          <a:p>
            <a:pPr algn="ctr"/>
            <a:r>
              <a:rPr lang="en-GB" sz="1350" b="1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Turkey &amp; Ham Festive Pie</a:t>
            </a:r>
          </a:p>
          <a:p>
            <a:pPr algn="ctr"/>
            <a:r>
              <a:rPr lang="en-GB" sz="1350" b="0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Shredded turkey and ham hock in a creamy white wine sauce topped with mashed potato. </a:t>
            </a:r>
          </a:p>
          <a:p>
            <a:pPr algn="ctr"/>
            <a:r>
              <a:rPr lang="en-GB" sz="1350" b="1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Salmon En Croûte</a:t>
            </a:r>
            <a:br>
              <a:rPr lang="en-GB" sz="1350" b="1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</a:br>
            <a:r>
              <a:rPr lang="en-GB" sz="1350" b="0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Salmon topped with a creamy cheese and spinach sauce and </a:t>
            </a:r>
            <a:r>
              <a:rPr lang="en-GB" sz="135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wrapped</a:t>
            </a:r>
            <a:r>
              <a:rPr lang="en-GB" sz="1350" b="0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 in puff pastry. Served with mini potatoes, broccoli, garden peas, béchamel sauce</a:t>
            </a:r>
          </a:p>
          <a:p>
            <a:pPr algn="ctr"/>
            <a:endParaRPr lang="en-GB" sz="1350" dirty="0">
              <a:effectLst>
                <a:outerShdw blurRad="50800" dist="50800" dir="5400000" sx="1000" sy="1000" algn="ctr" rotWithShape="0">
                  <a:schemeClr val="bg1"/>
                </a:outerShdw>
              </a:effectLst>
              <a:latin typeface="azo-sans-web"/>
            </a:endParaRPr>
          </a:p>
          <a:p>
            <a:pPr algn="ctr"/>
            <a:r>
              <a:rPr lang="en-GB" sz="1350" b="1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</a:rPr>
              <a:t>Drinks</a:t>
            </a:r>
          </a:p>
          <a:p>
            <a:pPr algn="ctr"/>
            <a:endParaRPr lang="en-GB" sz="1350" dirty="0">
              <a:effectLst>
                <a:outerShdw blurRad="50800" dist="50800" dir="5400000" sx="1000" sy="1000" algn="ctr" rotWithShape="0">
                  <a:schemeClr val="bg1"/>
                </a:outerShdw>
              </a:effectLst>
            </a:endParaRPr>
          </a:p>
          <a:p>
            <a:pPr algn="ctr"/>
            <a:r>
              <a:rPr lang="en-GB" sz="135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</a:rPr>
              <a:t>A variety of soft, alcoholic and hot drinks available at the bar.</a:t>
            </a:r>
          </a:p>
          <a:p>
            <a:pPr algn="ctr"/>
            <a:r>
              <a:rPr lang="en-GB" sz="135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</a:rPr>
              <a:t>Please speak with one of our helpful assistants for any drinks packages.</a:t>
            </a:r>
            <a:endParaRPr lang="en-GB" sz="1200" dirty="0"/>
          </a:p>
          <a:p>
            <a:pPr algn="ctr"/>
            <a:endParaRPr lang="en-GB" sz="1200" b="1" i="0" dirty="0">
              <a:effectLst/>
              <a:latin typeface="azo-sans-web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B8156A-FBAC-205D-7A0F-C1E682B9A5C9}"/>
              </a:ext>
            </a:extLst>
          </p:cNvPr>
          <p:cNvSpPr txBox="1"/>
          <p:nvPr/>
        </p:nvSpPr>
        <p:spPr>
          <a:xfrm>
            <a:off x="6096000" y="0"/>
            <a:ext cx="6096000" cy="6871112"/>
          </a:xfrm>
          <a:prstGeom prst="rect">
            <a:avLst/>
          </a:prstGeom>
          <a:solidFill>
            <a:srgbClr val="AB7C53">
              <a:alpha val="42000"/>
            </a:srgb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Three Course Meal </a:t>
            </a:r>
          </a:p>
          <a:p>
            <a:pPr algn="ctr"/>
            <a:r>
              <a:rPr lang="en-GB" sz="1400" b="1"/>
              <a:t>£80 </a:t>
            </a:r>
            <a:r>
              <a:rPr lang="en-GB" sz="1400" b="1" dirty="0"/>
              <a:t>pp</a:t>
            </a:r>
          </a:p>
          <a:p>
            <a:pPr algn="ctr"/>
            <a:endParaRPr lang="en-GB" sz="1400" dirty="0"/>
          </a:p>
          <a:p>
            <a:pPr algn="ctr"/>
            <a:r>
              <a:rPr lang="en-GB" sz="1600" dirty="0"/>
              <a:t>A choice of </a:t>
            </a:r>
          </a:p>
          <a:p>
            <a:pPr algn="ctr"/>
            <a:endParaRPr lang="en-GB" sz="1350" dirty="0"/>
          </a:p>
          <a:p>
            <a:pPr algn="ctr"/>
            <a:r>
              <a:rPr lang="en-GB" sz="1350" b="1" dirty="0"/>
              <a:t>Starters</a:t>
            </a:r>
          </a:p>
          <a:p>
            <a:pPr algn="ctr"/>
            <a:r>
              <a:rPr lang="en-GB" sz="1350" b="1" dirty="0"/>
              <a:t>S anta’s Aubergine</a:t>
            </a:r>
            <a:r>
              <a:rPr lang="en-GB" sz="1350" dirty="0"/>
              <a:t> (v) </a:t>
            </a:r>
          </a:p>
          <a:p>
            <a:pPr algn="ctr"/>
            <a:r>
              <a:rPr lang="en-GB" sz="1350" dirty="0"/>
              <a:t>yuzu, pea and coriander</a:t>
            </a:r>
          </a:p>
          <a:p>
            <a:pPr algn="ctr"/>
            <a:r>
              <a:rPr lang="en-GB" sz="1350" dirty="0"/>
              <a:t> </a:t>
            </a:r>
            <a:r>
              <a:rPr lang="en-GB" sz="1350" b="1" dirty="0"/>
              <a:t>Whiskey Cured Salmon</a:t>
            </a:r>
            <a:r>
              <a:rPr lang="en-GB" sz="1350" dirty="0"/>
              <a:t> </a:t>
            </a:r>
          </a:p>
          <a:p>
            <a:pPr algn="ctr"/>
            <a:r>
              <a:rPr lang="en-GB" sz="1350" dirty="0"/>
              <a:t>caviar ,quail eggs, wasabi and pea mayo</a:t>
            </a:r>
          </a:p>
          <a:p>
            <a:pPr algn="ctr"/>
            <a:endParaRPr lang="en-GB" sz="1350" dirty="0"/>
          </a:p>
          <a:p>
            <a:pPr algn="ctr"/>
            <a:r>
              <a:rPr lang="en-GB" sz="1350" b="1" dirty="0"/>
              <a:t>Mains</a:t>
            </a:r>
          </a:p>
          <a:p>
            <a:pPr algn="ctr"/>
            <a:r>
              <a:rPr lang="en-GB" sz="1350" b="1" dirty="0"/>
              <a:t>Ballotine Norfolk Turkey </a:t>
            </a:r>
          </a:p>
          <a:p>
            <a:pPr algn="ctr"/>
            <a:r>
              <a:rPr lang="en-GB" sz="1350" dirty="0"/>
              <a:t>Roasted potatoes, parsnip purée, honeyed carrots, brussel sprouts, pigs in blankets, gravy and cranberry sauce</a:t>
            </a:r>
          </a:p>
          <a:p>
            <a:pPr algn="ctr"/>
            <a:r>
              <a:rPr lang="en-GB" sz="1350" b="1" dirty="0"/>
              <a:t>Terrine of Goosnargh</a:t>
            </a:r>
          </a:p>
          <a:p>
            <a:pPr algn="ctr"/>
            <a:r>
              <a:rPr lang="en-GB" sz="1350" dirty="0"/>
              <a:t> Duck and foie gras with spiced walnuts, quince puree, toasted brioche</a:t>
            </a:r>
          </a:p>
          <a:p>
            <a:pPr algn="ctr"/>
            <a:r>
              <a:rPr lang="en-GB" sz="1350" b="1" dirty="0"/>
              <a:t>Truffle Wild Mushroom Risotto  </a:t>
            </a:r>
            <a:r>
              <a:rPr lang="en-GB" sz="1350" dirty="0"/>
              <a:t>(v)</a:t>
            </a:r>
          </a:p>
          <a:p>
            <a:pPr algn="ctr"/>
            <a:r>
              <a:rPr lang="en-GB" sz="1350" dirty="0"/>
              <a:t>Forro grain risotto, hen of the wood mushroom, fermented corn, kale and black truffle</a:t>
            </a:r>
          </a:p>
          <a:p>
            <a:pPr algn="ctr"/>
            <a:r>
              <a:rPr lang="en-GB" sz="1350" b="1" i="0" dirty="0">
                <a:effectLst/>
                <a:latin typeface="Rotis"/>
              </a:rPr>
              <a:t>Stuffed bean curd with mushroom essence </a:t>
            </a:r>
            <a:r>
              <a:rPr lang="en-GB" sz="1350" b="0" i="0" dirty="0">
                <a:effectLst/>
                <a:latin typeface="Rotis"/>
              </a:rPr>
              <a:t>(v)</a:t>
            </a:r>
          </a:p>
          <a:p>
            <a:pPr algn="ctr"/>
            <a:r>
              <a:rPr lang="en-GB" sz="1350" b="0" i="0" dirty="0">
                <a:effectLst/>
                <a:latin typeface="Effra"/>
              </a:rPr>
              <a:t>winter melon, soy mince, shimeji mushroom</a:t>
            </a:r>
          </a:p>
          <a:p>
            <a:pPr algn="ctr"/>
            <a:r>
              <a:rPr lang="en-GB" sz="1350" b="1" i="0" dirty="0">
                <a:effectLst/>
                <a:latin typeface="azo-sans-web"/>
              </a:rPr>
              <a:t>Salmon </a:t>
            </a:r>
            <a:r>
              <a:rPr lang="en-GB" sz="1350" b="1" i="0" dirty="0" err="1">
                <a:effectLst/>
                <a:latin typeface="azo-sans-web"/>
              </a:rPr>
              <a:t>En</a:t>
            </a:r>
            <a:r>
              <a:rPr lang="en-GB" sz="1350" b="1" i="0" dirty="0">
                <a:effectLst/>
                <a:latin typeface="azo-sans-web"/>
              </a:rPr>
              <a:t> </a:t>
            </a:r>
            <a:r>
              <a:rPr lang="en-GB" sz="1350" b="1" i="0" dirty="0" err="1">
                <a:effectLst/>
                <a:latin typeface="azo-sans-web"/>
              </a:rPr>
              <a:t>Croûte</a:t>
            </a:r>
            <a:endParaRPr lang="en-GB" sz="1350" b="1" i="0" dirty="0">
              <a:effectLst/>
              <a:latin typeface="azo-sans-web"/>
            </a:endParaRPr>
          </a:p>
          <a:p>
            <a:pPr algn="ctr"/>
            <a:r>
              <a:rPr lang="en-GB" sz="1350" b="0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Salmon topped with a creamy cheese and spinach sauce and </a:t>
            </a:r>
            <a:r>
              <a:rPr lang="en-GB" sz="135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wrapped</a:t>
            </a:r>
            <a:r>
              <a:rPr lang="en-GB" sz="1350" b="0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 in puff pastry. Served with mini potatoes, broccoli, garden peas, béchamel sauce</a:t>
            </a:r>
            <a:br>
              <a:rPr lang="en-GB" sz="1350" b="1" i="0" dirty="0">
                <a:effectLst/>
                <a:latin typeface="azo-sans-web"/>
              </a:rPr>
            </a:br>
            <a:endParaRPr lang="en-GB" sz="1350" dirty="0"/>
          </a:p>
          <a:p>
            <a:pPr algn="ctr"/>
            <a:r>
              <a:rPr lang="en-GB" sz="1350" b="1" dirty="0"/>
              <a:t>Desserts</a:t>
            </a:r>
          </a:p>
          <a:p>
            <a:pPr algn="ctr"/>
            <a:r>
              <a:rPr lang="en-GB" sz="1350" b="1" dirty="0"/>
              <a:t>Christmas Pudding </a:t>
            </a:r>
          </a:p>
          <a:p>
            <a:pPr algn="ctr"/>
            <a:r>
              <a:rPr lang="en-GB" sz="1350" dirty="0"/>
              <a:t>Custard, armagnac and dried apricots</a:t>
            </a:r>
          </a:p>
          <a:p>
            <a:pPr algn="ctr"/>
            <a:r>
              <a:rPr lang="en-GB" sz="1350" b="1" i="0" dirty="0">
                <a:effectLst/>
                <a:latin typeface="Rotis"/>
              </a:rPr>
              <a:t>Jivara bomb  </a:t>
            </a:r>
            <a:r>
              <a:rPr lang="en-GB" sz="1350" b="0" i="0" dirty="0">
                <a:effectLst/>
                <a:latin typeface="Rotis"/>
              </a:rPr>
              <a:t>(ve)</a:t>
            </a:r>
          </a:p>
          <a:p>
            <a:pPr algn="ctr"/>
            <a:r>
              <a:rPr lang="en-GB" sz="1350" dirty="0">
                <a:latin typeface="Effra"/>
              </a:rPr>
              <a:t>H</a:t>
            </a:r>
            <a:r>
              <a:rPr lang="en-GB" sz="1350" b="0" i="0" dirty="0">
                <a:effectLst/>
                <a:latin typeface="Effra"/>
              </a:rPr>
              <a:t>azelnut praline, milk chocolate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08517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CC1A89C-E3AD-62BF-65CE-EE3834832FBB}"/>
              </a:ext>
            </a:extLst>
          </p:cNvPr>
          <p:cNvSpPr txBox="1"/>
          <p:nvPr/>
        </p:nvSpPr>
        <p:spPr>
          <a:xfrm>
            <a:off x="401216" y="336181"/>
            <a:ext cx="1097280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effectLst/>
            </a:endParaRPr>
          </a:p>
          <a:p>
            <a:r>
              <a:rPr lang="en-GB" sz="2400" b="1" dirty="0"/>
              <a:t>References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>
                <a:effectLst/>
              </a:rPr>
              <a:t>Christmas Day</a:t>
            </a:r>
            <a:r>
              <a:rPr lang="en-GB" dirty="0">
                <a:effectLst/>
              </a:rPr>
              <a:t> (no date) </a:t>
            </a:r>
            <a:r>
              <a:rPr lang="en-GB" i="1" dirty="0">
                <a:effectLst/>
              </a:rPr>
              <a:t>Christmas Day Menu 2022 | Table </a:t>
            </a:r>
            <a:r>
              <a:rPr lang="en-GB" i="1" dirty="0" err="1">
                <a:effectLst/>
              </a:rPr>
              <a:t>Table</a:t>
            </a:r>
            <a:r>
              <a:rPr lang="en-GB" dirty="0">
                <a:effectLst/>
              </a:rPr>
              <a:t>. Available at: https://www.tabletable.co.uk/en-gb/christmas-day-menu?fbclid=IwAR3fSu6wYa5Zw4MOwow4D4w9l9ztFKaj9-AZrs8USaqzzF_EjO1QnPCmqVY (Accessed: November 18, 2022).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>
                <a:effectLst/>
              </a:rPr>
              <a:t>Christmas &amp; nye dinner - restaurant in the City of London</a:t>
            </a:r>
            <a:r>
              <a:rPr lang="en-GB" dirty="0">
                <a:effectLst/>
              </a:rPr>
              <a:t> (no date) </a:t>
            </a:r>
            <a:r>
              <a:rPr lang="en-GB" i="1" dirty="0" err="1">
                <a:effectLst/>
              </a:rPr>
              <a:t>Eastway</a:t>
            </a:r>
            <a:r>
              <a:rPr lang="en-GB" i="1" dirty="0">
                <a:effectLst/>
              </a:rPr>
              <a:t> Brasserie</a:t>
            </a:r>
            <a:r>
              <a:rPr lang="en-GB" dirty="0">
                <a:effectLst/>
              </a:rPr>
              <a:t>. Available at: https://eastwaybrasserie.com/festive-menus (Accessed: November 18, 2022).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err="1">
                <a:effectLst/>
              </a:rPr>
              <a:t>Hakkasan</a:t>
            </a:r>
            <a:r>
              <a:rPr lang="en-GB" i="1" dirty="0">
                <a:effectLst/>
              </a:rPr>
              <a:t> </a:t>
            </a:r>
            <a:r>
              <a:rPr lang="en-GB" i="1" dirty="0" err="1">
                <a:effectLst/>
              </a:rPr>
              <a:t>Hanway</a:t>
            </a:r>
            <a:r>
              <a:rPr lang="en-GB" i="1" dirty="0">
                <a:effectLst/>
              </a:rPr>
              <a:t> Place menus</a:t>
            </a:r>
            <a:r>
              <a:rPr lang="en-GB" dirty="0">
                <a:effectLst/>
              </a:rPr>
              <a:t> (no date) </a:t>
            </a:r>
            <a:r>
              <a:rPr lang="en-GB" i="1" dirty="0" err="1">
                <a:effectLst/>
              </a:rPr>
              <a:t>Hakkasan</a:t>
            </a:r>
            <a:r>
              <a:rPr lang="en-GB" i="1" dirty="0">
                <a:effectLst/>
              </a:rPr>
              <a:t> </a:t>
            </a:r>
            <a:r>
              <a:rPr lang="en-GB" i="1" dirty="0" err="1">
                <a:effectLst/>
              </a:rPr>
              <a:t>Hanway</a:t>
            </a:r>
            <a:r>
              <a:rPr lang="en-GB" i="1" dirty="0">
                <a:effectLst/>
              </a:rPr>
              <a:t> Place Menus</a:t>
            </a:r>
            <a:r>
              <a:rPr lang="en-GB" dirty="0">
                <a:effectLst/>
              </a:rPr>
              <a:t>. Available at: https://menus.taogroup.com/hakkasan-hanway-place/ (Accessed: November 18, 2022).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effectLst/>
              </a:rPr>
              <a:t>Shneiderman</a:t>
            </a:r>
            <a:r>
              <a:rPr lang="en-GB" dirty="0">
                <a:effectLst/>
              </a:rPr>
              <a:t>, B. (1986) </a:t>
            </a:r>
            <a:r>
              <a:rPr lang="en-GB" i="1" dirty="0">
                <a:effectLst/>
              </a:rPr>
              <a:t>Designing menu selection systems - </a:t>
            </a:r>
            <a:r>
              <a:rPr lang="en-GB" i="1" dirty="0" err="1">
                <a:effectLst/>
              </a:rPr>
              <a:t>shneiderman</a:t>
            </a:r>
            <a:r>
              <a:rPr lang="en-GB" i="1" dirty="0">
                <a:effectLst/>
              </a:rPr>
              <a:t> - 1986 - Journal of the American Society for Information Science</a:t>
            </a:r>
            <a:r>
              <a:rPr lang="en-GB" dirty="0">
                <a:effectLst/>
              </a:rPr>
              <a:t>. Available at: https://asistdl.onlinelibrary.wiley.com/doi/abs/10.1002/%28SICI%291097-4571%28198603%2937%3A2%3C57%3A%3AAID-ASI2%3E3.0.CO%3B2-S (Accessed: November 18, 2022).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Bowen, J.T. and Morris, A.J. (1995) </a:t>
            </a:r>
            <a:r>
              <a:rPr lang="en-GB" i="1" dirty="0">
                <a:effectLst/>
              </a:rPr>
              <a:t>International Journal of Contemporary Hospitality Management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International Journal of Contemporary Hospitality Management | Emerald Insight</a:t>
            </a:r>
            <a:r>
              <a:rPr lang="en-GB" dirty="0">
                <a:effectLst/>
              </a:rPr>
              <a:t>. Available at: https://www.emerald.com/insight/publication/issn/0959-6119 (Accessed: November 18, 2022).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Hayes, D.K. and Huffman, L. (1985) “Menu Analysis: A better way,” </a:t>
            </a:r>
            <a:r>
              <a:rPr lang="en-GB" i="1" dirty="0">
                <a:effectLst/>
              </a:rPr>
              <a:t>Cornell Hotel and Restaurant Administration Quarterly</a:t>
            </a:r>
            <a:r>
              <a:rPr lang="en-GB" dirty="0">
                <a:effectLst/>
              </a:rPr>
              <a:t>, 25(4), pp. 64–70. Available at: https://doi.org/10.1177/001088048502500412.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57799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700</Words>
  <Application>Microsoft Office PowerPoint</Application>
  <PresentationFormat>Widescreen</PresentationFormat>
  <Paragraphs>65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3" baseType="lpstr">
      <vt:lpstr>Arial</vt:lpstr>
      <vt:lpstr>azo-sans-web</vt:lpstr>
      <vt:lpstr>Calibri</vt:lpstr>
      <vt:lpstr>Calibri Light</vt:lpstr>
      <vt:lpstr>Edwardian Script ITC</vt:lpstr>
      <vt:lpstr>Effra</vt:lpstr>
      <vt:lpstr>Rotis</vt:lpstr>
      <vt:lpstr>Times New Roman</vt:lpstr>
      <vt:lpstr>Office Theme</vt:lpstr>
      <vt:lpstr>Food and Beverage Operations BMIH4002  Student name: Andreea-Florina Chiriac Student ID: 2126260 Tutor name: Tristan Hawkins</vt:lpstr>
      <vt:lpstr>Winter Nights  at Trinity Hotel London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Winter Nights  at Trinity Hotel London</dc:title>
  <dc:creator>I.E. M.</dc:creator>
  <cp:lastModifiedBy>Andreea Chiriac</cp:lastModifiedBy>
  <cp:revision>1</cp:revision>
  <dcterms:created xsi:type="dcterms:W3CDTF">2022-11-18T18:39:19Z</dcterms:created>
  <dcterms:modified xsi:type="dcterms:W3CDTF">2022-11-18T23:45:28Z</dcterms:modified>
</cp:coreProperties>
</file>