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3" r:id="rId4"/>
    <p:sldId id="267" r:id="rId5"/>
    <p:sldId id="268" r:id="rId6"/>
    <p:sldId id="271" r:id="rId7"/>
    <p:sldId id="270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96F02B-2DE7-47DA-A790-F8CC1615D5FE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5DD7F-701B-4A11-9BAF-6433DF9A0F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37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5DD7F-701B-4A11-9BAF-6433DF9A0F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418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5DD7F-701B-4A11-9BAF-6433DF9A0FA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099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112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11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21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460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57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4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849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564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557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351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278242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214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298662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2488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257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151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D1294-8D2B-48B9-8B3C-4903195B7D17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CA8D7AF-C22C-480C-8FED-480663A0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819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iles.eric.ed.gov/fulltext/EJ1149354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legislation.gov.uk/ukpga/2018/31/contents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youngminds.org.uk/find-help/conditions/anxiety/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18/31/contents" TargetMode="External"/><Relationship Id="rId2" Type="http://schemas.openxmlformats.org/officeDocument/2006/relationships/hyperlink" Target="https://www.wired.com/story/favorite-books-q4-201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ngminds.org.uk/find-help/conditions/anxiety/" TargetMode="External"/><Relationship Id="rId5" Type="http://schemas.openxmlformats.org/officeDocument/2006/relationships/hyperlink" Target="https://commons.wikimedia.org/wiki/File:Magnifying_glass_with_focus_on_glass.png" TargetMode="External"/><Relationship Id="rId4" Type="http://schemas.openxmlformats.org/officeDocument/2006/relationships/hyperlink" Target="https://spectator.imgix.net/content/uploads/2019/09/Anthony-Quinn.jpg?auto=compress,enhance,format&amp;crop=faces,entropy,edges&amp;fit=crop&amp;w=820&amp;h=55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ECGE 4001Q </a:t>
            </a:r>
            <a:br>
              <a:rPr lang="en-GB" dirty="0"/>
            </a:br>
            <a:r>
              <a:rPr lang="en-GB" sz="4800" dirty="0"/>
              <a:t>Academic Study Skills for Students</a:t>
            </a:r>
            <a:br>
              <a:rPr lang="en-GB" sz="4800" dirty="0"/>
            </a:br>
            <a:r>
              <a:rPr lang="en-GB" sz="4800" dirty="0"/>
              <a:t>Assessment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Trudi Davies (1402946)</a:t>
            </a:r>
          </a:p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January 2020</a:t>
            </a:r>
          </a:p>
        </p:txBody>
      </p:sp>
    </p:spTree>
    <p:extLst>
      <p:ext uri="{BB962C8B-B14F-4D97-AF65-F5344CB8AC3E}">
        <p14:creationId xmlns:p14="http://schemas.microsoft.com/office/powerpoint/2010/main" val="12913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171" y="1930401"/>
            <a:ext cx="8705831" cy="2712620"/>
          </a:xfrm>
        </p:spPr>
        <p:txBody>
          <a:bodyPr/>
          <a:lstStyle/>
          <a:p>
            <a:r>
              <a:rPr lang="en-GB" b="1" dirty="0"/>
              <a:t>Explain how to reference within a body of the text (in-text citation) and reference list:</a:t>
            </a:r>
          </a:p>
          <a:p>
            <a:pPr lvl="1"/>
            <a:r>
              <a:rPr lang="en-GB" dirty="0"/>
              <a:t>Books</a:t>
            </a:r>
          </a:p>
          <a:p>
            <a:pPr lvl="1"/>
            <a:r>
              <a:rPr lang="en-GB" dirty="0"/>
              <a:t>Journal articles </a:t>
            </a:r>
          </a:p>
          <a:p>
            <a:pPr lvl="1"/>
            <a:r>
              <a:rPr lang="en-GB" dirty="0"/>
              <a:t>Government legislation </a:t>
            </a:r>
          </a:p>
          <a:p>
            <a:pPr lvl="1"/>
            <a:r>
              <a:rPr lang="en-GB" dirty="0"/>
              <a:t>Websites</a:t>
            </a:r>
          </a:p>
          <a:p>
            <a:endParaRPr lang="en-GB" dirty="0"/>
          </a:p>
        </p:txBody>
      </p:sp>
      <p:pic>
        <p:nvPicPr>
          <p:cNvPr id="2050" name="Picture 2" descr="Image result for books">
            <a:extLst>
              <a:ext uri="{FF2B5EF4-FFF2-40B4-BE49-F238E27FC236}">
                <a16:creationId xmlns:a16="http://schemas.microsoft.com/office/drawing/2014/main" id="{C20704EA-D0F8-4152-9528-D31B5D2E7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690" y="4161309"/>
            <a:ext cx="2262285" cy="170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journal articles">
            <a:extLst>
              <a:ext uri="{FF2B5EF4-FFF2-40B4-BE49-F238E27FC236}">
                <a16:creationId xmlns:a16="http://schemas.microsoft.com/office/drawing/2014/main" id="{D6AD6904-65C7-49E3-988A-B0F03EA66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157" y="3104965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921086" y="5817585"/>
            <a:ext cx="20580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Getty Images (2018)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76847" y="4705165"/>
            <a:ext cx="24970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Wikimedia Commons (2011) </a:t>
            </a:r>
          </a:p>
        </p:txBody>
      </p:sp>
    </p:spTree>
    <p:extLst>
      <p:ext uri="{BB962C8B-B14F-4D97-AF65-F5344CB8AC3E}">
        <p14:creationId xmlns:p14="http://schemas.microsoft.com/office/powerpoint/2010/main" val="392792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60938"/>
          </a:xfrm>
        </p:spPr>
        <p:txBody>
          <a:bodyPr/>
          <a:lstStyle/>
          <a:p>
            <a:r>
              <a:rPr lang="en-GB" b="1" dirty="0"/>
              <a:t>Referencing Academic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70538"/>
            <a:ext cx="8596668" cy="38807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u="sng" dirty="0"/>
              <a:t>What is a reference?</a:t>
            </a:r>
          </a:p>
          <a:p>
            <a:pPr marL="0" indent="0">
              <a:buNone/>
            </a:pPr>
            <a:r>
              <a:rPr lang="en-GB" sz="1600" dirty="0"/>
              <a:t>‘Referencing is the process of acknowledging the sources you have used in writing your assignment.’</a:t>
            </a:r>
          </a:p>
          <a:p>
            <a:pPr marL="0" indent="0" algn="r">
              <a:buNone/>
            </a:pPr>
            <a:r>
              <a:rPr lang="en-GB" sz="1600" dirty="0"/>
              <a:t>							</a:t>
            </a:r>
            <a:r>
              <a:rPr lang="en-GB" sz="1400" dirty="0"/>
              <a:t>(Pears and Shields, 2013, p.1)</a:t>
            </a:r>
          </a:p>
          <a:p>
            <a:pPr marL="0" indent="0">
              <a:buNone/>
            </a:pPr>
            <a:r>
              <a:rPr lang="en-GB" sz="1600" b="1" u="sng" dirty="0"/>
              <a:t>Why do we need to use references?</a:t>
            </a:r>
          </a:p>
          <a:p>
            <a:endParaRPr lang="en-GB" sz="1600" b="1" dirty="0"/>
          </a:p>
          <a:p>
            <a:pPr lvl="1"/>
            <a:r>
              <a:rPr lang="en-GB" dirty="0"/>
              <a:t>Courtesy to the original author</a:t>
            </a:r>
          </a:p>
          <a:p>
            <a:pPr lvl="1"/>
            <a:r>
              <a:rPr lang="en-GB" dirty="0"/>
              <a:t>Helps other readers in finding sources</a:t>
            </a:r>
          </a:p>
          <a:p>
            <a:pPr lvl="1"/>
            <a:r>
              <a:rPr lang="en-GB" dirty="0"/>
              <a:t>Helps you if you need to find the source again</a:t>
            </a:r>
          </a:p>
          <a:p>
            <a:pPr lvl="1"/>
            <a:r>
              <a:rPr lang="en-GB" dirty="0"/>
              <a:t>Avoids plagiarism</a:t>
            </a:r>
          </a:p>
          <a:p>
            <a:pPr lvl="1"/>
            <a:r>
              <a:rPr lang="en-GB" dirty="0"/>
              <a:t>Gives readers confidence in your written academic work</a:t>
            </a:r>
          </a:p>
          <a:p>
            <a:pPr marL="0" indent="0" algn="r">
              <a:buNone/>
            </a:pPr>
            <a:r>
              <a:rPr lang="en-GB" sz="1600" dirty="0"/>
              <a:t>								</a:t>
            </a:r>
            <a:r>
              <a:rPr lang="en-GB" sz="1400" dirty="0"/>
              <a:t>(Cottrell, 2013, p.179)</a:t>
            </a:r>
          </a:p>
        </p:txBody>
      </p:sp>
    </p:spTree>
    <p:extLst>
      <p:ext uri="{BB962C8B-B14F-4D97-AF65-F5344CB8AC3E}">
        <p14:creationId xmlns:p14="http://schemas.microsoft.com/office/powerpoint/2010/main" val="8764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6320" y="1368521"/>
            <a:ext cx="6604987" cy="526445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b="1" dirty="0"/>
              <a:t>In text citation for a book should include these points:</a:t>
            </a:r>
          </a:p>
          <a:p>
            <a:r>
              <a:rPr lang="en-GB" sz="1700" dirty="0"/>
              <a:t>Author(s) surname</a:t>
            </a:r>
          </a:p>
          <a:p>
            <a:r>
              <a:rPr lang="en-GB" sz="1700" dirty="0"/>
              <a:t>Year of publication</a:t>
            </a:r>
          </a:p>
          <a:p>
            <a:r>
              <a:rPr lang="en-GB" sz="1700" dirty="0"/>
              <a:t>Page number(s) if required, if it is a direct quote</a:t>
            </a:r>
          </a:p>
          <a:p>
            <a:r>
              <a:rPr lang="en-GB" sz="1700" u="sng" dirty="0"/>
              <a:t>Example:</a:t>
            </a:r>
            <a:r>
              <a:rPr lang="en-GB" sz="1700" dirty="0"/>
              <a:t> (Pears and Shields, 2016)</a:t>
            </a:r>
          </a:p>
          <a:p>
            <a:endParaRPr lang="en-GB" sz="1700" u="sng" dirty="0"/>
          </a:p>
          <a:p>
            <a:pPr marL="0" indent="0">
              <a:buNone/>
            </a:pPr>
            <a:r>
              <a:rPr lang="en-GB" sz="1700" b="1" dirty="0"/>
              <a:t>Main reference list for a book:</a:t>
            </a:r>
          </a:p>
          <a:p>
            <a:r>
              <a:rPr lang="en-GB" sz="1700" dirty="0"/>
              <a:t>Author(s) surname followed by initial of first name</a:t>
            </a:r>
          </a:p>
          <a:p>
            <a:r>
              <a:rPr lang="en-GB" sz="1700" dirty="0"/>
              <a:t>Year of publication </a:t>
            </a:r>
          </a:p>
          <a:p>
            <a:r>
              <a:rPr lang="en-GB" sz="1700" dirty="0"/>
              <a:t>Title of the book (in italics)</a:t>
            </a:r>
          </a:p>
          <a:p>
            <a:r>
              <a:rPr lang="en-GB" sz="1700" dirty="0"/>
              <a:t>Place of publication</a:t>
            </a:r>
          </a:p>
          <a:p>
            <a:r>
              <a:rPr lang="en-GB" sz="1700" dirty="0"/>
              <a:t>Publisher</a:t>
            </a:r>
          </a:p>
          <a:p>
            <a:r>
              <a:rPr lang="en-GB" sz="1700" u="sng" dirty="0"/>
              <a:t>Example:</a:t>
            </a:r>
            <a:r>
              <a:rPr lang="en-GB" sz="1700" dirty="0"/>
              <a:t> Pears, R. and Shields, G. (2016) </a:t>
            </a:r>
            <a:r>
              <a:rPr lang="en-GB" sz="1700" i="1" dirty="0"/>
              <a:t>Cite Them Right: The Essential Referencing Guide</a:t>
            </a:r>
            <a:r>
              <a:rPr lang="en-GB" sz="1700" dirty="0"/>
              <a:t>, 10</a:t>
            </a:r>
            <a:r>
              <a:rPr lang="en-GB" sz="1700" baseline="30000" dirty="0"/>
              <a:t>th</a:t>
            </a:r>
            <a:r>
              <a:rPr lang="en-GB" sz="1700" dirty="0"/>
              <a:t> edn. London: Palgrave Macmillan</a:t>
            </a:r>
            <a:r>
              <a:rPr lang="en-GB" sz="1700" b="1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u="sng" dirty="0"/>
          </a:p>
          <a:p>
            <a:endParaRPr lang="en-GB" dirty="0"/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9875654-872A-422D-93EB-5317DC8971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1998" y="1719761"/>
            <a:ext cx="5181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6448BFF3-7D6E-47C3-87D8-EBEE2B13D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5818" y="1928311"/>
            <a:ext cx="2787588" cy="38472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398976" y="5830271"/>
            <a:ext cx="29935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(Pears and Shields, 2016)</a:t>
            </a:r>
          </a:p>
        </p:txBody>
      </p:sp>
    </p:spTree>
    <p:extLst>
      <p:ext uri="{BB962C8B-B14F-4D97-AF65-F5344CB8AC3E}">
        <p14:creationId xmlns:p14="http://schemas.microsoft.com/office/powerpoint/2010/main" val="15087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563" y="327540"/>
            <a:ext cx="8596668" cy="1320800"/>
          </a:xfrm>
        </p:spPr>
        <p:txBody>
          <a:bodyPr/>
          <a:lstStyle/>
          <a:p>
            <a:r>
              <a:rPr lang="en-GB" b="1" dirty="0"/>
              <a:t>Journals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3783" y="987940"/>
            <a:ext cx="4927106" cy="489146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400" b="1" dirty="0"/>
              <a:t>In text citation for a journal:</a:t>
            </a:r>
          </a:p>
          <a:p>
            <a:r>
              <a:rPr lang="en-GB" sz="4400" dirty="0"/>
              <a:t>Author(s) surname</a:t>
            </a:r>
          </a:p>
          <a:p>
            <a:r>
              <a:rPr lang="en-GB" sz="4400" dirty="0"/>
              <a:t>year of publication</a:t>
            </a:r>
          </a:p>
          <a:p>
            <a:r>
              <a:rPr lang="en-GB" sz="4400" u="sng" dirty="0"/>
              <a:t>Example:</a:t>
            </a:r>
            <a:r>
              <a:rPr lang="en-GB" sz="4400" dirty="0"/>
              <a:t> (Osborne, 2016)</a:t>
            </a:r>
          </a:p>
          <a:p>
            <a:pPr marL="0" indent="0">
              <a:buNone/>
            </a:pPr>
            <a:endParaRPr lang="en-GB" sz="4400" b="1" dirty="0"/>
          </a:p>
          <a:p>
            <a:pPr marL="0" indent="0">
              <a:buNone/>
            </a:pPr>
            <a:r>
              <a:rPr lang="en-GB" sz="4400" b="1" dirty="0"/>
              <a:t>Main reference list for a journal:</a:t>
            </a:r>
          </a:p>
          <a:p>
            <a:r>
              <a:rPr lang="en-GB" sz="4400" dirty="0"/>
              <a:t>Author(s) surname followed by initial of first name</a:t>
            </a:r>
          </a:p>
          <a:p>
            <a:r>
              <a:rPr lang="en-GB" sz="4400" dirty="0"/>
              <a:t>Year of  publication </a:t>
            </a:r>
          </a:p>
          <a:p>
            <a:r>
              <a:rPr lang="en-GB" sz="4400" dirty="0"/>
              <a:t>Article title in quotation marks</a:t>
            </a:r>
          </a:p>
          <a:p>
            <a:r>
              <a:rPr lang="en-GB" sz="4400" dirty="0"/>
              <a:t>The journal title to be in italics</a:t>
            </a:r>
          </a:p>
          <a:p>
            <a:r>
              <a:rPr lang="en-GB" sz="4400" dirty="0"/>
              <a:t>Volume number, issue number in brackets</a:t>
            </a:r>
          </a:p>
          <a:p>
            <a:r>
              <a:rPr lang="en-GB" sz="4400" dirty="0"/>
              <a:t>Page(s) of journal </a:t>
            </a:r>
          </a:p>
          <a:p>
            <a:r>
              <a:rPr lang="en-GB" sz="4400" u="sng" dirty="0"/>
              <a:t>Examples:</a:t>
            </a:r>
          </a:p>
          <a:p>
            <a:pPr marL="0" indent="0">
              <a:buNone/>
            </a:pPr>
            <a:r>
              <a:rPr lang="en-GB" sz="4400" b="1" dirty="0"/>
              <a:t>Library copy: </a:t>
            </a:r>
          </a:p>
          <a:p>
            <a:pPr marL="0" indent="0">
              <a:buNone/>
            </a:pPr>
            <a:r>
              <a:rPr lang="en-GB" sz="4400" dirty="0"/>
              <a:t>Osborne, R. (2016) ‘Yes, you can!: A Critical Questions Approach for Developing and Incorporating Intercultural Sensitivity Efforts into Any Classroom’, </a:t>
            </a:r>
            <a:r>
              <a:rPr lang="en-GB" sz="4400" i="1" dirty="0"/>
              <a:t>Journal of International Social Studies,</a:t>
            </a:r>
            <a:r>
              <a:rPr lang="en-GB" sz="4400" dirty="0"/>
              <a:t> 6(1), pp.103-113.</a:t>
            </a:r>
          </a:p>
          <a:p>
            <a:pPr marL="0" indent="0">
              <a:buNone/>
            </a:pPr>
            <a:r>
              <a:rPr lang="en-GB" sz="4400" b="1" dirty="0"/>
              <a:t>On-line version: </a:t>
            </a:r>
          </a:p>
          <a:p>
            <a:pPr marL="0" indent="0">
              <a:buNone/>
            </a:pPr>
            <a:r>
              <a:rPr lang="en-GB" sz="4400" dirty="0"/>
              <a:t>Osborne, R. (2016) ‘Yes, you can!: A Critical Questions Approach for Developing and Incorporating Intercultural Sensitivity Efforts into Any Classroom’, </a:t>
            </a:r>
            <a:r>
              <a:rPr lang="en-GB" sz="4400" i="1" dirty="0"/>
              <a:t>Journal of International Social Studies. Available at: </a:t>
            </a:r>
            <a:r>
              <a:rPr lang="en-GB" sz="4400" i="1" dirty="0">
                <a:hlinkClick r:id="rId3"/>
              </a:rPr>
              <a:t>https://files.eric.ed.gov/fulltext/EJ1149354.pdf</a:t>
            </a:r>
            <a:r>
              <a:rPr lang="en-GB" sz="4400" i="1" dirty="0"/>
              <a:t> (Accessed: 13 January 2020).</a:t>
            </a:r>
            <a:endParaRPr lang="en-GB" sz="4400" dirty="0"/>
          </a:p>
          <a:p>
            <a:endParaRPr lang="en-GB" dirty="0"/>
          </a:p>
          <a:p>
            <a:endParaRPr lang="en-GB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A5694A-7AC8-4299-AE06-6F37669AC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0889" y="609600"/>
            <a:ext cx="4529796" cy="586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123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18DC9-4915-4ABF-B44E-40304BF23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Government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4738F-23A7-4BFF-B700-29DCC085D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5027" y="1410677"/>
            <a:ext cx="6519965" cy="51668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/>
              <a:t>In-text citation of a Government legislation document/Act:</a:t>
            </a:r>
          </a:p>
          <a:p>
            <a:r>
              <a:rPr lang="en-GB" sz="1600" dirty="0"/>
              <a:t>The name of the legislation/Act</a:t>
            </a:r>
          </a:p>
          <a:p>
            <a:r>
              <a:rPr lang="en-GB" sz="1600" dirty="0"/>
              <a:t>The date</a:t>
            </a:r>
          </a:p>
          <a:p>
            <a:r>
              <a:rPr lang="en-GB" sz="1600" u="sng" dirty="0"/>
              <a:t>Example: </a:t>
            </a:r>
            <a:r>
              <a:rPr lang="en-GB" sz="1600" dirty="0"/>
              <a:t>(Health and Social Care Act, 2018)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Main reference list for Government legislation document/Act:</a:t>
            </a:r>
          </a:p>
          <a:p>
            <a:r>
              <a:rPr lang="en-GB" sz="1600" dirty="0"/>
              <a:t>Name of legislation/Act (in Italics)</a:t>
            </a:r>
          </a:p>
          <a:p>
            <a:r>
              <a:rPr lang="en-GB" sz="1600" dirty="0"/>
              <a:t>Year</a:t>
            </a:r>
          </a:p>
          <a:p>
            <a:r>
              <a:rPr lang="en-GB" sz="1600" dirty="0"/>
              <a:t>Chapter</a:t>
            </a:r>
          </a:p>
          <a:p>
            <a:r>
              <a:rPr lang="en-GB" sz="1600" dirty="0"/>
              <a:t>If legislation is on-line, include ‘available at: +URL’</a:t>
            </a:r>
          </a:p>
          <a:p>
            <a:r>
              <a:rPr lang="en-GB" sz="1600" dirty="0"/>
              <a:t>Date the information was accessed</a:t>
            </a:r>
          </a:p>
          <a:p>
            <a:r>
              <a:rPr lang="en-GB" sz="1600" u="sng" dirty="0"/>
              <a:t>Example:</a:t>
            </a:r>
            <a:r>
              <a:rPr lang="en-GB" sz="1600" dirty="0"/>
              <a:t> </a:t>
            </a:r>
            <a:r>
              <a:rPr lang="en-GB" sz="1600" i="1" dirty="0"/>
              <a:t>Health and Social Care Act 2018,c.31.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http://www.legislation.gov.uk/ukpga/2018/31/contents</a:t>
            </a:r>
            <a:r>
              <a:rPr lang="en-GB" sz="1600" dirty="0"/>
              <a:t> (Accessed:14 January 2020).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FBE483-AA5A-4D9E-A9CE-37FB80D21A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2685" y="1585141"/>
            <a:ext cx="4792214" cy="3415547"/>
          </a:xfrm>
        </p:spPr>
      </p:pic>
    </p:spTree>
    <p:extLst>
      <p:ext uri="{BB962C8B-B14F-4D97-AF65-F5344CB8AC3E}">
        <p14:creationId xmlns:p14="http://schemas.microsoft.com/office/powerpoint/2010/main" val="97560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Websites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7621" y="1478373"/>
            <a:ext cx="5839217" cy="47817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b="1" dirty="0"/>
              <a:t>In-text citation for a website:</a:t>
            </a:r>
          </a:p>
          <a:p>
            <a:r>
              <a:rPr lang="en-GB" sz="1700" dirty="0"/>
              <a:t>Name of website </a:t>
            </a:r>
          </a:p>
          <a:p>
            <a:r>
              <a:rPr lang="en-GB" sz="1700" dirty="0"/>
              <a:t>Date </a:t>
            </a:r>
          </a:p>
          <a:p>
            <a:r>
              <a:rPr lang="en-GB" sz="1700" dirty="0"/>
              <a:t>Example: (Young Minds, 2019)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Main reference list for a website: </a:t>
            </a:r>
          </a:p>
          <a:p>
            <a:r>
              <a:rPr lang="en-GB" sz="1700" dirty="0"/>
              <a:t>Name of website</a:t>
            </a:r>
          </a:p>
          <a:p>
            <a:r>
              <a:rPr lang="en-GB" sz="1700" dirty="0"/>
              <a:t>Date</a:t>
            </a:r>
          </a:p>
          <a:p>
            <a:r>
              <a:rPr lang="en-GB" sz="1700" dirty="0"/>
              <a:t>Title in italics </a:t>
            </a:r>
          </a:p>
          <a:p>
            <a:r>
              <a:rPr lang="en-GB" sz="1700" dirty="0"/>
              <a:t>Link to get it from available at</a:t>
            </a:r>
          </a:p>
          <a:p>
            <a:r>
              <a:rPr lang="en-GB" sz="1700" dirty="0"/>
              <a:t>Accessed date </a:t>
            </a:r>
          </a:p>
          <a:p>
            <a:r>
              <a:rPr lang="en-GB" sz="1700" dirty="0"/>
              <a:t>Example: Young Minds (2019) </a:t>
            </a:r>
            <a:r>
              <a:rPr lang="en-GB" sz="1700" i="1" dirty="0"/>
              <a:t>Anxiety. </a:t>
            </a:r>
            <a:r>
              <a:rPr lang="en-GB" sz="1700" dirty="0"/>
              <a:t>Available at:</a:t>
            </a:r>
            <a:r>
              <a:rPr lang="en-GB" sz="1700" dirty="0">
                <a:hlinkClick r:id="rId2"/>
              </a:rPr>
              <a:t> https://youngminds.org.uk/findhelp/conditions/anxiety/</a:t>
            </a:r>
            <a:r>
              <a:rPr lang="en-GB" sz="1700" dirty="0"/>
              <a:t> (Accessed: 14 January 2020).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6826059-CD71-42E4-89E9-A99858DE96F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30157" y="1769399"/>
            <a:ext cx="5181600" cy="297233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838593" y="4878875"/>
            <a:ext cx="19958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(Young Minds, 2019)</a:t>
            </a:r>
          </a:p>
        </p:txBody>
      </p:sp>
    </p:spTree>
    <p:extLst>
      <p:ext uri="{BB962C8B-B14F-4D97-AF65-F5344CB8AC3E}">
        <p14:creationId xmlns:p14="http://schemas.microsoft.com/office/powerpoint/2010/main" val="286153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94" y="1864310"/>
            <a:ext cx="4261282" cy="3781887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Referencing is important because: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Your work looks more professional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Helps you find good resources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Proves that you have read!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The reader can trace your resources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It’s a way of keeping note of what you have read</a:t>
            </a:r>
          </a:p>
          <a:p>
            <a:r>
              <a:rPr lang="en-GB" dirty="0">
                <a:solidFill>
                  <a:schemeClr val="tx1"/>
                </a:solidFill>
              </a:rPr>
              <a:t>Direct Quote </a:t>
            </a:r>
          </a:p>
          <a:p>
            <a:r>
              <a:rPr lang="en-GB" dirty="0">
                <a:solidFill>
                  <a:schemeClr val="tx1"/>
                </a:solidFill>
              </a:rPr>
              <a:t>Alphabetical order of authors</a:t>
            </a:r>
          </a:p>
          <a:p>
            <a:r>
              <a:rPr lang="en-GB" dirty="0">
                <a:solidFill>
                  <a:schemeClr val="tx1"/>
                </a:solidFill>
              </a:rPr>
              <a:t>Different ways of referencing</a:t>
            </a:r>
          </a:p>
          <a:p>
            <a:r>
              <a:rPr lang="en-GB" dirty="0">
                <a:solidFill>
                  <a:schemeClr val="tx1"/>
                </a:solidFill>
              </a:rPr>
              <a:t>Lectures on Moodle</a:t>
            </a:r>
          </a:p>
          <a:p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Image result for books">
            <a:extLst>
              <a:ext uri="{FF2B5EF4-FFF2-40B4-BE49-F238E27FC236}">
                <a16:creationId xmlns:a16="http://schemas.microsoft.com/office/drawing/2014/main" id="{A6FB29CE-FBBF-4C62-8DB6-B1344B05F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853" y="2183433"/>
            <a:ext cx="4779706" cy="3209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976947" y="5393163"/>
            <a:ext cx="19958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(The Spectator, 2019) </a:t>
            </a:r>
          </a:p>
        </p:txBody>
      </p:sp>
    </p:spTree>
    <p:extLst>
      <p:ext uri="{BB962C8B-B14F-4D97-AF65-F5344CB8AC3E}">
        <p14:creationId xmlns:p14="http://schemas.microsoft.com/office/powerpoint/2010/main" val="399061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57205"/>
            <a:ext cx="8596668" cy="450398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Cottrell, S. (2013) </a:t>
            </a:r>
            <a:r>
              <a:rPr lang="en-GB" i="1" dirty="0"/>
              <a:t>The Study Skills Handbook</a:t>
            </a:r>
            <a:r>
              <a:rPr lang="en-GB" dirty="0"/>
              <a:t>, 4</a:t>
            </a:r>
            <a:r>
              <a:rPr lang="en-GB" baseline="30000" dirty="0"/>
              <a:t>th</a:t>
            </a:r>
            <a:r>
              <a:rPr lang="en-GB" dirty="0"/>
              <a:t> edn. London: Palgrave Macmillan.</a:t>
            </a:r>
          </a:p>
          <a:p>
            <a:r>
              <a:rPr lang="en-GB" dirty="0"/>
              <a:t>Cottrell, S. and Morris, N. (2012) </a:t>
            </a:r>
            <a:r>
              <a:rPr lang="en-GB" i="1" dirty="0"/>
              <a:t>Study Skills Connected: Using Technology To Support Your Studies. </a:t>
            </a:r>
            <a:r>
              <a:rPr lang="en-GB" dirty="0"/>
              <a:t>London: Palgrave Macmillan.</a:t>
            </a:r>
          </a:p>
          <a:p>
            <a:r>
              <a:rPr lang="en-GB" dirty="0">
                <a:solidFill>
                  <a:schemeClr val="tx1"/>
                </a:solidFill>
              </a:rPr>
              <a:t>Getty Images (2018) </a:t>
            </a:r>
            <a:r>
              <a:rPr lang="en-GB" i="1" dirty="0">
                <a:solidFill>
                  <a:schemeClr val="tx1"/>
                </a:solidFill>
              </a:rPr>
              <a:t>Read Up With Our Favorite End-of-Year Books </a:t>
            </a:r>
            <a:r>
              <a:rPr lang="en-GB" dirty="0">
                <a:solidFill>
                  <a:schemeClr val="tx1"/>
                </a:solidFill>
              </a:rPr>
              <a:t>[Online]. Available at: 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https://www.wired.com/story/favorite-books-q4-2018/</a:t>
            </a:r>
            <a:r>
              <a:rPr lang="en-GB" dirty="0">
                <a:solidFill>
                  <a:schemeClr val="tx1"/>
                </a:solidFill>
              </a:rPr>
              <a:t> (Accessed: 13 January 2020).</a:t>
            </a:r>
          </a:p>
          <a:p>
            <a:r>
              <a:rPr lang="en-GB" i="1" dirty="0"/>
              <a:t>Health and Social Care Act 2018,C31.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http://www.legislation.gov.uk/ukpga/2018/31/contents</a:t>
            </a:r>
            <a:r>
              <a:rPr lang="en-GB" b="1" dirty="0"/>
              <a:t> </a:t>
            </a:r>
            <a:r>
              <a:rPr lang="en-GB" dirty="0"/>
              <a:t>(Accessed: 14 January 2020).</a:t>
            </a:r>
          </a:p>
          <a:p>
            <a:r>
              <a:rPr lang="en-GB" dirty="0"/>
              <a:t>Osborne, R. (2016) ‘Yes ,you can! A Critical Questions Approach for Developing and Incorporating Intercultural Sensitivity Efforts into Any Classroom’, </a:t>
            </a:r>
            <a:r>
              <a:rPr lang="en-GB" i="1" dirty="0"/>
              <a:t>Journal of International Social Studies,</a:t>
            </a:r>
            <a:r>
              <a:rPr lang="en-GB" dirty="0"/>
              <a:t> 6(1), pp.103-113.</a:t>
            </a:r>
          </a:p>
          <a:p>
            <a:r>
              <a:rPr lang="en-GB" dirty="0"/>
              <a:t>Pears, R. and Shields, G. (2013) </a:t>
            </a:r>
            <a:r>
              <a:rPr lang="en-GB" i="1" dirty="0"/>
              <a:t>Cite Them Right: The Essential Referencing Guide</a:t>
            </a:r>
            <a:r>
              <a:rPr lang="en-GB" dirty="0"/>
              <a:t>, 9</a:t>
            </a:r>
            <a:r>
              <a:rPr lang="en-GB" baseline="30000" dirty="0"/>
              <a:t>th</a:t>
            </a:r>
            <a:r>
              <a:rPr lang="en-GB" dirty="0"/>
              <a:t> edn. London: Palgrave Macmillan.</a:t>
            </a:r>
          </a:p>
          <a:p>
            <a:r>
              <a:rPr lang="en-GB" dirty="0"/>
              <a:t>Pears, R. and Shields, G. (2016) </a:t>
            </a:r>
            <a:r>
              <a:rPr lang="en-GB" i="1" dirty="0"/>
              <a:t>Cite Them Right: The Essential Referencing Guide</a:t>
            </a:r>
            <a:r>
              <a:rPr lang="en-GB" dirty="0"/>
              <a:t>, 10th edn. London: Palgrave Macmillan.</a:t>
            </a:r>
          </a:p>
          <a:p>
            <a:r>
              <a:rPr lang="en-GB" dirty="0">
                <a:solidFill>
                  <a:schemeClr val="tx1"/>
                </a:solidFill>
              </a:rPr>
              <a:t>The Spectator (2019) </a:t>
            </a:r>
            <a:r>
              <a:rPr lang="en-GB" i="1" dirty="0">
                <a:solidFill>
                  <a:schemeClr val="tx1"/>
                </a:solidFill>
              </a:rPr>
              <a:t>Why do we write dedications in books? </a:t>
            </a:r>
            <a:r>
              <a:rPr lang="en-GB" dirty="0">
                <a:solidFill>
                  <a:schemeClr val="tx1"/>
                </a:solidFill>
              </a:rPr>
              <a:t>[Online]. Available at: </a:t>
            </a:r>
            <a:r>
              <a:rPr lang="en-GB" dirty="0">
                <a:solidFill>
                  <a:schemeClr val="tx1"/>
                </a:solidFill>
                <a:hlinkClick r:id="rId4"/>
              </a:rPr>
              <a:t>https://spectator.imgix.net/content/uploads/2019/09/Anthony-Quinn.jpg?auto=compress,enhance,format&amp;crop=faces,entropy,edges&amp;fit=crop&amp;w=820&amp;h=55</a:t>
            </a:r>
            <a:r>
              <a:rPr lang="en-GB" dirty="0">
                <a:solidFill>
                  <a:schemeClr val="tx1"/>
                </a:solidFill>
              </a:rPr>
              <a:t> (Accessed: 13 January 2020).</a:t>
            </a:r>
          </a:p>
          <a:p>
            <a:r>
              <a:rPr lang="en-GB" dirty="0">
                <a:solidFill>
                  <a:schemeClr val="tx1"/>
                </a:solidFill>
              </a:rPr>
              <a:t>Wikimedia Commons (2011) </a:t>
            </a:r>
            <a:r>
              <a:rPr lang="en-GB" i="1" dirty="0">
                <a:solidFill>
                  <a:schemeClr val="tx1"/>
                </a:solidFill>
              </a:rPr>
              <a:t>Magnifying glass with focus on glass </a:t>
            </a:r>
            <a:r>
              <a:rPr lang="en-GB" dirty="0">
                <a:solidFill>
                  <a:schemeClr val="tx1"/>
                </a:solidFill>
              </a:rPr>
              <a:t>[Online]. Available at: </a:t>
            </a:r>
            <a:r>
              <a:rPr lang="en-GB" dirty="0">
                <a:solidFill>
                  <a:schemeClr val="tx1"/>
                </a:solidFill>
                <a:hlinkClick r:id="rId5"/>
              </a:rPr>
              <a:t>https://commons.wikimedia.org/wiki/File:Magnifying_glass_with_focus_on_glass.png</a:t>
            </a:r>
            <a:r>
              <a:rPr lang="en-GB" dirty="0">
                <a:solidFill>
                  <a:schemeClr val="tx1"/>
                </a:solidFill>
              </a:rPr>
              <a:t> (Accessed: 13 January 2020).</a:t>
            </a:r>
          </a:p>
          <a:p>
            <a:r>
              <a:rPr lang="en-GB" dirty="0"/>
              <a:t>Young Minds (2019) </a:t>
            </a:r>
            <a:r>
              <a:rPr lang="en-GB" i="1" dirty="0"/>
              <a:t>Anxiety. </a:t>
            </a:r>
            <a:r>
              <a:rPr lang="en-GB" dirty="0"/>
              <a:t>Available at:</a:t>
            </a:r>
            <a:r>
              <a:rPr lang="en-GB" dirty="0">
                <a:hlinkClick r:id="rId6"/>
              </a:rPr>
              <a:t> https://youngminds.org.uk/findhelp/conditions/anxiety/</a:t>
            </a:r>
            <a:r>
              <a:rPr lang="en-GB" dirty="0"/>
              <a:t> (Accessed: 14 January 2020).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38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577" y="255441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6068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557</TotalTime>
  <Words>985</Words>
  <Application>Microsoft Office PowerPoint</Application>
  <PresentationFormat>Widescreen</PresentationFormat>
  <Paragraphs>129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ECGE 4001Q  Academic Study Skills for Students Assessment 2</vt:lpstr>
      <vt:lpstr>Assessment Question</vt:lpstr>
      <vt:lpstr>Referencing Academic Texts</vt:lpstr>
      <vt:lpstr>Books</vt:lpstr>
      <vt:lpstr>Journals</vt:lpstr>
      <vt:lpstr>Government Legislation </vt:lpstr>
      <vt:lpstr>Websites</vt:lpstr>
      <vt:lpstr>Conclusion</vt:lpstr>
      <vt:lpstr>Reference list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 4001Q  Academic Study Skills for Students Assessment 2</dc:title>
  <dc:creator>Sarah Hill</dc:creator>
  <cp:lastModifiedBy>Sophie Davies</cp:lastModifiedBy>
  <cp:revision>47</cp:revision>
  <dcterms:created xsi:type="dcterms:W3CDTF">2020-01-07T12:17:23Z</dcterms:created>
  <dcterms:modified xsi:type="dcterms:W3CDTF">2020-01-19T12:52:48Z</dcterms:modified>
</cp:coreProperties>
</file>