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1" r:id="rId2"/>
    <p:sldId id="257" r:id="rId3"/>
    <p:sldId id="258" r:id="rId4"/>
    <p:sldId id="260" r:id="rId5"/>
    <p:sldId id="259" r:id="rId6"/>
    <p:sldId id="265"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9" d="100"/>
          <a:sy n="59" d="100"/>
        </p:scale>
        <p:origin x="964"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CD1A1-A21A-47F6-B21C-ABD058B63206}" type="datetimeFigureOut">
              <a:rPr lang="en-GB" smtClean="0"/>
              <a:t>10/04/2023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C33B3-47BD-41F0-8EA5-721D082648F3}" type="slidenum">
              <a:rPr lang="en-GB" smtClean="0"/>
              <a:t>‹#›</a:t>
            </a:fld>
            <a:endParaRPr lang="en-GB"/>
          </a:p>
        </p:txBody>
      </p:sp>
    </p:spTree>
    <p:extLst>
      <p:ext uri="{BB962C8B-B14F-4D97-AF65-F5344CB8AC3E}">
        <p14:creationId xmlns:p14="http://schemas.microsoft.com/office/powerpoint/2010/main" val="2065951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C33B3-47BD-41F0-8EA5-721D082648F3}" type="slidenum">
              <a:rPr lang="en-GB" smtClean="0"/>
              <a:t>1</a:t>
            </a:fld>
            <a:endParaRPr lang="en-GB"/>
          </a:p>
        </p:txBody>
      </p:sp>
    </p:spTree>
    <p:extLst>
      <p:ext uri="{BB962C8B-B14F-4D97-AF65-F5344CB8AC3E}">
        <p14:creationId xmlns:p14="http://schemas.microsoft.com/office/powerpoint/2010/main" val="350679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C33B3-47BD-41F0-8EA5-721D082648F3}" type="slidenum">
              <a:rPr lang="en-GB" smtClean="0"/>
              <a:t>4</a:t>
            </a:fld>
            <a:endParaRPr lang="en-GB"/>
          </a:p>
        </p:txBody>
      </p:sp>
    </p:spTree>
    <p:extLst>
      <p:ext uri="{BB962C8B-B14F-4D97-AF65-F5344CB8AC3E}">
        <p14:creationId xmlns:p14="http://schemas.microsoft.com/office/powerpoint/2010/main" val="526437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40731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5593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60515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090717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28843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900201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82853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989564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06645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25385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97884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799513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0531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44987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949118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10/04/2023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0240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11222D-1497-48C5-AB7E-D38FF1BE8D50}" type="datetimeFigureOut">
              <a:rPr lang="en-GB" smtClean="0"/>
              <a:t>10/04/2023</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8106345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reastcancer.org/managing-life/diet-nutrition/what-does-healthy-eating-mean" TargetMode="External"/><Relationship Id="rId2" Type="http://schemas.openxmlformats.org/officeDocument/2006/relationships/hyperlink" Target="file:///C:\Users\Catia\Downloads\1471-2393-14-218.pdf" TargetMode="External"/><Relationship Id="rId1" Type="http://schemas.openxmlformats.org/officeDocument/2006/relationships/slideLayout" Target="../slideLayouts/slideLayout2.xml"/><Relationship Id="rId6" Type="http://schemas.openxmlformats.org/officeDocument/2006/relationships/hyperlink" Target="https://pubmed.ncbi.nlm.nih.gov/23692981/" TargetMode="External"/><Relationship Id="rId5" Type="http://schemas.openxmlformats.org/officeDocument/2006/relationships/hyperlink" Target="https://www.nhs.uk/pregnancy/keeping-well/have-a-healthy-diet/" TargetMode="External"/><Relationship Id="rId4" Type="http://schemas.openxmlformats.org/officeDocument/2006/relationships/hyperlink" Target="https://pubmed.ncbi.nlm.nih.gov/289449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20C833-C509-0F58-9F9E-69B2B223C264}"/>
              </a:ext>
            </a:extLst>
          </p:cNvPr>
          <p:cNvPicPr>
            <a:picLocks noChangeAspect="1"/>
          </p:cNvPicPr>
          <p:nvPr/>
        </p:nvPicPr>
        <p:blipFill rotWithShape="1">
          <a:blip r:embed="rId3"/>
          <a:srcRect t="11452" b="7903"/>
          <a:stretch/>
        </p:blipFill>
        <p:spPr>
          <a:xfrm>
            <a:off x="-3047" y="-203190"/>
            <a:ext cx="12192000" cy="7061190"/>
          </a:xfrm>
          <a:prstGeom prst="rect">
            <a:avLst/>
          </a:prstGeom>
        </p:spPr>
      </p:pic>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fontScale="90000"/>
          </a:bodyPr>
          <a:lstStyle/>
          <a:p>
            <a:r>
              <a:rPr lang="en-GB" sz="5200" b="1" dirty="0"/>
              <a:t>Module: Introduction to Research (BMHP5005)</a:t>
            </a:r>
            <a:br>
              <a:rPr lang="en-GB" sz="5200" b="1" dirty="0"/>
            </a:br>
            <a:br>
              <a:rPr lang="en-GB" sz="5200" b="1" dirty="0"/>
            </a:br>
            <a:r>
              <a:rPr lang="en-GB" sz="5200" b="1" dirty="0"/>
              <a:t>Promoting health eating for pregnant women in the UK </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7531100" y="4157901"/>
            <a:ext cx="3848099" cy="2192100"/>
          </a:xfrm>
          <a:effectLst>
            <a:outerShdw blurRad="50800" dist="38100" dir="2700000" algn="tl" rotWithShape="0">
              <a:prstClr val="black">
                <a:alpha val="40000"/>
              </a:prstClr>
            </a:outerShdw>
          </a:effectLst>
        </p:spPr>
        <p:txBody>
          <a:bodyPr>
            <a:normAutofit lnSpcReduction="10000"/>
          </a:bodyPr>
          <a:lstStyle/>
          <a:p>
            <a:endParaRPr lang="en-GB" sz="1300" dirty="0">
              <a:solidFill>
                <a:srgbClr val="FFFFFF"/>
              </a:solidFill>
            </a:endParaRPr>
          </a:p>
          <a:p>
            <a:r>
              <a:rPr lang="en-GB" b="1" dirty="0">
                <a:solidFill>
                  <a:schemeClr val="tx1"/>
                </a:solidFill>
              </a:rPr>
              <a:t>Student Name: Catiana Braganca </a:t>
            </a:r>
          </a:p>
          <a:p>
            <a:endParaRPr lang="en-GB" b="1" dirty="0">
              <a:solidFill>
                <a:schemeClr val="tx1"/>
              </a:solidFill>
            </a:endParaRPr>
          </a:p>
          <a:p>
            <a:r>
              <a:rPr lang="en-GB" b="1" dirty="0">
                <a:solidFill>
                  <a:schemeClr val="tx1"/>
                </a:solidFill>
              </a:rPr>
              <a:t>Student Number:    1922202</a:t>
            </a:r>
          </a:p>
          <a:p>
            <a:r>
              <a:rPr lang="en-GB" b="1" dirty="0">
                <a:solidFill>
                  <a:schemeClr val="tx1"/>
                </a:solidFill>
              </a:rPr>
              <a:t>Module code:</a:t>
            </a:r>
          </a:p>
          <a:p>
            <a:r>
              <a:rPr lang="en-GB" b="1" dirty="0">
                <a:solidFill>
                  <a:schemeClr val="tx1"/>
                </a:solidFill>
              </a:rPr>
              <a:t>Lecturer </a:t>
            </a:r>
            <a:r>
              <a:rPr lang="en-GB" b="1" dirty="0" err="1">
                <a:solidFill>
                  <a:schemeClr val="tx1"/>
                </a:solidFill>
              </a:rPr>
              <a:t>name:Eleni</a:t>
            </a:r>
            <a:r>
              <a:rPr lang="en-GB" b="1" dirty="0">
                <a:solidFill>
                  <a:schemeClr val="tx1"/>
                </a:solidFill>
              </a:rPr>
              <a:t>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90220" y="1824502"/>
            <a:ext cx="11059160" cy="4667250"/>
          </a:xfrm>
        </p:spPr>
        <p:txBody>
          <a:bodyPr>
            <a:normAutofit/>
          </a:bodyPr>
          <a:lstStyle/>
          <a:p>
            <a:pPr>
              <a:lnSpc>
                <a:spcPct val="100000"/>
              </a:lnSpc>
              <a:spcBef>
                <a:spcPts val="0"/>
              </a:spcBef>
            </a:pPr>
            <a:r>
              <a:rPr lang="en-US" sz="2000" dirty="0">
                <a:latin typeface="Calibri" panose="020F0502020204030204" pitchFamily="34" charset="0"/>
                <a:cs typeface="Calibri" panose="020F0502020204030204" pitchFamily="34" charset="0"/>
              </a:rPr>
              <a:t>My literature research is about promoting health eating for pregnant women in the UK, this topic is important because is related to </a:t>
            </a:r>
            <a:r>
              <a:rPr lang="en-GB" sz="2000" dirty="0">
                <a:latin typeface="Calibri" panose="020F0502020204030204" pitchFamily="34" charset="0"/>
                <a:cs typeface="Calibri" panose="020F0502020204030204" pitchFamily="34" charset="0"/>
              </a:rPr>
              <a:t>healthy lifestyle, especially when a women is pregnant or is planning to be, it is essential for the baby and mom to stay healthy. (NHS,2023)</a:t>
            </a:r>
          </a:p>
          <a:p>
            <a:pPr marL="0" indent="0">
              <a:lnSpc>
                <a:spcPct val="100000"/>
              </a:lnSpc>
              <a:spcBef>
                <a:spcPts val="0"/>
              </a:spcBef>
              <a:buNone/>
            </a:pPr>
            <a:endParaRPr lang="en-US" sz="2000" dirty="0">
              <a:latin typeface="Calibri" panose="020F0502020204030204" pitchFamily="34" charset="0"/>
              <a:cs typeface="Calibri" panose="020F0502020204030204" pitchFamily="34" charset="0"/>
            </a:endParaRPr>
          </a:p>
          <a:p>
            <a:pPr>
              <a:lnSpc>
                <a:spcPct val="100000"/>
              </a:lnSpc>
              <a:spcBef>
                <a:spcPts val="0"/>
              </a:spcBef>
            </a:pPr>
            <a:r>
              <a:rPr lang="en-US" sz="2000" dirty="0">
                <a:latin typeface="Calibri" panose="020F0502020204030204" pitchFamily="34" charset="0"/>
                <a:cs typeface="Calibri" panose="020F0502020204030204" pitchFamily="34" charset="0"/>
              </a:rPr>
              <a:t>Aim: Explore interventions, advices  and supports that improve healthy eating during pregnancy</a:t>
            </a:r>
          </a:p>
          <a:p>
            <a:pPr>
              <a:lnSpc>
                <a:spcPct val="100000"/>
              </a:lnSpc>
              <a:spcBef>
                <a:spcPts val="0"/>
              </a:spcBef>
            </a:pPr>
            <a:endParaRPr lang="en-US" sz="2000" dirty="0">
              <a:latin typeface="Calibri" panose="020F0502020204030204" pitchFamily="34" charset="0"/>
              <a:cs typeface="Calibri" panose="020F0502020204030204" pitchFamily="34" charset="0"/>
            </a:endParaRPr>
          </a:p>
          <a:p>
            <a:pPr>
              <a:lnSpc>
                <a:spcPct val="100000"/>
              </a:lnSpc>
              <a:spcBef>
                <a:spcPts val="0"/>
              </a:spcBef>
            </a:pPr>
            <a:r>
              <a:rPr lang="en-US" sz="2000" i="1" dirty="0">
                <a:solidFill>
                  <a:schemeClr val="tx1"/>
                </a:solidFill>
                <a:latin typeface="Calibri" panose="020F0502020204030204" pitchFamily="34" charset="0"/>
                <a:cs typeface="Calibri" panose="020F0502020204030204" pitchFamily="34" charset="0"/>
              </a:rPr>
              <a:t>My objectives are to  find the main definitions relating to my topic;</a:t>
            </a:r>
          </a:p>
          <a:p>
            <a:pPr>
              <a:lnSpc>
                <a:spcPct val="100000"/>
              </a:lnSpc>
              <a:spcBef>
                <a:spcPts val="0"/>
              </a:spcBef>
            </a:pPr>
            <a:r>
              <a:rPr lang="en-US" sz="2000" i="1" dirty="0">
                <a:solidFill>
                  <a:schemeClr val="tx1"/>
                </a:solidFill>
                <a:latin typeface="Calibri" panose="020F0502020204030204" pitchFamily="34" charset="0"/>
                <a:cs typeface="Calibri" panose="020F0502020204030204" pitchFamily="34" charset="0"/>
              </a:rPr>
              <a:t>Provide interventions for pregnant women in order to have a healthy eating</a:t>
            </a:r>
          </a:p>
          <a:p>
            <a:pPr>
              <a:lnSpc>
                <a:spcPct val="100000"/>
              </a:lnSpc>
              <a:spcBef>
                <a:spcPts val="0"/>
              </a:spcBef>
            </a:pPr>
            <a:r>
              <a:rPr lang="en-US" sz="2000" i="1" dirty="0">
                <a:solidFill>
                  <a:schemeClr val="tx1"/>
                </a:solidFill>
                <a:latin typeface="Calibri" panose="020F0502020204030204" pitchFamily="34" charset="0"/>
                <a:cs typeface="Calibri" panose="020F0502020204030204" pitchFamily="34" charset="0"/>
              </a:rPr>
              <a:t>Identify healthy eating recommendations to reduce health issues during pregnancy</a:t>
            </a:r>
            <a:endParaRPr lang="en-GB" sz="20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677334" y="2228015"/>
            <a:ext cx="11438709" cy="4993141"/>
          </a:xfrm>
        </p:spPr>
        <p:txBody>
          <a:bodyPr>
            <a:normAutofit/>
          </a:bodyPr>
          <a:lstStyle/>
          <a:p>
            <a:pPr marL="0" indent="0">
              <a:lnSpc>
                <a:spcPct val="100000"/>
              </a:lnSpc>
              <a:spcBef>
                <a:spcPts val="0"/>
              </a:spcBef>
              <a:buNone/>
            </a:pPr>
            <a:r>
              <a:rPr lang="en-GB" sz="2000" i="1" dirty="0">
                <a:latin typeface="Arial" panose="020B0604020202020204" pitchFamily="34" charset="0"/>
                <a:cs typeface="Arial" panose="020B0604020202020204" pitchFamily="34" charset="0"/>
              </a:rPr>
              <a:t>The </a:t>
            </a:r>
            <a:r>
              <a:rPr lang="en-GB" sz="2000" i="1" dirty="0">
                <a:solidFill>
                  <a:srgbClr val="002060"/>
                </a:solidFill>
                <a:latin typeface="Arial" panose="020B0604020202020204" pitchFamily="34" charset="0"/>
                <a:cs typeface="Arial" panose="020B0604020202020204" pitchFamily="34" charset="0"/>
              </a:rPr>
              <a:t>type of research </a:t>
            </a:r>
            <a:r>
              <a:rPr lang="en-GB" sz="2000" i="1" dirty="0">
                <a:solidFill>
                  <a:schemeClr val="tx1"/>
                </a:solidFill>
                <a:latin typeface="Arial" panose="020B0604020202020204" pitchFamily="34" charset="0"/>
                <a:cs typeface="Arial" panose="020B0604020202020204" pitchFamily="34" charset="0"/>
              </a:rPr>
              <a:t>that will be used </a:t>
            </a:r>
            <a:r>
              <a:rPr lang="en-GB" sz="2000" i="1" dirty="0">
                <a:latin typeface="Arial" panose="020B0604020202020204" pitchFamily="34" charset="0"/>
                <a:cs typeface="Arial" panose="020B0604020202020204" pitchFamily="34" charset="0"/>
              </a:rPr>
              <a:t>is primary research based on systematic literature review.</a:t>
            </a:r>
          </a:p>
          <a:p>
            <a:pPr>
              <a:lnSpc>
                <a:spcPct val="100000"/>
              </a:lnSpc>
              <a:spcBef>
                <a:spcPts val="0"/>
              </a:spcBef>
            </a:pPr>
            <a:r>
              <a:rPr lang="en-GB" sz="2000" i="1" dirty="0">
                <a:latin typeface="Arial" panose="020B0604020202020204" pitchFamily="34" charset="0"/>
                <a:cs typeface="Arial" panose="020B0604020202020204" pitchFamily="34" charset="0"/>
              </a:rPr>
              <a:t>The</a:t>
            </a:r>
            <a:r>
              <a:rPr lang="en-GB" sz="2000" i="1" dirty="0">
                <a:solidFill>
                  <a:srgbClr val="002060"/>
                </a:solidFill>
                <a:latin typeface="Arial" panose="020B0604020202020204" pitchFamily="34" charset="0"/>
                <a:cs typeface="Arial" panose="020B0604020202020204" pitchFamily="34" charset="0"/>
              </a:rPr>
              <a:t> Keywords </a:t>
            </a:r>
            <a:r>
              <a:rPr lang="en-GB" sz="2000" i="1" dirty="0">
                <a:solidFill>
                  <a:schemeClr val="tx1"/>
                </a:solidFill>
                <a:latin typeface="Arial" panose="020B0604020202020204" pitchFamily="34" charset="0"/>
                <a:cs typeface="Arial" panose="020B0604020202020204" pitchFamily="34" charset="0"/>
              </a:rPr>
              <a:t>will be used </a:t>
            </a:r>
            <a:r>
              <a:rPr lang="en-GB" sz="2000" i="1" dirty="0">
                <a:latin typeface="Arial" panose="020B0604020202020204" pitchFamily="34" charset="0"/>
                <a:cs typeface="Arial" panose="020B0604020202020204" pitchFamily="34" charset="0"/>
              </a:rPr>
              <a:t>to conduct this research is healthy eating; pregnant women; UK</a:t>
            </a:r>
          </a:p>
          <a:p>
            <a:pPr>
              <a:lnSpc>
                <a:spcPct val="100000"/>
              </a:lnSpc>
              <a:spcBef>
                <a:spcPts val="0"/>
              </a:spcBef>
            </a:pPr>
            <a:r>
              <a:rPr lang="en-GB" sz="2000" i="1" dirty="0">
                <a:solidFill>
                  <a:srgbClr val="002060"/>
                </a:solidFill>
                <a:latin typeface="Arial" panose="020B0604020202020204" pitchFamily="34" charset="0"/>
                <a:cs typeface="Arial" panose="020B0604020202020204" pitchFamily="34" charset="0"/>
              </a:rPr>
              <a:t>Databases</a:t>
            </a:r>
            <a:r>
              <a:rPr lang="en-GB" sz="2000" i="1" dirty="0">
                <a:latin typeface="Arial" panose="020B0604020202020204" pitchFamily="34" charset="0"/>
                <a:cs typeface="Arial" panose="020B0604020202020204" pitchFamily="34" charset="0"/>
              </a:rPr>
              <a:t> will be used is ProQuest and PubMed </a:t>
            </a:r>
          </a:p>
          <a:p>
            <a:pPr>
              <a:lnSpc>
                <a:spcPct val="100000"/>
              </a:lnSpc>
              <a:spcBef>
                <a:spcPts val="0"/>
              </a:spcBef>
            </a:pPr>
            <a:endParaRPr lang="en-GB" sz="2000" i="1" dirty="0">
              <a:latin typeface="Arial" panose="020B0604020202020204" pitchFamily="34" charset="0"/>
              <a:cs typeface="Arial" panose="020B0604020202020204" pitchFamily="34" charset="0"/>
            </a:endParaRPr>
          </a:p>
          <a:p>
            <a:pPr>
              <a:lnSpc>
                <a:spcPct val="100000"/>
              </a:lnSpc>
              <a:spcBef>
                <a:spcPts val="0"/>
              </a:spcBef>
            </a:pPr>
            <a:r>
              <a:rPr lang="en-GB" sz="2000" i="1" dirty="0">
                <a:solidFill>
                  <a:srgbClr val="002060"/>
                </a:solidFill>
                <a:latin typeface="Arial" panose="020B0604020202020204" pitchFamily="34" charset="0"/>
                <a:cs typeface="Arial" panose="020B0604020202020204" pitchFamily="34" charset="0"/>
              </a:rPr>
              <a:t>Inclusion criteria</a:t>
            </a:r>
          </a:p>
          <a:p>
            <a:pPr>
              <a:lnSpc>
                <a:spcPct val="100000"/>
              </a:lnSpc>
              <a:spcBef>
                <a:spcPts val="0"/>
              </a:spcBef>
            </a:pPr>
            <a:r>
              <a:rPr lang="en-GB" sz="2000" dirty="0">
                <a:solidFill>
                  <a:srgbClr val="002060"/>
                </a:solidFill>
                <a:latin typeface="Arial" panose="020B0604020202020204" pitchFamily="34" charset="0"/>
                <a:cs typeface="Arial" panose="020B0604020202020204" pitchFamily="34" charset="0"/>
              </a:rPr>
              <a:t>Date of publication</a:t>
            </a:r>
            <a:r>
              <a:rPr lang="en-GB" sz="2000" dirty="0">
                <a:latin typeface="Arial" panose="020B0604020202020204" pitchFamily="34" charset="0"/>
                <a:cs typeface="Arial" panose="020B0604020202020204" pitchFamily="34" charset="0"/>
              </a:rPr>
              <a:t>: 2013- 2017</a:t>
            </a:r>
          </a:p>
          <a:p>
            <a:pPr>
              <a:lnSpc>
                <a:spcPct val="100000"/>
              </a:lnSpc>
              <a:spcBef>
                <a:spcPts val="0"/>
              </a:spcBef>
            </a:pPr>
            <a:r>
              <a:rPr lang="en-GB" sz="2000" dirty="0">
                <a:solidFill>
                  <a:srgbClr val="002060"/>
                </a:solidFill>
                <a:latin typeface="Arial" panose="020B0604020202020204" pitchFamily="34" charset="0"/>
                <a:cs typeface="Arial" panose="020B0604020202020204" pitchFamily="34" charset="0"/>
              </a:rPr>
              <a:t>Language:</a:t>
            </a:r>
            <a:r>
              <a:rPr lang="en-GB" sz="2000" dirty="0">
                <a:latin typeface="Arial" panose="020B0604020202020204" pitchFamily="34" charset="0"/>
                <a:cs typeface="Arial" panose="020B0604020202020204" pitchFamily="34" charset="0"/>
              </a:rPr>
              <a:t> English </a:t>
            </a:r>
          </a:p>
          <a:p>
            <a:pPr>
              <a:lnSpc>
                <a:spcPct val="100000"/>
              </a:lnSpc>
              <a:spcBef>
                <a:spcPts val="0"/>
              </a:spcBef>
            </a:pPr>
            <a:r>
              <a:rPr lang="en-GB" sz="2000" dirty="0">
                <a:solidFill>
                  <a:srgbClr val="002060"/>
                </a:solidFill>
                <a:latin typeface="Arial" panose="020B0604020202020204" pitchFamily="34" charset="0"/>
                <a:cs typeface="Arial" panose="020B0604020202020204" pitchFamily="34" charset="0"/>
              </a:rPr>
              <a:t>Type of source</a:t>
            </a:r>
            <a:r>
              <a:rPr lang="en-GB" sz="2000" dirty="0">
                <a:latin typeface="Arial" panose="020B0604020202020204" pitchFamily="34" charset="0"/>
                <a:cs typeface="Arial" panose="020B0604020202020204" pitchFamily="34" charset="0"/>
              </a:rPr>
              <a:t>: academic journal articles </a:t>
            </a:r>
          </a:p>
          <a:p>
            <a:pPr>
              <a:lnSpc>
                <a:spcPct val="100000"/>
              </a:lnSpc>
              <a:spcBef>
                <a:spcPts val="0"/>
              </a:spcBef>
            </a:pPr>
            <a:r>
              <a:rPr lang="en-GB" sz="2000" dirty="0">
                <a:solidFill>
                  <a:srgbClr val="002060"/>
                </a:solidFill>
                <a:latin typeface="Arial" panose="020B0604020202020204" pitchFamily="34" charset="0"/>
                <a:cs typeface="Arial" panose="020B0604020202020204" pitchFamily="34" charset="0"/>
              </a:rPr>
              <a:t>Location</a:t>
            </a:r>
            <a:r>
              <a:rPr lang="en-GB" sz="2000" dirty="0">
                <a:latin typeface="Arial" panose="020B0604020202020204" pitchFamily="34" charset="0"/>
                <a:cs typeface="Arial" panose="020B0604020202020204" pitchFamily="34" charset="0"/>
              </a:rPr>
              <a:t>: United Kingdom</a:t>
            </a:r>
          </a:p>
          <a:p>
            <a:pPr>
              <a:lnSpc>
                <a:spcPct val="100000"/>
              </a:lnSpc>
              <a:spcBef>
                <a:spcPts val="0"/>
              </a:spcBef>
            </a:pPr>
            <a:endParaRPr lang="en-GB" sz="2000" dirty="0">
              <a:latin typeface="Arial" panose="020B0604020202020204" pitchFamily="34" charset="0"/>
              <a:cs typeface="Arial" panose="020B0604020202020204" pitchFamily="34" charset="0"/>
            </a:endParaRPr>
          </a:p>
          <a:p>
            <a:pPr>
              <a:lnSpc>
                <a:spcPct val="100000"/>
              </a:lnSpc>
              <a:spcBef>
                <a:spcPts val="0"/>
              </a:spcBef>
            </a:pPr>
            <a:r>
              <a:rPr lang="en-GB" sz="2000" dirty="0">
                <a:solidFill>
                  <a:srgbClr val="002060"/>
                </a:solidFill>
                <a:latin typeface="Arial" panose="020B0604020202020204" pitchFamily="34" charset="0"/>
                <a:cs typeface="Arial" panose="020B0604020202020204" pitchFamily="34" charset="0"/>
              </a:rPr>
              <a:t>Exclusion Criteria: </a:t>
            </a:r>
            <a:r>
              <a:rPr lang="en-GB" sz="2000" dirty="0">
                <a:latin typeface="Arial" panose="020B0604020202020204" pitchFamily="34" charset="0"/>
                <a:cs typeface="Arial" panose="020B0604020202020204" pitchFamily="34" charset="0"/>
              </a:rPr>
              <a:t>Secondary systematic literature review,  no others languages except of English, more than 10 years of publication</a:t>
            </a: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304800" y="0"/>
            <a:ext cx="10101943" cy="718457"/>
          </a:xfrm>
        </p:spPr>
        <p:txBody>
          <a:bodyPr>
            <a:normAutofit/>
          </a:bodyPr>
          <a:lstStyle/>
          <a:p>
            <a:r>
              <a:rPr lang="en-GB" sz="3200" b="1" dirty="0">
                <a:latin typeface="+mn-lt"/>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65107079"/>
              </p:ext>
            </p:extLst>
          </p:nvPr>
        </p:nvGraphicFramePr>
        <p:xfrm>
          <a:off x="359229" y="891753"/>
          <a:ext cx="10352315" cy="5462499"/>
        </p:xfrm>
        <a:graphic>
          <a:graphicData uri="http://schemas.openxmlformats.org/drawingml/2006/table">
            <a:tbl>
              <a:tblPr firstRow="1" firstCol="1" bandRow="1"/>
              <a:tblGrid>
                <a:gridCol w="2264228">
                  <a:extLst>
                    <a:ext uri="{9D8B030D-6E8A-4147-A177-3AD203B41FA5}">
                      <a16:colId xmlns:a16="http://schemas.microsoft.com/office/drawing/2014/main" val="2791120806"/>
                    </a:ext>
                  </a:extLst>
                </a:gridCol>
                <a:gridCol w="2644154">
                  <a:extLst>
                    <a:ext uri="{9D8B030D-6E8A-4147-A177-3AD203B41FA5}">
                      <a16:colId xmlns:a16="http://schemas.microsoft.com/office/drawing/2014/main" val="3589850242"/>
                    </a:ext>
                  </a:extLst>
                </a:gridCol>
                <a:gridCol w="2264400">
                  <a:extLst>
                    <a:ext uri="{9D8B030D-6E8A-4147-A177-3AD203B41FA5}">
                      <a16:colId xmlns:a16="http://schemas.microsoft.com/office/drawing/2014/main" val="2229489048"/>
                    </a:ext>
                  </a:extLst>
                </a:gridCol>
                <a:gridCol w="3179533">
                  <a:extLst>
                    <a:ext uri="{9D8B030D-6E8A-4147-A177-3AD203B41FA5}">
                      <a16:colId xmlns:a16="http://schemas.microsoft.com/office/drawing/2014/main" val="2241838310"/>
                    </a:ext>
                  </a:extLst>
                </a:gridCol>
              </a:tblGrid>
              <a:tr h="963129">
                <a:tc>
                  <a:txBody>
                    <a:bodyPr/>
                    <a:lstStyle/>
                    <a:p>
                      <a:pPr algn="l" fontAlgn="t">
                        <a:spcBef>
                          <a:spcPts val="0"/>
                        </a:spcBef>
                        <a:spcAft>
                          <a:spcPts val="0"/>
                        </a:spcAft>
                      </a:pPr>
                      <a:r>
                        <a:rPr lang="en-GB" sz="1400" b="1" i="0" u="none" strike="noStrike" dirty="0">
                          <a:solidFill>
                            <a:srgbClr val="002060"/>
                          </a:solidFill>
                          <a:effectLst/>
                          <a:latin typeface="+mn-lt"/>
                          <a:cs typeface="Times New Roman" panose="02020603050405020304" pitchFamily="18" charset="0"/>
                        </a:rPr>
                        <a:t>Author(s), title, and year of publication</a:t>
                      </a:r>
                      <a:endParaRPr lang="en-GB" sz="1400" b="0" i="0" u="none" strike="noStrike" dirty="0">
                        <a:solidFill>
                          <a:srgbClr val="002060"/>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spcBef>
                          <a:spcPts val="0"/>
                        </a:spcBef>
                        <a:spcAft>
                          <a:spcPts val="0"/>
                        </a:spcAft>
                      </a:pPr>
                      <a:r>
                        <a:rPr lang="en-GB" sz="1400" b="1" i="0" u="none" strike="noStrike" dirty="0">
                          <a:solidFill>
                            <a:srgbClr val="002060"/>
                          </a:solidFill>
                          <a:effectLst/>
                          <a:latin typeface="+mn-lt"/>
                          <a:cs typeface="Times New Roman" panose="02020603050405020304" pitchFamily="18" charset="0"/>
                        </a:rPr>
                        <a:t>Aim of study</a:t>
                      </a:r>
                      <a:endParaRPr lang="en-GB" sz="1400" b="0" i="0" u="none" strike="noStrike" dirty="0">
                        <a:solidFill>
                          <a:srgbClr val="002060"/>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dirty="0">
                          <a:solidFill>
                            <a:srgbClr val="002060"/>
                          </a:solidFill>
                          <a:effectLst/>
                          <a:latin typeface="+mn-lt"/>
                          <a:ea typeface="Calibri" panose="020F0502020204030204" pitchFamily="34" charset="0"/>
                          <a:cs typeface="Times New Roman" panose="02020603050405020304" pitchFamily="18" charset="0"/>
                        </a:rPr>
                        <a:t>Methods and Sample size and characteristics</a:t>
                      </a:r>
                      <a:endParaRPr lang="en-GB" sz="1400" b="1" i="0" u="none" strike="noStrike" dirty="0">
                        <a:solidFill>
                          <a:srgbClr val="002060"/>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663699">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a:t>
                      </a:r>
                      <a:r>
                        <a:rPr lang="en-GB" sz="1200" b="0" i="0" u="none" strike="noStrike" dirty="0" err="1">
                          <a:effectLst/>
                          <a:latin typeface="Calibri" panose="020F0502020204030204" pitchFamily="34" charset="0"/>
                          <a:cs typeface="Calibri" panose="020F0502020204030204" pitchFamily="34" charset="0"/>
                        </a:rPr>
                        <a:t>Basu,et</a:t>
                      </a:r>
                      <a:r>
                        <a:rPr lang="en-GB" sz="1200" b="0" i="0" u="none" strike="noStrike" dirty="0">
                          <a:effectLst/>
                          <a:latin typeface="Calibri" panose="020F0502020204030204" pitchFamily="34" charset="0"/>
                          <a:cs typeface="Calibri" panose="020F0502020204030204" pitchFamily="34" charset="0"/>
                        </a:rPr>
                        <a:t> al.,2014</a:t>
                      </a:r>
                      <a:r>
                        <a:rPr lang="en-GB" sz="1200" b="1" i="0" u="none" strike="noStrike" dirty="0">
                          <a:effectLst/>
                          <a:latin typeface="Calibri" panose="020F0502020204030204" pitchFamily="34" charset="0"/>
                          <a:cs typeface="Calibri" panose="020F0502020204030204" pitchFamily="34" charset="0"/>
                        </a:rPr>
                        <a: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The aim of this article is to give tight training related to nutrition, control of weight and physical activity for pregnant women to expand the intelligence and trust of midwives in this area.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The tight training was improved for midwives complete of evidence focus on food, control of weight, and physical activity advices for pregnancy. The training was made by midwife leads and sent with the health Board, </a:t>
                      </a:r>
                      <a:r>
                        <a:rPr lang="en-GB" sz="1200" b="0" i="0" u="none" strike="noStrike" dirty="0" err="1">
                          <a:effectLst/>
                          <a:latin typeface="Calibri" panose="020F0502020204030204" pitchFamily="34" charset="0"/>
                          <a:cs typeface="Calibri" panose="020F0502020204030204" pitchFamily="34" charset="0"/>
                        </a:rPr>
                        <a:t>Questionaires</a:t>
                      </a:r>
                      <a:r>
                        <a:rPr lang="en-GB" sz="1200" b="0" i="0" u="none" strike="noStrike" dirty="0">
                          <a:effectLst/>
                          <a:latin typeface="Calibri" panose="020F0502020204030204" pitchFamily="34" charset="0"/>
                          <a:cs typeface="Calibri" panose="020F0502020204030204" pitchFamily="34" charset="0"/>
                        </a:rPr>
                        <a:t> were focus on statement from national public health advices.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Arial" panose="020B0604020202020204" pitchFamily="34" charset="0"/>
                        </a:rPr>
                        <a:t>The participants that will join  the training have to recognize the risks during pregnancy related to obesity,</a:t>
                      </a:r>
                    </a:p>
                    <a:p>
                      <a:pPr algn="l" fontAlgn="t">
                        <a:spcBef>
                          <a:spcPts val="0"/>
                        </a:spcBef>
                        <a:spcAft>
                          <a:spcPts val="0"/>
                        </a:spcAft>
                      </a:pPr>
                      <a:endParaRPr lang="en-GB" sz="1200" b="0" i="0" u="none" strike="noStrike" dirty="0">
                        <a:effectLst/>
                        <a:latin typeface="Arial" panose="020B0604020202020204" pitchFamily="34" charset="0"/>
                      </a:endParaRPr>
                    </a:p>
                    <a:p>
                      <a:pPr algn="l" fontAlgn="t">
                        <a:spcBef>
                          <a:spcPts val="0"/>
                        </a:spcBef>
                        <a:spcAft>
                          <a:spcPts val="0"/>
                        </a:spcAft>
                      </a:pPr>
                      <a:r>
                        <a:rPr lang="en-GB" sz="1200" b="0" i="0" u="none" strike="noStrike" dirty="0">
                          <a:effectLst/>
                          <a:latin typeface="Arial" panose="020B0604020202020204" pitchFamily="34" charset="0"/>
                        </a:rPr>
                        <a:t>Recognize pregnancy nutrition needs for a safe and healthy pregnancy.</a:t>
                      </a:r>
                    </a:p>
                    <a:p>
                      <a:pPr algn="l" fontAlgn="t">
                        <a:spcBef>
                          <a:spcPts val="0"/>
                        </a:spcBef>
                        <a:spcAft>
                          <a:spcPts val="0"/>
                        </a:spcAft>
                      </a:pPr>
                      <a:endParaRPr lang="en-GB" sz="1200" b="0" i="0" u="none" strike="noStrike" dirty="0">
                        <a:effectLst/>
                        <a:latin typeface="Arial" panose="020B0604020202020204" pitchFamily="34" charset="0"/>
                      </a:endParaRPr>
                    </a:p>
                    <a:p>
                      <a:pPr algn="l" fontAlgn="t">
                        <a:spcBef>
                          <a:spcPts val="0"/>
                        </a:spcBef>
                        <a:spcAft>
                          <a:spcPts val="0"/>
                        </a:spcAft>
                      </a:pPr>
                      <a:r>
                        <a:rPr lang="en-GB" sz="1200" b="0" i="0" u="none" strike="noStrike" dirty="0">
                          <a:effectLst/>
                          <a:latin typeface="Arial" panose="020B0604020202020204" pitchFamily="34" charset="0"/>
                        </a:rPr>
                        <a:t>Understand ways to help pregnant women in keep going with healthy weight.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332110">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(McCann, Newson, et al.,2017)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The purpose of this study is to use inductive data-driven access beneficial to identify midwives’ points of view, intelligence and actions of arranging healthy food  and weight control guidance to women that are pregnant.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Calibri" panose="020F0502020204030204" pitchFamily="34" charset="0"/>
                          <a:cs typeface="Calibri" panose="020F0502020204030204" pitchFamily="34" charset="0"/>
                        </a:rPr>
                        <a:t>Qualitative methodology was used and data were gathered with midwives sending care before birth from two services of antenatal care located in Liverpool and Ulster, UK.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Arial" panose="020B0604020202020204" pitchFamily="34" charset="0"/>
                        </a:rPr>
                        <a:t>Midwives has lack of trust and experience to give certain  advice on pregnant women healthy food and weight control.</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332110">
                <a:tc>
                  <a:txBody>
                    <a:bodyPr/>
                    <a:lstStyle/>
                    <a:p>
                      <a:pPr algn="l" fontAlgn="t">
                        <a:spcBef>
                          <a:spcPts val="0"/>
                        </a:spcBef>
                        <a:spcAft>
                          <a:spcPts val="0"/>
                        </a:spcAft>
                      </a:pPr>
                      <a:r>
                        <a:rPr lang="en-GB" sz="1200" b="0" i="0" u="none" strike="noStrike" dirty="0">
                          <a:effectLst/>
                          <a:latin typeface="Arial" panose="020B0604020202020204" pitchFamily="34" charset="0"/>
                        </a:rPr>
                        <a:t>(Wilkinson, </a:t>
                      </a:r>
                      <a:r>
                        <a:rPr lang="en-GB" sz="1200" b="0" i="0" u="none" strike="noStrike" dirty="0" err="1">
                          <a:effectLst/>
                          <a:latin typeface="Arial" panose="020B0604020202020204" pitchFamily="34" charset="0"/>
                        </a:rPr>
                        <a:t>Poad</a:t>
                      </a:r>
                      <a:r>
                        <a:rPr lang="en-GB" sz="1200" b="0" i="0" u="none" strike="noStrike" dirty="0">
                          <a:effectLst/>
                          <a:latin typeface="Arial" panose="020B0604020202020204" pitchFamily="34" charset="0"/>
                        </a:rPr>
                        <a:t> &amp; Stapleton,2013)</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Arial" panose="020B0604020202020204" pitchFamily="34" charset="0"/>
                        </a:rPr>
                        <a:t> the purpose  was to evaluate staff intelligence  </a:t>
                      </a:r>
                      <a:r>
                        <a:rPr lang="en-GB" sz="1200" b="0" i="0" u="none" strike="noStrike" dirty="0" err="1">
                          <a:effectLst/>
                          <a:latin typeface="Arial" panose="020B0604020202020204" pitchFamily="34" charset="0"/>
                        </a:rPr>
                        <a:t>regardinding</a:t>
                      </a:r>
                      <a:r>
                        <a:rPr lang="en-GB" sz="1200" b="0" i="0" u="none" strike="noStrike" dirty="0">
                          <a:effectLst/>
                          <a:latin typeface="Arial" panose="020B0604020202020204" pitchFamily="34" charset="0"/>
                        </a:rPr>
                        <a:t> attachment to, and features that impact  delivery of care according to these Guidelines.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Arial" panose="020B0604020202020204" pitchFamily="34" charset="0"/>
                        </a:rPr>
                        <a:t>Method used was an online survey spread in obstetric, midwifery and associated health staff working, located in tertiary maternity hospital.</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Arial" panose="020B0604020202020204" pitchFamily="34" charset="0"/>
                        </a:rPr>
                        <a:t> </a:t>
                      </a:r>
                    </a:p>
                    <a:p>
                      <a:pPr algn="l" fontAlgn="t">
                        <a:spcBef>
                          <a:spcPts val="0"/>
                        </a:spcBef>
                        <a:spcAft>
                          <a:spcPts val="0"/>
                        </a:spcAft>
                      </a:pPr>
                      <a:r>
                        <a:rPr lang="en-GB" sz="1200" b="0" i="0" u="none" strike="noStrike" dirty="0">
                          <a:effectLst/>
                          <a:latin typeface="Arial" panose="020B0604020202020204" pitchFamily="34" charset="0"/>
                        </a:rPr>
                        <a:t>Extra information was needed about either staff thought the guidance they give was beneficial or if they realised that it impacted on patient determination and </a:t>
                      </a:r>
                      <a:r>
                        <a:rPr lang="en-GB" sz="1200" b="0" i="0" u="none" strike="noStrike" dirty="0" err="1">
                          <a:effectLst/>
                          <a:latin typeface="Arial" panose="020B0604020202020204" pitchFamily="34" charset="0"/>
                        </a:rPr>
                        <a:t>behavior</a:t>
                      </a:r>
                      <a:r>
                        <a:rPr lang="en-GB" sz="1200" b="0" i="0" u="none" strike="noStrike" dirty="0">
                          <a:effectLst/>
                          <a:latin typeface="Arial" panose="020B0604020202020204" pitchFamily="34" charset="0"/>
                        </a:rPr>
                        <a: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b="1" dirty="0"/>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273352" y="1485675"/>
            <a:ext cx="11645295" cy="5034868"/>
          </a:xfrm>
        </p:spPr>
        <p:txBody>
          <a:bodyPr/>
          <a:lstStyle/>
          <a:p>
            <a:pPr>
              <a:lnSpc>
                <a:spcPct val="100000"/>
              </a:lnSpc>
              <a:spcBef>
                <a:spcPts val="0"/>
              </a:spcBef>
            </a:pPr>
            <a:endParaRPr lang="en-US" dirty="0"/>
          </a:p>
          <a:p>
            <a:pPr marL="0" indent="0">
              <a:lnSpc>
                <a:spcPct val="100000"/>
              </a:lnSpc>
              <a:spcBef>
                <a:spcPts val="0"/>
              </a:spcBef>
              <a:buNone/>
            </a:pPr>
            <a:r>
              <a:rPr lang="en-US" sz="2000" dirty="0">
                <a:latin typeface="Arial" panose="020B0604020202020204" pitchFamily="34" charset="0"/>
                <a:cs typeface="Arial" panose="020B0604020202020204" pitchFamily="34" charset="0"/>
              </a:rPr>
              <a:t>The key findings of the articles were:</a:t>
            </a:r>
          </a:p>
          <a:p>
            <a:pPr marL="0" indent="0">
              <a:lnSpc>
                <a:spcPct val="100000"/>
              </a:lnSpc>
              <a:spcBef>
                <a:spcPts val="0"/>
              </a:spcBef>
              <a:buNone/>
            </a:pPr>
            <a:endParaRPr lang="en-US" sz="2000" dirty="0">
              <a:latin typeface="Arial" panose="020B0604020202020204" pitchFamily="34" charset="0"/>
              <a:cs typeface="Arial" panose="020B0604020202020204" pitchFamily="34" charset="0"/>
            </a:endParaRPr>
          </a:p>
          <a:p>
            <a:pPr>
              <a:lnSpc>
                <a:spcPct val="100000"/>
              </a:lnSpc>
              <a:spcBef>
                <a:spcPts val="0"/>
              </a:spcBef>
              <a:buFont typeface="Wingdings" panose="05000000000000000000" pitchFamily="2" charset="2"/>
              <a:buChar char="Ø"/>
            </a:pPr>
            <a:r>
              <a:rPr lang="en-GB" sz="2000" b="0" i="0" dirty="0">
                <a:solidFill>
                  <a:srgbClr val="212121"/>
                </a:solidFill>
                <a:effectLst/>
                <a:latin typeface="Arial" panose="020B0604020202020204" pitchFamily="34" charset="0"/>
                <a:cs typeface="Arial" panose="020B0604020202020204" pitchFamily="34" charset="0"/>
              </a:rPr>
              <a:t>The greater number of midwives published the definition  of healthy eating in truly overall advice terms such as </a:t>
            </a:r>
            <a:r>
              <a:rPr lang="en-GB" sz="2000" dirty="0">
                <a:solidFill>
                  <a:srgbClr val="212121"/>
                </a:solidFill>
                <a:latin typeface="Arial" panose="020B0604020202020204" pitchFamily="34" charset="0"/>
                <a:cs typeface="Arial" panose="020B0604020202020204" pitchFamily="34" charset="0"/>
              </a:rPr>
              <a:t>suggesting</a:t>
            </a:r>
            <a:r>
              <a:rPr lang="en-GB" sz="2000" b="0" i="0" dirty="0">
                <a:solidFill>
                  <a:srgbClr val="212121"/>
                </a:solidFill>
                <a:effectLst/>
                <a:latin typeface="Arial" panose="020B0604020202020204" pitchFamily="34" charset="0"/>
                <a:cs typeface="Arial" panose="020B0604020202020204" pitchFamily="34" charset="0"/>
              </a:rPr>
              <a:t> to “cut out junk food,” “make healthy choices,” and to “cut out fat and oil.” highly midwives related  to the practical parts of food health and foods to eliminate in  pregnancy, such as “soft/blue cheese.” </a:t>
            </a:r>
          </a:p>
          <a:p>
            <a:pPr>
              <a:lnSpc>
                <a:spcPct val="100000"/>
              </a:lnSpc>
              <a:spcBef>
                <a:spcPts val="0"/>
              </a:spcBef>
              <a:buFontTx/>
              <a:buChar char="-"/>
            </a:pPr>
            <a:endParaRPr lang="en-GB" sz="2000" b="0" i="0" dirty="0">
              <a:solidFill>
                <a:srgbClr val="212121"/>
              </a:solidFill>
              <a:effectLst/>
              <a:latin typeface="Arial" panose="020B0604020202020204" pitchFamily="34" charset="0"/>
              <a:cs typeface="Arial" panose="020B0604020202020204" pitchFamily="34" charset="0"/>
            </a:endParaRPr>
          </a:p>
          <a:p>
            <a:pPr>
              <a:lnSpc>
                <a:spcPct val="100000"/>
              </a:lnSpc>
              <a:spcBef>
                <a:spcPts val="0"/>
              </a:spcBef>
              <a:buFont typeface="Wingdings" panose="05000000000000000000" pitchFamily="2" charset="2"/>
              <a:buChar char="Ø"/>
            </a:pPr>
            <a:r>
              <a:rPr lang="en-GB" sz="2000" dirty="0">
                <a:solidFill>
                  <a:srgbClr val="212121"/>
                </a:solidFill>
                <a:latin typeface="Arial" panose="020B0604020202020204" pitchFamily="34" charset="0"/>
                <a:cs typeface="Arial" panose="020B0604020202020204" pitchFamily="34" charset="0"/>
              </a:rPr>
              <a:t>Midwives were conscious of some of the dangers connected with extended BMI, to either the mother or baby, but were incapable to show how these dangers justified clinical care.</a:t>
            </a:r>
          </a:p>
          <a:p>
            <a:pPr>
              <a:lnSpc>
                <a:spcPct val="100000"/>
              </a:lnSpc>
              <a:spcBef>
                <a:spcPts val="0"/>
              </a:spcBef>
              <a:buFontTx/>
              <a:buChar char="-"/>
            </a:pPr>
            <a:endParaRPr lang="en-GB" sz="2000" dirty="0">
              <a:solidFill>
                <a:srgbClr val="212121"/>
              </a:solidFill>
              <a:latin typeface="Arial" panose="020B0604020202020204" pitchFamily="34" charset="0"/>
              <a:cs typeface="Arial" panose="020B0604020202020204" pitchFamily="34" charset="0"/>
            </a:endParaRPr>
          </a:p>
          <a:p>
            <a:pPr>
              <a:lnSpc>
                <a:spcPct val="10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Now, in the UK, clinical advice suggests the prevention of weighing pregnant women, past the initial appointment (NICE, 2010).</a:t>
            </a:r>
          </a:p>
          <a:p>
            <a:pPr>
              <a:lnSpc>
                <a:spcPct val="100000"/>
              </a:lnSpc>
              <a:spcBef>
                <a:spcPts val="0"/>
              </a:spcBef>
              <a:buFontTx/>
              <a:buChar char="-"/>
            </a:pPr>
            <a:endParaRPr lang="en-US" sz="2000" dirty="0">
              <a:latin typeface="Arial" panose="020B0604020202020204" pitchFamily="34" charset="0"/>
              <a:cs typeface="Arial" panose="020B0604020202020204" pitchFamily="34" charset="0"/>
            </a:endParaRPr>
          </a:p>
          <a:p>
            <a:pPr>
              <a:lnSpc>
                <a:spcPct val="100000"/>
              </a:lnSpc>
              <a:spcBef>
                <a:spcPts val="0"/>
              </a:spcBef>
            </a:pPr>
            <a:r>
              <a:rPr lang="en-GB" sz="2000" dirty="0">
                <a:latin typeface="Arial" panose="020B0604020202020204" pitchFamily="34" charset="0"/>
                <a:cs typeface="Arial" panose="020B0604020202020204" pitchFamily="34" charset="0"/>
              </a:rPr>
              <a:t>A good connection was identified between staff’s BMI and enjoyment with weight and staff practice point of view and actions.</a:t>
            </a:r>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F94DD-0EEF-30E2-5E99-9B248A7143BC}"/>
              </a:ext>
            </a:extLst>
          </p:cNvPr>
          <p:cNvSpPr>
            <a:spLocks noGrp="1"/>
          </p:cNvSpPr>
          <p:nvPr>
            <p:ph type="title"/>
          </p:nvPr>
        </p:nvSpPr>
        <p:spPr/>
        <p:txBody>
          <a:bodyPr/>
          <a:lstStyle/>
          <a:p>
            <a:r>
              <a:rPr lang="en-GB" dirty="0"/>
              <a:t>Themes </a:t>
            </a:r>
          </a:p>
        </p:txBody>
      </p:sp>
      <p:sp>
        <p:nvSpPr>
          <p:cNvPr id="3" name="Content Placeholder 2">
            <a:extLst>
              <a:ext uri="{FF2B5EF4-FFF2-40B4-BE49-F238E27FC236}">
                <a16:creationId xmlns:a16="http://schemas.microsoft.com/office/drawing/2014/main" id="{7A549B3C-32C5-38F8-E37D-2ABAAE5DC5AF}"/>
              </a:ext>
            </a:extLst>
          </p:cNvPr>
          <p:cNvSpPr>
            <a:spLocks noGrp="1"/>
          </p:cNvSpPr>
          <p:nvPr>
            <p:ph idx="1"/>
          </p:nvPr>
        </p:nvSpPr>
        <p:spPr>
          <a:xfrm>
            <a:off x="677333" y="2008189"/>
            <a:ext cx="9435495" cy="4436154"/>
          </a:xfrm>
        </p:spPr>
        <p:txBody>
          <a:bodyPr>
            <a:normAutofit/>
          </a:bodyPr>
          <a:lstStyle/>
          <a:p>
            <a:r>
              <a:rPr lang="en-GB" sz="2000" dirty="0">
                <a:latin typeface="Arial" panose="020B0604020202020204" pitchFamily="34" charset="0"/>
                <a:cs typeface="Arial" panose="020B0604020202020204" pitchFamily="34" charset="0"/>
              </a:rPr>
              <a:t>Lack of confidence between obese pregnant women and midwives regarding recommendations for healthy eating.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Lack of knowledge and advice related to staff training on weight management of pregnant women.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Midwives require more training associated with pregnant women’s obesity.</a:t>
            </a:r>
          </a:p>
        </p:txBody>
      </p:sp>
    </p:spTree>
    <p:extLst>
      <p:ext uri="{BB962C8B-B14F-4D97-AF65-F5344CB8AC3E}">
        <p14:creationId xmlns:p14="http://schemas.microsoft.com/office/powerpoint/2010/main" val="2123607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81391" y="2302104"/>
            <a:ext cx="9152466" cy="4316411"/>
          </a:xfrm>
        </p:spPr>
        <p:txBody>
          <a:bodyPr/>
          <a:lstStyle/>
          <a:p>
            <a:r>
              <a:rPr lang="en-GB" dirty="0"/>
              <a:t>“Healthy eating is based on eating diversity of food that provide you with nutrients necessary to manage your health, feel better, and have energy”(BREASTCANCER.ORG,2023)</a:t>
            </a:r>
          </a:p>
          <a:p>
            <a:pPr marL="0" indent="0">
              <a:buNone/>
            </a:pPr>
            <a:endParaRPr lang="en-GB" dirty="0"/>
          </a:p>
          <a:p>
            <a:r>
              <a:rPr lang="en-GB" dirty="0"/>
              <a:t>The themes that I have found are all associated with the importance of weight management, physical activity, and healthy food advice for overweight pregnant women.</a:t>
            </a:r>
          </a:p>
          <a:p>
            <a:r>
              <a:rPr lang="en-GB" dirty="0"/>
              <a:t>It is essential that midwives receive the right training,  have enough knowledge and confidence to be able to prevent and support pregnant women from developing health risks.</a:t>
            </a:r>
          </a:p>
          <a:p>
            <a:endParaRPr lang="en-GB"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677334" y="2552474"/>
            <a:ext cx="8596668" cy="3880773"/>
          </a:xfrm>
        </p:spPr>
        <p:txBody>
          <a:bodyPr>
            <a:normAutofit/>
          </a:bodyPr>
          <a:lstStyle/>
          <a:p>
            <a:r>
              <a:rPr lang="en-GB" sz="2000" dirty="0">
                <a:latin typeface="Arial" panose="020B0604020202020204" pitchFamily="34" charset="0"/>
                <a:cs typeface="Arial" panose="020B0604020202020204" pitchFamily="34" charset="0"/>
              </a:rPr>
              <a:t>In Conclusion the promotion of health eating for pregnant women is important for the mother and baby´s health, advice and support from midwives and specialists on the weight management of pregnant women is essential to exclude health risks during pregnancy, and also to help the mother eat the right food being healthy.</a:t>
            </a:r>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557591" y="174172"/>
            <a:ext cx="8596668" cy="1320800"/>
          </a:xfrm>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250371" y="834572"/>
            <a:ext cx="10776856" cy="2884715"/>
          </a:xfrm>
        </p:spPr>
        <p:txBody>
          <a:bodyPr>
            <a:noAutofit/>
          </a:bodyPr>
          <a:lstStyle/>
          <a:p>
            <a:r>
              <a:rPr lang="en-GB" dirty="0" err="1">
                <a:latin typeface="Arial" panose="020B0604020202020204" pitchFamily="34" charset="0"/>
                <a:cs typeface="Arial" panose="020B0604020202020204" pitchFamily="34" charset="0"/>
              </a:rPr>
              <a:t>Basu</a:t>
            </a:r>
            <a:r>
              <a:rPr lang="en-GB" dirty="0">
                <a:latin typeface="Arial" panose="020B0604020202020204" pitchFamily="34" charset="0"/>
                <a:cs typeface="Arial" panose="020B0604020202020204" pitchFamily="34" charset="0"/>
              </a:rPr>
              <a:t>, et al, (2014) “Eating for 1, Healthy and Active for 2; feasibility of delivering novel, compact training for midwives to build knowledge and confidence in giving nutrition, physical activity and weight management advice during pregnancy”  Available at:  </a:t>
            </a:r>
            <a:r>
              <a:rPr lang="en-GB" dirty="0">
                <a:latin typeface="Arial" panose="020B0604020202020204" pitchFamily="34" charset="0"/>
                <a:cs typeface="Arial" panose="020B0604020202020204" pitchFamily="34" charset="0"/>
                <a:hlinkClick r:id="rId2"/>
              </a:rPr>
              <a:t>1471-2393-14-218.pdf</a:t>
            </a:r>
            <a:r>
              <a:rPr lang="en-GB" dirty="0">
                <a:latin typeface="Arial" panose="020B0604020202020204" pitchFamily="34" charset="0"/>
                <a:cs typeface="Arial" panose="020B0604020202020204" pitchFamily="34" charset="0"/>
              </a:rPr>
              <a:t> Accessed Date:26/03/2023</a:t>
            </a:r>
          </a:p>
          <a:p>
            <a:r>
              <a:rPr lang="en-GB" dirty="0">
                <a:latin typeface="Arial" panose="020B0604020202020204" pitchFamily="34" charset="0"/>
                <a:cs typeface="Arial" panose="020B0604020202020204" pitchFamily="34" charset="0"/>
              </a:rPr>
              <a:t>BREASTCANCER.ORG,2023 “What does healthy eating mean” Available at: </a:t>
            </a:r>
            <a:r>
              <a:rPr lang="en-GB" dirty="0">
                <a:latin typeface="Arial" panose="020B0604020202020204" pitchFamily="34" charset="0"/>
                <a:cs typeface="Arial" panose="020B0604020202020204" pitchFamily="34" charset="0"/>
                <a:hlinkClick r:id="rId3"/>
              </a:rPr>
              <a:t>What Does Healthy Eating Mean? (breastcancer.org)</a:t>
            </a:r>
            <a:r>
              <a:rPr lang="en-GB" dirty="0">
                <a:latin typeface="Arial" panose="020B0604020202020204" pitchFamily="34" charset="0"/>
                <a:cs typeface="Arial" panose="020B0604020202020204" pitchFamily="34" charset="0"/>
              </a:rPr>
              <a:t> Accessed Date: 26/03/2023</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b="0" i="0" u="none" strike="noStrike" dirty="0">
                <a:effectLst/>
                <a:latin typeface="Arial" panose="020B0604020202020204" pitchFamily="34" charset="0"/>
                <a:cs typeface="Arial" panose="020B0604020202020204" pitchFamily="34" charset="0"/>
              </a:rPr>
              <a:t>McCann, Newson, et al.(2017)  “</a:t>
            </a:r>
            <a:r>
              <a:rPr lang="en-GB" dirty="0">
                <a:latin typeface="Arial" panose="020B0604020202020204" pitchFamily="34" charset="0"/>
                <a:cs typeface="Arial" panose="020B0604020202020204" pitchFamily="34" charset="0"/>
              </a:rPr>
              <a:t>A qualitative study exploring midwives' perceptions and knowledge of maternal obesity: Reflecting on their experiences of providing healthy eating and weight management advice to pregnant women” Available at: </a:t>
            </a:r>
            <a:r>
              <a:rPr lang="en-GB" dirty="0">
                <a:latin typeface="Arial" panose="020B0604020202020204" pitchFamily="34" charset="0"/>
                <a:cs typeface="Arial" panose="020B0604020202020204" pitchFamily="34" charset="0"/>
                <a:hlinkClick r:id="rId4"/>
              </a:rPr>
              <a:t>A qualitative study exploring midwives' perceptions and knowledge of maternal obesity: Reflecting on their experiences of providing healthy eating and weight management advice to pregnant women - PubMed (nih.gov)</a:t>
            </a:r>
            <a:r>
              <a:rPr lang="en-GB" dirty="0">
                <a:latin typeface="Arial" panose="020B0604020202020204" pitchFamily="34" charset="0"/>
                <a:cs typeface="Arial" panose="020B0604020202020204" pitchFamily="34" charset="0"/>
              </a:rPr>
              <a:t> Accessed date: 1/04/2023</a:t>
            </a:r>
          </a:p>
          <a:p>
            <a:pPr marL="0" indent="0">
              <a:buNone/>
            </a:pPr>
            <a:r>
              <a:rPr lang="en-GB" dirty="0">
                <a:latin typeface="Arial" panose="020B0604020202020204" pitchFamily="34" charset="0"/>
                <a:cs typeface="Arial" panose="020B0604020202020204" pitchFamily="34" charset="0"/>
              </a:rPr>
              <a:t>NHS,2023 “Have a healthy diet in pregnancy” Available at:  </a:t>
            </a:r>
            <a:r>
              <a:rPr lang="en-GB" dirty="0">
                <a:latin typeface="Arial" panose="020B0604020202020204" pitchFamily="34" charset="0"/>
                <a:cs typeface="Arial" panose="020B0604020202020204" pitchFamily="34" charset="0"/>
                <a:hlinkClick r:id="rId5"/>
              </a:rPr>
              <a:t>Have a healthy diet in pregnancy - NHS (www.nhs.uk)</a:t>
            </a:r>
            <a:r>
              <a:rPr lang="en-GB" dirty="0">
                <a:latin typeface="Arial" panose="020B0604020202020204" pitchFamily="34" charset="0"/>
                <a:cs typeface="Arial" panose="020B0604020202020204" pitchFamily="34" charset="0"/>
              </a:rPr>
              <a:t> Accessed Date: 28/03/2023</a:t>
            </a:r>
          </a:p>
          <a:p>
            <a:pPr marL="0" indent="0">
              <a:buNone/>
            </a:pPr>
            <a:r>
              <a:rPr lang="en-GB" dirty="0">
                <a:latin typeface="Arial" panose="020B0604020202020204" pitchFamily="34" charset="0"/>
                <a:cs typeface="Arial" panose="020B0604020202020204" pitchFamily="34" charset="0"/>
              </a:rPr>
              <a:t>  Wilkinson, </a:t>
            </a:r>
            <a:r>
              <a:rPr lang="en-GB" dirty="0" err="1">
                <a:latin typeface="Arial" panose="020B0604020202020204" pitchFamily="34" charset="0"/>
                <a:cs typeface="Arial" panose="020B0604020202020204" pitchFamily="34" charset="0"/>
              </a:rPr>
              <a:t>Poad</a:t>
            </a:r>
            <a:r>
              <a:rPr lang="en-GB" dirty="0">
                <a:latin typeface="Arial" panose="020B0604020202020204" pitchFamily="34" charset="0"/>
                <a:cs typeface="Arial" panose="020B0604020202020204" pitchFamily="34" charset="0"/>
              </a:rPr>
              <a:t> &amp; Stapleton(2013) Maternal overweight and obesity: a survey of clinicians' characteristics and attitudes, and their responses to their pregnant clients 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6"/>
              </a:rPr>
              <a:t>Maternal</a:t>
            </a:r>
            <a:r>
              <a:rPr lang="en-GB" dirty="0">
                <a:latin typeface="Arial" panose="020B0604020202020204" pitchFamily="34" charset="0"/>
                <a:cs typeface="Arial" panose="020B0604020202020204" pitchFamily="34" charset="0"/>
                <a:hlinkClick r:id="rId6"/>
              </a:rPr>
              <a:t> overweight and obesity: a survey of clinicians' characteristics and attitudes, and their responses to their pregnant clients - PubMed (nih.gov)</a:t>
            </a:r>
            <a:r>
              <a:rPr lang="en-GB" dirty="0">
                <a:latin typeface="Arial" panose="020B0604020202020204" pitchFamily="34" charset="0"/>
                <a:cs typeface="Arial" panose="020B0604020202020204" pitchFamily="34" charset="0"/>
              </a:rPr>
              <a:t> Accessed Date: 2/04/2023</a:t>
            </a: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1403</TotalTime>
  <Words>1178</Words>
  <Application>Microsoft Office PowerPoint</Application>
  <PresentationFormat>Widescreen</PresentationFormat>
  <Paragraphs>83</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Module: Introduction to Research (BMHP5005)  Promoting health eating for pregnant women in the UK </vt:lpstr>
      <vt:lpstr>Introduction</vt:lpstr>
      <vt:lpstr>Methods</vt:lpstr>
      <vt:lpstr>Literature Review</vt:lpstr>
      <vt:lpstr>Results </vt:lpstr>
      <vt:lpstr>Themes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Catiana</cp:lastModifiedBy>
  <cp:revision>21</cp:revision>
  <dcterms:created xsi:type="dcterms:W3CDTF">2020-04-30T09:56:57Z</dcterms:created>
  <dcterms:modified xsi:type="dcterms:W3CDTF">2023-04-10T19:20:12Z</dcterms:modified>
</cp:coreProperties>
</file>