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65" r:id="rId3"/>
    <p:sldId id="262" r:id="rId4"/>
    <p:sldId id="268" r:id="rId5"/>
    <p:sldId id="267" r:id="rId6"/>
    <p:sldId id="266" r:id="rId7"/>
    <p:sldId id="259" r:id="rId8"/>
    <p:sldId id="260" r:id="rId9"/>
    <p:sldId id="261" r:id="rId10"/>
    <p:sldId id="269"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249" autoAdjust="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C45F0F6-BB03-459B-B2D3-BC2D43A239CC}"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698AC991-EA9A-4C00-BD9F-3C2C4B9D0B80}">
      <dgm:prSet/>
      <dgm:spPr/>
      <dgm:t>
        <a:bodyPr/>
        <a:lstStyle/>
        <a:p>
          <a:r>
            <a:rPr lang="en-US"/>
            <a:t>This presentation aims to discuss Marriott Bonvoy and its main consumers. </a:t>
          </a:r>
        </a:p>
      </dgm:t>
    </dgm:pt>
    <dgm:pt modelId="{F46A1E5D-66E3-4CF8-B746-65D1384564C6}" type="parTrans" cxnId="{828671DB-43CA-446D-ACE1-3F927FB7865A}">
      <dgm:prSet/>
      <dgm:spPr/>
      <dgm:t>
        <a:bodyPr/>
        <a:lstStyle/>
        <a:p>
          <a:endParaRPr lang="en-US"/>
        </a:p>
      </dgm:t>
    </dgm:pt>
    <dgm:pt modelId="{B2F897BB-61D9-45EB-A74B-5F0A8B04E2F4}" type="sibTrans" cxnId="{828671DB-43CA-446D-ACE1-3F927FB7865A}">
      <dgm:prSet/>
      <dgm:spPr/>
      <dgm:t>
        <a:bodyPr/>
        <a:lstStyle/>
        <a:p>
          <a:endParaRPr lang="en-US"/>
        </a:p>
      </dgm:t>
    </dgm:pt>
    <dgm:pt modelId="{883FFF6F-A85E-416F-9DF5-EEE078CCCAE5}">
      <dgm:prSet/>
      <dgm:spPr/>
      <dgm:t>
        <a:bodyPr/>
        <a:lstStyle/>
        <a:p>
          <a:r>
            <a:rPr lang="en-US"/>
            <a:t>The presentation will also outline the nature and scope of this hotel. </a:t>
          </a:r>
        </a:p>
      </dgm:t>
    </dgm:pt>
    <dgm:pt modelId="{B20EC949-4CB8-4B1E-A977-85D1A4D4C20C}" type="parTrans" cxnId="{3F564F33-DB12-4921-B2EA-8A2F241D3A58}">
      <dgm:prSet/>
      <dgm:spPr/>
      <dgm:t>
        <a:bodyPr/>
        <a:lstStyle/>
        <a:p>
          <a:endParaRPr lang="en-US"/>
        </a:p>
      </dgm:t>
    </dgm:pt>
    <dgm:pt modelId="{9A6D9DEE-D28F-4A70-B80E-78D50E7A175C}" type="sibTrans" cxnId="{3F564F33-DB12-4921-B2EA-8A2F241D3A58}">
      <dgm:prSet/>
      <dgm:spPr/>
      <dgm:t>
        <a:bodyPr/>
        <a:lstStyle/>
        <a:p>
          <a:endParaRPr lang="en-US"/>
        </a:p>
      </dgm:t>
    </dgm:pt>
    <dgm:pt modelId="{1E55E4F2-5BDB-4529-9340-2E2855ED6D52}">
      <dgm:prSet/>
      <dgm:spPr/>
      <dgm:t>
        <a:bodyPr/>
        <a:lstStyle/>
        <a:p>
          <a:r>
            <a:rPr lang="en-US"/>
            <a:t>It will also describe the role and function of guest service in this hotel. </a:t>
          </a:r>
        </a:p>
      </dgm:t>
    </dgm:pt>
    <dgm:pt modelId="{2B644123-978E-49D1-A781-14E932C9D9AC}" type="parTrans" cxnId="{AD8D7E9F-AB2A-415B-8D0A-DE1A333507EE}">
      <dgm:prSet/>
      <dgm:spPr/>
      <dgm:t>
        <a:bodyPr/>
        <a:lstStyle/>
        <a:p>
          <a:endParaRPr lang="en-US"/>
        </a:p>
      </dgm:t>
    </dgm:pt>
    <dgm:pt modelId="{F748F806-51F6-45BF-9F97-CCD75CDD4098}" type="sibTrans" cxnId="{AD8D7E9F-AB2A-415B-8D0A-DE1A333507EE}">
      <dgm:prSet/>
      <dgm:spPr/>
      <dgm:t>
        <a:bodyPr/>
        <a:lstStyle/>
        <a:p>
          <a:endParaRPr lang="en-US"/>
        </a:p>
      </dgm:t>
    </dgm:pt>
    <dgm:pt modelId="{D34EE66A-9995-4228-B9BD-CACCE125A105}">
      <dgm:prSet/>
      <dgm:spPr/>
      <dgm:t>
        <a:bodyPr/>
        <a:lstStyle/>
        <a:p>
          <a:r>
            <a:rPr lang="en-US"/>
            <a:t>The presentation further explains the requirement to consider the role and functions of guest services generally. </a:t>
          </a:r>
        </a:p>
      </dgm:t>
    </dgm:pt>
    <dgm:pt modelId="{F20CB892-7D46-4910-AA5F-505E53E0CCE3}" type="parTrans" cxnId="{1080D495-A02C-43D1-9BC4-502D64CEEAF2}">
      <dgm:prSet/>
      <dgm:spPr/>
      <dgm:t>
        <a:bodyPr/>
        <a:lstStyle/>
        <a:p>
          <a:endParaRPr lang="en-US"/>
        </a:p>
      </dgm:t>
    </dgm:pt>
    <dgm:pt modelId="{1E0771A1-719D-4C0A-A6EC-C1C7BDC2FD34}" type="sibTrans" cxnId="{1080D495-A02C-43D1-9BC4-502D64CEEAF2}">
      <dgm:prSet/>
      <dgm:spPr/>
      <dgm:t>
        <a:bodyPr/>
        <a:lstStyle/>
        <a:p>
          <a:endParaRPr lang="en-US"/>
        </a:p>
      </dgm:t>
    </dgm:pt>
    <dgm:pt modelId="{9CE824D9-6AE7-4A78-84E9-B6584486A199}">
      <dgm:prSet/>
      <dgm:spPr/>
      <dgm:t>
        <a:bodyPr/>
        <a:lstStyle/>
        <a:p>
          <a:r>
            <a:rPr lang="en-US"/>
            <a:t>Finally, the importance of hospitality and how the hotel can meet and exceed its guest's expectations will also be discussed. </a:t>
          </a:r>
        </a:p>
      </dgm:t>
    </dgm:pt>
    <dgm:pt modelId="{66997032-56C4-4F8C-9B74-1F589C9B92F9}" type="parTrans" cxnId="{946CED77-504C-41DF-BFE6-D10390AFC268}">
      <dgm:prSet/>
      <dgm:spPr/>
      <dgm:t>
        <a:bodyPr/>
        <a:lstStyle/>
        <a:p>
          <a:endParaRPr lang="en-US"/>
        </a:p>
      </dgm:t>
    </dgm:pt>
    <dgm:pt modelId="{4575AB2D-E9BB-4788-AFC2-F995BB2AAF08}" type="sibTrans" cxnId="{946CED77-504C-41DF-BFE6-D10390AFC268}">
      <dgm:prSet/>
      <dgm:spPr/>
      <dgm:t>
        <a:bodyPr/>
        <a:lstStyle/>
        <a:p>
          <a:endParaRPr lang="en-US"/>
        </a:p>
      </dgm:t>
    </dgm:pt>
    <dgm:pt modelId="{C79A7184-EF34-405F-B1C0-00C68EDD5E9B}" type="pres">
      <dgm:prSet presAssocID="{9C45F0F6-BB03-459B-B2D3-BC2D43A239CC}" presName="vert0" presStyleCnt="0">
        <dgm:presLayoutVars>
          <dgm:dir/>
          <dgm:animOne val="branch"/>
          <dgm:animLvl val="lvl"/>
        </dgm:presLayoutVars>
      </dgm:prSet>
      <dgm:spPr/>
    </dgm:pt>
    <dgm:pt modelId="{87BC8D33-DA15-47C3-BADC-699DFE7665E8}" type="pres">
      <dgm:prSet presAssocID="{698AC991-EA9A-4C00-BD9F-3C2C4B9D0B80}" presName="thickLine" presStyleLbl="alignNode1" presStyleIdx="0" presStyleCnt="5"/>
      <dgm:spPr/>
    </dgm:pt>
    <dgm:pt modelId="{C16EF089-8911-4A9C-BFB4-1915D9F59B41}" type="pres">
      <dgm:prSet presAssocID="{698AC991-EA9A-4C00-BD9F-3C2C4B9D0B80}" presName="horz1" presStyleCnt="0"/>
      <dgm:spPr/>
    </dgm:pt>
    <dgm:pt modelId="{DAA6F976-EF9D-4BEC-BFEA-E697BA6E98E0}" type="pres">
      <dgm:prSet presAssocID="{698AC991-EA9A-4C00-BD9F-3C2C4B9D0B80}" presName="tx1" presStyleLbl="revTx" presStyleIdx="0" presStyleCnt="5"/>
      <dgm:spPr/>
    </dgm:pt>
    <dgm:pt modelId="{6C4C8F6B-E6AA-4998-8E6A-D1CF1FF34B70}" type="pres">
      <dgm:prSet presAssocID="{698AC991-EA9A-4C00-BD9F-3C2C4B9D0B80}" presName="vert1" presStyleCnt="0"/>
      <dgm:spPr/>
    </dgm:pt>
    <dgm:pt modelId="{7E14EB92-7C40-45A0-8FC2-C022CFDFCF2E}" type="pres">
      <dgm:prSet presAssocID="{883FFF6F-A85E-416F-9DF5-EEE078CCCAE5}" presName="thickLine" presStyleLbl="alignNode1" presStyleIdx="1" presStyleCnt="5"/>
      <dgm:spPr/>
    </dgm:pt>
    <dgm:pt modelId="{6FBB8BCC-7523-4D79-BBDA-D2F86D1C5815}" type="pres">
      <dgm:prSet presAssocID="{883FFF6F-A85E-416F-9DF5-EEE078CCCAE5}" presName="horz1" presStyleCnt="0"/>
      <dgm:spPr/>
    </dgm:pt>
    <dgm:pt modelId="{D00BAC11-2E51-46DA-B206-1C5CE53C9E56}" type="pres">
      <dgm:prSet presAssocID="{883FFF6F-A85E-416F-9DF5-EEE078CCCAE5}" presName="tx1" presStyleLbl="revTx" presStyleIdx="1" presStyleCnt="5"/>
      <dgm:spPr/>
    </dgm:pt>
    <dgm:pt modelId="{52D0B4CD-A9FA-43E6-AA0A-139E8DB19DC4}" type="pres">
      <dgm:prSet presAssocID="{883FFF6F-A85E-416F-9DF5-EEE078CCCAE5}" presName="vert1" presStyleCnt="0"/>
      <dgm:spPr/>
    </dgm:pt>
    <dgm:pt modelId="{1DBD7727-68B7-43E3-823A-791139DDD468}" type="pres">
      <dgm:prSet presAssocID="{1E55E4F2-5BDB-4529-9340-2E2855ED6D52}" presName="thickLine" presStyleLbl="alignNode1" presStyleIdx="2" presStyleCnt="5"/>
      <dgm:spPr/>
    </dgm:pt>
    <dgm:pt modelId="{E290EEB7-A8F1-4E4D-B05A-7393C04CD5E9}" type="pres">
      <dgm:prSet presAssocID="{1E55E4F2-5BDB-4529-9340-2E2855ED6D52}" presName="horz1" presStyleCnt="0"/>
      <dgm:spPr/>
    </dgm:pt>
    <dgm:pt modelId="{D27B9CB0-7987-4707-BBDC-625B96C7A420}" type="pres">
      <dgm:prSet presAssocID="{1E55E4F2-5BDB-4529-9340-2E2855ED6D52}" presName="tx1" presStyleLbl="revTx" presStyleIdx="2" presStyleCnt="5"/>
      <dgm:spPr/>
    </dgm:pt>
    <dgm:pt modelId="{BDB229B0-0D5E-41C2-8B93-B099B339832A}" type="pres">
      <dgm:prSet presAssocID="{1E55E4F2-5BDB-4529-9340-2E2855ED6D52}" presName="vert1" presStyleCnt="0"/>
      <dgm:spPr/>
    </dgm:pt>
    <dgm:pt modelId="{83CCB188-F1B2-4ED8-BC22-A308D5F5B5E7}" type="pres">
      <dgm:prSet presAssocID="{D34EE66A-9995-4228-B9BD-CACCE125A105}" presName="thickLine" presStyleLbl="alignNode1" presStyleIdx="3" presStyleCnt="5"/>
      <dgm:spPr/>
    </dgm:pt>
    <dgm:pt modelId="{7AD9E174-C76E-4DAA-B91A-B4AAB5C68DB6}" type="pres">
      <dgm:prSet presAssocID="{D34EE66A-9995-4228-B9BD-CACCE125A105}" presName="horz1" presStyleCnt="0"/>
      <dgm:spPr/>
    </dgm:pt>
    <dgm:pt modelId="{6C1A34DB-E0D2-4206-A0FB-007FAD3F547F}" type="pres">
      <dgm:prSet presAssocID="{D34EE66A-9995-4228-B9BD-CACCE125A105}" presName="tx1" presStyleLbl="revTx" presStyleIdx="3" presStyleCnt="5"/>
      <dgm:spPr/>
    </dgm:pt>
    <dgm:pt modelId="{3FA0F517-5ABF-43F3-855B-4863BB74B0C5}" type="pres">
      <dgm:prSet presAssocID="{D34EE66A-9995-4228-B9BD-CACCE125A105}" presName="vert1" presStyleCnt="0"/>
      <dgm:spPr/>
    </dgm:pt>
    <dgm:pt modelId="{B2DAD1D6-41E6-4F04-B42B-A1FD45BECC51}" type="pres">
      <dgm:prSet presAssocID="{9CE824D9-6AE7-4A78-84E9-B6584486A199}" presName="thickLine" presStyleLbl="alignNode1" presStyleIdx="4" presStyleCnt="5"/>
      <dgm:spPr/>
    </dgm:pt>
    <dgm:pt modelId="{1ACC9D2A-29BB-42D5-8E2F-5831E4D0B240}" type="pres">
      <dgm:prSet presAssocID="{9CE824D9-6AE7-4A78-84E9-B6584486A199}" presName="horz1" presStyleCnt="0"/>
      <dgm:spPr/>
    </dgm:pt>
    <dgm:pt modelId="{C54B39C0-1041-4502-859A-1D6EA60F9595}" type="pres">
      <dgm:prSet presAssocID="{9CE824D9-6AE7-4A78-84E9-B6584486A199}" presName="tx1" presStyleLbl="revTx" presStyleIdx="4" presStyleCnt="5"/>
      <dgm:spPr/>
    </dgm:pt>
    <dgm:pt modelId="{09E414CF-84AB-45F8-B448-70D1644617A3}" type="pres">
      <dgm:prSet presAssocID="{9CE824D9-6AE7-4A78-84E9-B6584486A199}" presName="vert1" presStyleCnt="0"/>
      <dgm:spPr/>
    </dgm:pt>
  </dgm:ptLst>
  <dgm:cxnLst>
    <dgm:cxn modelId="{3F564F33-DB12-4921-B2EA-8A2F241D3A58}" srcId="{9C45F0F6-BB03-459B-B2D3-BC2D43A239CC}" destId="{883FFF6F-A85E-416F-9DF5-EEE078CCCAE5}" srcOrd="1" destOrd="0" parTransId="{B20EC949-4CB8-4B1E-A977-85D1A4D4C20C}" sibTransId="{9A6D9DEE-D28F-4A70-B80E-78D50E7A175C}"/>
    <dgm:cxn modelId="{946CED77-504C-41DF-BFE6-D10390AFC268}" srcId="{9C45F0F6-BB03-459B-B2D3-BC2D43A239CC}" destId="{9CE824D9-6AE7-4A78-84E9-B6584486A199}" srcOrd="4" destOrd="0" parTransId="{66997032-56C4-4F8C-9B74-1F589C9B92F9}" sibTransId="{4575AB2D-E9BB-4788-AFC2-F995BB2AAF08}"/>
    <dgm:cxn modelId="{0ABCF584-7DDE-41AE-9B11-B5DF1BA2F1E8}" type="presOf" srcId="{1E55E4F2-5BDB-4529-9340-2E2855ED6D52}" destId="{D27B9CB0-7987-4707-BBDC-625B96C7A420}" srcOrd="0" destOrd="0" presId="urn:microsoft.com/office/officeart/2008/layout/LinedList"/>
    <dgm:cxn modelId="{1080D495-A02C-43D1-9BC4-502D64CEEAF2}" srcId="{9C45F0F6-BB03-459B-B2D3-BC2D43A239CC}" destId="{D34EE66A-9995-4228-B9BD-CACCE125A105}" srcOrd="3" destOrd="0" parTransId="{F20CB892-7D46-4910-AA5F-505E53E0CCE3}" sibTransId="{1E0771A1-719D-4C0A-A6EC-C1C7BDC2FD34}"/>
    <dgm:cxn modelId="{AD8D7E9F-AB2A-415B-8D0A-DE1A333507EE}" srcId="{9C45F0F6-BB03-459B-B2D3-BC2D43A239CC}" destId="{1E55E4F2-5BDB-4529-9340-2E2855ED6D52}" srcOrd="2" destOrd="0" parTransId="{2B644123-978E-49D1-A781-14E932C9D9AC}" sibTransId="{F748F806-51F6-45BF-9F97-CCD75CDD4098}"/>
    <dgm:cxn modelId="{6F2B84B2-16FA-41D7-9EBF-FB4ADA3F1187}" type="presOf" srcId="{D34EE66A-9995-4228-B9BD-CACCE125A105}" destId="{6C1A34DB-E0D2-4206-A0FB-007FAD3F547F}" srcOrd="0" destOrd="0" presId="urn:microsoft.com/office/officeart/2008/layout/LinedList"/>
    <dgm:cxn modelId="{1DEB66C2-F9A7-45E7-914A-0ADC7B182265}" type="presOf" srcId="{9C45F0F6-BB03-459B-B2D3-BC2D43A239CC}" destId="{C79A7184-EF34-405F-B1C0-00C68EDD5E9B}" srcOrd="0" destOrd="0" presId="urn:microsoft.com/office/officeart/2008/layout/LinedList"/>
    <dgm:cxn modelId="{CCE0E3D9-22D0-41CA-ABFA-8F67BBAA75AB}" type="presOf" srcId="{883FFF6F-A85E-416F-9DF5-EEE078CCCAE5}" destId="{D00BAC11-2E51-46DA-B206-1C5CE53C9E56}" srcOrd="0" destOrd="0" presId="urn:microsoft.com/office/officeart/2008/layout/LinedList"/>
    <dgm:cxn modelId="{828671DB-43CA-446D-ACE1-3F927FB7865A}" srcId="{9C45F0F6-BB03-459B-B2D3-BC2D43A239CC}" destId="{698AC991-EA9A-4C00-BD9F-3C2C4B9D0B80}" srcOrd="0" destOrd="0" parTransId="{F46A1E5D-66E3-4CF8-B746-65D1384564C6}" sibTransId="{B2F897BB-61D9-45EB-A74B-5F0A8B04E2F4}"/>
    <dgm:cxn modelId="{66717ADB-17CE-48C6-B187-30CF9C6051E1}" type="presOf" srcId="{698AC991-EA9A-4C00-BD9F-3C2C4B9D0B80}" destId="{DAA6F976-EF9D-4BEC-BFEA-E697BA6E98E0}" srcOrd="0" destOrd="0" presId="urn:microsoft.com/office/officeart/2008/layout/LinedList"/>
    <dgm:cxn modelId="{2A32C2F7-146A-4ED2-8A93-1876DC51F7D1}" type="presOf" srcId="{9CE824D9-6AE7-4A78-84E9-B6584486A199}" destId="{C54B39C0-1041-4502-859A-1D6EA60F9595}" srcOrd="0" destOrd="0" presId="urn:microsoft.com/office/officeart/2008/layout/LinedList"/>
    <dgm:cxn modelId="{45025F47-5783-44DF-9C02-BB51BC95E391}" type="presParOf" srcId="{C79A7184-EF34-405F-B1C0-00C68EDD5E9B}" destId="{87BC8D33-DA15-47C3-BADC-699DFE7665E8}" srcOrd="0" destOrd="0" presId="urn:microsoft.com/office/officeart/2008/layout/LinedList"/>
    <dgm:cxn modelId="{10549776-A171-4F3F-AA17-17A723F6AB94}" type="presParOf" srcId="{C79A7184-EF34-405F-B1C0-00C68EDD5E9B}" destId="{C16EF089-8911-4A9C-BFB4-1915D9F59B41}" srcOrd="1" destOrd="0" presId="urn:microsoft.com/office/officeart/2008/layout/LinedList"/>
    <dgm:cxn modelId="{06729FF2-D772-4868-900B-660282DBDA3B}" type="presParOf" srcId="{C16EF089-8911-4A9C-BFB4-1915D9F59B41}" destId="{DAA6F976-EF9D-4BEC-BFEA-E697BA6E98E0}" srcOrd="0" destOrd="0" presId="urn:microsoft.com/office/officeart/2008/layout/LinedList"/>
    <dgm:cxn modelId="{6D12DCA4-26FD-4212-BD3E-FF02F5DEB23B}" type="presParOf" srcId="{C16EF089-8911-4A9C-BFB4-1915D9F59B41}" destId="{6C4C8F6B-E6AA-4998-8E6A-D1CF1FF34B70}" srcOrd="1" destOrd="0" presId="urn:microsoft.com/office/officeart/2008/layout/LinedList"/>
    <dgm:cxn modelId="{4AA49C21-A4CF-4F27-A8A3-849FB4A6C69C}" type="presParOf" srcId="{C79A7184-EF34-405F-B1C0-00C68EDD5E9B}" destId="{7E14EB92-7C40-45A0-8FC2-C022CFDFCF2E}" srcOrd="2" destOrd="0" presId="urn:microsoft.com/office/officeart/2008/layout/LinedList"/>
    <dgm:cxn modelId="{E106F29F-FCAA-4EE2-BF11-1D82ABF632D3}" type="presParOf" srcId="{C79A7184-EF34-405F-B1C0-00C68EDD5E9B}" destId="{6FBB8BCC-7523-4D79-BBDA-D2F86D1C5815}" srcOrd="3" destOrd="0" presId="urn:microsoft.com/office/officeart/2008/layout/LinedList"/>
    <dgm:cxn modelId="{106D73DA-F3E6-472F-AF35-CCE49B77BFAA}" type="presParOf" srcId="{6FBB8BCC-7523-4D79-BBDA-D2F86D1C5815}" destId="{D00BAC11-2E51-46DA-B206-1C5CE53C9E56}" srcOrd="0" destOrd="0" presId="urn:microsoft.com/office/officeart/2008/layout/LinedList"/>
    <dgm:cxn modelId="{7504E883-3F88-47EA-88C4-41B4C0BA4389}" type="presParOf" srcId="{6FBB8BCC-7523-4D79-BBDA-D2F86D1C5815}" destId="{52D0B4CD-A9FA-43E6-AA0A-139E8DB19DC4}" srcOrd="1" destOrd="0" presId="urn:microsoft.com/office/officeart/2008/layout/LinedList"/>
    <dgm:cxn modelId="{981A11DC-D164-4B83-8204-19CA7D40E137}" type="presParOf" srcId="{C79A7184-EF34-405F-B1C0-00C68EDD5E9B}" destId="{1DBD7727-68B7-43E3-823A-791139DDD468}" srcOrd="4" destOrd="0" presId="urn:microsoft.com/office/officeart/2008/layout/LinedList"/>
    <dgm:cxn modelId="{25A81FF5-11D7-4FA6-ACA7-56AAEABF2CF0}" type="presParOf" srcId="{C79A7184-EF34-405F-B1C0-00C68EDD5E9B}" destId="{E290EEB7-A8F1-4E4D-B05A-7393C04CD5E9}" srcOrd="5" destOrd="0" presId="urn:microsoft.com/office/officeart/2008/layout/LinedList"/>
    <dgm:cxn modelId="{FF49A108-AFF4-4CEA-A1EC-88EEB0D750E0}" type="presParOf" srcId="{E290EEB7-A8F1-4E4D-B05A-7393C04CD5E9}" destId="{D27B9CB0-7987-4707-BBDC-625B96C7A420}" srcOrd="0" destOrd="0" presId="urn:microsoft.com/office/officeart/2008/layout/LinedList"/>
    <dgm:cxn modelId="{FB280392-C69E-4F6D-B24B-1729F723926E}" type="presParOf" srcId="{E290EEB7-A8F1-4E4D-B05A-7393C04CD5E9}" destId="{BDB229B0-0D5E-41C2-8B93-B099B339832A}" srcOrd="1" destOrd="0" presId="urn:microsoft.com/office/officeart/2008/layout/LinedList"/>
    <dgm:cxn modelId="{8554E8BE-4BC7-4CA0-ADE1-36C8F306B71A}" type="presParOf" srcId="{C79A7184-EF34-405F-B1C0-00C68EDD5E9B}" destId="{83CCB188-F1B2-4ED8-BC22-A308D5F5B5E7}" srcOrd="6" destOrd="0" presId="urn:microsoft.com/office/officeart/2008/layout/LinedList"/>
    <dgm:cxn modelId="{3B535792-DC80-44A9-94B8-968C08B97D79}" type="presParOf" srcId="{C79A7184-EF34-405F-B1C0-00C68EDD5E9B}" destId="{7AD9E174-C76E-4DAA-B91A-B4AAB5C68DB6}" srcOrd="7" destOrd="0" presId="urn:microsoft.com/office/officeart/2008/layout/LinedList"/>
    <dgm:cxn modelId="{FA489B02-2334-4773-B37F-0C5E8E0ABB0D}" type="presParOf" srcId="{7AD9E174-C76E-4DAA-B91A-B4AAB5C68DB6}" destId="{6C1A34DB-E0D2-4206-A0FB-007FAD3F547F}" srcOrd="0" destOrd="0" presId="urn:microsoft.com/office/officeart/2008/layout/LinedList"/>
    <dgm:cxn modelId="{ECDC295B-5D09-4070-972D-0A532511FDFC}" type="presParOf" srcId="{7AD9E174-C76E-4DAA-B91A-B4AAB5C68DB6}" destId="{3FA0F517-5ABF-43F3-855B-4863BB74B0C5}" srcOrd="1" destOrd="0" presId="urn:microsoft.com/office/officeart/2008/layout/LinedList"/>
    <dgm:cxn modelId="{CA141E18-ADD3-4870-B452-9B82CDDA0AE6}" type="presParOf" srcId="{C79A7184-EF34-405F-B1C0-00C68EDD5E9B}" destId="{B2DAD1D6-41E6-4F04-B42B-A1FD45BECC51}" srcOrd="8" destOrd="0" presId="urn:microsoft.com/office/officeart/2008/layout/LinedList"/>
    <dgm:cxn modelId="{46025513-3F16-4F47-BAB3-57F3EA2B358E}" type="presParOf" srcId="{C79A7184-EF34-405F-B1C0-00C68EDD5E9B}" destId="{1ACC9D2A-29BB-42D5-8E2F-5831E4D0B240}" srcOrd="9" destOrd="0" presId="urn:microsoft.com/office/officeart/2008/layout/LinedList"/>
    <dgm:cxn modelId="{F3D0E90B-AE10-4A2F-A3DA-EA804618EBEF}" type="presParOf" srcId="{1ACC9D2A-29BB-42D5-8E2F-5831E4D0B240}" destId="{C54B39C0-1041-4502-859A-1D6EA60F9595}" srcOrd="0" destOrd="0" presId="urn:microsoft.com/office/officeart/2008/layout/LinedList"/>
    <dgm:cxn modelId="{1542AFAB-5557-4E9C-9AF3-4B71C7E7A3A7}" type="presParOf" srcId="{1ACC9D2A-29BB-42D5-8E2F-5831E4D0B240}" destId="{09E414CF-84AB-45F8-B448-70D1644617A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4D398BA-6CB8-409F-82E3-06C9EE4DD6ED}"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CE951D26-E4CD-4A71-9597-734A4915FEE0}">
      <dgm:prSet/>
      <dgm:spPr/>
      <dgm:t>
        <a:bodyPr/>
        <a:lstStyle/>
        <a:p>
          <a:r>
            <a:rPr lang="en-US"/>
            <a:t>It is evident that luxury hotel brands welcome the most stable individuals with high earnings (Barreto and Mayya, n.d.).</a:t>
          </a:r>
        </a:p>
      </dgm:t>
    </dgm:pt>
    <dgm:pt modelId="{A903B63F-F7C2-4D55-9E90-3263E4C3E145}" type="parTrans" cxnId="{787B67EF-815E-4C8E-A9E2-3ACBC2336197}">
      <dgm:prSet/>
      <dgm:spPr/>
      <dgm:t>
        <a:bodyPr/>
        <a:lstStyle/>
        <a:p>
          <a:endParaRPr lang="en-US"/>
        </a:p>
      </dgm:t>
    </dgm:pt>
    <dgm:pt modelId="{B0CBF4F6-B629-4B5B-B3D2-CDD175F0AC56}" type="sibTrans" cxnId="{787B67EF-815E-4C8E-A9E2-3ACBC2336197}">
      <dgm:prSet/>
      <dgm:spPr/>
      <dgm:t>
        <a:bodyPr/>
        <a:lstStyle/>
        <a:p>
          <a:endParaRPr lang="en-US"/>
        </a:p>
      </dgm:t>
    </dgm:pt>
    <dgm:pt modelId="{087AC933-3C03-4968-B07F-246EFE4E4E2D}">
      <dgm:prSet/>
      <dgm:spPr/>
      <dgm:t>
        <a:bodyPr/>
        <a:lstStyle/>
        <a:p>
          <a:r>
            <a:rPr lang="en-US"/>
            <a:t>Its services and offerings are only affordable for those with a good income.</a:t>
          </a:r>
        </a:p>
      </dgm:t>
    </dgm:pt>
    <dgm:pt modelId="{D1673AA6-6D9F-409D-8500-95A607CD8E20}" type="parTrans" cxnId="{D7779113-1337-48EF-8096-3D1DB15191A3}">
      <dgm:prSet/>
      <dgm:spPr/>
      <dgm:t>
        <a:bodyPr/>
        <a:lstStyle/>
        <a:p>
          <a:endParaRPr lang="en-US"/>
        </a:p>
      </dgm:t>
    </dgm:pt>
    <dgm:pt modelId="{1F1D8EB7-1DEF-4EC8-AA24-2D5C96475F51}" type="sibTrans" cxnId="{D7779113-1337-48EF-8096-3D1DB15191A3}">
      <dgm:prSet/>
      <dgm:spPr/>
      <dgm:t>
        <a:bodyPr/>
        <a:lstStyle/>
        <a:p>
          <a:endParaRPr lang="en-US"/>
        </a:p>
      </dgm:t>
    </dgm:pt>
    <dgm:pt modelId="{DC89449A-8E81-4C15-B643-69A5B1593506}">
      <dgm:prSet/>
      <dgm:spPr/>
      <dgm:t>
        <a:bodyPr/>
        <a:lstStyle/>
        <a:p>
          <a:r>
            <a:rPr lang="en-US"/>
            <a:t>They also target those large companies and organisations who want to celebrate their events or business meetings. </a:t>
          </a:r>
        </a:p>
      </dgm:t>
    </dgm:pt>
    <dgm:pt modelId="{DE0942BA-A8BA-4A14-A9B3-62BE968BB438}" type="parTrans" cxnId="{0903D13E-5F90-411D-881A-F9EABBB425E6}">
      <dgm:prSet/>
      <dgm:spPr/>
      <dgm:t>
        <a:bodyPr/>
        <a:lstStyle/>
        <a:p>
          <a:endParaRPr lang="en-US"/>
        </a:p>
      </dgm:t>
    </dgm:pt>
    <dgm:pt modelId="{2B130F4A-A718-4741-A85E-FED7EF73738B}" type="sibTrans" cxnId="{0903D13E-5F90-411D-881A-F9EABBB425E6}">
      <dgm:prSet/>
      <dgm:spPr/>
      <dgm:t>
        <a:bodyPr/>
        <a:lstStyle/>
        <a:p>
          <a:endParaRPr lang="en-US"/>
        </a:p>
      </dgm:t>
    </dgm:pt>
    <dgm:pt modelId="{4398C480-8ABC-4A81-B3BD-12ACAC364E94}">
      <dgm:prSet/>
      <dgm:spPr/>
      <dgm:t>
        <a:bodyPr/>
        <a:lstStyle/>
        <a:p>
          <a:r>
            <a:rPr lang="en-US"/>
            <a:t>Travellers and foreigners who need long-stay accommodation are Marriott hotel's primary consumers.</a:t>
          </a:r>
        </a:p>
      </dgm:t>
    </dgm:pt>
    <dgm:pt modelId="{5DF636AE-31E8-421A-A9A0-E57F248F7C92}" type="parTrans" cxnId="{3F5603A4-82B7-4D81-AD46-7A12701A46D4}">
      <dgm:prSet/>
      <dgm:spPr/>
      <dgm:t>
        <a:bodyPr/>
        <a:lstStyle/>
        <a:p>
          <a:endParaRPr lang="en-US"/>
        </a:p>
      </dgm:t>
    </dgm:pt>
    <dgm:pt modelId="{4FB9AD39-4E82-42CC-926D-1D0C63257F11}" type="sibTrans" cxnId="{3F5603A4-82B7-4D81-AD46-7A12701A46D4}">
      <dgm:prSet/>
      <dgm:spPr/>
      <dgm:t>
        <a:bodyPr/>
        <a:lstStyle/>
        <a:p>
          <a:endParaRPr lang="en-US"/>
        </a:p>
      </dgm:t>
    </dgm:pt>
    <dgm:pt modelId="{6BB1F607-A671-4441-A574-D221D81161AA}" type="pres">
      <dgm:prSet presAssocID="{44D398BA-6CB8-409F-82E3-06C9EE4DD6ED}" presName="linear" presStyleCnt="0">
        <dgm:presLayoutVars>
          <dgm:animLvl val="lvl"/>
          <dgm:resizeHandles val="exact"/>
        </dgm:presLayoutVars>
      </dgm:prSet>
      <dgm:spPr/>
    </dgm:pt>
    <dgm:pt modelId="{83CD9712-49D9-4DC5-89A1-500D7478E9E9}" type="pres">
      <dgm:prSet presAssocID="{CE951D26-E4CD-4A71-9597-734A4915FEE0}" presName="parentText" presStyleLbl="node1" presStyleIdx="0" presStyleCnt="4">
        <dgm:presLayoutVars>
          <dgm:chMax val="0"/>
          <dgm:bulletEnabled val="1"/>
        </dgm:presLayoutVars>
      </dgm:prSet>
      <dgm:spPr/>
    </dgm:pt>
    <dgm:pt modelId="{AD6E4983-3BBB-4BDC-8B5D-0A8504A2235B}" type="pres">
      <dgm:prSet presAssocID="{B0CBF4F6-B629-4B5B-B3D2-CDD175F0AC56}" presName="spacer" presStyleCnt="0"/>
      <dgm:spPr/>
    </dgm:pt>
    <dgm:pt modelId="{4B3366DD-BF66-447D-8F8D-2F548CFFC980}" type="pres">
      <dgm:prSet presAssocID="{087AC933-3C03-4968-B07F-246EFE4E4E2D}" presName="parentText" presStyleLbl="node1" presStyleIdx="1" presStyleCnt="4">
        <dgm:presLayoutVars>
          <dgm:chMax val="0"/>
          <dgm:bulletEnabled val="1"/>
        </dgm:presLayoutVars>
      </dgm:prSet>
      <dgm:spPr/>
    </dgm:pt>
    <dgm:pt modelId="{D5458A1E-3F01-4304-A03D-04D0DAF46F8F}" type="pres">
      <dgm:prSet presAssocID="{1F1D8EB7-1DEF-4EC8-AA24-2D5C96475F51}" presName="spacer" presStyleCnt="0"/>
      <dgm:spPr/>
    </dgm:pt>
    <dgm:pt modelId="{64125D36-DF91-4DF3-93C0-DF6A23D58963}" type="pres">
      <dgm:prSet presAssocID="{DC89449A-8E81-4C15-B643-69A5B1593506}" presName="parentText" presStyleLbl="node1" presStyleIdx="2" presStyleCnt="4">
        <dgm:presLayoutVars>
          <dgm:chMax val="0"/>
          <dgm:bulletEnabled val="1"/>
        </dgm:presLayoutVars>
      </dgm:prSet>
      <dgm:spPr/>
    </dgm:pt>
    <dgm:pt modelId="{1A0C560E-8443-4D9D-9063-42B994B7B111}" type="pres">
      <dgm:prSet presAssocID="{2B130F4A-A718-4741-A85E-FED7EF73738B}" presName="spacer" presStyleCnt="0"/>
      <dgm:spPr/>
    </dgm:pt>
    <dgm:pt modelId="{87832BAB-DB6C-49AF-B431-D1A460A74CDE}" type="pres">
      <dgm:prSet presAssocID="{4398C480-8ABC-4A81-B3BD-12ACAC364E94}" presName="parentText" presStyleLbl="node1" presStyleIdx="3" presStyleCnt="4">
        <dgm:presLayoutVars>
          <dgm:chMax val="0"/>
          <dgm:bulletEnabled val="1"/>
        </dgm:presLayoutVars>
      </dgm:prSet>
      <dgm:spPr/>
    </dgm:pt>
  </dgm:ptLst>
  <dgm:cxnLst>
    <dgm:cxn modelId="{F8865002-662E-4309-84EA-CD8C482946A3}" type="presOf" srcId="{4398C480-8ABC-4A81-B3BD-12ACAC364E94}" destId="{87832BAB-DB6C-49AF-B431-D1A460A74CDE}" srcOrd="0" destOrd="0" presId="urn:microsoft.com/office/officeart/2005/8/layout/vList2"/>
    <dgm:cxn modelId="{D7779113-1337-48EF-8096-3D1DB15191A3}" srcId="{44D398BA-6CB8-409F-82E3-06C9EE4DD6ED}" destId="{087AC933-3C03-4968-B07F-246EFE4E4E2D}" srcOrd="1" destOrd="0" parTransId="{D1673AA6-6D9F-409D-8500-95A607CD8E20}" sibTransId="{1F1D8EB7-1DEF-4EC8-AA24-2D5C96475F51}"/>
    <dgm:cxn modelId="{0903D13E-5F90-411D-881A-F9EABBB425E6}" srcId="{44D398BA-6CB8-409F-82E3-06C9EE4DD6ED}" destId="{DC89449A-8E81-4C15-B643-69A5B1593506}" srcOrd="2" destOrd="0" parTransId="{DE0942BA-A8BA-4A14-A9B3-62BE968BB438}" sibTransId="{2B130F4A-A718-4741-A85E-FED7EF73738B}"/>
    <dgm:cxn modelId="{F584378F-9648-45B4-85E5-684E930E51B8}" type="presOf" srcId="{CE951D26-E4CD-4A71-9597-734A4915FEE0}" destId="{83CD9712-49D9-4DC5-89A1-500D7478E9E9}" srcOrd="0" destOrd="0" presId="urn:microsoft.com/office/officeart/2005/8/layout/vList2"/>
    <dgm:cxn modelId="{3F5603A4-82B7-4D81-AD46-7A12701A46D4}" srcId="{44D398BA-6CB8-409F-82E3-06C9EE4DD6ED}" destId="{4398C480-8ABC-4A81-B3BD-12ACAC364E94}" srcOrd="3" destOrd="0" parTransId="{5DF636AE-31E8-421A-A9A0-E57F248F7C92}" sibTransId="{4FB9AD39-4E82-42CC-926D-1D0C63257F11}"/>
    <dgm:cxn modelId="{3BD59EB8-242D-4015-8DF3-1624EEBB5E5B}" type="presOf" srcId="{44D398BA-6CB8-409F-82E3-06C9EE4DD6ED}" destId="{6BB1F607-A671-4441-A574-D221D81161AA}" srcOrd="0" destOrd="0" presId="urn:microsoft.com/office/officeart/2005/8/layout/vList2"/>
    <dgm:cxn modelId="{BCAAEECA-B61A-46A5-BDFE-9C4439613FD8}" type="presOf" srcId="{087AC933-3C03-4968-B07F-246EFE4E4E2D}" destId="{4B3366DD-BF66-447D-8F8D-2F548CFFC980}" srcOrd="0" destOrd="0" presId="urn:microsoft.com/office/officeart/2005/8/layout/vList2"/>
    <dgm:cxn modelId="{B9868FE8-1969-4B9A-A8B2-E2293878270A}" type="presOf" srcId="{DC89449A-8E81-4C15-B643-69A5B1593506}" destId="{64125D36-DF91-4DF3-93C0-DF6A23D58963}" srcOrd="0" destOrd="0" presId="urn:microsoft.com/office/officeart/2005/8/layout/vList2"/>
    <dgm:cxn modelId="{787B67EF-815E-4C8E-A9E2-3ACBC2336197}" srcId="{44D398BA-6CB8-409F-82E3-06C9EE4DD6ED}" destId="{CE951D26-E4CD-4A71-9597-734A4915FEE0}" srcOrd="0" destOrd="0" parTransId="{A903B63F-F7C2-4D55-9E90-3263E4C3E145}" sibTransId="{B0CBF4F6-B629-4B5B-B3D2-CDD175F0AC56}"/>
    <dgm:cxn modelId="{ED609331-F400-460B-B7AA-F6D286AC20DA}" type="presParOf" srcId="{6BB1F607-A671-4441-A574-D221D81161AA}" destId="{83CD9712-49D9-4DC5-89A1-500D7478E9E9}" srcOrd="0" destOrd="0" presId="urn:microsoft.com/office/officeart/2005/8/layout/vList2"/>
    <dgm:cxn modelId="{0E75F26C-21D3-418F-B979-7E70E9A68C5B}" type="presParOf" srcId="{6BB1F607-A671-4441-A574-D221D81161AA}" destId="{AD6E4983-3BBB-4BDC-8B5D-0A8504A2235B}" srcOrd="1" destOrd="0" presId="urn:microsoft.com/office/officeart/2005/8/layout/vList2"/>
    <dgm:cxn modelId="{0F273398-8197-4ECA-93BA-44FEACF062A3}" type="presParOf" srcId="{6BB1F607-A671-4441-A574-D221D81161AA}" destId="{4B3366DD-BF66-447D-8F8D-2F548CFFC980}" srcOrd="2" destOrd="0" presId="urn:microsoft.com/office/officeart/2005/8/layout/vList2"/>
    <dgm:cxn modelId="{2D4F92F0-C391-48BB-B8A6-3ADA0BBDEE93}" type="presParOf" srcId="{6BB1F607-A671-4441-A574-D221D81161AA}" destId="{D5458A1E-3F01-4304-A03D-04D0DAF46F8F}" srcOrd="3" destOrd="0" presId="urn:microsoft.com/office/officeart/2005/8/layout/vList2"/>
    <dgm:cxn modelId="{F1707AF2-1FC1-4AD6-A623-526E5B275345}" type="presParOf" srcId="{6BB1F607-A671-4441-A574-D221D81161AA}" destId="{64125D36-DF91-4DF3-93C0-DF6A23D58963}" srcOrd="4" destOrd="0" presId="urn:microsoft.com/office/officeart/2005/8/layout/vList2"/>
    <dgm:cxn modelId="{23FAF3C1-C655-4538-BE17-A63419328B87}" type="presParOf" srcId="{6BB1F607-A671-4441-A574-D221D81161AA}" destId="{1A0C560E-8443-4D9D-9063-42B994B7B111}" srcOrd="5" destOrd="0" presId="urn:microsoft.com/office/officeart/2005/8/layout/vList2"/>
    <dgm:cxn modelId="{7DD12C3B-7F81-4975-A3BB-52C28F09E17E}" type="presParOf" srcId="{6BB1F607-A671-4441-A574-D221D81161AA}" destId="{87832BAB-DB6C-49AF-B431-D1A460A74CDE}"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93E017C-989E-4985-9FD4-CD7DFDAE5B84}" type="doc">
      <dgm:prSet loTypeId="urn:microsoft.com/office/officeart/2005/8/layout/default" loCatId="list" qsTypeId="urn:microsoft.com/office/officeart/2005/8/quickstyle/simple4" qsCatId="simple" csTypeId="urn:microsoft.com/office/officeart/2005/8/colors/colorful2" csCatId="colorful"/>
      <dgm:spPr/>
      <dgm:t>
        <a:bodyPr/>
        <a:lstStyle/>
        <a:p>
          <a:endParaRPr lang="en-US"/>
        </a:p>
      </dgm:t>
    </dgm:pt>
    <dgm:pt modelId="{5DAD052D-5DC8-4C87-9249-C789A3824B53}">
      <dgm:prSet/>
      <dgm:spPr/>
      <dgm:t>
        <a:bodyPr/>
        <a:lstStyle/>
        <a:p>
          <a:r>
            <a:rPr lang="en-US"/>
            <a:t>The nature and scope of the Marriott hotel are vast. </a:t>
          </a:r>
        </a:p>
      </dgm:t>
    </dgm:pt>
    <dgm:pt modelId="{36B522A8-5375-4AA6-9BCB-071C78A80246}" type="parTrans" cxnId="{719AB07D-D098-4F3C-8373-DB23C84D8532}">
      <dgm:prSet/>
      <dgm:spPr/>
      <dgm:t>
        <a:bodyPr/>
        <a:lstStyle/>
        <a:p>
          <a:endParaRPr lang="en-US"/>
        </a:p>
      </dgm:t>
    </dgm:pt>
    <dgm:pt modelId="{8822310E-F84A-4350-BB4B-2B97A410545B}" type="sibTrans" cxnId="{719AB07D-D098-4F3C-8373-DB23C84D8532}">
      <dgm:prSet/>
      <dgm:spPr/>
      <dgm:t>
        <a:bodyPr/>
        <a:lstStyle/>
        <a:p>
          <a:endParaRPr lang="en-US"/>
        </a:p>
      </dgm:t>
    </dgm:pt>
    <dgm:pt modelId="{98007AC7-EDD4-4E89-96D1-4E4016B523F0}">
      <dgm:prSet/>
      <dgm:spPr/>
      <dgm:t>
        <a:bodyPr/>
        <a:lstStyle/>
        <a:p>
          <a:r>
            <a:rPr lang="en-US"/>
            <a:t>This hotel has a good reputation in markets, and also it is one of the best hotels in the United Kingdom (Jainchill, 2021). </a:t>
          </a:r>
        </a:p>
      </dgm:t>
    </dgm:pt>
    <dgm:pt modelId="{AE6FC41B-1939-48B4-9C4B-FA28A221BF76}" type="parTrans" cxnId="{E5883A5E-2151-4D17-BF31-0DA30F775161}">
      <dgm:prSet/>
      <dgm:spPr/>
      <dgm:t>
        <a:bodyPr/>
        <a:lstStyle/>
        <a:p>
          <a:endParaRPr lang="en-US"/>
        </a:p>
      </dgm:t>
    </dgm:pt>
    <dgm:pt modelId="{2187A37D-C99B-4713-A641-3B252C0BD33E}" type="sibTrans" cxnId="{E5883A5E-2151-4D17-BF31-0DA30F775161}">
      <dgm:prSet/>
      <dgm:spPr/>
      <dgm:t>
        <a:bodyPr/>
        <a:lstStyle/>
        <a:p>
          <a:endParaRPr lang="en-US"/>
        </a:p>
      </dgm:t>
    </dgm:pt>
    <dgm:pt modelId="{3E427CD5-2BF4-459F-ACF2-578E2A6C180F}">
      <dgm:prSet/>
      <dgm:spPr/>
      <dgm:t>
        <a:bodyPr/>
        <a:lstStyle/>
        <a:p>
          <a:r>
            <a:rPr lang="en-US"/>
            <a:t>The main principle of this hotel is to make it what it is. </a:t>
          </a:r>
        </a:p>
      </dgm:t>
    </dgm:pt>
    <dgm:pt modelId="{AE9F3F37-0EF7-4CB0-A46C-DBD1584BB608}" type="parTrans" cxnId="{4C48CB15-7877-4AA0-89D3-4002437956B8}">
      <dgm:prSet/>
      <dgm:spPr/>
      <dgm:t>
        <a:bodyPr/>
        <a:lstStyle/>
        <a:p>
          <a:endParaRPr lang="en-US"/>
        </a:p>
      </dgm:t>
    </dgm:pt>
    <dgm:pt modelId="{AD82E78C-211D-451A-9968-A0D9B0D16BEC}" type="sibTrans" cxnId="{4C48CB15-7877-4AA0-89D3-4002437956B8}">
      <dgm:prSet/>
      <dgm:spPr/>
      <dgm:t>
        <a:bodyPr/>
        <a:lstStyle/>
        <a:p>
          <a:endParaRPr lang="en-US"/>
        </a:p>
      </dgm:t>
    </dgm:pt>
    <dgm:pt modelId="{ACEFCBD2-9F55-4AF5-8027-020EC08071DD}">
      <dgm:prSet/>
      <dgm:spPr/>
      <dgm:t>
        <a:bodyPr/>
        <a:lstStyle/>
        <a:p>
          <a:r>
            <a:rPr lang="en-US"/>
            <a:t>As the brand changes and develops, the principles remain the same. </a:t>
          </a:r>
        </a:p>
      </dgm:t>
    </dgm:pt>
    <dgm:pt modelId="{3F4205A6-AEC6-43D3-9337-A57FE21F8910}" type="parTrans" cxnId="{91D4E52E-3330-462C-921C-F9EA8BCBCF4C}">
      <dgm:prSet/>
      <dgm:spPr/>
      <dgm:t>
        <a:bodyPr/>
        <a:lstStyle/>
        <a:p>
          <a:endParaRPr lang="en-US"/>
        </a:p>
      </dgm:t>
    </dgm:pt>
    <dgm:pt modelId="{9B29887D-FD16-478D-BDBF-2F80ED35D38E}" type="sibTrans" cxnId="{91D4E52E-3330-462C-921C-F9EA8BCBCF4C}">
      <dgm:prSet/>
      <dgm:spPr/>
      <dgm:t>
        <a:bodyPr/>
        <a:lstStyle/>
        <a:p>
          <a:endParaRPr lang="en-US"/>
        </a:p>
      </dgm:t>
    </dgm:pt>
    <dgm:pt modelId="{15923EBB-C303-44CB-90F5-C61536375951}">
      <dgm:prSet/>
      <dgm:spPr/>
      <dgm:t>
        <a:bodyPr/>
        <a:lstStyle/>
        <a:p>
          <a:r>
            <a:rPr lang="en-US"/>
            <a:t>Regarding hotel customers, Marriott's brand awareness is 84 per cent in the UK. </a:t>
          </a:r>
        </a:p>
      </dgm:t>
    </dgm:pt>
    <dgm:pt modelId="{1C40B323-41FC-4BC7-85AC-46BCEDAA0D3F}" type="parTrans" cxnId="{386FB08F-9314-4A81-AE19-0D7D1EED32A9}">
      <dgm:prSet/>
      <dgm:spPr/>
      <dgm:t>
        <a:bodyPr/>
        <a:lstStyle/>
        <a:p>
          <a:endParaRPr lang="en-US"/>
        </a:p>
      </dgm:t>
    </dgm:pt>
    <dgm:pt modelId="{8BEF9B80-CEE4-4052-8E4A-11DC0F00D84E}" type="sibTrans" cxnId="{386FB08F-9314-4A81-AE19-0D7D1EED32A9}">
      <dgm:prSet/>
      <dgm:spPr/>
      <dgm:t>
        <a:bodyPr/>
        <a:lstStyle/>
        <a:p>
          <a:endParaRPr lang="en-US"/>
        </a:p>
      </dgm:t>
    </dgm:pt>
    <dgm:pt modelId="{021EFA20-3635-479E-BE80-67B4F7A51B13}">
      <dgm:prSet/>
      <dgm:spPr/>
      <dgm:t>
        <a:bodyPr/>
        <a:lstStyle/>
        <a:p>
          <a:r>
            <a:rPr lang="en-US"/>
            <a:t>It always keeps an effort to satisfy its customers and eliminate those factors that can damage its brand recognition. </a:t>
          </a:r>
        </a:p>
      </dgm:t>
    </dgm:pt>
    <dgm:pt modelId="{C4FFFC9E-F0E5-43F6-B726-FFFCFC4C7928}" type="parTrans" cxnId="{BC98FD9A-B988-4EA5-9888-49712001B2C1}">
      <dgm:prSet/>
      <dgm:spPr/>
      <dgm:t>
        <a:bodyPr/>
        <a:lstStyle/>
        <a:p>
          <a:endParaRPr lang="en-US"/>
        </a:p>
      </dgm:t>
    </dgm:pt>
    <dgm:pt modelId="{EEB5B5D7-C259-4241-A499-F6F1A2489C17}" type="sibTrans" cxnId="{BC98FD9A-B988-4EA5-9888-49712001B2C1}">
      <dgm:prSet/>
      <dgm:spPr/>
      <dgm:t>
        <a:bodyPr/>
        <a:lstStyle/>
        <a:p>
          <a:endParaRPr lang="en-US"/>
        </a:p>
      </dgm:t>
    </dgm:pt>
    <dgm:pt modelId="{93E325ED-B4E9-40BE-BFA3-E1AD07C4C69F}">
      <dgm:prSet/>
      <dgm:spPr/>
      <dgm:t>
        <a:bodyPr/>
        <a:lstStyle/>
        <a:p>
          <a:r>
            <a:rPr lang="en-US"/>
            <a:t>It contains a variety of hotel chains which serve around 139 countries (Ikebuchi et al., 2022). </a:t>
          </a:r>
        </a:p>
      </dgm:t>
    </dgm:pt>
    <dgm:pt modelId="{F2A45609-F47A-4168-9B31-AFFF45F71A60}" type="parTrans" cxnId="{CE65095B-D0A4-4F05-BEB4-5845CF46F7B8}">
      <dgm:prSet/>
      <dgm:spPr/>
      <dgm:t>
        <a:bodyPr/>
        <a:lstStyle/>
        <a:p>
          <a:endParaRPr lang="en-US"/>
        </a:p>
      </dgm:t>
    </dgm:pt>
    <dgm:pt modelId="{3B22FA44-E1EA-4813-97F6-525928C6F208}" type="sibTrans" cxnId="{CE65095B-D0A4-4F05-BEB4-5845CF46F7B8}">
      <dgm:prSet/>
      <dgm:spPr/>
      <dgm:t>
        <a:bodyPr/>
        <a:lstStyle/>
        <a:p>
          <a:endParaRPr lang="en-US"/>
        </a:p>
      </dgm:t>
    </dgm:pt>
    <dgm:pt modelId="{C7E37029-2EFA-49C5-94FC-C92599E29211}" type="pres">
      <dgm:prSet presAssocID="{093E017C-989E-4985-9FD4-CD7DFDAE5B84}" presName="diagram" presStyleCnt="0">
        <dgm:presLayoutVars>
          <dgm:dir/>
          <dgm:resizeHandles val="exact"/>
        </dgm:presLayoutVars>
      </dgm:prSet>
      <dgm:spPr/>
    </dgm:pt>
    <dgm:pt modelId="{90B0D7E6-F4F2-4B25-AA55-060DD8279216}" type="pres">
      <dgm:prSet presAssocID="{5DAD052D-5DC8-4C87-9249-C789A3824B53}" presName="node" presStyleLbl="node1" presStyleIdx="0" presStyleCnt="7">
        <dgm:presLayoutVars>
          <dgm:bulletEnabled val="1"/>
        </dgm:presLayoutVars>
      </dgm:prSet>
      <dgm:spPr/>
    </dgm:pt>
    <dgm:pt modelId="{350736F6-A8C5-41AB-91A0-EF907A0E1B4E}" type="pres">
      <dgm:prSet presAssocID="{8822310E-F84A-4350-BB4B-2B97A410545B}" presName="sibTrans" presStyleCnt="0"/>
      <dgm:spPr/>
    </dgm:pt>
    <dgm:pt modelId="{19DD2204-DF0C-4C2F-9638-128150B6B86F}" type="pres">
      <dgm:prSet presAssocID="{98007AC7-EDD4-4E89-96D1-4E4016B523F0}" presName="node" presStyleLbl="node1" presStyleIdx="1" presStyleCnt="7">
        <dgm:presLayoutVars>
          <dgm:bulletEnabled val="1"/>
        </dgm:presLayoutVars>
      </dgm:prSet>
      <dgm:spPr/>
    </dgm:pt>
    <dgm:pt modelId="{8EBE0643-CE0C-4E74-B91B-73527D26436D}" type="pres">
      <dgm:prSet presAssocID="{2187A37D-C99B-4713-A641-3B252C0BD33E}" presName="sibTrans" presStyleCnt="0"/>
      <dgm:spPr/>
    </dgm:pt>
    <dgm:pt modelId="{D197A6BE-38E8-4866-B86A-61D6411A1114}" type="pres">
      <dgm:prSet presAssocID="{3E427CD5-2BF4-459F-ACF2-578E2A6C180F}" presName="node" presStyleLbl="node1" presStyleIdx="2" presStyleCnt="7">
        <dgm:presLayoutVars>
          <dgm:bulletEnabled val="1"/>
        </dgm:presLayoutVars>
      </dgm:prSet>
      <dgm:spPr/>
    </dgm:pt>
    <dgm:pt modelId="{99924A78-A302-4BD8-89B2-170013B24863}" type="pres">
      <dgm:prSet presAssocID="{AD82E78C-211D-451A-9968-A0D9B0D16BEC}" presName="sibTrans" presStyleCnt="0"/>
      <dgm:spPr/>
    </dgm:pt>
    <dgm:pt modelId="{69C4FF26-B1B5-4FED-8684-1C44069EE702}" type="pres">
      <dgm:prSet presAssocID="{ACEFCBD2-9F55-4AF5-8027-020EC08071DD}" presName="node" presStyleLbl="node1" presStyleIdx="3" presStyleCnt="7">
        <dgm:presLayoutVars>
          <dgm:bulletEnabled val="1"/>
        </dgm:presLayoutVars>
      </dgm:prSet>
      <dgm:spPr/>
    </dgm:pt>
    <dgm:pt modelId="{591843C1-01B9-4E0B-A50C-BDEF496762F3}" type="pres">
      <dgm:prSet presAssocID="{9B29887D-FD16-478D-BDBF-2F80ED35D38E}" presName="sibTrans" presStyleCnt="0"/>
      <dgm:spPr/>
    </dgm:pt>
    <dgm:pt modelId="{3CC322CD-A3A2-425E-9C4F-E183E726C458}" type="pres">
      <dgm:prSet presAssocID="{15923EBB-C303-44CB-90F5-C61536375951}" presName="node" presStyleLbl="node1" presStyleIdx="4" presStyleCnt="7">
        <dgm:presLayoutVars>
          <dgm:bulletEnabled val="1"/>
        </dgm:presLayoutVars>
      </dgm:prSet>
      <dgm:spPr/>
    </dgm:pt>
    <dgm:pt modelId="{7B1541EA-254F-4DD1-B8DB-31D28062C7A9}" type="pres">
      <dgm:prSet presAssocID="{8BEF9B80-CEE4-4052-8E4A-11DC0F00D84E}" presName="sibTrans" presStyleCnt="0"/>
      <dgm:spPr/>
    </dgm:pt>
    <dgm:pt modelId="{C70F0420-0952-42BB-826F-5E03B0F13668}" type="pres">
      <dgm:prSet presAssocID="{021EFA20-3635-479E-BE80-67B4F7A51B13}" presName="node" presStyleLbl="node1" presStyleIdx="5" presStyleCnt="7">
        <dgm:presLayoutVars>
          <dgm:bulletEnabled val="1"/>
        </dgm:presLayoutVars>
      </dgm:prSet>
      <dgm:spPr/>
    </dgm:pt>
    <dgm:pt modelId="{725A23AB-A23D-4412-A43B-D42524B167EF}" type="pres">
      <dgm:prSet presAssocID="{EEB5B5D7-C259-4241-A499-F6F1A2489C17}" presName="sibTrans" presStyleCnt="0"/>
      <dgm:spPr/>
    </dgm:pt>
    <dgm:pt modelId="{B267892B-1DC0-45FD-ABF4-692CB099262F}" type="pres">
      <dgm:prSet presAssocID="{93E325ED-B4E9-40BE-BFA3-E1AD07C4C69F}" presName="node" presStyleLbl="node1" presStyleIdx="6" presStyleCnt="7">
        <dgm:presLayoutVars>
          <dgm:bulletEnabled val="1"/>
        </dgm:presLayoutVars>
      </dgm:prSet>
      <dgm:spPr/>
    </dgm:pt>
  </dgm:ptLst>
  <dgm:cxnLst>
    <dgm:cxn modelId="{6A8EB602-1769-47B6-A92F-A0827C05BBB7}" type="presOf" srcId="{021EFA20-3635-479E-BE80-67B4F7A51B13}" destId="{C70F0420-0952-42BB-826F-5E03B0F13668}" srcOrd="0" destOrd="0" presId="urn:microsoft.com/office/officeart/2005/8/layout/default"/>
    <dgm:cxn modelId="{4C48CB15-7877-4AA0-89D3-4002437956B8}" srcId="{093E017C-989E-4985-9FD4-CD7DFDAE5B84}" destId="{3E427CD5-2BF4-459F-ACF2-578E2A6C180F}" srcOrd="2" destOrd="0" parTransId="{AE9F3F37-0EF7-4CB0-A46C-DBD1584BB608}" sibTransId="{AD82E78C-211D-451A-9968-A0D9B0D16BEC}"/>
    <dgm:cxn modelId="{A5BC1822-B385-4FEE-A25B-7FECDD0FF548}" type="presOf" srcId="{98007AC7-EDD4-4E89-96D1-4E4016B523F0}" destId="{19DD2204-DF0C-4C2F-9638-128150B6B86F}" srcOrd="0" destOrd="0" presId="urn:microsoft.com/office/officeart/2005/8/layout/default"/>
    <dgm:cxn modelId="{91D4E52E-3330-462C-921C-F9EA8BCBCF4C}" srcId="{093E017C-989E-4985-9FD4-CD7DFDAE5B84}" destId="{ACEFCBD2-9F55-4AF5-8027-020EC08071DD}" srcOrd="3" destOrd="0" parTransId="{3F4205A6-AEC6-43D3-9337-A57FE21F8910}" sibTransId="{9B29887D-FD16-478D-BDBF-2F80ED35D38E}"/>
    <dgm:cxn modelId="{B4094F3F-6286-481C-962A-C9D43165646E}" type="presOf" srcId="{3E427CD5-2BF4-459F-ACF2-578E2A6C180F}" destId="{D197A6BE-38E8-4866-B86A-61D6411A1114}" srcOrd="0" destOrd="0" presId="urn:microsoft.com/office/officeart/2005/8/layout/default"/>
    <dgm:cxn modelId="{CE65095B-D0A4-4F05-BEB4-5845CF46F7B8}" srcId="{093E017C-989E-4985-9FD4-CD7DFDAE5B84}" destId="{93E325ED-B4E9-40BE-BFA3-E1AD07C4C69F}" srcOrd="6" destOrd="0" parTransId="{F2A45609-F47A-4168-9B31-AFFF45F71A60}" sibTransId="{3B22FA44-E1EA-4813-97F6-525928C6F208}"/>
    <dgm:cxn modelId="{E5883A5E-2151-4D17-BF31-0DA30F775161}" srcId="{093E017C-989E-4985-9FD4-CD7DFDAE5B84}" destId="{98007AC7-EDD4-4E89-96D1-4E4016B523F0}" srcOrd="1" destOrd="0" parTransId="{AE6FC41B-1939-48B4-9C4B-FA28A221BF76}" sibTransId="{2187A37D-C99B-4713-A641-3B252C0BD33E}"/>
    <dgm:cxn modelId="{B8960459-2C86-43C8-933D-378AC9510B46}" type="presOf" srcId="{ACEFCBD2-9F55-4AF5-8027-020EC08071DD}" destId="{69C4FF26-B1B5-4FED-8684-1C44069EE702}" srcOrd="0" destOrd="0" presId="urn:microsoft.com/office/officeart/2005/8/layout/default"/>
    <dgm:cxn modelId="{4D07507C-6F60-420C-A38B-EABAAC132D56}" type="presOf" srcId="{15923EBB-C303-44CB-90F5-C61536375951}" destId="{3CC322CD-A3A2-425E-9C4F-E183E726C458}" srcOrd="0" destOrd="0" presId="urn:microsoft.com/office/officeart/2005/8/layout/default"/>
    <dgm:cxn modelId="{719AB07D-D098-4F3C-8373-DB23C84D8532}" srcId="{093E017C-989E-4985-9FD4-CD7DFDAE5B84}" destId="{5DAD052D-5DC8-4C87-9249-C789A3824B53}" srcOrd="0" destOrd="0" parTransId="{36B522A8-5375-4AA6-9BCB-071C78A80246}" sibTransId="{8822310E-F84A-4350-BB4B-2B97A410545B}"/>
    <dgm:cxn modelId="{386FB08F-9314-4A81-AE19-0D7D1EED32A9}" srcId="{093E017C-989E-4985-9FD4-CD7DFDAE5B84}" destId="{15923EBB-C303-44CB-90F5-C61536375951}" srcOrd="4" destOrd="0" parTransId="{1C40B323-41FC-4BC7-85AC-46BCEDAA0D3F}" sibTransId="{8BEF9B80-CEE4-4052-8E4A-11DC0F00D84E}"/>
    <dgm:cxn modelId="{BC98FD9A-B988-4EA5-9888-49712001B2C1}" srcId="{093E017C-989E-4985-9FD4-CD7DFDAE5B84}" destId="{021EFA20-3635-479E-BE80-67B4F7A51B13}" srcOrd="5" destOrd="0" parTransId="{C4FFFC9E-F0E5-43F6-B726-FFFCFC4C7928}" sibTransId="{EEB5B5D7-C259-4241-A499-F6F1A2489C17}"/>
    <dgm:cxn modelId="{8D32F1AE-0DF4-4448-ACB2-3CCF444FB71B}" type="presOf" srcId="{5DAD052D-5DC8-4C87-9249-C789A3824B53}" destId="{90B0D7E6-F4F2-4B25-AA55-060DD8279216}" srcOrd="0" destOrd="0" presId="urn:microsoft.com/office/officeart/2005/8/layout/default"/>
    <dgm:cxn modelId="{EB527EDC-6736-4426-9991-5BA426FF5199}" type="presOf" srcId="{93E325ED-B4E9-40BE-BFA3-E1AD07C4C69F}" destId="{B267892B-1DC0-45FD-ABF4-692CB099262F}" srcOrd="0" destOrd="0" presId="urn:microsoft.com/office/officeart/2005/8/layout/default"/>
    <dgm:cxn modelId="{2C7255FA-A2C4-46DB-96B9-3B5528F52AD4}" type="presOf" srcId="{093E017C-989E-4985-9FD4-CD7DFDAE5B84}" destId="{C7E37029-2EFA-49C5-94FC-C92599E29211}" srcOrd="0" destOrd="0" presId="urn:microsoft.com/office/officeart/2005/8/layout/default"/>
    <dgm:cxn modelId="{4497B241-9165-41DF-BC6D-8F3BDF2CF2C2}" type="presParOf" srcId="{C7E37029-2EFA-49C5-94FC-C92599E29211}" destId="{90B0D7E6-F4F2-4B25-AA55-060DD8279216}" srcOrd="0" destOrd="0" presId="urn:microsoft.com/office/officeart/2005/8/layout/default"/>
    <dgm:cxn modelId="{3C511C0F-C698-41DB-9881-9EA77AC44A59}" type="presParOf" srcId="{C7E37029-2EFA-49C5-94FC-C92599E29211}" destId="{350736F6-A8C5-41AB-91A0-EF907A0E1B4E}" srcOrd="1" destOrd="0" presId="urn:microsoft.com/office/officeart/2005/8/layout/default"/>
    <dgm:cxn modelId="{20C88DE0-FE16-4083-8D70-01911F9EB522}" type="presParOf" srcId="{C7E37029-2EFA-49C5-94FC-C92599E29211}" destId="{19DD2204-DF0C-4C2F-9638-128150B6B86F}" srcOrd="2" destOrd="0" presId="urn:microsoft.com/office/officeart/2005/8/layout/default"/>
    <dgm:cxn modelId="{4AA09175-0B2A-4FAA-A222-68954DCBB8B7}" type="presParOf" srcId="{C7E37029-2EFA-49C5-94FC-C92599E29211}" destId="{8EBE0643-CE0C-4E74-B91B-73527D26436D}" srcOrd="3" destOrd="0" presId="urn:microsoft.com/office/officeart/2005/8/layout/default"/>
    <dgm:cxn modelId="{1DC06AB2-1933-465D-833E-E15EF500F71D}" type="presParOf" srcId="{C7E37029-2EFA-49C5-94FC-C92599E29211}" destId="{D197A6BE-38E8-4866-B86A-61D6411A1114}" srcOrd="4" destOrd="0" presId="urn:microsoft.com/office/officeart/2005/8/layout/default"/>
    <dgm:cxn modelId="{9AEB6192-3B12-49A5-9ED4-B25496F1443B}" type="presParOf" srcId="{C7E37029-2EFA-49C5-94FC-C92599E29211}" destId="{99924A78-A302-4BD8-89B2-170013B24863}" srcOrd="5" destOrd="0" presId="urn:microsoft.com/office/officeart/2005/8/layout/default"/>
    <dgm:cxn modelId="{4EB74E87-DD6F-47DD-9270-77D2D726D8E1}" type="presParOf" srcId="{C7E37029-2EFA-49C5-94FC-C92599E29211}" destId="{69C4FF26-B1B5-4FED-8684-1C44069EE702}" srcOrd="6" destOrd="0" presId="urn:microsoft.com/office/officeart/2005/8/layout/default"/>
    <dgm:cxn modelId="{A572EDEB-6258-48E4-812E-11CFDE37200F}" type="presParOf" srcId="{C7E37029-2EFA-49C5-94FC-C92599E29211}" destId="{591843C1-01B9-4E0B-A50C-BDEF496762F3}" srcOrd="7" destOrd="0" presId="urn:microsoft.com/office/officeart/2005/8/layout/default"/>
    <dgm:cxn modelId="{A8BE56FE-7282-4B04-9B12-D5736DF13AC3}" type="presParOf" srcId="{C7E37029-2EFA-49C5-94FC-C92599E29211}" destId="{3CC322CD-A3A2-425E-9C4F-E183E726C458}" srcOrd="8" destOrd="0" presId="urn:microsoft.com/office/officeart/2005/8/layout/default"/>
    <dgm:cxn modelId="{A8018F83-60C7-4AC3-86A8-F005B7610948}" type="presParOf" srcId="{C7E37029-2EFA-49C5-94FC-C92599E29211}" destId="{7B1541EA-254F-4DD1-B8DB-31D28062C7A9}" srcOrd="9" destOrd="0" presId="urn:microsoft.com/office/officeart/2005/8/layout/default"/>
    <dgm:cxn modelId="{9552D673-0697-4DF8-A553-6CCF830FF8B3}" type="presParOf" srcId="{C7E37029-2EFA-49C5-94FC-C92599E29211}" destId="{C70F0420-0952-42BB-826F-5E03B0F13668}" srcOrd="10" destOrd="0" presId="urn:microsoft.com/office/officeart/2005/8/layout/default"/>
    <dgm:cxn modelId="{5F79237A-A4FD-4664-B4A1-853C2B5EFE9B}" type="presParOf" srcId="{C7E37029-2EFA-49C5-94FC-C92599E29211}" destId="{725A23AB-A23D-4412-A43B-D42524B167EF}" srcOrd="11" destOrd="0" presId="urn:microsoft.com/office/officeart/2005/8/layout/default"/>
    <dgm:cxn modelId="{C46E762F-AAB1-447E-9A8A-B8D398E2DB18}" type="presParOf" srcId="{C7E37029-2EFA-49C5-94FC-C92599E29211}" destId="{B267892B-1DC0-45FD-ABF4-692CB099262F}"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20499E9-6C15-4620-BF40-408312D75062}"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74C3EA78-A207-4FFD-A371-DD9CF7D3D9AA}">
      <dgm:prSet/>
      <dgm:spPr/>
      <dgm:t>
        <a:bodyPr/>
        <a:lstStyle/>
        <a:p>
          <a:r>
            <a:rPr lang="en-US"/>
            <a:t>Marriott also provides hotel reservations, accommodation, timeshare vacations, hotel and flight deals, rental car facilities etc. </a:t>
          </a:r>
        </a:p>
      </dgm:t>
    </dgm:pt>
    <dgm:pt modelId="{B4E627AF-4204-4016-9909-80498017D0E9}" type="parTrans" cxnId="{EAB4E527-6DA6-4680-97E0-8B134CF4E787}">
      <dgm:prSet/>
      <dgm:spPr/>
      <dgm:t>
        <a:bodyPr/>
        <a:lstStyle/>
        <a:p>
          <a:endParaRPr lang="en-US"/>
        </a:p>
      </dgm:t>
    </dgm:pt>
    <dgm:pt modelId="{DEEABBCD-EBD4-4EAF-A6A5-68C76FBC5FFF}" type="sibTrans" cxnId="{EAB4E527-6DA6-4680-97E0-8B134CF4E787}">
      <dgm:prSet/>
      <dgm:spPr/>
      <dgm:t>
        <a:bodyPr/>
        <a:lstStyle/>
        <a:p>
          <a:endParaRPr lang="en-US"/>
        </a:p>
      </dgm:t>
    </dgm:pt>
    <dgm:pt modelId="{9C621994-2598-4AE8-A645-D8F187CD2BCF}">
      <dgm:prSet/>
      <dgm:spPr/>
      <dgm:t>
        <a:bodyPr/>
        <a:lstStyle/>
        <a:p>
          <a:r>
            <a:rPr lang="en-US"/>
            <a:t>It also activates loyalty plans which contain The Ritz-Carlton Rewards, Marriott Bonvoy, Starwood Preferred Guest, and Marriott Rewards. </a:t>
          </a:r>
        </a:p>
      </dgm:t>
    </dgm:pt>
    <dgm:pt modelId="{99FEC6CF-5EEF-443F-B436-090DC852D977}" type="parTrans" cxnId="{D6394ACE-0D9F-4863-B6D0-9B09F992900C}">
      <dgm:prSet/>
      <dgm:spPr/>
      <dgm:t>
        <a:bodyPr/>
        <a:lstStyle/>
        <a:p>
          <a:endParaRPr lang="en-US"/>
        </a:p>
      </dgm:t>
    </dgm:pt>
    <dgm:pt modelId="{8D1D085A-23BE-4FDF-BEF9-8EA318202519}" type="sibTrans" cxnId="{D6394ACE-0D9F-4863-B6D0-9B09F992900C}">
      <dgm:prSet/>
      <dgm:spPr/>
      <dgm:t>
        <a:bodyPr/>
        <a:lstStyle/>
        <a:p>
          <a:endParaRPr lang="en-US"/>
        </a:p>
      </dgm:t>
    </dgm:pt>
    <dgm:pt modelId="{ADEFCF5E-7190-4A53-AD25-7479C59EDF2B}">
      <dgm:prSet/>
      <dgm:spPr/>
      <dgm:t>
        <a:bodyPr/>
        <a:lstStyle/>
        <a:p>
          <a:r>
            <a:rPr lang="en-US"/>
            <a:t>This hotel is an international brand and functions in numerous global hotel chains. </a:t>
          </a:r>
        </a:p>
      </dgm:t>
    </dgm:pt>
    <dgm:pt modelId="{A41F7DFC-55AD-4566-B18C-862B107314E7}" type="parTrans" cxnId="{04BC1CEC-9314-442A-B70F-CC8D59CA466D}">
      <dgm:prSet/>
      <dgm:spPr/>
      <dgm:t>
        <a:bodyPr/>
        <a:lstStyle/>
        <a:p>
          <a:endParaRPr lang="en-US"/>
        </a:p>
      </dgm:t>
    </dgm:pt>
    <dgm:pt modelId="{398C53FB-A97E-44CF-AE93-ABDAD8BDDF52}" type="sibTrans" cxnId="{04BC1CEC-9314-442A-B70F-CC8D59CA466D}">
      <dgm:prSet/>
      <dgm:spPr/>
      <dgm:t>
        <a:bodyPr/>
        <a:lstStyle/>
        <a:p>
          <a:endParaRPr lang="en-US"/>
        </a:p>
      </dgm:t>
    </dgm:pt>
    <dgm:pt modelId="{94B9EE2D-CC2F-44E9-94A5-F0CEB9A4B8AB}">
      <dgm:prSet/>
      <dgm:spPr/>
      <dgm:t>
        <a:bodyPr/>
        <a:lstStyle/>
        <a:p>
          <a:r>
            <a:rPr lang="en-US"/>
            <a:t>It is famous for its high-quality, luxurious accommodations, services and other guest services (Ul Hameed et al., 2022). </a:t>
          </a:r>
        </a:p>
      </dgm:t>
    </dgm:pt>
    <dgm:pt modelId="{48DFBD4A-6584-4ECA-B0D6-FFF67C1210A7}" type="parTrans" cxnId="{9E4DC5E9-C829-471F-902A-A4F2B51EE27F}">
      <dgm:prSet/>
      <dgm:spPr/>
      <dgm:t>
        <a:bodyPr/>
        <a:lstStyle/>
        <a:p>
          <a:endParaRPr lang="en-US"/>
        </a:p>
      </dgm:t>
    </dgm:pt>
    <dgm:pt modelId="{8BBAA5EE-0C98-418A-B2B3-5C1679AB250F}" type="sibTrans" cxnId="{9E4DC5E9-C829-471F-902A-A4F2B51EE27F}">
      <dgm:prSet/>
      <dgm:spPr/>
      <dgm:t>
        <a:bodyPr/>
        <a:lstStyle/>
        <a:p>
          <a:endParaRPr lang="en-US"/>
        </a:p>
      </dgm:t>
    </dgm:pt>
    <dgm:pt modelId="{C69F7910-9204-4830-B63A-9952E2D959C5}">
      <dgm:prSet/>
      <dgm:spPr/>
      <dgm:t>
        <a:bodyPr/>
        <a:lstStyle/>
        <a:p>
          <a:r>
            <a:rPr lang="en-US"/>
            <a:t>They offer numerous Guest services, including helpers, room service, transport and laundry. </a:t>
          </a:r>
        </a:p>
      </dgm:t>
    </dgm:pt>
    <dgm:pt modelId="{B3B7C4C7-4FA5-4EE1-A1AE-078EEFC1A3FB}" type="parTrans" cxnId="{EBFCF6D0-73A8-4354-A393-B8CDC9923BEB}">
      <dgm:prSet/>
      <dgm:spPr/>
      <dgm:t>
        <a:bodyPr/>
        <a:lstStyle/>
        <a:p>
          <a:endParaRPr lang="en-US"/>
        </a:p>
      </dgm:t>
    </dgm:pt>
    <dgm:pt modelId="{D888B13F-FC81-4069-BC75-2C32AB2E4CE6}" type="sibTrans" cxnId="{EBFCF6D0-73A8-4354-A393-B8CDC9923BEB}">
      <dgm:prSet/>
      <dgm:spPr/>
      <dgm:t>
        <a:bodyPr/>
        <a:lstStyle/>
        <a:p>
          <a:endParaRPr lang="en-US"/>
        </a:p>
      </dgm:t>
    </dgm:pt>
    <dgm:pt modelId="{71A8A98F-D83F-49D7-B2E1-1034B8ACC936}">
      <dgm:prSet/>
      <dgm:spPr/>
      <dgm:t>
        <a:bodyPr/>
        <a:lstStyle/>
        <a:p>
          <a:r>
            <a:rPr lang="en-US"/>
            <a:t>The hotel is also offering numerous dishes which are delicious and appreciated by different people of different backgrounds (Yorkulov et al., 2022). </a:t>
          </a:r>
        </a:p>
      </dgm:t>
    </dgm:pt>
    <dgm:pt modelId="{BA744D23-DBBB-4242-9CD9-5B6412CED309}" type="parTrans" cxnId="{38F62FFA-EF3E-4239-830B-32263AAEA215}">
      <dgm:prSet/>
      <dgm:spPr/>
      <dgm:t>
        <a:bodyPr/>
        <a:lstStyle/>
        <a:p>
          <a:endParaRPr lang="en-US"/>
        </a:p>
      </dgm:t>
    </dgm:pt>
    <dgm:pt modelId="{526F9A12-9BC5-4257-A44B-8300D58B9986}" type="sibTrans" cxnId="{38F62FFA-EF3E-4239-830B-32263AAEA215}">
      <dgm:prSet/>
      <dgm:spPr/>
      <dgm:t>
        <a:bodyPr/>
        <a:lstStyle/>
        <a:p>
          <a:endParaRPr lang="en-US"/>
        </a:p>
      </dgm:t>
    </dgm:pt>
    <dgm:pt modelId="{039A2E65-4D30-4A25-A839-313193CF653F}" type="pres">
      <dgm:prSet presAssocID="{B20499E9-6C15-4620-BF40-408312D75062}" presName="diagram" presStyleCnt="0">
        <dgm:presLayoutVars>
          <dgm:dir/>
          <dgm:resizeHandles val="exact"/>
        </dgm:presLayoutVars>
      </dgm:prSet>
      <dgm:spPr/>
    </dgm:pt>
    <dgm:pt modelId="{6B0AED3D-3B36-4C82-AF2D-1241B6D9571E}" type="pres">
      <dgm:prSet presAssocID="{74C3EA78-A207-4FFD-A371-DD9CF7D3D9AA}" presName="node" presStyleLbl="node1" presStyleIdx="0" presStyleCnt="6">
        <dgm:presLayoutVars>
          <dgm:bulletEnabled val="1"/>
        </dgm:presLayoutVars>
      </dgm:prSet>
      <dgm:spPr/>
    </dgm:pt>
    <dgm:pt modelId="{E5C2E338-4FB7-493E-9355-CB76C5FD5663}" type="pres">
      <dgm:prSet presAssocID="{DEEABBCD-EBD4-4EAF-A6A5-68C76FBC5FFF}" presName="sibTrans" presStyleCnt="0"/>
      <dgm:spPr/>
    </dgm:pt>
    <dgm:pt modelId="{87B3C53B-19BB-4A52-8031-243DD44CE945}" type="pres">
      <dgm:prSet presAssocID="{9C621994-2598-4AE8-A645-D8F187CD2BCF}" presName="node" presStyleLbl="node1" presStyleIdx="1" presStyleCnt="6">
        <dgm:presLayoutVars>
          <dgm:bulletEnabled val="1"/>
        </dgm:presLayoutVars>
      </dgm:prSet>
      <dgm:spPr/>
    </dgm:pt>
    <dgm:pt modelId="{F4D703BC-E430-46B4-B4FE-4C0F80BF9610}" type="pres">
      <dgm:prSet presAssocID="{8D1D085A-23BE-4FDF-BEF9-8EA318202519}" presName="sibTrans" presStyleCnt="0"/>
      <dgm:spPr/>
    </dgm:pt>
    <dgm:pt modelId="{3CCD435F-8697-4017-B9E3-F1B30F0DB913}" type="pres">
      <dgm:prSet presAssocID="{ADEFCF5E-7190-4A53-AD25-7479C59EDF2B}" presName="node" presStyleLbl="node1" presStyleIdx="2" presStyleCnt="6">
        <dgm:presLayoutVars>
          <dgm:bulletEnabled val="1"/>
        </dgm:presLayoutVars>
      </dgm:prSet>
      <dgm:spPr/>
    </dgm:pt>
    <dgm:pt modelId="{B18E233D-07ED-4031-ABBB-0D4E8F78B683}" type="pres">
      <dgm:prSet presAssocID="{398C53FB-A97E-44CF-AE93-ABDAD8BDDF52}" presName="sibTrans" presStyleCnt="0"/>
      <dgm:spPr/>
    </dgm:pt>
    <dgm:pt modelId="{A150BEEA-35AF-44FD-9D51-56EB277E689D}" type="pres">
      <dgm:prSet presAssocID="{94B9EE2D-CC2F-44E9-94A5-F0CEB9A4B8AB}" presName="node" presStyleLbl="node1" presStyleIdx="3" presStyleCnt="6">
        <dgm:presLayoutVars>
          <dgm:bulletEnabled val="1"/>
        </dgm:presLayoutVars>
      </dgm:prSet>
      <dgm:spPr/>
    </dgm:pt>
    <dgm:pt modelId="{A73CD4BA-5D2F-4180-831D-1B28554F58A4}" type="pres">
      <dgm:prSet presAssocID="{8BBAA5EE-0C98-418A-B2B3-5C1679AB250F}" presName="sibTrans" presStyleCnt="0"/>
      <dgm:spPr/>
    </dgm:pt>
    <dgm:pt modelId="{FB081FC6-0013-4A4B-96B7-BC23A20F6953}" type="pres">
      <dgm:prSet presAssocID="{C69F7910-9204-4830-B63A-9952E2D959C5}" presName="node" presStyleLbl="node1" presStyleIdx="4" presStyleCnt="6">
        <dgm:presLayoutVars>
          <dgm:bulletEnabled val="1"/>
        </dgm:presLayoutVars>
      </dgm:prSet>
      <dgm:spPr/>
    </dgm:pt>
    <dgm:pt modelId="{D476E3EB-FE55-42B8-886C-400A5065085F}" type="pres">
      <dgm:prSet presAssocID="{D888B13F-FC81-4069-BC75-2C32AB2E4CE6}" presName="sibTrans" presStyleCnt="0"/>
      <dgm:spPr/>
    </dgm:pt>
    <dgm:pt modelId="{C051CC56-C0BD-4735-8F17-7BCBB40CF918}" type="pres">
      <dgm:prSet presAssocID="{71A8A98F-D83F-49D7-B2E1-1034B8ACC936}" presName="node" presStyleLbl="node1" presStyleIdx="5" presStyleCnt="6">
        <dgm:presLayoutVars>
          <dgm:bulletEnabled val="1"/>
        </dgm:presLayoutVars>
      </dgm:prSet>
      <dgm:spPr/>
    </dgm:pt>
  </dgm:ptLst>
  <dgm:cxnLst>
    <dgm:cxn modelId="{F91B0122-E268-45C0-A819-ECBBAE572974}" type="presOf" srcId="{9C621994-2598-4AE8-A645-D8F187CD2BCF}" destId="{87B3C53B-19BB-4A52-8031-243DD44CE945}" srcOrd="0" destOrd="0" presId="urn:microsoft.com/office/officeart/2005/8/layout/default"/>
    <dgm:cxn modelId="{EAB4E527-6DA6-4680-97E0-8B134CF4E787}" srcId="{B20499E9-6C15-4620-BF40-408312D75062}" destId="{74C3EA78-A207-4FFD-A371-DD9CF7D3D9AA}" srcOrd="0" destOrd="0" parTransId="{B4E627AF-4204-4016-9909-80498017D0E9}" sibTransId="{DEEABBCD-EBD4-4EAF-A6A5-68C76FBC5FFF}"/>
    <dgm:cxn modelId="{C6CD4C5D-CF9F-4C66-B798-78D5D2B17AD0}" type="presOf" srcId="{C69F7910-9204-4830-B63A-9952E2D959C5}" destId="{FB081FC6-0013-4A4B-96B7-BC23A20F6953}" srcOrd="0" destOrd="0" presId="urn:microsoft.com/office/officeart/2005/8/layout/default"/>
    <dgm:cxn modelId="{356A4B78-C5B2-4F0F-B60F-013617D0FC1D}" type="presOf" srcId="{ADEFCF5E-7190-4A53-AD25-7479C59EDF2B}" destId="{3CCD435F-8697-4017-B9E3-F1B30F0DB913}" srcOrd="0" destOrd="0" presId="urn:microsoft.com/office/officeart/2005/8/layout/default"/>
    <dgm:cxn modelId="{C9799F94-51FE-4A78-9206-EF54AD9896F0}" type="presOf" srcId="{71A8A98F-D83F-49D7-B2E1-1034B8ACC936}" destId="{C051CC56-C0BD-4735-8F17-7BCBB40CF918}" srcOrd="0" destOrd="0" presId="urn:microsoft.com/office/officeart/2005/8/layout/default"/>
    <dgm:cxn modelId="{5F0F96B2-F358-4ED7-84D3-544E52156A92}" type="presOf" srcId="{B20499E9-6C15-4620-BF40-408312D75062}" destId="{039A2E65-4D30-4A25-A839-313193CF653F}" srcOrd="0" destOrd="0" presId="urn:microsoft.com/office/officeart/2005/8/layout/default"/>
    <dgm:cxn modelId="{B99AE5B9-3123-4DE6-B328-CF2DD7FC2EF2}" type="presOf" srcId="{74C3EA78-A207-4FFD-A371-DD9CF7D3D9AA}" destId="{6B0AED3D-3B36-4C82-AF2D-1241B6D9571E}" srcOrd="0" destOrd="0" presId="urn:microsoft.com/office/officeart/2005/8/layout/default"/>
    <dgm:cxn modelId="{D6394ACE-0D9F-4863-B6D0-9B09F992900C}" srcId="{B20499E9-6C15-4620-BF40-408312D75062}" destId="{9C621994-2598-4AE8-A645-D8F187CD2BCF}" srcOrd="1" destOrd="0" parTransId="{99FEC6CF-5EEF-443F-B436-090DC852D977}" sibTransId="{8D1D085A-23BE-4FDF-BEF9-8EA318202519}"/>
    <dgm:cxn modelId="{EBFCF6D0-73A8-4354-A393-B8CDC9923BEB}" srcId="{B20499E9-6C15-4620-BF40-408312D75062}" destId="{C69F7910-9204-4830-B63A-9952E2D959C5}" srcOrd="4" destOrd="0" parTransId="{B3B7C4C7-4FA5-4EE1-A1AE-078EEFC1A3FB}" sibTransId="{D888B13F-FC81-4069-BC75-2C32AB2E4CE6}"/>
    <dgm:cxn modelId="{2A4296DE-332D-45AD-BA04-D00270A76E92}" type="presOf" srcId="{94B9EE2D-CC2F-44E9-94A5-F0CEB9A4B8AB}" destId="{A150BEEA-35AF-44FD-9D51-56EB277E689D}" srcOrd="0" destOrd="0" presId="urn:microsoft.com/office/officeart/2005/8/layout/default"/>
    <dgm:cxn modelId="{9E4DC5E9-C829-471F-902A-A4F2B51EE27F}" srcId="{B20499E9-6C15-4620-BF40-408312D75062}" destId="{94B9EE2D-CC2F-44E9-94A5-F0CEB9A4B8AB}" srcOrd="3" destOrd="0" parTransId="{48DFBD4A-6584-4ECA-B0D6-FFF67C1210A7}" sibTransId="{8BBAA5EE-0C98-418A-B2B3-5C1679AB250F}"/>
    <dgm:cxn modelId="{04BC1CEC-9314-442A-B70F-CC8D59CA466D}" srcId="{B20499E9-6C15-4620-BF40-408312D75062}" destId="{ADEFCF5E-7190-4A53-AD25-7479C59EDF2B}" srcOrd="2" destOrd="0" parTransId="{A41F7DFC-55AD-4566-B18C-862B107314E7}" sibTransId="{398C53FB-A97E-44CF-AE93-ABDAD8BDDF52}"/>
    <dgm:cxn modelId="{38F62FFA-EF3E-4239-830B-32263AAEA215}" srcId="{B20499E9-6C15-4620-BF40-408312D75062}" destId="{71A8A98F-D83F-49D7-B2E1-1034B8ACC936}" srcOrd="5" destOrd="0" parTransId="{BA744D23-DBBB-4242-9CD9-5B6412CED309}" sibTransId="{526F9A12-9BC5-4257-A44B-8300D58B9986}"/>
    <dgm:cxn modelId="{688C2FCC-13C6-4E5C-B56B-010184BA43B8}" type="presParOf" srcId="{039A2E65-4D30-4A25-A839-313193CF653F}" destId="{6B0AED3D-3B36-4C82-AF2D-1241B6D9571E}" srcOrd="0" destOrd="0" presId="urn:microsoft.com/office/officeart/2005/8/layout/default"/>
    <dgm:cxn modelId="{5668EB85-835F-4CDF-8C5B-3ED0A3948459}" type="presParOf" srcId="{039A2E65-4D30-4A25-A839-313193CF653F}" destId="{E5C2E338-4FB7-493E-9355-CB76C5FD5663}" srcOrd="1" destOrd="0" presId="urn:microsoft.com/office/officeart/2005/8/layout/default"/>
    <dgm:cxn modelId="{7BF9D1FA-67E8-4EA9-AE3E-5E7F06C4E669}" type="presParOf" srcId="{039A2E65-4D30-4A25-A839-313193CF653F}" destId="{87B3C53B-19BB-4A52-8031-243DD44CE945}" srcOrd="2" destOrd="0" presId="urn:microsoft.com/office/officeart/2005/8/layout/default"/>
    <dgm:cxn modelId="{84DC2C9A-5EEF-4138-B1B6-B3FF4E137B90}" type="presParOf" srcId="{039A2E65-4D30-4A25-A839-313193CF653F}" destId="{F4D703BC-E430-46B4-B4FE-4C0F80BF9610}" srcOrd="3" destOrd="0" presId="urn:microsoft.com/office/officeart/2005/8/layout/default"/>
    <dgm:cxn modelId="{84A07F29-3375-4109-9304-4AFFF399A558}" type="presParOf" srcId="{039A2E65-4D30-4A25-A839-313193CF653F}" destId="{3CCD435F-8697-4017-B9E3-F1B30F0DB913}" srcOrd="4" destOrd="0" presId="urn:microsoft.com/office/officeart/2005/8/layout/default"/>
    <dgm:cxn modelId="{6E10FA4D-E1ED-484C-9E89-9AA9932AFE02}" type="presParOf" srcId="{039A2E65-4D30-4A25-A839-313193CF653F}" destId="{B18E233D-07ED-4031-ABBB-0D4E8F78B683}" srcOrd="5" destOrd="0" presId="urn:microsoft.com/office/officeart/2005/8/layout/default"/>
    <dgm:cxn modelId="{B170D420-33FB-4AB2-A10B-94575152F9DE}" type="presParOf" srcId="{039A2E65-4D30-4A25-A839-313193CF653F}" destId="{A150BEEA-35AF-44FD-9D51-56EB277E689D}" srcOrd="6" destOrd="0" presId="urn:microsoft.com/office/officeart/2005/8/layout/default"/>
    <dgm:cxn modelId="{029D24E5-D48E-4CE3-AFC7-0E89BF4A7D29}" type="presParOf" srcId="{039A2E65-4D30-4A25-A839-313193CF653F}" destId="{A73CD4BA-5D2F-4180-831D-1B28554F58A4}" srcOrd="7" destOrd="0" presId="urn:microsoft.com/office/officeart/2005/8/layout/default"/>
    <dgm:cxn modelId="{59EDF50F-E60E-4D4F-9045-9185142C05F0}" type="presParOf" srcId="{039A2E65-4D30-4A25-A839-313193CF653F}" destId="{FB081FC6-0013-4A4B-96B7-BC23A20F6953}" srcOrd="8" destOrd="0" presId="urn:microsoft.com/office/officeart/2005/8/layout/default"/>
    <dgm:cxn modelId="{95AF1F06-497F-4C03-AE4C-42E39B5EAC66}" type="presParOf" srcId="{039A2E65-4D30-4A25-A839-313193CF653F}" destId="{D476E3EB-FE55-42B8-886C-400A5065085F}" srcOrd="9" destOrd="0" presId="urn:microsoft.com/office/officeart/2005/8/layout/default"/>
    <dgm:cxn modelId="{05108ABF-4EAA-4687-B211-B424F6859821}" type="presParOf" srcId="{039A2E65-4D30-4A25-A839-313193CF653F}" destId="{C051CC56-C0BD-4735-8F17-7BCBB40CF918}"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618C884-7227-4022-93D2-D2DB5E0D5A2F}"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C3AC87CB-CF9C-4020-8794-E3B480BB49AF}">
      <dgm:prSet/>
      <dgm:spPr/>
      <dgm:t>
        <a:bodyPr/>
        <a:lstStyle/>
        <a:p>
          <a:r>
            <a:rPr lang="en-US"/>
            <a:t>Customer service is essential in all businesses, especially in the hospitality industry. </a:t>
          </a:r>
        </a:p>
      </dgm:t>
    </dgm:pt>
    <dgm:pt modelId="{FCA192F7-8CEA-4441-873C-339E7BCC46D5}" type="parTrans" cxnId="{47E388F5-E8EC-47BC-A399-7063EE20CC9E}">
      <dgm:prSet/>
      <dgm:spPr/>
      <dgm:t>
        <a:bodyPr/>
        <a:lstStyle/>
        <a:p>
          <a:endParaRPr lang="en-US"/>
        </a:p>
      </dgm:t>
    </dgm:pt>
    <dgm:pt modelId="{01D3F3BA-122F-42E4-A5C4-E4058C7CDF9F}" type="sibTrans" cxnId="{47E388F5-E8EC-47BC-A399-7063EE20CC9E}">
      <dgm:prSet/>
      <dgm:spPr/>
      <dgm:t>
        <a:bodyPr/>
        <a:lstStyle/>
        <a:p>
          <a:endParaRPr lang="en-US"/>
        </a:p>
      </dgm:t>
    </dgm:pt>
    <dgm:pt modelId="{F78CBCC6-6D1B-43C5-A165-B4D65AB54F2E}">
      <dgm:prSet/>
      <dgm:spPr/>
      <dgm:t>
        <a:bodyPr/>
        <a:lstStyle/>
        <a:p>
          <a:r>
            <a:rPr lang="en-US"/>
            <a:t>The aim of customer service is to facilitate customers very efficiently. </a:t>
          </a:r>
        </a:p>
      </dgm:t>
    </dgm:pt>
    <dgm:pt modelId="{9D845218-2A2A-415F-B79F-331358EA7855}" type="parTrans" cxnId="{2BA73335-DB3A-433C-BD48-EB8B2F153839}">
      <dgm:prSet/>
      <dgm:spPr/>
      <dgm:t>
        <a:bodyPr/>
        <a:lstStyle/>
        <a:p>
          <a:endParaRPr lang="en-US"/>
        </a:p>
      </dgm:t>
    </dgm:pt>
    <dgm:pt modelId="{622E824F-A9EB-4A65-94BE-1112A6ADFD20}" type="sibTrans" cxnId="{2BA73335-DB3A-433C-BD48-EB8B2F153839}">
      <dgm:prSet/>
      <dgm:spPr/>
      <dgm:t>
        <a:bodyPr/>
        <a:lstStyle/>
        <a:p>
          <a:endParaRPr lang="en-US"/>
        </a:p>
      </dgm:t>
    </dgm:pt>
    <dgm:pt modelId="{62AC55D8-753E-4C78-BAB2-D83EF4D335AF}">
      <dgm:prSet/>
      <dgm:spPr/>
      <dgm:t>
        <a:bodyPr/>
        <a:lstStyle/>
        <a:p>
          <a:r>
            <a:rPr lang="en-US"/>
            <a:t>The customer service department is also a leading department of business which is available for visitors to offer them facilities during their stay. </a:t>
          </a:r>
        </a:p>
      </dgm:t>
    </dgm:pt>
    <dgm:pt modelId="{1C225C02-FEA3-49F9-ABA4-4F2C0D847B31}" type="parTrans" cxnId="{F58FF47E-4824-45BD-B304-F86324329386}">
      <dgm:prSet/>
      <dgm:spPr/>
      <dgm:t>
        <a:bodyPr/>
        <a:lstStyle/>
        <a:p>
          <a:endParaRPr lang="en-US"/>
        </a:p>
      </dgm:t>
    </dgm:pt>
    <dgm:pt modelId="{0F71FF1C-8B8E-434D-AD87-E719AA08932E}" type="sibTrans" cxnId="{F58FF47E-4824-45BD-B304-F86324329386}">
      <dgm:prSet/>
      <dgm:spPr/>
      <dgm:t>
        <a:bodyPr/>
        <a:lstStyle/>
        <a:p>
          <a:endParaRPr lang="en-US"/>
        </a:p>
      </dgm:t>
    </dgm:pt>
    <dgm:pt modelId="{106C069E-C0A5-4400-8CE6-0766FC021C9F}">
      <dgm:prSet/>
      <dgm:spPr/>
      <dgm:t>
        <a:bodyPr/>
        <a:lstStyle/>
        <a:p>
          <a:r>
            <a:rPr lang="en-US"/>
            <a:t>Providing unique services to the guests needs continuous efforts and work from the staff of the hotel (Ul Hameed et al., 2022). </a:t>
          </a:r>
        </a:p>
      </dgm:t>
    </dgm:pt>
    <dgm:pt modelId="{FDC17961-CA1D-46FA-BF31-29CC89271035}" type="parTrans" cxnId="{E818CEEF-70AE-49EF-A472-13D791359916}">
      <dgm:prSet/>
      <dgm:spPr/>
      <dgm:t>
        <a:bodyPr/>
        <a:lstStyle/>
        <a:p>
          <a:endParaRPr lang="en-US"/>
        </a:p>
      </dgm:t>
    </dgm:pt>
    <dgm:pt modelId="{8C3BD4B9-EDF1-4DBA-BAF6-43B1DDBCBF3C}" type="sibTrans" cxnId="{E818CEEF-70AE-49EF-A472-13D791359916}">
      <dgm:prSet/>
      <dgm:spPr/>
      <dgm:t>
        <a:bodyPr/>
        <a:lstStyle/>
        <a:p>
          <a:endParaRPr lang="en-US"/>
        </a:p>
      </dgm:t>
    </dgm:pt>
    <dgm:pt modelId="{1B79812A-5266-4B13-80E8-B0ABDF5FBB6B}">
      <dgm:prSet/>
      <dgm:spPr/>
      <dgm:t>
        <a:bodyPr/>
        <a:lstStyle/>
        <a:p>
          <a:r>
            <a:rPr lang="en-US"/>
            <a:t>The hotel staff should also be very polite and cooperative so the customers will easily communicate the problem to them. </a:t>
          </a:r>
        </a:p>
      </dgm:t>
    </dgm:pt>
    <dgm:pt modelId="{A8DB275F-B175-4CFC-B043-59316F613137}" type="parTrans" cxnId="{AE32999D-9E5A-40D8-AABF-74F3B9E801BB}">
      <dgm:prSet/>
      <dgm:spPr/>
      <dgm:t>
        <a:bodyPr/>
        <a:lstStyle/>
        <a:p>
          <a:endParaRPr lang="en-US"/>
        </a:p>
      </dgm:t>
    </dgm:pt>
    <dgm:pt modelId="{615EDE0C-2AF5-492C-AAE7-3FCBA5B62990}" type="sibTrans" cxnId="{AE32999D-9E5A-40D8-AABF-74F3B9E801BB}">
      <dgm:prSet/>
      <dgm:spPr/>
      <dgm:t>
        <a:bodyPr/>
        <a:lstStyle/>
        <a:p>
          <a:endParaRPr lang="en-US"/>
        </a:p>
      </dgm:t>
    </dgm:pt>
    <dgm:pt modelId="{167FFC4B-671C-4303-98A7-FD902876060B}">
      <dgm:prSet/>
      <dgm:spPr/>
      <dgm:t>
        <a:bodyPr/>
        <a:lstStyle/>
        <a:p>
          <a:r>
            <a:rPr lang="en-US"/>
            <a:t>Guest services are classically situated at the front desk to deliver quick access to visitors' data and ensure outstanding customer service (Ul Hameed et al., 2022). </a:t>
          </a:r>
        </a:p>
      </dgm:t>
    </dgm:pt>
    <dgm:pt modelId="{000204E4-413C-4053-A4AC-7FB3F1BCDC90}" type="parTrans" cxnId="{7527EEB7-044F-4032-A8C5-A2144C0A930C}">
      <dgm:prSet/>
      <dgm:spPr/>
      <dgm:t>
        <a:bodyPr/>
        <a:lstStyle/>
        <a:p>
          <a:endParaRPr lang="en-US"/>
        </a:p>
      </dgm:t>
    </dgm:pt>
    <dgm:pt modelId="{393FC637-1DAB-4AD4-8E3D-837DFF7DA19A}" type="sibTrans" cxnId="{7527EEB7-044F-4032-A8C5-A2144C0A930C}">
      <dgm:prSet/>
      <dgm:spPr/>
      <dgm:t>
        <a:bodyPr/>
        <a:lstStyle/>
        <a:p>
          <a:endParaRPr lang="en-US"/>
        </a:p>
      </dgm:t>
    </dgm:pt>
    <dgm:pt modelId="{1D11017D-2930-4674-939D-D3AFFF6752E8}" type="pres">
      <dgm:prSet presAssocID="{3618C884-7227-4022-93D2-D2DB5E0D5A2F}" presName="diagram" presStyleCnt="0">
        <dgm:presLayoutVars>
          <dgm:dir/>
          <dgm:resizeHandles val="exact"/>
        </dgm:presLayoutVars>
      </dgm:prSet>
      <dgm:spPr/>
    </dgm:pt>
    <dgm:pt modelId="{9833F580-FE8B-433B-9FCB-0960416D4F88}" type="pres">
      <dgm:prSet presAssocID="{C3AC87CB-CF9C-4020-8794-E3B480BB49AF}" presName="node" presStyleLbl="node1" presStyleIdx="0" presStyleCnt="6">
        <dgm:presLayoutVars>
          <dgm:bulletEnabled val="1"/>
        </dgm:presLayoutVars>
      </dgm:prSet>
      <dgm:spPr/>
    </dgm:pt>
    <dgm:pt modelId="{8A605E0D-DA51-4745-9097-67B3C56711DF}" type="pres">
      <dgm:prSet presAssocID="{01D3F3BA-122F-42E4-A5C4-E4058C7CDF9F}" presName="sibTrans" presStyleCnt="0"/>
      <dgm:spPr/>
    </dgm:pt>
    <dgm:pt modelId="{BBC54735-8EA1-449B-B217-CC2B4C23A3CE}" type="pres">
      <dgm:prSet presAssocID="{F78CBCC6-6D1B-43C5-A165-B4D65AB54F2E}" presName="node" presStyleLbl="node1" presStyleIdx="1" presStyleCnt="6">
        <dgm:presLayoutVars>
          <dgm:bulletEnabled val="1"/>
        </dgm:presLayoutVars>
      </dgm:prSet>
      <dgm:spPr/>
    </dgm:pt>
    <dgm:pt modelId="{DD961D26-8591-4FF1-9896-DEAED7BFD41F}" type="pres">
      <dgm:prSet presAssocID="{622E824F-A9EB-4A65-94BE-1112A6ADFD20}" presName="sibTrans" presStyleCnt="0"/>
      <dgm:spPr/>
    </dgm:pt>
    <dgm:pt modelId="{FEBC94A4-CC06-4936-9E72-1E95C400A1F7}" type="pres">
      <dgm:prSet presAssocID="{62AC55D8-753E-4C78-BAB2-D83EF4D335AF}" presName="node" presStyleLbl="node1" presStyleIdx="2" presStyleCnt="6">
        <dgm:presLayoutVars>
          <dgm:bulletEnabled val="1"/>
        </dgm:presLayoutVars>
      </dgm:prSet>
      <dgm:spPr/>
    </dgm:pt>
    <dgm:pt modelId="{C1FE81E7-A8EA-482C-A2B0-08F98AE952DC}" type="pres">
      <dgm:prSet presAssocID="{0F71FF1C-8B8E-434D-AD87-E719AA08932E}" presName="sibTrans" presStyleCnt="0"/>
      <dgm:spPr/>
    </dgm:pt>
    <dgm:pt modelId="{5919346F-B378-4946-B7DB-49EDA0F53AF3}" type="pres">
      <dgm:prSet presAssocID="{106C069E-C0A5-4400-8CE6-0766FC021C9F}" presName="node" presStyleLbl="node1" presStyleIdx="3" presStyleCnt="6">
        <dgm:presLayoutVars>
          <dgm:bulletEnabled val="1"/>
        </dgm:presLayoutVars>
      </dgm:prSet>
      <dgm:spPr/>
    </dgm:pt>
    <dgm:pt modelId="{1F0EEE32-C174-4403-9FA2-B43186C9ED66}" type="pres">
      <dgm:prSet presAssocID="{8C3BD4B9-EDF1-4DBA-BAF6-43B1DDBCBF3C}" presName="sibTrans" presStyleCnt="0"/>
      <dgm:spPr/>
    </dgm:pt>
    <dgm:pt modelId="{197713A9-4B5D-4C20-8440-9A22A09E6BD2}" type="pres">
      <dgm:prSet presAssocID="{1B79812A-5266-4B13-80E8-B0ABDF5FBB6B}" presName="node" presStyleLbl="node1" presStyleIdx="4" presStyleCnt="6">
        <dgm:presLayoutVars>
          <dgm:bulletEnabled val="1"/>
        </dgm:presLayoutVars>
      </dgm:prSet>
      <dgm:spPr/>
    </dgm:pt>
    <dgm:pt modelId="{C46FC54A-1ABB-4C4A-B46C-7A620E971E92}" type="pres">
      <dgm:prSet presAssocID="{615EDE0C-2AF5-492C-AAE7-3FCBA5B62990}" presName="sibTrans" presStyleCnt="0"/>
      <dgm:spPr/>
    </dgm:pt>
    <dgm:pt modelId="{663D0C61-A5B4-4B90-9297-B30874A3E241}" type="pres">
      <dgm:prSet presAssocID="{167FFC4B-671C-4303-98A7-FD902876060B}" presName="node" presStyleLbl="node1" presStyleIdx="5" presStyleCnt="6">
        <dgm:presLayoutVars>
          <dgm:bulletEnabled val="1"/>
        </dgm:presLayoutVars>
      </dgm:prSet>
      <dgm:spPr/>
    </dgm:pt>
  </dgm:ptLst>
  <dgm:cxnLst>
    <dgm:cxn modelId="{08527D2A-87BF-4135-BC2D-669ED8333EB2}" type="presOf" srcId="{62AC55D8-753E-4C78-BAB2-D83EF4D335AF}" destId="{FEBC94A4-CC06-4936-9E72-1E95C400A1F7}" srcOrd="0" destOrd="0" presId="urn:microsoft.com/office/officeart/2005/8/layout/default"/>
    <dgm:cxn modelId="{2BA73335-DB3A-433C-BD48-EB8B2F153839}" srcId="{3618C884-7227-4022-93D2-D2DB5E0D5A2F}" destId="{F78CBCC6-6D1B-43C5-A165-B4D65AB54F2E}" srcOrd="1" destOrd="0" parTransId="{9D845218-2A2A-415F-B79F-331358EA7855}" sibTransId="{622E824F-A9EB-4A65-94BE-1112A6ADFD20}"/>
    <dgm:cxn modelId="{BB82543D-E3E8-42E8-BC44-00CF120C0DFF}" type="presOf" srcId="{167FFC4B-671C-4303-98A7-FD902876060B}" destId="{663D0C61-A5B4-4B90-9297-B30874A3E241}" srcOrd="0" destOrd="0" presId="urn:microsoft.com/office/officeart/2005/8/layout/default"/>
    <dgm:cxn modelId="{C635CD73-C9FE-48F0-A911-E650824FB4E3}" type="presOf" srcId="{F78CBCC6-6D1B-43C5-A165-B4D65AB54F2E}" destId="{BBC54735-8EA1-449B-B217-CC2B4C23A3CE}" srcOrd="0" destOrd="0" presId="urn:microsoft.com/office/officeart/2005/8/layout/default"/>
    <dgm:cxn modelId="{8C851E7C-D71D-4931-87C5-A5BB5E727832}" type="presOf" srcId="{106C069E-C0A5-4400-8CE6-0766FC021C9F}" destId="{5919346F-B378-4946-B7DB-49EDA0F53AF3}" srcOrd="0" destOrd="0" presId="urn:microsoft.com/office/officeart/2005/8/layout/default"/>
    <dgm:cxn modelId="{F58FF47E-4824-45BD-B304-F86324329386}" srcId="{3618C884-7227-4022-93D2-D2DB5E0D5A2F}" destId="{62AC55D8-753E-4C78-BAB2-D83EF4D335AF}" srcOrd="2" destOrd="0" parTransId="{1C225C02-FEA3-49F9-ABA4-4F2C0D847B31}" sibTransId="{0F71FF1C-8B8E-434D-AD87-E719AA08932E}"/>
    <dgm:cxn modelId="{1353C990-D1D6-4082-B590-CD065A42EC94}" type="presOf" srcId="{3618C884-7227-4022-93D2-D2DB5E0D5A2F}" destId="{1D11017D-2930-4674-939D-D3AFFF6752E8}" srcOrd="0" destOrd="0" presId="urn:microsoft.com/office/officeart/2005/8/layout/default"/>
    <dgm:cxn modelId="{AE32999D-9E5A-40D8-AABF-74F3B9E801BB}" srcId="{3618C884-7227-4022-93D2-D2DB5E0D5A2F}" destId="{1B79812A-5266-4B13-80E8-B0ABDF5FBB6B}" srcOrd="4" destOrd="0" parTransId="{A8DB275F-B175-4CFC-B043-59316F613137}" sibTransId="{615EDE0C-2AF5-492C-AAE7-3FCBA5B62990}"/>
    <dgm:cxn modelId="{7527EEB7-044F-4032-A8C5-A2144C0A930C}" srcId="{3618C884-7227-4022-93D2-D2DB5E0D5A2F}" destId="{167FFC4B-671C-4303-98A7-FD902876060B}" srcOrd="5" destOrd="0" parTransId="{000204E4-413C-4053-A4AC-7FB3F1BCDC90}" sibTransId="{393FC637-1DAB-4AD4-8E3D-837DFF7DA19A}"/>
    <dgm:cxn modelId="{90B18EC9-A0EB-45ED-A5E4-30C8C082AEE4}" type="presOf" srcId="{C3AC87CB-CF9C-4020-8794-E3B480BB49AF}" destId="{9833F580-FE8B-433B-9FCB-0960416D4F88}" srcOrd="0" destOrd="0" presId="urn:microsoft.com/office/officeart/2005/8/layout/default"/>
    <dgm:cxn modelId="{EDF9D9DE-E6C3-4852-8344-CD44F2222471}" type="presOf" srcId="{1B79812A-5266-4B13-80E8-B0ABDF5FBB6B}" destId="{197713A9-4B5D-4C20-8440-9A22A09E6BD2}" srcOrd="0" destOrd="0" presId="urn:microsoft.com/office/officeart/2005/8/layout/default"/>
    <dgm:cxn modelId="{E818CEEF-70AE-49EF-A472-13D791359916}" srcId="{3618C884-7227-4022-93D2-D2DB5E0D5A2F}" destId="{106C069E-C0A5-4400-8CE6-0766FC021C9F}" srcOrd="3" destOrd="0" parTransId="{FDC17961-CA1D-46FA-BF31-29CC89271035}" sibTransId="{8C3BD4B9-EDF1-4DBA-BAF6-43B1DDBCBF3C}"/>
    <dgm:cxn modelId="{47E388F5-E8EC-47BC-A399-7063EE20CC9E}" srcId="{3618C884-7227-4022-93D2-D2DB5E0D5A2F}" destId="{C3AC87CB-CF9C-4020-8794-E3B480BB49AF}" srcOrd="0" destOrd="0" parTransId="{FCA192F7-8CEA-4441-873C-339E7BCC46D5}" sibTransId="{01D3F3BA-122F-42E4-A5C4-E4058C7CDF9F}"/>
    <dgm:cxn modelId="{F0783E9D-E73C-4878-8E02-1A5E32DD8103}" type="presParOf" srcId="{1D11017D-2930-4674-939D-D3AFFF6752E8}" destId="{9833F580-FE8B-433B-9FCB-0960416D4F88}" srcOrd="0" destOrd="0" presId="urn:microsoft.com/office/officeart/2005/8/layout/default"/>
    <dgm:cxn modelId="{DF51CF03-2136-4EF9-9F88-DC2AD6A037D6}" type="presParOf" srcId="{1D11017D-2930-4674-939D-D3AFFF6752E8}" destId="{8A605E0D-DA51-4745-9097-67B3C56711DF}" srcOrd="1" destOrd="0" presId="urn:microsoft.com/office/officeart/2005/8/layout/default"/>
    <dgm:cxn modelId="{C370FC1C-286E-4A6C-AD63-6CAFB45EA58E}" type="presParOf" srcId="{1D11017D-2930-4674-939D-D3AFFF6752E8}" destId="{BBC54735-8EA1-449B-B217-CC2B4C23A3CE}" srcOrd="2" destOrd="0" presId="urn:microsoft.com/office/officeart/2005/8/layout/default"/>
    <dgm:cxn modelId="{05257DC8-4735-4688-A43A-AAE501E06620}" type="presParOf" srcId="{1D11017D-2930-4674-939D-D3AFFF6752E8}" destId="{DD961D26-8591-4FF1-9896-DEAED7BFD41F}" srcOrd="3" destOrd="0" presId="urn:microsoft.com/office/officeart/2005/8/layout/default"/>
    <dgm:cxn modelId="{592E81B0-6D71-4476-9F4F-4987C8245973}" type="presParOf" srcId="{1D11017D-2930-4674-939D-D3AFFF6752E8}" destId="{FEBC94A4-CC06-4936-9E72-1E95C400A1F7}" srcOrd="4" destOrd="0" presId="urn:microsoft.com/office/officeart/2005/8/layout/default"/>
    <dgm:cxn modelId="{3520D764-C0C3-48B7-8F67-5510796B50EC}" type="presParOf" srcId="{1D11017D-2930-4674-939D-D3AFFF6752E8}" destId="{C1FE81E7-A8EA-482C-A2B0-08F98AE952DC}" srcOrd="5" destOrd="0" presId="urn:microsoft.com/office/officeart/2005/8/layout/default"/>
    <dgm:cxn modelId="{6A4AE48D-A8B6-4EDB-AB65-A5E64965D204}" type="presParOf" srcId="{1D11017D-2930-4674-939D-D3AFFF6752E8}" destId="{5919346F-B378-4946-B7DB-49EDA0F53AF3}" srcOrd="6" destOrd="0" presId="urn:microsoft.com/office/officeart/2005/8/layout/default"/>
    <dgm:cxn modelId="{F82282FE-FB46-4D8D-94DE-BD7996B72F63}" type="presParOf" srcId="{1D11017D-2930-4674-939D-D3AFFF6752E8}" destId="{1F0EEE32-C174-4403-9FA2-B43186C9ED66}" srcOrd="7" destOrd="0" presId="urn:microsoft.com/office/officeart/2005/8/layout/default"/>
    <dgm:cxn modelId="{9BC5E8F9-1A67-4999-A9E8-4B0CC4A29EA1}" type="presParOf" srcId="{1D11017D-2930-4674-939D-D3AFFF6752E8}" destId="{197713A9-4B5D-4C20-8440-9A22A09E6BD2}" srcOrd="8" destOrd="0" presId="urn:microsoft.com/office/officeart/2005/8/layout/default"/>
    <dgm:cxn modelId="{9E094EB8-7FB3-453C-948C-0D1F46E3506E}" type="presParOf" srcId="{1D11017D-2930-4674-939D-D3AFFF6752E8}" destId="{C46FC54A-1ABB-4C4A-B46C-7A620E971E92}" srcOrd="9" destOrd="0" presId="urn:microsoft.com/office/officeart/2005/8/layout/default"/>
    <dgm:cxn modelId="{E7CE15E4-5E75-48AB-AB34-996DC63E2AB7}" type="presParOf" srcId="{1D11017D-2930-4674-939D-D3AFFF6752E8}" destId="{663D0C61-A5B4-4B90-9297-B30874A3E241}"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AC08721-8FA2-48AA-8DD7-07653AC81836}" type="doc">
      <dgm:prSet loTypeId="urn:microsoft.com/office/officeart/2005/8/layout/default" loCatId="list" qsTypeId="urn:microsoft.com/office/officeart/2005/8/quickstyle/simple4" qsCatId="simple" csTypeId="urn:microsoft.com/office/officeart/2005/8/colors/accent1_2" csCatId="accent1"/>
      <dgm:spPr/>
      <dgm:t>
        <a:bodyPr/>
        <a:lstStyle/>
        <a:p>
          <a:endParaRPr lang="en-US"/>
        </a:p>
      </dgm:t>
    </dgm:pt>
    <dgm:pt modelId="{7F39D742-0AF1-4836-9653-0492F505BE68}">
      <dgm:prSet/>
      <dgm:spPr/>
      <dgm:t>
        <a:bodyPr/>
        <a:lstStyle/>
        <a:p>
          <a:r>
            <a:rPr lang="en-US"/>
            <a:t>The hospitality industry plays a vital role in the world, especially for tourism and business persons.</a:t>
          </a:r>
        </a:p>
      </dgm:t>
    </dgm:pt>
    <dgm:pt modelId="{CF7E1D3A-7635-4EDC-B3A0-D0885B75E837}" type="parTrans" cxnId="{D377B622-4D52-436C-A6C5-50FC5606F39F}">
      <dgm:prSet/>
      <dgm:spPr/>
      <dgm:t>
        <a:bodyPr/>
        <a:lstStyle/>
        <a:p>
          <a:endParaRPr lang="en-US"/>
        </a:p>
      </dgm:t>
    </dgm:pt>
    <dgm:pt modelId="{20A4F71A-2067-418F-BBE3-889C78578A14}" type="sibTrans" cxnId="{D377B622-4D52-436C-A6C5-50FC5606F39F}">
      <dgm:prSet/>
      <dgm:spPr/>
      <dgm:t>
        <a:bodyPr/>
        <a:lstStyle/>
        <a:p>
          <a:endParaRPr lang="en-US"/>
        </a:p>
      </dgm:t>
    </dgm:pt>
    <dgm:pt modelId="{13F935E1-3D1B-466B-9DD3-E4A3618C56FF}">
      <dgm:prSet/>
      <dgm:spPr/>
      <dgm:t>
        <a:bodyPr/>
        <a:lstStyle/>
        <a:p>
          <a:r>
            <a:rPr lang="en-US"/>
            <a:t>People can use the accommodation and food services of the hotel during their business trips and vocational tours. </a:t>
          </a:r>
        </a:p>
      </dgm:t>
    </dgm:pt>
    <dgm:pt modelId="{9EDC557D-95CE-499A-9FED-B81BFB15FAE2}" type="parTrans" cxnId="{2FB32E5C-B85F-4EDB-8C95-62EE9ACA8B04}">
      <dgm:prSet/>
      <dgm:spPr/>
      <dgm:t>
        <a:bodyPr/>
        <a:lstStyle/>
        <a:p>
          <a:endParaRPr lang="en-US"/>
        </a:p>
      </dgm:t>
    </dgm:pt>
    <dgm:pt modelId="{5F9F19E8-7F23-4705-AA3B-F796A4CA3A28}" type="sibTrans" cxnId="{2FB32E5C-B85F-4EDB-8C95-62EE9ACA8B04}">
      <dgm:prSet/>
      <dgm:spPr/>
      <dgm:t>
        <a:bodyPr/>
        <a:lstStyle/>
        <a:p>
          <a:endParaRPr lang="en-US"/>
        </a:p>
      </dgm:t>
    </dgm:pt>
    <dgm:pt modelId="{0D0B6F59-702C-44D6-9398-43ACC338DBBC}">
      <dgm:prSet/>
      <dgm:spPr/>
      <dgm:t>
        <a:bodyPr/>
        <a:lstStyle/>
        <a:p>
          <a:r>
            <a:rPr lang="en-US"/>
            <a:t>The hospitality industry is also significant in increasing the revenue of the country (Barreto and Mayya, n.d.). </a:t>
          </a:r>
        </a:p>
      </dgm:t>
    </dgm:pt>
    <dgm:pt modelId="{DB7483DF-0E32-40DF-891C-0DD7BCDA0C68}" type="parTrans" cxnId="{A65D7187-72BA-430E-8C07-33D47C1E40DC}">
      <dgm:prSet/>
      <dgm:spPr/>
      <dgm:t>
        <a:bodyPr/>
        <a:lstStyle/>
        <a:p>
          <a:endParaRPr lang="en-US"/>
        </a:p>
      </dgm:t>
    </dgm:pt>
    <dgm:pt modelId="{6E4456EB-BE94-48B3-A5CA-E56D3BA37F8F}" type="sibTrans" cxnId="{A65D7187-72BA-430E-8C07-33D47C1E40DC}">
      <dgm:prSet/>
      <dgm:spPr/>
      <dgm:t>
        <a:bodyPr/>
        <a:lstStyle/>
        <a:p>
          <a:endParaRPr lang="en-US"/>
        </a:p>
      </dgm:t>
    </dgm:pt>
    <dgm:pt modelId="{AC734356-1DD7-4F12-B27D-69C5EB198E90}">
      <dgm:prSet/>
      <dgm:spPr/>
      <dgm:t>
        <a:bodyPr/>
        <a:lstStyle/>
        <a:p>
          <a:r>
            <a:rPr lang="en-US"/>
            <a:t>It is an essential industry for financial prudence around the globe. This sector does not fill the financial need of the country, but it is also vital for local economies. </a:t>
          </a:r>
        </a:p>
      </dgm:t>
    </dgm:pt>
    <dgm:pt modelId="{E0789A35-D4CA-44D3-B7A2-6F1659A921E7}" type="parTrans" cxnId="{68700968-CC81-4B78-855D-AF27D3B647E8}">
      <dgm:prSet/>
      <dgm:spPr/>
      <dgm:t>
        <a:bodyPr/>
        <a:lstStyle/>
        <a:p>
          <a:endParaRPr lang="en-US"/>
        </a:p>
      </dgm:t>
    </dgm:pt>
    <dgm:pt modelId="{070A61A3-52F1-4B69-82BA-52F2E8217696}" type="sibTrans" cxnId="{68700968-CC81-4B78-855D-AF27D3B647E8}">
      <dgm:prSet/>
      <dgm:spPr/>
      <dgm:t>
        <a:bodyPr/>
        <a:lstStyle/>
        <a:p>
          <a:endParaRPr lang="en-US"/>
        </a:p>
      </dgm:t>
    </dgm:pt>
    <dgm:pt modelId="{B799E7C2-9E58-43EE-95A3-FA88D824549B}">
      <dgm:prSet/>
      <dgm:spPr/>
      <dgm:t>
        <a:bodyPr/>
        <a:lstStyle/>
        <a:p>
          <a:r>
            <a:rPr lang="en-US"/>
            <a:t>This industry also provides employment to many unemployed workers in the field of hotels and travel companies. </a:t>
          </a:r>
        </a:p>
      </dgm:t>
    </dgm:pt>
    <dgm:pt modelId="{77AD98F4-A8BE-4663-9051-FB6F73674C3E}" type="parTrans" cxnId="{54878C71-E721-49EA-AAEE-EF5B09AC5F83}">
      <dgm:prSet/>
      <dgm:spPr/>
      <dgm:t>
        <a:bodyPr/>
        <a:lstStyle/>
        <a:p>
          <a:endParaRPr lang="en-US"/>
        </a:p>
      </dgm:t>
    </dgm:pt>
    <dgm:pt modelId="{F31967D0-DA2A-4715-8D2F-F698BD35A24A}" type="sibTrans" cxnId="{54878C71-E721-49EA-AAEE-EF5B09AC5F83}">
      <dgm:prSet/>
      <dgm:spPr/>
      <dgm:t>
        <a:bodyPr/>
        <a:lstStyle/>
        <a:p>
          <a:endParaRPr lang="en-US"/>
        </a:p>
      </dgm:t>
    </dgm:pt>
    <dgm:pt modelId="{E87AFF6D-435F-44E7-B68F-A0FC47A50E56}" type="pres">
      <dgm:prSet presAssocID="{9AC08721-8FA2-48AA-8DD7-07653AC81836}" presName="diagram" presStyleCnt="0">
        <dgm:presLayoutVars>
          <dgm:dir/>
          <dgm:resizeHandles val="exact"/>
        </dgm:presLayoutVars>
      </dgm:prSet>
      <dgm:spPr/>
    </dgm:pt>
    <dgm:pt modelId="{3DE73EAD-4ED4-4E2A-BBB6-CAC4A16DCBE0}" type="pres">
      <dgm:prSet presAssocID="{7F39D742-0AF1-4836-9653-0492F505BE68}" presName="node" presStyleLbl="node1" presStyleIdx="0" presStyleCnt="5">
        <dgm:presLayoutVars>
          <dgm:bulletEnabled val="1"/>
        </dgm:presLayoutVars>
      </dgm:prSet>
      <dgm:spPr/>
    </dgm:pt>
    <dgm:pt modelId="{C1BD1CFC-95EE-4868-BA39-84916E0A268B}" type="pres">
      <dgm:prSet presAssocID="{20A4F71A-2067-418F-BBE3-889C78578A14}" presName="sibTrans" presStyleCnt="0"/>
      <dgm:spPr/>
    </dgm:pt>
    <dgm:pt modelId="{DFB99E7B-42CD-4B07-A589-8F6A7BCB4941}" type="pres">
      <dgm:prSet presAssocID="{13F935E1-3D1B-466B-9DD3-E4A3618C56FF}" presName="node" presStyleLbl="node1" presStyleIdx="1" presStyleCnt="5">
        <dgm:presLayoutVars>
          <dgm:bulletEnabled val="1"/>
        </dgm:presLayoutVars>
      </dgm:prSet>
      <dgm:spPr/>
    </dgm:pt>
    <dgm:pt modelId="{9F586B2A-9F47-4F73-88BF-5B2CC56E3E49}" type="pres">
      <dgm:prSet presAssocID="{5F9F19E8-7F23-4705-AA3B-F796A4CA3A28}" presName="sibTrans" presStyleCnt="0"/>
      <dgm:spPr/>
    </dgm:pt>
    <dgm:pt modelId="{05643514-FF26-4175-9534-194F3176080F}" type="pres">
      <dgm:prSet presAssocID="{0D0B6F59-702C-44D6-9398-43ACC338DBBC}" presName="node" presStyleLbl="node1" presStyleIdx="2" presStyleCnt="5">
        <dgm:presLayoutVars>
          <dgm:bulletEnabled val="1"/>
        </dgm:presLayoutVars>
      </dgm:prSet>
      <dgm:spPr/>
    </dgm:pt>
    <dgm:pt modelId="{FC23CCDF-7607-4216-BD59-C20185668B2A}" type="pres">
      <dgm:prSet presAssocID="{6E4456EB-BE94-48B3-A5CA-E56D3BA37F8F}" presName="sibTrans" presStyleCnt="0"/>
      <dgm:spPr/>
    </dgm:pt>
    <dgm:pt modelId="{7DF766BD-8970-4364-BA76-14099E54353D}" type="pres">
      <dgm:prSet presAssocID="{AC734356-1DD7-4F12-B27D-69C5EB198E90}" presName="node" presStyleLbl="node1" presStyleIdx="3" presStyleCnt="5">
        <dgm:presLayoutVars>
          <dgm:bulletEnabled val="1"/>
        </dgm:presLayoutVars>
      </dgm:prSet>
      <dgm:spPr/>
    </dgm:pt>
    <dgm:pt modelId="{A8EE8F2E-3190-426E-8F4E-C893F00FB3E7}" type="pres">
      <dgm:prSet presAssocID="{070A61A3-52F1-4B69-82BA-52F2E8217696}" presName="sibTrans" presStyleCnt="0"/>
      <dgm:spPr/>
    </dgm:pt>
    <dgm:pt modelId="{F5543F5F-5F05-455B-B06E-B0503108A773}" type="pres">
      <dgm:prSet presAssocID="{B799E7C2-9E58-43EE-95A3-FA88D824549B}" presName="node" presStyleLbl="node1" presStyleIdx="4" presStyleCnt="5">
        <dgm:presLayoutVars>
          <dgm:bulletEnabled val="1"/>
        </dgm:presLayoutVars>
      </dgm:prSet>
      <dgm:spPr/>
    </dgm:pt>
  </dgm:ptLst>
  <dgm:cxnLst>
    <dgm:cxn modelId="{D377B622-4D52-436C-A6C5-50FC5606F39F}" srcId="{9AC08721-8FA2-48AA-8DD7-07653AC81836}" destId="{7F39D742-0AF1-4836-9653-0492F505BE68}" srcOrd="0" destOrd="0" parTransId="{CF7E1D3A-7635-4EDC-B3A0-D0885B75E837}" sibTransId="{20A4F71A-2067-418F-BBE3-889C78578A14}"/>
    <dgm:cxn modelId="{8104DB24-7D20-4587-B272-EC8B35FCA971}" type="presOf" srcId="{9AC08721-8FA2-48AA-8DD7-07653AC81836}" destId="{E87AFF6D-435F-44E7-B68F-A0FC47A50E56}" srcOrd="0" destOrd="0" presId="urn:microsoft.com/office/officeart/2005/8/layout/default"/>
    <dgm:cxn modelId="{1ACE622B-E44E-4556-A060-652CB70C8E4E}" type="presOf" srcId="{7F39D742-0AF1-4836-9653-0492F505BE68}" destId="{3DE73EAD-4ED4-4E2A-BBB6-CAC4A16DCBE0}" srcOrd="0" destOrd="0" presId="urn:microsoft.com/office/officeart/2005/8/layout/default"/>
    <dgm:cxn modelId="{2FB32E5C-B85F-4EDB-8C95-62EE9ACA8B04}" srcId="{9AC08721-8FA2-48AA-8DD7-07653AC81836}" destId="{13F935E1-3D1B-466B-9DD3-E4A3618C56FF}" srcOrd="1" destOrd="0" parTransId="{9EDC557D-95CE-499A-9FED-B81BFB15FAE2}" sibTransId="{5F9F19E8-7F23-4705-AA3B-F796A4CA3A28}"/>
    <dgm:cxn modelId="{68700968-CC81-4B78-855D-AF27D3B647E8}" srcId="{9AC08721-8FA2-48AA-8DD7-07653AC81836}" destId="{AC734356-1DD7-4F12-B27D-69C5EB198E90}" srcOrd="3" destOrd="0" parTransId="{E0789A35-D4CA-44D3-B7A2-6F1659A921E7}" sibTransId="{070A61A3-52F1-4B69-82BA-52F2E8217696}"/>
    <dgm:cxn modelId="{629E2169-D4E3-4DE4-AC59-DE0E26B1B176}" type="presOf" srcId="{AC734356-1DD7-4F12-B27D-69C5EB198E90}" destId="{7DF766BD-8970-4364-BA76-14099E54353D}" srcOrd="0" destOrd="0" presId="urn:microsoft.com/office/officeart/2005/8/layout/default"/>
    <dgm:cxn modelId="{54878C71-E721-49EA-AAEE-EF5B09AC5F83}" srcId="{9AC08721-8FA2-48AA-8DD7-07653AC81836}" destId="{B799E7C2-9E58-43EE-95A3-FA88D824549B}" srcOrd="4" destOrd="0" parTransId="{77AD98F4-A8BE-4663-9051-FB6F73674C3E}" sibTransId="{F31967D0-DA2A-4715-8D2F-F698BD35A24A}"/>
    <dgm:cxn modelId="{A65D7187-72BA-430E-8C07-33D47C1E40DC}" srcId="{9AC08721-8FA2-48AA-8DD7-07653AC81836}" destId="{0D0B6F59-702C-44D6-9398-43ACC338DBBC}" srcOrd="2" destOrd="0" parTransId="{DB7483DF-0E32-40DF-891C-0DD7BCDA0C68}" sibTransId="{6E4456EB-BE94-48B3-A5CA-E56D3BA37F8F}"/>
    <dgm:cxn modelId="{616C13A9-53C1-49D3-9A84-6D8C636BDF2A}" type="presOf" srcId="{0D0B6F59-702C-44D6-9398-43ACC338DBBC}" destId="{05643514-FF26-4175-9534-194F3176080F}" srcOrd="0" destOrd="0" presId="urn:microsoft.com/office/officeart/2005/8/layout/default"/>
    <dgm:cxn modelId="{D9B9AFA9-DCDD-4185-A238-EFF936A692AE}" type="presOf" srcId="{13F935E1-3D1B-466B-9DD3-E4A3618C56FF}" destId="{DFB99E7B-42CD-4B07-A589-8F6A7BCB4941}" srcOrd="0" destOrd="0" presId="urn:microsoft.com/office/officeart/2005/8/layout/default"/>
    <dgm:cxn modelId="{9030E1ED-85EA-48AA-91CC-11D24D5D2706}" type="presOf" srcId="{B799E7C2-9E58-43EE-95A3-FA88D824549B}" destId="{F5543F5F-5F05-455B-B06E-B0503108A773}" srcOrd="0" destOrd="0" presId="urn:microsoft.com/office/officeart/2005/8/layout/default"/>
    <dgm:cxn modelId="{1B687E9D-2CFB-409A-830C-DA0439B801BD}" type="presParOf" srcId="{E87AFF6D-435F-44E7-B68F-A0FC47A50E56}" destId="{3DE73EAD-4ED4-4E2A-BBB6-CAC4A16DCBE0}" srcOrd="0" destOrd="0" presId="urn:microsoft.com/office/officeart/2005/8/layout/default"/>
    <dgm:cxn modelId="{B9C9709E-C5D3-43FE-8452-1CB2BAD76362}" type="presParOf" srcId="{E87AFF6D-435F-44E7-B68F-A0FC47A50E56}" destId="{C1BD1CFC-95EE-4868-BA39-84916E0A268B}" srcOrd="1" destOrd="0" presId="urn:microsoft.com/office/officeart/2005/8/layout/default"/>
    <dgm:cxn modelId="{F725B0A5-9587-4262-A3D6-EA5AB73AB858}" type="presParOf" srcId="{E87AFF6D-435F-44E7-B68F-A0FC47A50E56}" destId="{DFB99E7B-42CD-4B07-A589-8F6A7BCB4941}" srcOrd="2" destOrd="0" presId="urn:microsoft.com/office/officeart/2005/8/layout/default"/>
    <dgm:cxn modelId="{32C35E69-C058-4AEF-B6EF-BF11AB850256}" type="presParOf" srcId="{E87AFF6D-435F-44E7-B68F-A0FC47A50E56}" destId="{9F586B2A-9F47-4F73-88BF-5B2CC56E3E49}" srcOrd="3" destOrd="0" presId="urn:microsoft.com/office/officeart/2005/8/layout/default"/>
    <dgm:cxn modelId="{5EFCBF05-1606-4130-A417-663F711E45B9}" type="presParOf" srcId="{E87AFF6D-435F-44E7-B68F-A0FC47A50E56}" destId="{05643514-FF26-4175-9534-194F3176080F}" srcOrd="4" destOrd="0" presId="urn:microsoft.com/office/officeart/2005/8/layout/default"/>
    <dgm:cxn modelId="{8AE7A514-0608-4FC0-BF94-688E9406F5E6}" type="presParOf" srcId="{E87AFF6D-435F-44E7-B68F-A0FC47A50E56}" destId="{FC23CCDF-7607-4216-BD59-C20185668B2A}" srcOrd="5" destOrd="0" presId="urn:microsoft.com/office/officeart/2005/8/layout/default"/>
    <dgm:cxn modelId="{12F6332D-3EFA-4D6D-9289-15C4BED30B5E}" type="presParOf" srcId="{E87AFF6D-435F-44E7-B68F-A0FC47A50E56}" destId="{7DF766BD-8970-4364-BA76-14099E54353D}" srcOrd="6" destOrd="0" presId="urn:microsoft.com/office/officeart/2005/8/layout/default"/>
    <dgm:cxn modelId="{3937CF25-73AA-4FDA-8D81-91B46D65F21B}" type="presParOf" srcId="{E87AFF6D-435F-44E7-B68F-A0FC47A50E56}" destId="{A8EE8F2E-3190-426E-8F4E-C893F00FB3E7}" srcOrd="7" destOrd="0" presId="urn:microsoft.com/office/officeart/2005/8/layout/default"/>
    <dgm:cxn modelId="{56B2B355-0C1C-48D6-BA08-CCF1A1EE1D3D}" type="presParOf" srcId="{E87AFF6D-435F-44E7-B68F-A0FC47A50E56}" destId="{F5543F5F-5F05-455B-B06E-B0503108A773}"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2C92567-E5A0-4819-8DFE-BE3392B21651}" type="doc">
      <dgm:prSet loTypeId="urn:microsoft.com/office/officeart/2005/8/layout/vProcess5" loCatId="process" qsTypeId="urn:microsoft.com/office/officeart/2005/8/quickstyle/simple4" qsCatId="simple" csTypeId="urn:microsoft.com/office/officeart/2005/8/colors/colorful5" csCatId="colorful"/>
      <dgm:spPr/>
      <dgm:t>
        <a:bodyPr/>
        <a:lstStyle/>
        <a:p>
          <a:endParaRPr lang="en-US"/>
        </a:p>
      </dgm:t>
    </dgm:pt>
    <dgm:pt modelId="{6E2F0803-EBEA-40AD-9AB0-B1AAE035DBD1}">
      <dgm:prSet/>
      <dgm:spPr/>
      <dgm:t>
        <a:bodyPr/>
        <a:lstStyle/>
        <a:p>
          <a:r>
            <a:rPr lang="en-US"/>
            <a:t>Expectations of guests are behaviours or activities that guests predict at the time of interacting with the staff and hotel. </a:t>
          </a:r>
        </a:p>
      </dgm:t>
    </dgm:pt>
    <dgm:pt modelId="{3CE24C35-F7DB-48E9-A15F-20DA3594BBD8}" type="parTrans" cxnId="{BD0D8B25-6F66-4B60-942B-E122C3F04A86}">
      <dgm:prSet/>
      <dgm:spPr/>
      <dgm:t>
        <a:bodyPr/>
        <a:lstStyle/>
        <a:p>
          <a:endParaRPr lang="en-US"/>
        </a:p>
      </dgm:t>
    </dgm:pt>
    <dgm:pt modelId="{CCE042AB-2EE3-4DE7-9CCE-809CF821FC5E}" type="sibTrans" cxnId="{BD0D8B25-6F66-4B60-942B-E122C3F04A86}">
      <dgm:prSet/>
      <dgm:spPr/>
      <dgm:t>
        <a:bodyPr/>
        <a:lstStyle/>
        <a:p>
          <a:endParaRPr lang="en-US"/>
        </a:p>
      </dgm:t>
    </dgm:pt>
    <dgm:pt modelId="{58B928A7-E2AA-4FDE-8555-07C99964CA69}">
      <dgm:prSet/>
      <dgm:spPr/>
      <dgm:t>
        <a:bodyPr/>
        <a:lstStyle/>
        <a:p>
          <a:r>
            <a:rPr lang="en-US"/>
            <a:t>But, in 2020, a trend of new visitor expectations arrived the marketplace that basically altered the industry (Hossain et al., 2020). </a:t>
          </a:r>
        </a:p>
      </dgm:t>
    </dgm:pt>
    <dgm:pt modelId="{7FEBA86E-7269-42D5-AC7B-16F186D04E96}" type="parTrans" cxnId="{E2E168E8-4266-42DF-933C-AFC94455FD4C}">
      <dgm:prSet/>
      <dgm:spPr/>
      <dgm:t>
        <a:bodyPr/>
        <a:lstStyle/>
        <a:p>
          <a:endParaRPr lang="en-US"/>
        </a:p>
      </dgm:t>
    </dgm:pt>
    <dgm:pt modelId="{7CDF01A3-8921-467B-A5D6-6A84C007271D}" type="sibTrans" cxnId="{E2E168E8-4266-42DF-933C-AFC94455FD4C}">
      <dgm:prSet/>
      <dgm:spPr/>
      <dgm:t>
        <a:bodyPr/>
        <a:lstStyle/>
        <a:p>
          <a:endParaRPr lang="en-US"/>
        </a:p>
      </dgm:t>
    </dgm:pt>
    <dgm:pt modelId="{56124552-E806-4EA7-BB7A-B1D1EF1707C8}">
      <dgm:prSet/>
      <dgm:spPr/>
      <dgm:t>
        <a:bodyPr/>
        <a:lstStyle/>
        <a:p>
          <a:r>
            <a:rPr lang="en-US"/>
            <a:t>Managers familiarise themselves with these altering expectations to provide an optimal client experience that brings fulfilment.</a:t>
          </a:r>
        </a:p>
      </dgm:t>
    </dgm:pt>
    <dgm:pt modelId="{4D830B6C-4E05-4676-AF1B-F46B16E7D847}" type="parTrans" cxnId="{BA1321A7-1555-4B1C-A98A-4D15244485AF}">
      <dgm:prSet/>
      <dgm:spPr/>
      <dgm:t>
        <a:bodyPr/>
        <a:lstStyle/>
        <a:p>
          <a:endParaRPr lang="en-US"/>
        </a:p>
      </dgm:t>
    </dgm:pt>
    <dgm:pt modelId="{D7DB2A4A-002B-413A-B922-C193F55D975F}" type="sibTrans" cxnId="{BA1321A7-1555-4B1C-A98A-4D15244485AF}">
      <dgm:prSet/>
      <dgm:spPr/>
      <dgm:t>
        <a:bodyPr/>
        <a:lstStyle/>
        <a:p>
          <a:endParaRPr lang="en-US"/>
        </a:p>
      </dgm:t>
    </dgm:pt>
    <dgm:pt modelId="{96193BFE-17E9-4949-9866-00D4F838FE76}">
      <dgm:prSet/>
      <dgm:spPr/>
      <dgm:t>
        <a:bodyPr/>
        <a:lstStyle/>
        <a:p>
          <a:r>
            <a:rPr lang="en-US"/>
            <a:t>These new facilities include a choice of self-service, texting in place of email, keyless entries etc. </a:t>
          </a:r>
        </a:p>
      </dgm:t>
    </dgm:pt>
    <dgm:pt modelId="{B300727B-7873-4609-BFD2-971B364732EB}" type="parTrans" cxnId="{5A6A9F16-31F3-4A35-A7EF-369452D596CB}">
      <dgm:prSet/>
      <dgm:spPr/>
      <dgm:t>
        <a:bodyPr/>
        <a:lstStyle/>
        <a:p>
          <a:endParaRPr lang="en-US"/>
        </a:p>
      </dgm:t>
    </dgm:pt>
    <dgm:pt modelId="{CDE5F2B7-1B21-4780-843C-2B12A539256D}" type="sibTrans" cxnId="{5A6A9F16-31F3-4A35-A7EF-369452D596CB}">
      <dgm:prSet/>
      <dgm:spPr/>
      <dgm:t>
        <a:bodyPr/>
        <a:lstStyle/>
        <a:p>
          <a:endParaRPr lang="en-US"/>
        </a:p>
      </dgm:t>
    </dgm:pt>
    <dgm:pt modelId="{EF8AB1A8-BA09-43F1-8E6A-00B8E0B8578F}">
      <dgm:prSet/>
      <dgm:spPr/>
      <dgm:t>
        <a:bodyPr/>
        <a:lstStyle/>
        <a:p>
          <a:r>
            <a:rPr lang="en-US"/>
            <a:t>To exceed customers' expectations, it is a must for the hotel first recognise who their visitors are and what kind of goods and services they prefer. </a:t>
          </a:r>
        </a:p>
      </dgm:t>
    </dgm:pt>
    <dgm:pt modelId="{06C1F9E4-DEF2-40E2-8FC8-3F29F81D4D78}" type="parTrans" cxnId="{35466D0A-50B6-45E8-AB63-0CE89645EA3A}">
      <dgm:prSet/>
      <dgm:spPr/>
      <dgm:t>
        <a:bodyPr/>
        <a:lstStyle/>
        <a:p>
          <a:endParaRPr lang="en-US"/>
        </a:p>
      </dgm:t>
    </dgm:pt>
    <dgm:pt modelId="{00F673E6-96F6-4F7F-9536-6A83B5138534}" type="sibTrans" cxnId="{35466D0A-50B6-45E8-AB63-0CE89645EA3A}">
      <dgm:prSet/>
      <dgm:spPr/>
      <dgm:t>
        <a:bodyPr/>
        <a:lstStyle/>
        <a:p>
          <a:endParaRPr lang="en-US"/>
        </a:p>
      </dgm:t>
    </dgm:pt>
    <dgm:pt modelId="{25E5CE95-DAD6-465A-8DD8-E670A7ADF714}" type="pres">
      <dgm:prSet presAssocID="{52C92567-E5A0-4819-8DFE-BE3392B21651}" presName="outerComposite" presStyleCnt="0">
        <dgm:presLayoutVars>
          <dgm:chMax val="5"/>
          <dgm:dir/>
          <dgm:resizeHandles val="exact"/>
        </dgm:presLayoutVars>
      </dgm:prSet>
      <dgm:spPr/>
    </dgm:pt>
    <dgm:pt modelId="{B64391D8-40EE-41BF-8878-628BB03E5852}" type="pres">
      <dgm:prSet presAssocID="{52C92567-E5A0-4819-8DFE-BE3392B21651}" presName="dummyMaxCanvas" presStyleCnt="0">
        <dgm:presLayoutVars/>
      </dgm:prSet>
      <dgm:spPr/>
    </dgm:pt>
    <dgm:pt modelId="{902C0992-C7B2-48C1-B421-C25C32D778AA}" type="pres">
      <dgm:prSet presAssocID="{52C92567-E5A0-4819-8DFE-BE3392B21651}" presName="FiveNodes_1" presStyleLbl="node1" presStyleIdx="0" presStyleCnt="5">
        <dgm:presLayoutVars>
          <dgm:bulletEnabled val="1"/>
        </dgm:presLayoutVars>
      </dgm:prSet>
      <dgm:spPr/>
    </dgm:pt>
    <dgm:pt modelId="{99257109-7A86-4A66-9DBA-20BEE34A3FD5}" type="pres">
      <dgm:prSet presAssocID="{52C92567-E5A0-4819-8DFE-BE3392B21651}" presName="FiveNodes_2" presStyleLbl="node1" presStyleIdx="1" presStyleCnt="5">
        <dgm:presLayoutVars>
          <dgm:bulletEnabled val="1"/>
        </dgm:presLayoutVars>
      </dgm:prSet>
      <dgm:spPr/>
    </dgm:pt>
    <dgm:pt modelId="{F6D03803-F2FE-4368-ABAE-678240330C84}" type="pres">
      <dgm:prSet presAssocID="{52C92567-E5A0-4819-8DFE-BE3392B21651}" presName="FiveNodes_3" presStyleLbl="node1" presStyleIdx="2" presStyleCnt="5">
        <dgm:presLayoutVars>
          <dgm:bulletEnabled val="1"/>
        </dgm:presLayoutVars>
      </dgm:prSet>
      <dgm:spPr/>
    </dgm:pt>
    <dgm:pt modelId="{CFB78E2E-34DE-4508-A8D5-135F7E3C85A6}" type="pres">
      <dgm:prSet presAssocID="{52C92567-E5A0-4819-8DFE-BE3392B21651}" presName="FiveNodes_4" presStyleLbl="node1" presStyleIdx="3" presStyleCnt="5">
        <dgm:presLayoutVars>
          <dgm:bulletEnabled val="1"/>
        </dgm:presLayoutVars>
      </dgm:prSet>
      <dgm:spPr/>
    </dgm:pt>
    <dgm:pt modelId="{E7B913CB-D5AF-4808-9609-D21E694947FD}" type="pres">
      <dgm:prSet presAssocID="{52C92567-E5A0-4819-8DFE-BE3392B21651}" presName="FiveNodes_5" presStyleLbl="node1" presStyleIdx="4" presStyleCnt="5">
        <dgm:presLayoutVars>
          <dgm:bulletEnabled val="1"/>
        </dgm:presLayoutVars>
      </dgm:prSet>
      <dgm:spPr/>
    </dgm:pt>
    <dgm:pt modelId="{538F839B-865E-450E-810E-BC8C4779C2A1}" type="pres">
      <dgm:prSet presAssocID="{52C92567-E5A0-4819-8DFE-BE3392B21651}" presName="FiveConn_1-2" presStyleLbl="fgAccFollowNode1" presStyleIdx="0" presStyleCnt="4">
        <dgm:presLayoutVars>
          <dgm:bulletEnabled val="1"/>
        </dgm:presLayoutVars>
      </dgm:prSet>
      <dgm:spPr/>
    </dgm:pt>
    <dgm:pt modelId="{AE1134E8-970A-4CA4-A01A-A991C455FBF3}" type="pres">
      <dgm:prSet presAssocID="{52C92567-E5A0-4819-8DFE-BE3392B21651}" presName="FiveConn_2-3" presStyleLbl="fgAccFollowNode1" presStyleIdx="1" presStyleCnt="4">
        <dgm:presLayoutVars>
          <dgm:bulletEnabled val="1"/>
        </dgm:presLayoutVars>
      </dgm:prSet>
      <dgm:spPr/>
    </dgm:pt>
    <dgm:pt modelId="{EB67ACF1-A36F-4397-9022-DFBFC6BF6BF7}" type="pres">
      <dgm:prSet presAssocID="{52C92567-E5A0-4819-8DFE-BE3392B21651}" presName="FiveConn_3-4" presStyleLbl="fgAccFollowNode1" presStyleIdx="2" presStyleCnt="4">
        <dgm:presLayoutVars>
          <dgm:bulletEnabled val="1"/>
        </dgm:presLayoutVars>
      </dgm:prSet>
      <dgm:spPr/>
    </dgm:pt>
    <dgm:pt modelId="{DD43BBEF-FBDF-4A97-A62F-D8616DFB964F}" type="pres">
      <dgm:prSet presAssocID="{52C92567-E5A0-4819-8DFE-BE3392B21651}" presName="FiveConn_4-5" presStyleLbl="fgAccFollowNode1" presStyleIdx="3" presStyleCnt="4">
        <dgm:presLayoutVars>
          <dgm:bulletEnabled val="1"/>
        </dgm:presLayoutVars>
      </dgm:prSet>
      <dgm:spPr/>
    </dgm:pt>
    <dgm:pt modelId="{08E26DC5-CE4E-49F7-85D5-779FA69CAC3E}" type="pres">
      <dgm:prSet presAssocID="{52C92567-E5A0-4819-8DFE-BE3392B21651}" presName="FiveNodes_1_text" presStyleLbl="node1" presStyleIdx="4" presStyleCnt="5">
        <dgm:presLayoutVars>
          <dgm:bulletEnabled val="1"/>
        </dgm:presLayoutVars>
      </dgm:prSet>
      <dgm:spPr/>
    </dgm:pt>
    <dgm:pt modelId="{86323C36-4C3C-4CA0-A29A-43AB491FE231}" type="pres">
      <dgm:prSet presAssocID="{52C92567-E5A0-4819-8DFE-BE3392B21651}" presName="FiveNodes_2_text" presStyleLbl="node1" presStyleIdx="4" presStyleCnt="5">
        <dgm:presLayoutVars>
          <dgm:bulletEnabled val="1"/>
        </dgm:presLayoutVars>
      </dgm:prSet>
      <dgm:spPr/>
    </dgm:pt>
    <dgm:pt modelId="{413C8D4F-25E6-4E29-950E-B75689CD264A}" type="pres">
      <dgm:prSet presAssocID="{52C92567-E5A0-4819-8DFE-BE3392B21651}" presName="FiveNodes_3_text" presStyleLbl="node1" presStyleIdx="4" presStyleCnt="5">
        <dgm:presLayoutVars>
          <dgm:bulletEnabled val="1"/>
        </dgm:presLayoutVars>
      </dgm:prSet>
      <dgm:spPr/>
    </dgm:pt>
    <dgm:pt modelId="{3AA50BDF-BCCE-4031-8411-A50788B64A87}" type="pres">
      <dgm:prSet presAssocID="{52C92567-E5A0-4819-8DFE-BE3392B21651}" presName="FiveNodes_4_text" presStyleLbl="node1" presStyleIdx="4" presStyleCnt="5">
        <dgm:presLayoutVars>
          <dgm:bulletEnabled val="1"/>
        </dgm:presLayoutVars>
      </dgm:prSet>
      <dgm:spPr/>
    </dgm:pt>
    <dgm:pt modelId="{4A7324EA-4045-4900-A7B5-7CFCD18E0DCD}" type="pres">
      <dgm:prSet presAssocID="{52C92567-E5A0-4819-8DFE-BE3392B21651}" presName="FiveNodes_5_text" presStyleLbl="node1" presStyleIdx="4" presStyleCnt="5">
        <dgm:presLayoutVars>
          <dgm:bulletEnabled val="1"/>
        </dgm:presLayoutVars>
      </dgm:prSet>
      <dgm:spPr/>
    </dgm:pt>
  </dgm:ptLst>
  <dgm:cxnLst>
    <dgm:cxn modelId="{35466D0A-50B6-45E8-AB63-0CE89645EA3A}" srcId="{52C92567-E5A0-4819-8DFE-BE3392B21651}" destId="{EF8AB1A8-BA09-43F1-8E6A-00B8E0B8578F}" srcOrd="4" destOrd="0" parTransId="{06C1F9E4-DEF2-40E2-8FC8-3F29F81D4D78}" sibTransId="{00F673E6-96F6-4F7F-9536-6A83B5138534}"/>
    <dgm:cxn modelId="{3B2AF013-4A28-464C-B652-4A2199D738A6}" type="presOf" srcId="{58B928A7-E2AA-4FDE-8555-07C99964CA69}" destId="{86323C36-4C3C-4CA0-A29A-43AB491FE231}" srcOrd="1" destOrd="0" presId="urn:microsoft.com/office/officeart/2005/8/layout/vProcess5"/>
    <dgm:cxn modelId="{5A6A9F16-31F3-4A35-A7EF-369452D596CB}" srcId="{52C92567-E5A0-4819-8DFE-BE3392B21651}" destId="{96193BFE-17E9-4949-9866-00D4F838FE76}" srcOrd="3" destOrd="0" parTransId="{B300727B-7873-4609-BFD2-971B364732EB}" sibTransId="{CDE5F2B7-1B21-4780-843C-2B12A539256D}"/>
    <dgm:cxn modelId="{BD0D8B25-6F66-4B60-942B-E122C3F04A86}" srcId="{52C92567-E5A0-4819-8DFE-BE3392B21651}" destId="{6E2F0803-EBEA-40AD-9AB0-B1AAE035DBD1}" srcOrd="0" destOrd="0" parTransId="{3CE24C35-F7DB-48E9-A15F-20DA3594BBD8}" sibTransId="{CCE042AB-2EE3-4DE7-9CCE-809CF821FC5E}"/>
    <dgm:cxn modelId="{A7578A61-AEF6-481F-8365-E2027593CF40}" type="presOf" srcId="{CCE042AB-2EE3-4DE7-9CCE-809CF821FC5E}" destId="{538F839B-865E-450E-810E-BC8C4779C2A1}" srcOrd="0" destOrd="0" presId="urn:microsoft.com/office/officeart/2005/8/layout/vProcess5"/>
    <dgm:cxn modelId="{E7659361-1EDC-4167-A0DF-320C205111F8}" type="presOf" srcId="{6E2F0803-EBEA-40AD-9AB0-B1AAE035DBD1}" destId="{902C0992-C7B2-48C1-B421-C25C32D778AA}" srcOrd="0" destOrd="0" presId="urn:microsoft.com/office/officeart/2005/8/layout/vProcess5"/>
    <dgm:cxn modelId="{8D302C42-312C-4C5F-8B90-0AB18AFE63E0}" type="presOf" srcId="{56124552-E806-4EA7-BB7A-B1D1EF1707C8}" destId="{413C8D4F-25E6-4E29-950E-B75689CD264A}" srcOrd="1" destOrd="0" presId="urn:microsoft.com/office/officeart/2005/8/layout/vProcess5"/>
    <dgm:cxn modelId="{72242545-C92B-4657-8C48-74FDAD05263A}" type="presOf" srcId="{D7DB2A4A-002B-413A-B922-C193F55D975F}" destId="{EB67ACF1-A36F-4397-9022-DFBFC6BF6BF7}" srcOrd="0" destOrd="0" presId="urn:microsoft.com/office/officeart/2005/8/layout/vProcess5"/>
    <dgm:cxn modelId="{05E8524D-3530-4BC8-8598-AB3F38C1AAB5}" type="presOf" srcId="{6E2F0803-EBEA-40AD-9AB0-B1AAE035DBD1}" destId="{08E26DC5-CE4E-49F7-85D5-779FA69CAC3E}" srcOrd="1" destOrd="0" presId="urn:microsoft.com/office/officeart/2005/8/layout/vProcess5"/>
    <dgm:cxn modelId="{0F75567D-C387-4233-92C7-DCFE20DC2E64}" type="presOf" srcId="{52C92567-E5A0-4819-8DFE-BE3392B21651}" destId="{25E5CE95-DAD6-465A-8DD8-E670A7ADF714}" srcOrd="0" destOrd="0" presId="urn:microsoft.com/office/officeart/2005/8/layout/vProcess5"/>
    <dgm:cxn modelId="{8E91ABA2-D876-4B7E-B451-A804C48D78F4}" type="presOf" srcId="{96193BFE-17E9-4949-9866-00D4F838FE76}" destId="{3AA50BDF-BCCE-4031-8411-A50788B64A87}" srcOrd="1" destOrd="0" presId="urn:microsoft.com/office/officeart/2005/8/layout/vProcess5"/>
    <dgm:cxn modelId="{E657E0A5-BD71-4BA4-9976-502E09DAC76F}" type="presOf" srcId="{56124552-E806-4EA7-BB7A-B1D1EF1707C8}" destId="{F6D03803-F2FE-4368-ABAE-678240330C84}" srcOrd="0" destOrd="0" presId="urn:microsoft.com/office/officeart/2005/8/layout/vProcess5"/>
    <dgm:cxn modelId="{BA1321A7-1555-4B1C-A98A-4D15244485AF}" srcId="{52C92567-E5A0-4819-8DFE-BE3392B21651}" destId="{56124552-E806-4EA7-BB7A-B1D1EF1707C8}" srcOrd="2" destOrd="0" parTransId="{4D830B6C-4E05-4676-AF1B-F46B16E7D847}" sibTransId="{D7DB2A4A-002B-413A-B922-C193F55D975F}"/>
    <dgm:cxn modelId="{90FEC7A9-D5EE-4DB1-9408-5EEF119129FE}" type="presOf" srcId="{7CDF01A3-8921-467B-A5D6-6A84C007271D}" destId="{AE1134E8-970A-4CA4-A01A-A991C455FBF3}" srcOrd="0" destOrd="0" presId="urn:microsoft.com/office/officeart/2005/8/layout/vProcess5"/>
    <dgm:cxn modelId="{75B194AE-DE3A-4A95-A947-834274DF4270}" type="presOf" srcId="{EF8AB1A8-BA09-43F1-8E6A-00B8E0B8578F}" destId="{E7B913CB-D5AF-4808-9609-D21E694947FD}" srcOrd="0" destOrd="0" presId="urn:microsoft.com/office/officeart/2005/8/layout/vProcess5"/>
    <dgm:cxn modelId="{BC7DA6B7-D3B3-4DFF-8558-FB10B41EDE55}" type="presOf" srcId="{96193BFE-17E9-4949-9866-00D4F838FE76}" destId="{CFB78E2E-34DE-4508-A8D5-135F7E3C85A6}" srcOrd="0" destOrd="0" presId="urn:microsoft.com/office/officeart/2005/8/layout/vProcess5"/>
    <dgm:cxn modelId="{FF830BB8-0B44-4FBE-98F8-F057904059B7}" type="presOf" srcId="{CDE5F2B7-1B21-4780-843C-2B12A539256D}" destId="{DD43BBEF-FBDF-4A97-A62F-D8616DFB964F}" srcOrd="0" destOrd="0" presId="urn:microsoft.com/office/officeart/2005/8/layout/vProcess5"/>
    <dgm:cxn modelId="{250AC6CB-70BC-43E4-9AE6-366EE8D765B8}" type="presOf" srcId="{EF8AB1A8-BA09-43F1-8E6A-00B8E0B8578F}" destId="{4A7324EA-4045-4900-A7B5-7CFCD18E0DCD}" srcOrd="1" destOrd="0" presId="urn:microsoft.com/office/officeart/2005/8/layout/vProcess5"/>
    <dgm:cxn modelId="{E2E168E8-4266-42DF-933C-AFC94455FD4C}" srcId="{52C92567-E5A0-4819-8DFE-BE3392B21651}" destId="{58B928A7-E2AA-4FDE-8555-07C99964CA69}" srcOrd="1" destOrd="0" parTransId="{7FEBA86E-7269-42D5-AC7B-16F186D04E96}" sibTransId="{7CDF01A3-8921-467B-A5D6-6A84C007271D}"/>
    <dgm:cxn modelId="{33D4B4F8-44D8-4BD8-A910-9A1E2BC9DB8E}" type="presOf" srcId="{58B928A7-E2AA-4FDE-8555-07C99964CA69}" destId="{99257109-7A86-4A66-9DBA-20BEE34A3FD5}" srcOrd="0" destOrd="0" presId="urn:microsoft.com/office/officeart/2005/8/layout/vProcess5"/>
    <dgm:cxn modelId="{EF3F078C-C554-4E42-9277-BD7A67C9D4BF}" type="presParOf" srcId="{25E5CE95-DAD6-465A-8DD8-E670A7ADF714}" destId="{B64391D8-40EE-41BF-8878-628BB03E5852}" srcOrd="0" destOrd="0" presId="urn:microsoft.com/office/officeart/2005/8/layout/vProcess5"/>
    <dgm:cxn modelId="{DD92C3C1-2619-43B0-A3BF-0AAC5ADB197D}" type="presParOf" srcId="{25E5CE95-DAD6-465A-8DD8-E670A7ADF714}" destId="{902C0992-C7B2-48C1-B421-C25C32D778AA}" srcOrd="1" destOrd="0" presId="urn:microsoft.com/office/officeart/2005/8/layout/vProcess5"/>
    <dgm:cxn modelId="{251F4C75-8F22-4AB6-AE48-A191844297F6}" type="presParOf" srcId="{25E5CE95-DAD6-465A-8DD8-E670A7ADF714}" destId="{99257109-7A86-4A66-9DBA-20BEE34A3FD5}" srcOrd="2" destOrd="0" presId="urn:microsoft.com/office/officeart/2005/8/layout/vProcess5"/>
    <dgm:cxn modelId="{F3E8CFA0-CFDB-4149-A2D3-5D2BB234CDC0}" type="presParOf" srcId="{25E5CE95-DAD6-465A-8DD8-E670A7ADF714}" destId="{F6D03803-F2FE-4368-ABAE-678240330C84}" srcOrd="3" destOrd="0" presId="urn:microsoft.com/office/officeart/2005/8/layout/vProcess5"/>
    <dgm:cxn modelId="{FA1EBD91-942B-4A40-878D-B467B055E458}" type="presParOf" srcId="{25E5CE95-DAD6-465A-8DD8-E670A7ADF714}" destId="{CFB78E2E-34DE-4508-A8D5-135F7E3C85A6}" srcOrd="4" destOrd="0" presId="urn:microsoft.com/office/officeart/2005/8/layout/vProcess5"/>
    <dgm:cxn modelId="{9DF6126F-C321-46E5-AA6B-FA481943E19F}" type="presParOf" srcId="{25E5CE95-DAD6-465A-8DD8-E670A7ADF714}" destId="{E7B913CB-D5AF-4808-9609-D21E694947FD}" srcOrd="5" destOrd="0" presId="urn:microsoft.com/office/officeart/2005/8/layout/vProcess5"/>
    <dgm:cxn modelId="{618AE2E6-CD8A-4227-A36F-6181FDF2D24D}" type="presParOf" srcId="{25E5CE95-DAD6-465A-8DD8-E670A7ADF714}" destId="{538F839B-865E-450E-810E-BC8C4779C2A1}" srcOrd="6" destOrd="0" presId="urn:microsoft.com/office/officeart/2005/8/layout/vProcess5"/>
    <dgm:cxn modelId="{8B99595D-84C4-424D-B842-999CE842B8B4}" type="presParOf" srcId="{25E5CE95-DAD6-465A-8DD8-E670A7ADF714}" destId="{AE1134E8-970A-4CA4-A01A-A991C455FBF3}" srcOrd="7" destOrd="0" presId="urn:microsoft.com/office/officeart/2005/8/layout/vProcess5"/>
    <dgm:cxn modelId="{0D4C309B-E209-49DE-BE3F-A006516F29F7}" type="presParOf" srcId="{25E5CE95-DAD6-465A-8DD8-E670A7ADF714}" destId="{EB67ACF1-A36F-4397-9022-DFBFC6BF6BF7}" srcOrd="8" destOrd="0" presId="urn:microsoft.com/office/officeart/2005/8/layout/vProcess5"/>
    <dgm:cxn modelId="{4707B7B7-0F76-4B20-8CDF-6F3477D20684}" type="presParOf" srcId="{25E5CE95-DAD6-465A-8DD8-E670A7ADF714}" destId="{DD43BBEF-FBDF-4A97-A62F-D8616DFB964F}" srcOrd="9" destOrd="0" presId="urn:microsoft.com/office/officeart/2005/8/layout/vProcess5"/>
    <dgm:cxn modelId="{A8B86CFA-FE42-493D-87A1-C68E6A2488CC}" type="presParOf" srcId="{25E5CE95-DAD6-465A-8DD8-E670A7ADF714}" destId="{08E26DC5-CE4E-49F7-85D5-779FA69CAC3E}" srcOrd="10" destOrd="0" presId="urn:microsoft.com/office/officeart/2005/8/layout/vProcess5"/>
    <dgm:cxn modelId="{8B9D02A5-3ACA-4682-AA92-D8EF6A49C1A9}" type="presParOf" srcId="{25E5CE95-DAD6-465A-8DD8-E670A7ADF714}" destId="{86323C36-4C3C-4CA0-A29A-43AB491FE231}" srcOrd="11" destOrd="0" presId="urn:microsoft.com/office/officeart/2005/8/layout/vProcess5"/>
    <dgm:cxn modelId="{6830A609-DC4B-4279-A42D-71F700AB31AB}" type="presParOf" srcId="{25E5CE95-DAD6-465A-8DD8-E670A7ADF714}" destId="{413C8D4F-25E6-4E29-950E-B75689CD264A}" srcOrd="12" destOrd="0" presId="urn:microsoft.com/office/officeart/2005/8/layout/vProcess5"/>
    <dgm:cxn modelId="{59877542-234C-4B01-B721-699FEBBD03BC}" type="presParOf" srcId="{25E5CE95-DAD6-465A-8DD8-E670A7ADF714}" destId="{3AA50BDF-BCCE-4031-8411-A50788B64A87}" srcOrd="13" destOrd="0" presId="urn:microsoft.com/office/officeart/2005/8/layout/vProcess5"/>
    <dgm:cxn modelId="{DE5BE99C-BC4C-4612-9C73-40C6D8AE0169}" type="presParOf" srcId="{25E5CE95-DAD6-465A-8DD8-E670A7ADF714}" destId="{4A7324EA-4045-4900-A7B5-7CFCD18E0DCD}"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383B965-B01A-4934-9C07-58C9C3ECFA19}" type="doc">
      <dgm:prSet loTypeId="urn:microsoft.com/office/officeart/2008/layout/LinedList" loCatId="list" qsTypeId="urn:microsoft.com/office/officeart/2005/8/quickstyle/simple4" qsCatId="simple" csTypeId="urn:microsoft.com/office/officeart/2005/8/colors/colorful5" csCatId="colorful"/>
      <dgm:spPr/>
      <dgm:t>
        <a:bodyPr/>
        <a:lstStyle/>
        <a:p>
          <a:endParaRPr lang="en-US"/>
        </a:p>
      </dgm:t>
    </dgm:pt>
    <dgm:pt modelId="{80778867-BE52-4C8D-8CF3-E3D1B9C64936}">
      <dgm:prSet/>
      <dgm:spPr/>
      <dgm:t>
        <a:bodyPr/>
        <a:lstStyle/>
        <a:p>
          <a:r>
            <a:rPr lang="en-US"/>
            <a:t>Abir, T. and Khan, M.Y.H., 2022. Importance of ICT advancement and culture of adaptation in the tourism and hospitality industry for developing countries. In ICT As innovator between tourism and culture (pp. 30-41). IGI Global.</a:t>
          </a:r>
        </a:p>
      </dgm:t>
    </dgm:pt>
    <dgm:pt modelId="{B5165A4C-C352-40EC-939B-78837D5F422B}" type="parTrans" cxnId="{40C100C3-93E0-4AA7-9767-466114D82C88}">
      <dgm:prSet/>
      <dgm:spPr/>
      <dgm:t>
        <a:bodyPr/>
        <a:lstStyle/>
        <a:p>
          <a:endParaRPr lang="en-US"/>
        </a:p>
      </dgm:t>
    </dgm:pt>
    <dgm:pt modelId="{34153F80-1CD0-4778-B627-DEAC4AE46F14}" type="sibTrans" cxnId="{40C100C3-93E0-4AA7-9767-466114D82C88}">
      <dgm:prSet/>
      <dgm:spPr/>
      <dgm:t>
        <a:bodyPr/>
        <a:lstStyle/>
        <a:p>
          <a:endParaRPr lang="en-US"/>
        </a:p>
      </dgm:t>
    </dgm:pt>
    <dgm:pt modelId="{42473C2C-2E70-4BD2-BA78-476DB01EC6A1}">
      <dgm:prSet/>
      <dgm:spPr/>
      <dgm:t>
        <a:bodyPr/>
        <a:lstStyle/>
        <a:p>
          <a:r>
            <a:rPr lang="en-US"/>
            <a:t>Banyeva, I., Lebedieva, N., Nehrey, M., Velychko, O., Petrova, O. and Peresichna, S., 2023. Digital Tools of Marketing Strategies in Hotel Branding. Journal of Information Technology Management, 15(1), pp.62-88.</a:t>
          </a:r>
        </a:p>
      </dgm:t>
    </dgm:pt>
    <dgm:pt modelId="{30D64C67-071F-4FD8-8E36-40C37C76B712}" type="parTrans" cxnId="{087493D9-FA49-4486-BCD6-1C2B6DD677A2}">
      <dgm:prSet/>
      <dgm:spPr/>
      <dgm:t>
        <a:bodyPr/>
        <a:lstStyle/>
        <a:p>
          <a:endParaRPr lang="en-US"/>
        </a:p>
      </dgm:t>
    </dgm:pt>
    <dgm:pt modelId="{4907A3A3-0A29-4D50-9648-23ABF392DBD3}" type="sibTrans" cxnId="{087493D9-FA49-4486-BCD6-1C2B6DD677A2}">
      <dgm:prSet/>
      <dgm:spPr/>
      <dgm:t>
        <a:bodyPr/>
        <a:lstStyle/>
        <a:p>
          <a:endParaRPr lang="en-US"/>
        </a:p>
      </dgm:t>
    </dgm:pt>
    <dgm:pt modelId="{2F7E06AF-A7CB-47D3-8F55-CC01F29BE3F7}">
      <dgm:prSet/>
      <dgm:spPr/>
      <dgm:t>
        <a:bodyPr/>
        <a:lstStyle/>
        <a:p>
          <a:r>
            <a:rPr lang="en-US"/>
            <a:t>Barreto, N. and Mayya, S., SWOC Analysis of Marriott International-A Case Study.</a:t>
          </a:r>
        </a:p>
      </dgm:t>
    </dgm:pt>
    <dgm:pt modelId="{62372D00-AFE8-4FBA-BD25-FC3A6918B75F}" type="parTrans" cxnId="{2D843731-B20D-478D-9921-05A7AA0A2798}">
      <dgm:prSet/>
      <dgm:spPr/>
      <dgm:t>
        <a:bodyPr/>
        <a:lstStyle/>
        <a:p>
          <a:endParaRPr lang="en-US"/>
        </a:p>
      </dgm:t>
    </dgm:pt>
    <dgm:pt modelId="{D6857A41-980B-4AD2-AD87-8CD912DC99CA}" type="sibTrans" cxnId="{2D843731-B20D-478D-9921-05A7AA0A2798}">
      <dgm:prSet/>
      <dgm:spPr/>
      <dgm:t>
        <a:bodyPr/>
        <a:lstStyle/>
        <a:p>
          <a:endParaRPr lang="en-US"/>
        </a:p>
      </dgm:t>
    </dgm:pt>
    <dgm:pt modelId="{547B50E7-4A1B-466F-92FE-2A277815889C}">
      <dgm:prSet/>
      <dgm:spPr/>
      <dgm:t>
        <a:bodyPr/>
        <a:lstStyle/>
        <a:p>
          <a:r>
            <a:rPr lang="en-US"/>
            <a:t>Catana, Ş.A. and Toma, S.G., 2021. Entrepreneurship in the hospitality industry. Case study: Marriott International. SEA-Practical Application of Science, (27), pp.221-225.</a:t>
          </a:r>
        </a:p>
      </dgm:t>
    </dgm:pt>
    <dgm:pt modelId="{F462F438-CFF7-4234-9A0C-C5450CAAA8F6}" type="parTrans" cxnId="{195439E1-E963-40BA-B4DB-C240F216B5EB}">
      <dgm:prSet/>
      <dgm:spPr/>
      <dgm:t>
        <a:bodyPr/>
        <a:lstStyle/>
        <a:p>
          <a:endParaRPr lang="en-US"/>
        </a:p>
      </dgm:t>
    </dgm:pt>
    <dgm:pt modelId="{6456EAF2-C03F-4F56-87E5-2BC929FEAF6B}" type="sibTrans" cxnId="{195439E1-E963-40BA-B4DB-C240F216B5EB}">
      <dgm:prSet/>
      <dgm:spPr/>
      <dgm:t>
        <a:bodyPr/>
        <a:lstStyle/>
        <a:p>
          <a:endParaRPr lang="en-US"/>
        </a:p>
      </dgm:t>
    </dgm:pt>
    <dgm:pt modelId="{64A18B91-6CB1-4A29-855B-5EE26838C8C8}">
      <dgm:prSet/>
      <dgm:spPr/>
      <dgm:t>
        <a:bodyPr/>
        <a:lstStyle/>
        <a:p>
          <a:r>
            <a:rPr lang="en-US"/>
            <a:t>Darsin, J., Rosner, J., Urdaneta, C. and Yepes, M., 2019. Marriott International: Exploring and Understanding Disruption in the Hospitality Industry in South Florida. Journal of Multidisciplinary Research, 11(1), pp.99-119.</a:t>
          </a:r>
        </a:p>
      </dgm:t>
    </dgm:pt>
    <dgm:pt modelId="{133A684A-EFA4-45A9-8F73-A698D92D95B0}" type="parTrans" cxnId="{BE1B27E6-5E74-4006-96A8-B39E88046EF0}">
      <dgm:prSet/>
      <dgm:spPr/>
      <dgm:t>
        <a:bodyPr/>
        <a:lstStyle/>
        <a:p>
          <a:endParaRPr lang="en-US"/>
        </a:p>
      </dgm:t>
    </dgm:pt>
    <dgm:pt modelId="{53725F4B-B952-41C2-9E85-46D913E4E4F0}" type="sibTrans" cxnId="{BE1B27E6-5E74-4006-96A8-B39E88046EF0}">
      <dgm:prSet/>
      <dgm:spPr/>
      <dgm:t>
        <a:bodyPr/>
        <a:lstStyle/>
        <a:p>
          <a:endParaRPr lang="en-US"/>
        </a:p>
      </dgm:t>
    </dgm:pt>
    <dgm:pt modelId="{228A0032-AC74-487D-8326-2BF76323CC8C}">
      <dgm:prSet/>
      <dgm:spPr/>
      <dgm:t>
        <a:bodyPr/>
        <a:lstStyle/>
        <a:p>
          <a:r>
            <a:rPr lang="en-US"/>
            <a:t>Hossain, M.S., Sambasivan, M., Abuelhassan, A.E. and Khalifa, G.S.A., 2020. Factors influencing customer citizenship behaviour in the hospitality industry. Annals of Leisure Research, pp.1-24.</a:t>
          </a:r>
        </a:p>
      </dgm:t>
    </dgm:pt>
    <dgm:pt modelId="{EC3A7154-DB02-459A-8758-FE924757F6D6}" type="parTrans" cxnId="{C7EF1B84-C274-4E6F-BB6E-726AC26255DB}">
      <dgm:prSet/>
      <dgm:spPr/>
      <dgm:t>
        <a:bodyPr/>
        <a:lstStyle/>
        <a:p>
          <a:endParaRPr lang="en-US"/>
        </a:p>
      </dgm:t>
    </dgm:pt>
    <dgm:pt modelId="{10DF5924-17EB-4BA7-B7F7-A52982C863D5}" type="sibTrans" cxnId="{C7EF1B84-C274-4E6F-BB6E-726AC26255DB}">
      <dgm:prSet/>
      <dgm:spPr/>
      <dgm:t>
        <a:bodyPr/>
        <a:lstStyle/>
        <a:p>
          <a:endParaRPr lang="en-US"/>
        </a:p>
      </dgm:t>
    </dgm:pt>
    <dgm:pt modelId="{F0CDC84F-EDDA-4726-852E-C9CF3848E5FB}">
      <dgm:prSet/>
      <dgm:spPr/>
      <dgm:t>
        <a:bodyPr/>
        <a:lstStyle/>
        <a:p>
          <a:r>
            <a:rPr lang="en-US"/>
            <a:t>Ikebuchi, N.L.A., Triyuni, N.N. and Astawa, I.K., 2022. Increasing Marriott Bonvoy Membership Through Green Marketing at Fairfield by Marriott Bali Legian. Repositori Politeknik Negeri Bali.</a:t>
          </a:r>
        </a:p>
      </dgm:t>
    </dgm:pt>
    <dgm:pt modelId="{7877A501-5A78-43BD-AFA9-07E54390FCF3}" type="parTrans" cxnId="{67F9099D-985F-43D7-B5BB-A78A6A3BC54E}">
      <dgm:prSet/>
      <dgm:spPr/>
      <dgm:t>
        <a:bodyPr/>
        <a:lstStyle/>
        <a:p>
          <a:endParaRPr lang="en-US"/>
        </a:p>
      </dgm:t>
    </dgm:pt>
    <dgm:pt modelId="{65F3D0D7-6214-4086-94DF-FF7EFE1DBBBA}" type="sibTrans" cxnId="{67F9099D-985F-43D7-B5BB-A78A6A3BC54E}">
      <dgm:prSet/>
      <dgm:spPr/>
      <dgm:t>
        <a:bodyPr/>
        <a:lstStyle/>
        <a:p>
          <a:endParaRPr lang="en-US"/>
        </a:p>
      </dgm:t>
    </dgm:pt>
    <dgm:pt modelId="{3477FCC6-1686-4A08-A9AD-C66DE13B0A6F}">
      <dgm:prSet/>
      <dgm:spPr/>
      <dgm:t>
        <a:bodyPr/>
        <a:lstStyle/>
        <a:p>
          <a:r>
            <a:rPr lang="en-US"/>
            <a:t>Ikebuchi, N.L.A., Triyuni, N.N. and Astawa, I.K., 2022. Increasing Marriott Bonvoy Membership Through Green Marketing at Fairfield by Marriott Bali Legian. Repositori Politeknik Negeri Bali.</a:t>
          </a:r>
        </a:p>
      </dgm:t>
    </dgm:pt>
    <dgm:pt modelId="{B0243258-A473-48F4-BADE-9F17AB5438E3}" type="parTrans" cxnId="{1AA2F786-E8B2-4324-B8A6-B837252BB7F7}">
      <dgm:prSet/>
      <dgm:spPr/>
      <dgm:t>
        <a:bodyPr/>
        <a:lstStyle/>
        <a:p>
          <a:endParaRPr lang="en-US"/>
        </a:p>
      </dgm:t>
    </dgm:pt>
    <dgm:pt modelId="{688B20B4-90D0-4B26-8C3C-9878D6FF1FBD}" type="sibTrans" cxnId="{1AA2F786-E8B2-4324-B8A6-B837252BB7F7}">
      <dgm:prSet/>
      <dgm:spPr/>
      <dgm:t>
        <a:bodyPr/>
        <a:lstStyle/>
        <a:p>
          <a:endParaRPr lang="en-US"/>
        </a:p>
      </dgm:t>
    </dgm:pt>
    <dgm:pt modelId="{6DBBC6F7-B691-44FF-9407-626D0BE64803}">
      <dgm:prSet/>
      <dgm:spPr/>
      <dgm:t>
        <a:bodyPr/>
        <a:lstStyle/>
        <a:p>
          <a:r>
            <a:rPr lang="en-US"/>
            <a:t>Jainchill, J., 2021. Ritz-Carlton Yacht Collection joins Marriott's Bonvoy rewards program.</a:t>
          </a:r>
        </a:p>
      </dgm:t>
    </dgm:pt>
    <dgm:pt modelId="{D11E78D8-7423-489A-8A9B-E7A8537D4BAC}" type="parTrans" cxnId="{C73034B5-0DB1-4A2D-AA6E-93AE1B408214}">
      <dgm:prSet/>
      <dgm:spPr/>
      <dgm:t>
        <a:bodyPr/>
        <a:lstStyle/>
        <a:p>
          <a:endParaRPr lang="en-US"/>
        </a:p>
      </dgm:t>
    </dgm:pt>
    <dgm:pt modelId="{D84241C4-54B5-4E15-844C-8D70D4772A28}" type="sibTrans" cxnId="{C73034B5-0DB1-4A2D-AA6E-93AE1B408214}">
      <dgm:prSet/>
      <dgm:spPr/>
      <dgm:t>
        <a:bodyPr/>
        <a:lstStyle/>
        <a:p>
          <a:endParaRPr lang="en-US"/>
        </a:p>
      </dgm:t>
    </dgm:pt>
    <dgm:pt modelId="{B92B5C9F-36B2-4E51-BC94-7D2D09DB7C8F}">
      <dgm:prSet/>
      <dgm:spPr/>
      <dgm:t>
        <a:bodyPr/>
        <a:lstStyle/>
        <a:p>
          <a:r>
            <a:rPr lang="en-US"/>
            <a:t>Lemy, D., Goh, E. and Ferry, J., 2019. Moving out of the silo: How service quality innovations can develop customer loyalty in Indonesia's hotels. Journal of Vacation Marketing, 25(4), pp.462-479.</a:t>
          </a:r>
        </a:p>
      </dgm:t>
    </dgm:pt>
    <dgm:pt modelId="{FB2987AA-7AB8-479B-A29A-D5581A656E0F}" type="parTrans" cxnId="{BAEF4F56-2B30-4762-880D-4436210CA1DD}">
      <dgm:prSet/>
      <dgm:spPr/>
      <dgm:t>
        <a:bodyPr/>
        <a:lstStyle/>
        <a:p>
          <a:endParaRPr lang="en-US"/>
        </a:p>
      </dgm:t>
    </dgm:pt>
    <dgm:pt modelId="{53586938-41CF-4C91-96CB-2D5F278EB3CB}" type="sibTrans" cxnId="{BAEF4F56-2B30-4762-880D-4436210CA1DD}">
      <dgm:prSet/>
      <dgm:spPr/>
      <dgm:t>
        <a:bodyPr/>
        <a:lstStyle/>
        <a:p>
          <a:endParaRPr lang="en-US"/>
        </a:p>
      </dgm:t>
    </dgm:pt>
    <dgm:pt modelId="{EBF7AE4B-D090-475C-B64B-4DBABB047AC2}">
      <dgm:prSet/>
      <dgm:spPr/>
      <dgm:t>
        <a:bodyPr/>
        <a:lstStyle/>
        <a:p>
          <a:r>
            <a:rPr lang="en-US"/>
            <a:t>Peyton, Z., 2021. Analisis Efektivitas Penerapan Layanan Mobile Check-In Pada Aplikasi Marriott Bonvoy Bagi Guest Relation Officer: Studi Kasus The Ritz-Carlton Mega Kuningan, Jakarta (Doctoral dissertation, Universitas Matana).</a:t>
          </a:r>
        </a:p>
      </dgm:t>
    </dgm:pt>
    <dgm:pt modelId="{1F1007A3-F677-481F-A29B-6DB2E25EB784}" type="parTrans" cxnId="{E0CA6770-55B6-4EC4-BA32-C42109DB47D3}">
      <dgm:prSet/>
      <dgm:spPr/>
      <dgm:t>
        <a:bodyPr/>
        <a:lstStyle/>
        <a:p>
          <a:endParaRPr lang="en-US"/>
        </a:p>
      </dgm:t>
    </dgm:pt>
    <dgm:pt modelId="{1FA8AAF4-0205-4B71-BB2C-529597C0A7FD}" type="sibTrans" cxnId="{E0CA6770-55B6-4EC4-BA32-C42109DB47D3}">
      <dgm:prSet/>
      <dgm:spPr/>
      <dgm:t>
        <a:bodyPr/>
        <a:lstStyle/>
        <a:p>
          <a:endParaRPr lang="en-US"/>
        </a:p>
      </dgm:t>
    </dgm:pt>
    <dgm:pt modelId="{0D4D3DF6-0AB3-4E0D-9719-0BE411E3158F}" type="pres">
      <dgm:prSet presAssocID="{F383B965-B01A-4934-9C07-58C9C3ECFA19}" presName="vert0" presStyleCnt="0">
        <dgm:presLayoutVars>
          <dgm:dir/>
          <dgm:animOne val="branch"/>
          <dgm:animLvl val="lvl"/>
        </dgm:presLayoutVars>
      </dgm:prSet>
      <dgm:spPr/>
    </dgm:pt>
    <dgm:pt modelId="{0A2700A6-8DA3-46CB-83E7-C10D8134549E}" type="pres">
      <dgm:prSet presAssocID="{80778867-BE52-4C8D-8CF3-E3D1B9C64936}" presName="thickLine" presStyleLbl="alignNode1" presStyleIdx="0" presStyleCnt="11"/>
      <dgm:spPr/>
    </dgm:pt>
    <dgm:pt modelId="{DB74BFC8-C7FF-446D-8FDB-654144A0F98E}" type="pres">
      <dgm:prSet presAssocID="{80778867-BE52-4C8D-8CF3-E3D1B9C64936}" presName="horz1" presStyleCnt="0"/>
      <dgm:spPr/>
    </dgm:pt>
    <dgm:pt modelId="{7E7E1FEF-72F8-4C81-A53C-D1CF72AC4F65}" type="pres">
      <dgm:prSet presAssocID="{80778867-BE52-4C8D-8CF3-E3D1B9C64936}" presName="tx1" presStyleLbl="revTx" presStyleIdx="0" presStyleCnt="11"/>
      <dgm:spPr/>
    </dgm:pt>
    <dgm:pt modelId="{B12B18AE-3718-426F-8F50-DAC83F83C44B}" type="pres">
      <dgm:prSet presAssocID="{80778867-BE52-4C8D-8CF3-E3D1B9C64936}" presName="vert1" presStyleCnt="0"/>
      <dgm:spPr/>
    </dgm:pt>
    <dgm:pt modelId="{C3623C38-3E29-406E-B023-B66827B0AA76}" type="pres">
      <dgm:prSet presAssocID="{42473C2C-2E70-4BD2-BA78-476DB01EC6A1}" presName="thickLine" presStyleLbl="alignNode1" presStyleIdx="1" presStyleCnt="11"/>
      <dgm:spPr/>
    </dgm:pt>
    <dgm:pt modelId="{4DC3A708-52A7-4AC2-A0E2-D0C0DE4C6E08}" type="pres">
      <dgm:prSet presAssocID="{42473C2C-2E70-4BD2-BA78-476DB01EC6A1}" presName="horz1" presStyleCnt="0"/>
      <dgm:spPr/>
    </dgm:pt>
    <dgm:pt modelId="{F162D54F-25EC-457C-9B5B-5E9AAD6953E3}" type="pres">
      <dgm:prSet presAssocID="{42473C2C-2E70-4BD2-BA78-476DB01EC6A1}" presName="tx1" presStyleLbl="revTx" presStyleIdx="1" presStyleCnt="11"/>
      <dgm:spPr/>
    </dgm:pt>
    <dgm:pt modelId="{472C0620-B15A-4855-8595-875DCFDF8572}" type="pres">
      <dgm:prSet presAssocID="{42473C2C-2E70-4BD2-BA78-476DB01EC6A1}" presName="vert1" presStyleCnt="0"/>
      <dgm:spPr/>
    </dgm:pt>
    <dgm:pt modelId="{695FAEF7-6AEF-4CB3-BD53-B4C930FC815E}" type="pres">
      <dgm:prSet presAssocID="{2F7E06AF-A7CB-47D3-8F55-CC01F29BE3F7}" presName="thickLine" presStyleLbl="alignNode1" presStyleIdx="2" presStyleCnt="11"/>
      <dgm:spPr/>
    </dgm:pt>
    <dgm:pt modelId="{A108BB8C-E5C7-4EC2-BA62-A11A67EC3426}" type="pres">
      <dgm:prSet presAssocID="{2F7E06AF-A7CB-47D3-8F55-CC01F29BE3F7}" presName="horz1" presStyleCnt="0"/>
      <dgm:spPr/>
    </dgm:pt>
    <dgm:pt modelId="{79B2CAA7-60CE-42CD-9F38-0DA9BBE5A1E7}" type="pres">
      <dgm:prSet presAssocID="{2F7E06AF-A7CB-47D3-8F55-CC01F29BE3F7}" presName="tx1" presStyleLbl="revTx" presStyleIdx="2" presStyleCnt="11"/>
      <dgm:spPr/>
    </dgm:pt>
    <dgm:pt modelId="{78A5C76B-2B2B-487F-8CFE-16ED03A791FC}" type="pres">
      <dgm:prSet presAssocID="{2F7E06AF-A7CB-47D3-8F55-CC01F29BE3F7}" presName="vert1" presStyleCnt="0"/>
      <dgm:spPr/>
    </dgm:pt>
    <dgm:pt modelId="{A6937C90-F9C9-474C-B262-E124354FCAB4}" type="pres">
      <dgm:prSet presAssocID="{547B50E7-4A1B-466F-92FE-2A277815889C}" presName="thickLine" presStyleLbl="alignNode1" presStyleIdx="3" presStyleCnt="11"/>
      <dgm:spPr/>
    </dgm:pt>
    <dgm:pt modelId="{AF3C9484-7D09-476E-94C9-0AC511706C72}" type="pres">
      <dgm:prSet presAssocID="{547B50E7-4A1B-466F-92FE-2A277815889C}" presName="horz1" presStyleCnt="0"/>
      <dgm:spPr/>
    </dgm:pt>
    <dgm:pt modelId="{9605508A-F50B-4FA1-9EFC-A2E7ECB72B6B}" type="pres">
      <dgm:prSet presAssocID="{547B50E7-4A1B-466F-92FE-2A277815889C}" presName="tx1" presStyleLbl="revTx" presStyleIdx="3" presStyleCnt="11"/>
      <dgm:spPr/>
    </dgm:pt>
    <dgm:pt modelId="{308AFF37-7348-42A1-92F8-4C4B1D6618D0}" type="pres">
      <dgm:prSet presAssocID="{547B50E7-4A1B-466F-92FE-2A277815889C}" presName="vert1" presStyleCnt="0"/>
      <dgm:spPr/>
    </dgm:pt>
    <dgm:pt modelId="{E4218AD4-7031-4DF1-BB15-D879FFAB0793}" type="pres">
      <dgm:prSet presAssocID="{64A18B91-6CB1-4A29-855B-5EE26838C8C8}" presName="thickLine" presStyleLbl="alignNode1" presStyleIdx="4" presStyleCnt="11"/>
      <dgm:spPr/>
    </dgm:pt>
    <dgm:pt modelId="{2E044672-7B5C-403B-9F7A-1F72900868CA}" type="pres">
      <dgm:prSet presAssocID="{64A18B91-6CB1-4A29-855B-5EE26838C8C8}" presName="horz1" presStyleCnt="0"/>
      <dgm:spPr/>
    </dgm:pt>
    <dgm:pt modelId="{8A9E5B34-A8A7-4BB9-957D-7077F65AB61C}" type="pres">
      <dgm:prSet presAssocID="{64A18B91-6CB1-4A29-855B-5EE26838C8C8}" presName="tx1" presStyleLbl="revTx" presStyleIdx="4" presStyleCnt="11"/>
      <dgm:spPr/>
    </dgm:pt>
    <dgm:pt modelId="{43082ECD-FA94-4463-A2B6-27928DEFB940}" type="pres">
      <dgm:prSet presAssocID="{64A18B91-6CB1-4A29-855B-5EE26838C8C8}" presName="vert1" presStyleCnt="0"/>
      <dgm:spPr/>
    </dgm:pt>
    <dgm:pt modelId="{D2B373CA-9493-400C-A98D-1170BC1B0607}" type="pres">
      <dgm:prSet presAssocID="{228A0032-AC74-487D-8326-2BF76323CC8C}" presName="thickLine" presStyleLbl="alignNode1" presStyleIdx="5" presStyleCnt="11"/>
      <dgm:spPr/>
    </dgm:pt>
    <dgm:pt modelId="{568DDB8A-ADFC-435B-847F-C366299F5465}" type="pres">
      <dgm:prSet presAssocID="{228A0032-AC74-487D-8326-2BF76323CC8C}" presName="horz1" presStyleCnt="0"/>
      <dgm:spPr/>
    </dgm:pt>
    <dgm:pt modelId="{63BD020E-C96B-4EE5-B8FA-1F3C07B82993}" type="pres">
      <dgm:prSet presAssocID="{228A0032-AC74-487D-8326-2BF76323CC8C}" presName="tx1" presStyleLbl="revTx" presStyleIdx="5" presStyleCnt="11"/>
      <dgm:spPr/>
    </dgm:pt>
    <dgm:pt modelId="{D5814C1A-E648-4EE1-A846-01F3A305B32A}" type="pres">
      <dgm:prSet presAssocID="{228A0032-AC74-487D-8326-2BF76323CC8C}" presName="vert1" presStyleCnt="0"/>
      <dgm:spPr/>
    </dgm:pt>
    <dgm:pt modelId="{45ABAC90-C234-4E1E-8BE4-0F6F327C9094}" type="pres">
      <dgm:prSet presAssocID="{F0CDC84F-EDDA-4726-852E-C9CF3848E5FB}" presName="thickLine" presStyleLbl="alignNode1" presStyleIdx="6" presStyleCnt="11"/>
      <dgm:spPr/>
    </dgm:pt>
    <dgm:pt modelId="{110193AB-185B-45C9-A3F6-130F7239D583}" type="pres">
      <dgm:prSet presAssocID="{F0CDC84F-EDDA-4726-852E-C9CF3848E5FB}" presName="horz1" presStyleCnt="0"/>
      <dgm:spPr/>
    </dgm:pt>
    <dgm:pt modelId="{282ED7F6-C3CB-4AEE-9145-59074CB49D8D}" type="pres">
      <dgm:prSet presAssocID="{F0CDC84F-EDDA-4726-852E-C9CF3848E5FB}" presName="tx1" presStyleLbl="revTx" presStyleIdx="6" presStyleCnt="11"/>
      <dgm:spPr/>
    </dgm:pt>
    <dgm:pt modelId="{581673C7-3E8A-4B15-965F-E5657B564904}" type="pres">
      <dgm:prSet presAssocID="{F0CDC84F-EDDA-4726-852E-C9CF3848E5FB}" presName="vert1" presStyleCnt="0"/>
      <dgm:spPr/>
    </dgm:pt>
    <dgm:pt modelId="{9928D422-4795-46A7-BDCD-95313A17C991}" type="pres">
      <dgm:prSet presAssocID="{3477FCC6-1686-4A08-A9AD-C66DE13B0A6F}" presName="thickLine" presStyleLbl="alignNode1" presStyleIdx="7" presStyleCnt="11"/>
      <dgm:spPr/>
    </dgm:pt>
    <dgm:pt modelId="{A41EAB1A-6410-4377-A4F6-332538194ED4}" type="pres">
      <dgm:prSet presAssocID="{3477FCC6-1686-4A08-A9AD-C66DE13B0A6F}" presName="horz1" presStyleCnt="0"/>
      <dgm:spPr/>
    </dgm:pt>
    <dgm:pt modelId="{9B1FD33E-50DA-4322-93A5-4050C1E3FA1D}" type="pres">
      <dgm:prSet presAssocID="{3477FCC6-1686-4A08-A9AD-C66DE13B0A6F}" presName="tx1" presStyleLbl="revTx" presStyleIdx="7" presStyleCnt="11"/>
      <dgm:spPr/>
    </dgm:pt>
    <dgm:pt modelId="{18EB8E97-40CB-4AEB-952F-B0BE28CF68B6}" type="pres">
      <dgm:prSet presAssocID="{3477FCC6-1686-4A08-A9AD-C66DE13B0A6F}" presName="vert1" presStyleCnt="0"/>
      <dgm:spPr/>
    </dgm:pt>
    <dgm:pt modelId="{779A9C61-F893-4FB0-B22B-F4B0A0B75D4E}" type="pres">
      <dgm:prSet presAssocID="{6DBBC6F7-B691-44FF-9407-626D0BE64803}" presName="thickLine" presStyleLbl="alignNode1" presStyleIdx="8" presStyleCnt="11"/>
      <dgm:spPr/>
    </dgm:pt>
    <dgm:pt modelId="{D505176B-3327-4893-A4CB-7DFA6A3BB117}" type="pres">
      <dgm:prSet presAssocID="{6DBBC6F7-B691-44FF-9407-626D0BE64803}" presName="horz1" presStyleCnt="0"/>
      <dgm:spPr/>
    </dgm:pt>
    <dgm:pt modelId="{D90DF48B-C963-42D0-B40A-25A1400B12B4}" type="pres">
      <dgm:prSet presAssocID="{6DBBC6F7-B691-44FF-9407-626D0BE64803}" presName="tx1" presStyleLbl="revTx" presStyleIdx="8" presStyleCnt="11"/>
      <dgm:spPr/>
    </dgm:pt>
    <dgm:pt modelId="{F241F5DF-053A-437E-B53B-0E12DD423AC5}" type="pres">
      <dgm:prSet presAssocID="{6DBBC6F7-B691-44FF-9407-626D0BE64803}" presName="vert1" presStyleCnt="0"/>
      <dgm:spPr/>
    </dgm:pt>
    <dgm:pt modelId="{20D87EE1-3989-464C-8C2F-4538ABB6CC76}" type="pres">
      <dgm:prSet presAssocID="{B92B5C9F-36B2-4E51-BC94-7D2D09DB7C8F}" presName="thickLine" presStyleLbl="alignNode1" presStyleIdx="9" presStyleCnt="11"/>
      <dgm:spPr/>
    </dgm:pt>
    <dgm:pt modelId="{558EE494-73EC-4D77-8660-79809E1B3FCB}" type="pres">
      <dgm:prSet presAssocID="{B92B5C9F-36B2-4E51-BC94-7D2D09DB7C8F}" presName="horz1" presStyleCnt="0"/>
      <dgm:spPr/>
    </dgm:pt>
    <dgm:pt modelId="{A32A7026-6AC0-4D15-B9AF-BA479D5DC1D1}" type="pres">
      <dgm:prSet presAssocID="{B92B5C9F-36B2-4E51-BC94-7D2D09DB7C8F}" presName="tx1" presStyleLbl="revTx" presStyleIdx="9" presStyleCnt="11"/>
      <dgm:spPr/>
    </dgm:pt>
    <dgm:pt modelId="{0A1A77CB-BA60-4FEB-93DA-86AD4CBC0BFC}" type="pres">
      <dgm:prSet presAssocID="{B92B5C9F-36B2-4E51-BC94-7D2D09DB7C8F}" presName="vert1" presStyleCnt="0"/>
      <dgm:spPr/>
    </dgm:pt>
    <dgm:pt modelId="{C7E2662A-96FB-49F3-8D8A-2C25484437AE}" type="pres">
      <dgm:prSet presAssocID="{EBF7AE4B-D090-475C-B64B-4DBABB047AC2}" presName="thickLine" presStyleLbl="alignNode1" presStyleIdx="10" presStyleCnt="11"/>
      <dgm:spPr/>
    </dgm:pt>
    <dgm:pt modelId="{491655DB-1272-4450-BD43-FA5036631F0B}" type="pres">
      <dgm:prSet presAssocID="{EBF7AE4B-D090-475C-B64B-4DBABB047AC2}" presName="horz1" presStyleCnt="0"/>
      <dgm:spPr/>
    </dgm:pt>
    <dgm:pt modelId="{7604860F-28ED-4C65-991A-08AA01AF2B84}" type="pres">
      <dgm:prSet presAssocID="{EBF7AE4B-D090-475C-B64B-4DBABB047AC2}" presName="tx1" presStyleLbl="revTx" presStyleIdx="10" presStyleCnt="11"/>
      <dgm:spPr/>
    </dgm:pt>
    <dgm:pt modelId="{A046306F-A557-422D-97E2-B4902983942E}" type="pres">
      <dgm:prSet presAssocID="{EBF7AE4B-D090-475C-B64B-4DBABB047AC2}" presName="vert1" presStyleCnt="0"/>
      <dgm:spPr/>
    </dgm:pt>
  </dgm:ptLst>
  <dgm:cxnLst>
    <dgm:cxn modelId="{A6154B1B-08E6-4DC5-B058-468DFC87C95E}" type="presOf" srcId="{F0CDC84F-EDDA-4726-852E-C9CF3848E5FB}" destId="{282ED7F6-C3CB-4AEE-9145-59074CB49D8D}" srcOrd="0" destOrd="0" presId="urn:microsoft.com/office/officeart/2008/layout/LinedList"/>
    <dgm:cxn modelId="{B348412B-CDAD-41E4-B52B-195C2AC937EA}" type="presOf" srcId="{228A0032-AC74-487D-8326-2BF76323CC8C}" destId="{63BD020E-C96B-4EE5-B8FA-1F3C07B82993}" srcOrd="0" destOrd="0" presId="urn:microsoft.com/office/officeart/2008/layout/LinedList"/>
    <dgm:cxn modelId="{2D843731-B20D-478D-9921-05A7AA0A2798}" srcId="{F383B965-B01A-4934-9C07-58C9C3ECFA19}" destId="{2F7E06AF-A7CB-47D3-8F55-CC01F29BE3F7}" srcOrd="2" destOrd="0" parTransId="{62372D00-AFE8-4FBA-BD25-FC3A6918B75F}" sibTransId="{D6857A41-980B-4AD2-AD87-8CD912DC99CA}"/>
    <dgm:cxn modelId="{BBA7CE5D-90F0-49B0-81B5-A084B6B79BBA}" type="presOf" srcId="{80778867-BE52-4C8D-8CF3-E3D1B9C64936}" destId="{7E7E1FEF-72F8-4C81-A53C-D1CF72AC4F65}" srcOrd="0" destOrd="0" presId="urn:microsoft.com/office/officeart/2008/layout/LinedList"/>
    <dgm:cxn modelId="{E0CA6770-55B6-4EC4-BA32-C42109DB47D3}" srcId="{F383B965-B01A-4934-9C07-58C9C3ECFA19}" destId="{EBF7AE4B-D090-475C-B64B-4DBABB047AC2}" srcOrd="10" destOrd="0" parTransId="{1F1007A3-F677-481F-A29B-6DB2E25EB784}" sibTransId="{1FA8AAF4-0205-4B71-BB2C-529597C0A7FD}"/>
    <dgm:cxn modelId="{595BCC54-325F-41DF-8381-B7DC5319BC89}" type="presOf" srcId="{EBF7AE4B-D090-475C-B64B-4DBABB047AC2}" destId="{7604860F-28ED-4C65-991A-08AA01AF2B84}" srcOrd="0" destOrd="0" presId="urn:microsoft.com/office/officeart/2008/layout/LinedList"/>
    <dgm:cxn modelId="{BAEF4F56-2B30-4762-880D-4436210CA1DD}" srcId="{F383B965-B01A-4934-9C07-58C9C3ECFA19}" destId="{B92B5C9F-36B2-4E51-BC94-7D2D09DB7C8F}" srcOrd="9" destOrd="0" parTransId="{FB2987AA-7AB8-479B-A29A-D5581A656E0F}" sibTransId="{53586938-41CF-4C91-96CB-2D5F278EB3CB}"/>
    <dgm:cxn modelId="{2EE3DA83-DB51-4B72-99EA-20F3367C658D}" type="presOf" srcId="{F383B965-B01A-4934-9C07-58C9C3ECFA19}" destId="{0D4D3DF6-0AB3-4E0D-9719-0BE411E3158F}" srcOrd="0" destOrd="0" presId="urn:microsoft.com/office/officeart/2008/layout/LinedList"/>
    <dgm:cxn modelId="{C7EF1B84-C274-4E6F-BB6E-726AC26255DB}" srcId="{F383B965-B01A-4934-9C07-58C9C3ECFA19}" destId="{228A0032-AC74-487D-8326-2BF76323CC8C}" srcOrd="5" destOrd="0" parTransId="{EC3A7154-DB02-459A-8758-FE924757F6D6}" sibTransId="{10DF5924-17EB-4BA7-B7F7-A52982C863D5}"/>
    <dgm:cxn modelId="{1AA2F786-E8B2-4324-B8A6-B837252BB7F7}" srcId="{F383B965-B01A-4934-9C07-58C9C3ECFA19}" destId="{3477FCC6-1686-4A08-A9AD-C66DE13B0A6F}" srcOrd="7" destOrd="0" parTransId="{B0243258-A473-48F4-BADE-9F17AB5438E3}" sibTransId="{688B20B4-90D0-4B26-8C3C-9878D6FF1FBD}"/>
    <dgm:cxn modelId="{67F9099D-985F-43D7-B5BB-A78A6A3BC54E}" srcId="{F383B965-B01A-4934-9C07-58C9C3ECFA19}" destId="{F0CDC84F-EDDA-4726-852E-C9CF3848E5FB}" srcOrd="6" destOrd="0" parTransId="{7877A501-5A78-43BD-AFA9-07E54390FCF3}" sibTransId="{65F3D0D7-6214-4086-94DF-FF7EFE1DBBBA}"/>
    <dgm:cxn modelId="{8E0409A6-71A6-4AB4-B92C-6C0E09579B37}" type="presOf" srcId="{42473C2C-2E70-4BD2-BA78-476DB01EC6A1}" destId="{F162D54F-25EC-457C-9B5B-5E9AAD6953E3}" srcOrd="0" destOrd="0" presId="urn:microsoft.com/office/officeart/2008/layout/LinedList"/>
    <dgm:cxn modelId="{C73034B5-0DB1-4A2D-AA6E-93AE1B408214}" srcId="{F383B965-B01A-4934-9C07-58C9C3ECFA19}" destId="{6DBBC6F7-B691-44FF-9407-626D0BE64803}" srcOrd="8" destOrd="0" parTransId="{D11E78D8-7423-489A-8A9B-E7A8537D4BAC}" sibTransId="{D84241C4-54B5-4E15-844C-8D70D4772A28}"/>
    <dgm:cxn modelId="{40C100C3-93E0-4AA7-9767-466114D82C88}" srcId="{F383B965-B01A-4934-9C07-58C9C3ECFA19}" destId="{80778867-BE52-4C8D-8CF3-E3D1B9C64936}" srcOrd="0" destOrd="0" parTransId="{B5165A4C-C352-40EC-939B-78837D5F422B}" sibTransId="{34153F80-1CD0-4778-B627-DEAC4AE46F14}"/>
    <dgm:cxn modelId="{2595B3C7-061B-4CCD-89A9-BA223DF51EEF}" type="presOf" srcId="{6DBBC6F7-B691-44FF-9407-626D0BE64803}" destId="{D90DF48B-C963-42D0-B40A-25A1400B12B4}" srcOrd="0" destOrd="0" presId="urn:microsoft.com/office/officeart/2008/layout/LinedList"/>
    <dgm:cxn modelId="{F42ACED3-1593-4328-A431-8D894B0E6DB8}" type="presOf" srcId="{3477FCC6-1686-4A08-A9AD-C66DE13B0A6F}" destId="{9B1FD33E-50DA-4322-93A5-4050C1E3FA1D}" srcOrd="0" destOrd="0" presId="urn:microsoft.com/office/officeart/2008/layout/LinedList"/>
    <dgm:cxn modelId="{2A0678D6-7503-49C5-897A-F04A19C3EE19}" type="presOf" srcId="{64A18B91-6CB1-4A29-855B-5EE26838C8C8}" destId="{8A9E5B34-A8A7-4BB9-957D-7077F65AB61C}" srcOrd="0" destOrd="0" presId="urn:microsoft.com/office/officeart/2008/layout/LinedList"/>
    <dgm:cxn modelId="{087493D9-FA49-4486-BCD6-1C2B6DD677A2}" srcId="{F383B965-B01A-4934-9C07-58C9C3ECFA19}" destId="{42473C2C-2E70-4BD2-BA78-476DB01EC6A1}" srcOrd="1" destOrd="0" parTransId="{30D64C67-071F-4FD8-8E36-40C37C76B712}" sibTransId="{4907A3A3-0A29-4D50-9648-23ABF392DBD3}"/>
    <dgm:cxn modelId="{195439E1-E963-40BA-B4DB-C240F216B5EB}" srcId="{F383B965-B01A-4934-9C07-58C9C3ECFA19}" destId="{547B50E7-4A1B-466F-92FE-2A277815889C}" srcOrd="3" destOrd="0" parTransId="{F462F438-CFF7-4234-9A0C-C5450CAAA8F6}" sibTransId="{6456EAF2-C03F-4F56-87E5-2BC929FEAF6B}"/>
    <dgm:cxn modelId="{BE1B27E6-5E74-4006-96A8-B39E88046EF0}" srcId="{F383B965-B01A-4934-9C07-58C9C3ECFA19}" destId="{64A18B91-6CB1-4A29-855B-5EE26838C8C8}" srcOrd="4" destOrd="0" parTransId="{133A684A-EFA4-45A9-8F73-A698D92D95B0}" sibTransId="{53725F4B-B952-41C2-9E85-46D913E4E4F0}"/>
    <dgm:cxn modelId="{5564B7FC-B154-485F-96CF-ECCA2A12CD11}" type="presOf" srcId="{547B50E7-4A1B-466F-92FE-2A277815889C}" destId="{9605508A-F50B-4FA1-9EFC-A2E7ECB72B6B}" srcOrd="0" destOrd="0" presId="urn:microsoft.com/office/officeart/2008/layout/LinedList"/>
    <dgm:cxn modelId="{EF13F3FC-BE01-4C54-BFD8-A397D1E6783B}" type="presOf" srcId="{2F7E06AF-A7CB-47D3-8F55-CC01F29BE3F7}" destId="{79B2CAA7-60CE-42CD-9F38-0DA9BBE5A1E7}" srcOrd="0" destOrd="0" presId="urn:microsoft.com/office/officeart/2008/layout/LinedList"/>
    <dgm:cxn modelId="{2BAD63FF-2B1A-4269-BAC7-A29DCDCBAD46}" type="presOf" srcId="{B92B5C9F-36B2-4E51-BC94-7D2D09DB7C8F}" destId="{A32A7026-6AC0-4D15-B9AF-BA479D5DC1D1}" srcOrd="0" destOrd="0" presId="urn:microsoft.com/office/officeart/2008/layout/LinedList"/>
    <dgm:cxn modelId="{9B222498-89F2-4AF5-AC83-BEA8C9881894}" type="presParOf" srcId="{0D4D3DF6-0AB3-4E0D-9719-0BE411E3158F}" destId="{0A2700A6-8DA3-46CB-83E7-C10D8134549E}" srcOrd="0" destOrd="0" presId="urn:microsoft.com/office/officeart/2008/layout/LinedList"/>
    <dgm:cxn modelId="{AFD17496-DFBA-4A2A-8326-4678AFFFEEE4}" type="presParOf" srcId="{0D4D3DF6-0AB3-4E0D-9719-0BE411E3158F}" destId="{DB74BFC8-C7FF-446D-8FDB-654144A0F98E}" srcOrd="1" destOrd="0" presId="urn:microsoft.com/office/officeart/2008/layout/LinedList"/>
    <dgm:cxn modelId="{3214B0D6-3E7E-464E-A75D-D98CFB9C56B7}" type="presParOf" srcId="{DB74BFC8-C7FF-446D-8FDB-654144A0F98E}" destId="{7E7E1FEF-72F8-4C81-A53C-D1CF72AC4F65}" srcOrd="0" destOrd="0" presId="urn:microsoft.com/office/officeart/2008/layout/LinedList"/>
    <dgm:cxn modelId="{C2821EE1-1256-432C-A2BA-C6BCE3A26F9E}" type="presParOf" srcId="{DB74BFC8-C7FF-446D-8FDB-654144A0F98E}" destId="{B12B18AE-3718-426F-8F50-DAC83F83C44B}" srcOrd="1" destOrd="0" presId="urn:microsoft.com/office/officeart/2008/layout/LinedList"/>
    <dgm:cxn modelId="{1C39F8C3-20E1-4592-8EBC-0C7C2044C4BA}" type="presParOf" srcId="{0D4D3DF6-0AB3-4E0D-9719-0BE411E3158F}" destId="{C3623C38-3E29-406E-B023-B66827B0AA76}" srcOrd="2" destOrd="0" presId="urn:microsoft.com/office/officeart/2008/layout/LinedList"/>
    <dgm:cxn modelId="{7322FCA8-0C90-4A87-B307-E58A22294639}" type="presParOf" srcId="{0D4D3DF6-0AB3-4E0D-9719-0BE411E3158F}" destId="{4DC3A708-52A7-4AC2-A0E2-D0C0DE4C6E08}" srcOrd="3" destOrd="0" presId="urn:microsoft.com/office/officeart/2008/layout/LinedList"/>
    <dgm:cxn modelId="{E6821520-441B-4728-A2B1-0F7B5A0F9D8B}" type="presParOf" srcId="{4DC3A708-52A7-4AC2-A0E2-D0C0DE4C6E08}" destId="{F162D54F-25EC-457C-9B5B-5E9AAD6953E3}" srcOrd="0" destOrd="0" presId="urn:microsoft.com/office/officeart/2008/layout/LinedList"/>
    <dgm:cxn modelId="{A0DEC7EC-1679-4927-93F6-91D3198D958B}" type="presParOf" srcId="{4DC3A708-52A7-4AC2-A0E2-D0C0DE4C6E08}" destId="{472C0620-B15A-4855-8595-875DCFDF8572}" srcOrd="1" destOrd="0" presId="urn:microsoft.com/office/officeart/2008/layout/LinedList"/>
    <dgm:cxn modelId="{2A391C31-D773-4763-B305-0F1E1C124BCC}" type="presParOf" srcId="{0D4D3DF6-0AB3-4E0D-9719-0BE411E3158F}" destId="{695FAEF7-6AEF-4CB3-BD53-B4C930FC815E}" srcOrd="4" destOrd="0" presId="urn:microsoft.com/office/officeart/2008/layout/LinedList"/>
    <dgm:cxn modelId="{B428AB09-717F-4049-B39E-4EFD0C277945}" type="presParOf" srcId="{0D4D3DF6-0AB3-4E0D-9719-0BE411E3158F}" destId="{A108BB8C-E5C7-4EC2-BA62-A11A67EC3426}" srcOrd="5" destOrd="0" presId="urn:microsoft.com/office/officeart/2008/layout/LinedList"/>
    <dgm:cxn modelId="{C93649FA-95E7-4A20-B788-826626C9D78B}" type="presParOf" srcId="{A108BB8C-E5C7-4EC2-BA62-A11A67EC3426}" destId="{79B2CAA7-60CE-42CD-9F38-0DA9BBE5A1E7}" srcOrd="0" destOrd="0" presId="urn:microsoft.com/office/officeart/2008/layout/LinedList"/>
    <dgm:cxn modelId="{10495BB0-A726-404E-A3A5-59FBC7FA453F}" type="presParOf" srcId="{A108BB8C-E5C7-4EC2-BA62-A11A67EC3426}" destId="{78A5C76B-2B2B-487F-8CFE-16ED03A791FC}" srcOrd="1" destOrd="0" presId="urn:microsoft.com/office/officeart/2008/layout/LinedList"/>
    <dgm:cxn modelId="{C4F10D9D-5967-47FE-9845-8E0768FFE095}" type="presParOf" srcId="{0D4D3DF6-0AB3-4E0D-9719-0BE411E3158F}" destId="{A6937C90-F9C9-474C-B262-E124354FCAB4}" srcOrd="6" destOrd="0" presId="urn:microsoft.com/office/officeart/2008/layout/LinedList"/>
    <dgm:cxn modelId="{267820B1-1C00-46F7-847A-A001BF995E38}" type="presParOf" srcId="{0D4D3DF6-0AB3-4E0D-9719-0BE411E3158F}" destId="{AF3C9484-7D09-476E-94C9-0AC511706C72}" srcOrd="7" destOrd="0" presId="urn:microsoft.com/office/officeart/2008/layout/LinedList"/>
    <dgm:cxn modelId="{CC48A9C3-CDCA-455B-9BAB-70F9F288F1D8}" type="presParOf" srcId="{AF3C9484-7D09-476E-94C9-0AC511706C72}" destId="{9605508A-F50B-4FA1-9EFC-A2E7ECB72B6B}" srcOrd="0" destOrd="0" presId="urn:microsoft.com/office/officeart/2008/layout/LinedList"/>
    <dgm:cxn modelId="{63F58E6B-310F-4504-8A0E-7A015D69ACCC}" type="presParOf" srcId="{AF3C9484-7D09-476E-94C9-0AC511706C72}" destId="{308AFF37-7348-42A1-92F8-4C4B1D6618D0}" srcOrd="1" destOrd="0" presId="urn:microsoft.com/office/officeart/2008/layout/LinedList"/>
    <dgm:cxn modelId="{1D10DA29-D1B6-4862-8790-35B5D673C3C9}" type="presParOf" srcId="{0D4D3DF6-0AB3-4E0D-9719-0BE411E3158F}" destId="{E4218AD4-7031-4DF1-BB15-D879FFAB0793}" srcOrd="8" destOrd="0" presId="urn:microsoft.com/office/officeart/2008/layout/LinedList"/>
    <dgm:cxn modelId="{A3CB5D20-5C84-4FB9-9EB9-6847D06E6439}" type="presParOf" srcId="{0D4D3DF6-0AB3-4E0D-9719-0BE411E3158F}" destId="{2E044672-7B5C-403B-9F7A-1F72900868CA}" srcOrd="9" destOrd="0" presId="urn:microsoft.com/office/officeart/2008/layout/LinedList"/>
    <dgm:cxn modelId="{B0A4D78A-AB72-4046-9001-F7A2D8A8748F}" type="presParOf" srcId="{2E044672-7B5C-403B-9F7A-1F72900868CA}" destId="{8A9E5B34-A8A7-4BB9-957D-7077F65AB61C}" srcOrd="0" destOrd="0" presId="urn:microsoft.com/office/officeart/2008/layout/LinedList"/>
    <dgm:cxn modelId="{E7AA8990-D9E4-4217-9469-42E545C2AFF8}" type="presParOf" srcId="{2E044672-7B5C-403B-9F7A-1F72900868CA}" destId="{43082ECD-FA94-4463-A2B6-27928DEFB940}" srcOrd="1" destOrd="0" presId="urn:microsoft.com/office/officeart/2008/layout/LinedList"/>
    <dgm:cxn modelId="{C628C7BE-C186-40CA-9696-F5F31EABB0E5}" type="presParOf" srcId="{0D4D3DF6-0AB3-4E0D-9719-0BE411E3158F}" destId="{D2B373CA-9493-400C-A98D-1170BC1B0607}" srcOrd="10" destOrd="0" presId="urn:microsoft.com/office/officeart/2008/layout/LinedList"/>
    <dgm:cxn modelId="{64C99ECB-E0A9-4955-9FEC-B360054E449E}" type="presParOf" srcId="{0D4D3DF6-0AB3-4E0D-9719-0BE411E3158F}" destId="{568DDB8A-ADFC-435B-847F-C366299F5465}" srcOrd="11" destOrd="0" presId="urn:microsoft.com/office/officeart/2008/layout/LinedList"/>
    <dgm:cxn modelId="{08B6AAD2-82CB-4147-81B3-4328540F5A0F}" type="presParOf" srcId="{568DDB8A-ADFC-435B-847F-C366299F5465}" destId="{63BD020E-C96B-4EE5-B8FA-1F3C07B82993}" srcOrd="0" destOrd="0" presId="urn:microsoft.com/office/officeart/2008/layout/LinedList"/>
    <dgm:cxn modelId="{49918E0A-EA42-4833-A2A8-BAF1745159E8}" type="presParOf" srcId="{568DDB8A-ADFC-435B-847F-C366299F5465}" destId="{D5814C1A-E648-4EE1-A846-01F3A305B32A}" srcOrd="1" destOrd="0" presId="urn:microsoft.com/office/officeart/2008/layout/LinedList"/>
    <dgm:cxn modelId="{D8DDDCAD-BEE0-4E24-994C-5934739FFC88}" type="presParOf" srcId="{0D4D3DF6-0AB3-4E0D-9719-0BE411E3158F}" destId="{45ABAC90-C234-4E1E-8BE4-0F6F327C9094}" srcOrd="12" destOrd="0" presId="urn:microsoft.com/office/officeart/2008/layout/LinedList"/>
    <dgm:cxn modelId="{3F7800A0-D0C5-41AB-91D3-66E1F544EBA5}" type="presParOf" srcId="{0D4D3DF6-0AB3-4E0D-9719-0BE411E3158F}" destId="{110193AB-185B-45C9-A3F6-130F7239D583}" srcOrd="13" destOrd="0" presId="urn:microsoft.com/office/officeart/2008/layout/LinedList"/>
    <dgm:cxn modelId="{D3949553-C343-46D1-A152-4293F6725B0D}" type="presParOf" srcId="{110193AB-185B-45C9-A3F6-130F7239D583}" destId="{282ED7F6-C3CB-4AEE-9145-59074CB49D8D}" srcOrd="0" destOrd="0" presId="urn:microsoft.com/office/officeart/2008/layout/LinedList"/>
    <dgm:cxn modelId="{A4299531-4DA6-4432-973F-5D4F48A1B6F5}" type="presParOf" srcId="{110193AB-185B-45C9-A3F6-130F7239D583}" destId="{581673C7-3E8A-4B15-965F-E5657B564904}" srcOrd="1" destOrd="0" presId="urn:microsoft.com/office/officeart/2008/layout/LinedList"/>
    <dgm:cxn modelId="{4E25134F-4B42-453A-B77B-7284280ED09F}" type="presParOf" srcId="{0D4D3DF6-0AB3-4E0D-9719-0BE411E3158F}" destId="{9928D422-4795-46A7-BDCD-95313A17C991}" srcOrd="14" destOrd="0" presId="urn:microsoft.com/office/officeart/2008/layout/LinedList"/>
    <dgm:cxn modelId="{7E7F0F42-3F26-4F45-B0E4-AD1619E8BF5B}" type="presParOf" srcId="{0D4D3DF6-0AB3-4E0D-9719-0BE411E3158F}" destId="{A41EAB1A-6410-4377-A4F6-332538194ED4}" srcOrd="15" destOrd="0" presId="urn:microsoft.com/office/officeart/2008/layout/LinedList"/>
    <dgm:cxn modelId="{14433F11-E546-46FB-A709-8C63A120E90F}" type="presParOf" srcId="{A41EAB1A-6410-4377-A4F6-332538194ED4}" destId="{9B1FD33E-50DA-4322-93A5-4050C1E3FA1D}" srcOrd="0" destOrd="0" presId="urn:microsoft.com/office/officeart/2008/layout/LinedList"/>
    <dgm:cxn modelId="{080FE6A0-EDCD-4B20-B1A2-E3FF5C297823}" type="presParOf" srcId="{A41EAB1A-6410-4377-A4F6-332538194ED4}" destId="{18EB8E97-40CB-4AEB-952F-B0BE28CF68B6}" srcOrd="1" destOrd="0" presId="urn:microsoft.com/office/officeart/2008/layout/LinedList"/>
    <dgm:cxn modelId="{68F30B52-33EB-424C-9D4E-38F8B48E8280}" type="presParOf" srcId="{0D4D3DF6-0AB3-4E0D-9719-0BE411E3158F}" destId="{779A9C61-F893-4FB0-B22B-F4B0A0B75D4E}" srcOrd="16" destOrd="0" presId="urn:microsoft.com/office/officeart/2008/layout/LinedList"/>
    <dgm:cxn modelId="{B40EB7C7-29AB-458E-B3F6-675F34331D2C}" type="presParOf" srcId="{0D4D3DF6-0AB3-4E0D-9719-0BE411E3158F}" destId="{D505176B-3327-4893-A4CB-7DFA6A3BB117}" srcOrd="17" destOrd="0" presId="urn:microsoft.com/office/officeart/2008/layout/LinedList"/>
    <dgm:cxn modelId="{4B2550B0-87F8-45E1-9DBE-339C0C41AE6C}" type="presParOf" srcId="{D505176B-3327-4893-A4CB-7DFA6A3BB117}" destId="{D90DF48B-C963-42D0-B40A-25A1400B12B4}" srcOrd="0" destOrd="0" presId="urn:microsoft.com/office/officeart/2008/layout/LinedList"/>
    <dgm:cxn modelId="{4D7A0AD0-0AC8-4CDD-BF94-8199AA7441EE}" type="presParOf" srcId="{D505176B-3327-4893-A4CB-7DFA6A3BB117}" destId="{F241F5DF-053A-437E-B53B-0E12DD423AC5}" srcOrd="1" destOrd="0" presId="urn:microsoft.com/office/officeart/2008/layout/LinedList"/>
    <dgm:cxn modelId="{64E0C5E9-296F-4007-8D7A-78855D2D44A0}" type="presParOf" srcId="{0D4D3DF6-0AB3-4E0D-9719-0BE411E3158F}" destId="{20D87EE1-3989-464C-8C2F-4538ABB6CC76}" srcOrd="18" destOrd="0" presId="urn:microsoft.com/office/officeart/2008/layout/LinedList"/>
    <dgm:cxn modelId="{D111DEF1-E69D-44FE-830D-EB2391E0EDB7}" type="presParOf" srcId="{0D4D3DF6-0AB3-4E0D-9719-0BE411E3158F}" destId="{558EE494-73EC-4D77-8660-79809E1B3FCB}" srcOrd="19" destOrd="0" presId="urn:microsoft.com/office/officeart/2008/layout/LinedList"/>
    <dgm:cxn modelId="{F05E1DB0-60AE-48E2-B795-BE7AE2E962DF}" type="presParOf" srcId="{558EE494-73EC-4D77-8660-79809E1B3FCB}" destId="{A32A7026-6AC0-4D15-B9AF-BA479D5DC1D1}" srcOrd="0" destOrd="0" presId="urn:microsoft.com/office/officeart/2008/layout/LinedList"/>
    <dgm:cxn modelId="{61FC6140-0794-4A6C-891D-DFF9B6C2D4AB}" type="presParOf" srcId="{558EE494-73EC-4D77-8660-79809E1B3FCB}" destId="{0A1A77CB-BA60-4FEB-93DA-86AD4CBC0BFC}" srcOrd="1" destOrd="0" presId="urn:microsoft.com/office/officeart/2008/layout/LinedList"/>
    <dgm:cxn modelId="{AC41BFA7-69CF-4882-A65E-3C3B08D31A63}" type="presParOf" srcId="{0D4D3DF6-0AB3-4E0D-9719-0BE411E3158F}" destId="{C7E2662A-96FB-49F3-8D8A-2C25484437AE}" srcOrd="20" destOrd="0" presId="urn:microsoft.com/office/officeart/2008/layout/LinedList"/>
    <dgm:cxn modelId="{D86FA417-F13F-4962-AB72-2B54FBC22AA3}" type="presParOf" srcId="{0D4D3DF6-0AB3-4E0D-9719-0BE411E3158F}" destId="{491655DB-1272-4450-BD43-FA5036631F0B}" srcOrd="21" destOrd="0" presId="urn:microsoft.com/office/officeart/2008/layout/LinedList"/>
    <dgm:cxn modelId="{136A20D9-6068-4999-8C2F-03CF3896614F}" type="presParOf" srcId="{491655DB-1272-4450-BD43-FA5036631F0B}" destId="{7604860F-28ED-4C65-991A-08AA01AF2B84}" srcOrd="0" destOrd="0" presId="urn:microsoft.com/office/officeart/2008/layout/LinedList"/>
    <dgm:cxn modelId="{733286B3-D458-4440-A131-78C7472C0B96}" type="presParOf" srcId="{491655DB-1272-4450-BD43-FA5036631F0B}" destId="{A046306F-A557-422D-97E2-B4902983942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BC8D33-DA15-47C3-BADC-699DFE7665E8}">
      <dsp:nvSpPr>
        <dsp:cNvPr id="0" name=""/>
        <dsp:cNvSpPr/>
      </dsp:nvSpPr>
      <dsp:spPr>
        <a:xfrm>
          <a:off x="0" y="454"/>
          <a:ext cx="9604375"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A6F976-EF9D-4BEC-BFEA-E697BA6E98E0}">
      <dsp:nvSpPr>
        <dsp:cNvPr id="0" name=""/>
        <dsp:cNvSpPr/>
      </dsp:nvSpPr>
      <dsp:spPr>
        <a:xfrm>
          <a:off x="0" y="454"/>
          <a:ext cx="9604375" cy="7444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This presentation aims to discuss Marriott Bonvoy and its main consumers. </a:t>
          </a:r>
        </a:p>
      </dsp:txBody>
      <dsp:txXfrm>
        <a:off x="0" y="454"/>
        <a:ext cx="9604375" cy="744463"/>
      </dsp:txXfrm>
    </dsp:sp>
    <dsp:sp modelId="{7E14EB92-7C40-45A0-8FC2-C022CFDFCF2E}">
      <dsp:nvSpPr>
        <dsp:cNvPr id="0" name=""/>
        <dsp:cNvSpPr/>
      </dsp:nvSpPr>
      <dsp:spPr>
        <a:xfrm>
          <a:off x="0" y="744918"/>
          <a:ext cx="9604375"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0BAC11-2E51-46DA-B206-1C5CE53C9E56}">
      <dsp:nvSpPr>
        <dsp:cNvPr id="0" name=""/>
        <dsp:cNvSpPr/>
      </dsp:nvSpPr>
      <dsp:spPr>
        <a:xfrm>
          <a:off x="0" y="744918"/>
          <a:ext cx="9604375" cy="7444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The presentation will also outline the nature and scope of this hotel. </a:t>
          </a:r>
        </a:p>
      </dsp:txBody>
      <dsp:txXfrm>
        <a:off x="0" y="744918"/>
        <a:ext cx="9604375" cy="744463"/>
      </dsp:txXfrm>
    </dsp:sp>
    <dsp:sp modelId="{1DBD7727-68B7-43E3-823A-791139DDD468}">
      <dsp:nvSpPr>
        <dsp:cNvPr id="0" name=""/>
        <dsp:cNvSpPr/>
      </dsp:nvSpPr>
      <dsp:spPr>
        <a:xfrm>
          <a:off x="0" y="1489381"/>
          <a:ext cx="9604375"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27B9CB0-7987-4707-BBDC-625B96C7A420}">
      <dsp:nvSpPr>
        <dsp:cNvPr id="0" name=""/>
        <dsp:cNvSpPr/>
      </dsp:nvSpPr>
      <dsp:spPr>
        <a:xfrm>
          <a:off x="0" y="1489381"/>
          <a:ext cx="9604375" cy="7444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It will also describe the role and function of guest service in this hotel. </a:t>
          </a:r>
        </a:p>
      </dsp:txBody>
      <dsp:txXfrm>
        <a:off x="0" y="1489381"/>
        <a:ext cx="9604375" cy="744463"/>
      </dsp:txXfrm>
    </dsp:sp>
    <dsp:sp modelId="{83CCB188-F1B2-4ED8-BC22-A308D5F5B5E7}">
      <dsp:nvSpPr>
        <dsp:cNvPr id="0" name=""/>
        <dsp:cNvSpPr/>
      </dsp:nvSpPr>
      <dsp:spPr>
        <a:xfrm>
          <a:off x="0" y="2233845"/>
          <a:ext cx="9604375"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1A34DB-E0D2-4206-A0FB-007FAD3F547F}">
      <dsp:nvSpPr>
        <dsp:cNvPr id="0" name=""/>
        <dsp:cNvSpPr/>
      </dsp:nvSpPr>
      <dsp:spPr>
        <a:xfrm>
          <a:off x="0" y="2233845"/>
          <a:ext cx="9604375" cy="7444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The presentation further explains the requirement to consider the role and functions of guest services generally. </a:t>
          </a:r>
        </a:p>
      </dsp:txBody>
      <dsp:txXfrm>
        <a:off x="0" y="2233845"/>
        <a:ext cx="9604375" cy="744463"/>
      </dsp:txXfrm>
    </dsp:sp>
    <dsp:sp modelId="{B2DAD1D6-41E6-4F04-B42B-A1FD45BECC51}">
      <dsp:nvSpPr>
        <dsp:cNvPr id="0" name=""/>
        <dsp:cNvSpPr/>
      </dsp:nvSpPr>
      <dsp:spPr>
        <a:xfrm>
          <a:off x="0" y="2978308"/>
          <a:ext cx="9604375"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54B39C0-1041-4502-859A-1D6EA60F9595}">
      <dsp:nvSpPr>
        <dsp:cNvPr id="0" name=""/>
        <dsp:cNvSpPr/>
      </dsp:nvSpPr>
      <dsp:spPr>
        <a:xfrm>
          <a:off x="0" y="2978308"/>
          <a:ext cx="9604375" cy="7444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Finally, the importance of hospitality and how the hotel can meet and exceed its guest's expectations will also be discussed. </a:t>
          </a:r>
        </a:p>
      </dsp:txBody>
      <dsp:txXfrm>
        <a:off x="0" y="2978308"/>
        <a:ext cx="9604375" cy="74446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CD9712-49D9-4DC5-89A1-500D7478E9E9}">
      <dsp:nvSpPr>
        <dsp:cNvPr id="0" name=""/>
        <dsp:cNvSpPr/>
      </dsp:nvSpPr>
      <dsp:spPr>
        <a:xfrm>
          <a:off x="0" y="16524"/>
          <a:ext cx="5913437" cy="1105649"/>
        </a:xfrm>
        <a:prstGeom prst="round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It is evident that luxury hotel brands welcome the most stable individuals with high earnings (Barreto and Mayya, n.d.).</a:t>
          </a:r>
        </a:p>
      </dsp:txBody>
      <dsp:txXfrm>
        <a:off x="53973" y="70497"/>
        <a:ext cx="5805491" cy="997703"/>
      </dsp:txXfrm>
    </dsp:sp>
    <dsp:sp modelId="{4B3366DD-BF66-447D-8F8D-2F548CFFC980}">
      <dsp:nvSpPr>
        <dsp:cNvPr id="0" name=""/>
        <dsp:cNvSpPr/>
      </dsp:nvSpPr>
      <dsp:spPr>
        <a:xfrm>
          <a:off x="0" y="1182654"/>
          <a:ext cx="5913437" cy="1105649"/>
        </a:xfrm>
        <a:prstGeom prst="roundRect">
          <a:avLst/>
        </a:prstGeom>
        <a:gradFill rotWithShape="0">
          <a:gsLst>
            <a:gs pos="0">
              <a:schemeClr val="accent2">
                <a:hueOff val="-1130992"/>
                <a:satOff val="3728"/>
                <a:lumOff val="3987"/>
                <a:alphaOff val="0"/>
                <a:tint val="98000"/>
                <a:satMod val="110000"/>
                <a:lumMod val="104000"/>
              </a:schemeClr>
            </a:gs>
            <a:gs pos="69000">
              <a:schemeClr val="accent2">
                <a:hueOff val="-1130992"/>
                <a:satOff val="3728"/>
                <a:lumOff val="3987"/>
                <a:alphaOff val="0"/>
                <a:shade val="88000"/>
                <a:satMod val="130000"/>
                <a:lumMod val="92000"/>
              </a:schemeClr>
            </a:gs>
            <a:gs pos="100000">
              <a:schemeClr val="accent2">
                <a:hueOff val="-1130992"/>
                <a:satOff val="3728"/>
                <a:lumOff val="3987"/>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Its services and offerings are only affordable for those with a good income.</a:t>
          </a:r>
        </a:p>
      </dsp:txBody>
      <dsp:txXfrm>
        <a:off x="53973" y="1236627"/>
        <a:ext cx="5805491" cy="997703"/>
      </dsp:txXfrm>
    </dsp:sp>
    <dsp:sp modelId="{64125D36-DF91-4DF3-93C0-DF6A23D58963}">
      <dsp:nvSpPr>
        <dsp:cNvPr id="0" name=""/>
        <dsp:cNvSpPr/>
      </dsp:nvSpPr>
      <dsp:spPr>
        <a:xfrm>
          <a:off x="0" y="2348784"/>
          <a:ext cx="5913437" cy="1105649"/>
        </a:xfrm>
        <a:prstGeom prst="roundRect">
          <a:avLst/>
        </a:prstGeom>
        <a:gradFill rotWithShape="0">
          <a:gsLst>
            <a:gs pos="0">
              <a:schemeClr val="accent2">
                <a:hueOff val="-2261984"/>
                <a:satOff val="7457"/>
                <a:lumOff val="7974"/>
                <a:alphaOff val="0"/>
                <a:tint val="98000"/>
                <a:satMod val="110000"/>
                <a:lumMod val="104000"/>
              </a:schemeClr>
            </a:gs>
            <a:gs pos="69000">
              <a:schemeClr val="accent2">
                <a:hueOff val="-2261984"/>
                <a:satOff val="7457"/>
                <a:lumOff val="7974"/>
                <a:alphaOff val="0"/>
                <a:shade val="88000"/>
                <a:satMod val="130000"/>
                <a:lumMod val="92000"/>
              </a:schemeClr>
            </a:gs>
            <a:gs pos="100000">
              <a:schemeClr val="accent2">
                <a:hueOff val="-2261984"/>
                <a:satOff val="7457"/>
                <a:lumOff val="7974"/>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They also target those large companies and organisations who want to celebrate their events or business meetings. </a:t>
          </a:r>
        </a:p>
      </dsp:txBody>
      <dsp:txXfrm>
        <a:off x="53973" y="2402757"/>
        <a:ext cx="5805491" cy="997703"/>
      </dsp:txXfrm>
    </dsp:sp>
    <dsp:sp modelId="{87832BAB-DB6C-49AF-B431-D1A460A74CDE}">
      <dsp:nvSpPr>
        <dsp:cNvPr id="0" name=""/>
        <dsp:cNvSpPr/>
      </dsp:nvSpPr>
      <dsp:spPr>
        <a:xfrm>
          <a:off x="0" y="3514914"/>
          <a:ext cx="5913437" cy="1105649"/>
        </a:xfrm>
        <a:prstGeom prst="roundRect">
          <a:avLst/>
        </a:prstGeom>
        <a:gradFill rotWithShape="0">
          <a:gsLst>
            <a:gs pos="0">
              <a:schemeClr val="accent2">
                <a:hueOff val="-3392975"/>
                <a:satOff val="11185"/>
                <a:lumOff val="11961"/>
                <a:alphaOff val="0"/>
                <a:tint val="98000"/>
                <a:satMod val="110000"/>
                <a:lumMod val="104000"/>
              </a:schemeClr>
            </a:gs>
            <a:gs pos="69000">
              <a:schemeClr val="accent2">
                <a:hueOff val="-3392975"/>
                <a:satOff val="11185"/>
                <a:lumOff val="11961"/>
                <a:alphaOff val="0"/>
                <a:shade val="88000"/>
                <a:satMod val="130000"/>
                <a:lumMod val="92000"/>
              </a:schemeClr>
            </a:gs>
            <a:gs pos="100000">
              <a:schemeClr val="accent2">
                <a:hueOff val="-3392975"/>
                <a:satOff val="11185"/>
                <a:lumOff val="1196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Travellers and foreigners who need long-stay accommodation are Marriott hotel's primary consumers.</a:t>
          </a:r>
        </a:p>
      </dsp:txBody>
      <dsp:txXfrm>
        <a:off x="53973" y="3568887"/>
        <a:ext cx="5805491" cy="99770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B0D7E6-F4F2-4B25-AA55-060DD8279216}">
      <dsp:nvSpPr>
        <dsp:cNvPr id="0" name=""/>
        <dsp:cNvSpPr/>
      </dsp:nvSpPr>
      <dsp:spPr>
        <a:xfrm>
          <a:off x="2813" y="211273"/>
          <a:ext cx="2232266" cy="1339360"/>
        </a:xfrm>
        <a:prstGeom prst="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The nature and scope of the Marriott hotel are vast. </a:t>
          </a:r>
        </a:p>
      </dsp:txBody>
      <dsp:txXfrm>
        <a:off x="2813" y="211273"/>
        <a:ext cx="2232266" cy="1339360"/>
      </dsp:txXfrm>
    </dsp:sp>
    <dsp:sp modelId="{19DD2204-DF0C-4C2F-9638-128150B6B86F}">
      <dsp:nvSpPr>
        <dsp:cNvPr id="0" name=""/>
        <dsp:cNvSpPr/>
      </dsp:nvSpPr>
      <dsp:spPr>
        <a:xfrm>
          <a:off x="2458307" y="211273"/>
          <a:ext cx="2232266" cy="1339360"/>
        </a:xfrm>
        <a:prstGeom prst="rect">
          <a:avLst/>
        </a:prstGeom>
        <a:gradFill rotWithShape="0">
          <a:gsLst>
            <a:gs pos="0">
              <a:schemeClr val="accent2">
                <a:hueOff val="-565496"/>
                <a:satOff val="1864"/>
                <a:lumOff val="1994"/>
                <a:alphaOff val="0"/>
                <a:tint val="98000"/>
                <a:satMod val="110000"/>
                <a:lumMod val="104000"/>
              </a:schemeClr>
            </a:gs>
            <a:gs pos="69000">
              <a:schemeClr val="accent2">
                <a:hueOff val="-565496"/>
                <a:satOff val="1864"/>
                <a:lumOff val="1994"/>
                <a:alphaOff val="0"/>
                <a:shade val="88000"/>
                <a:satMod val="130000"/>
                <a:lumMod val="92000"/>
              </a:schemeClr>
            </a:gs>
            <a:gs pos="100000">
              <a:schemeClr val="accent2">
                <a:hueOff val="-565496"/>
                <a:satOff val="1864"/>
                <a:lumOff val="1994"/>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This hotel has a good reputation in markets, and also it is one of the best hotels in the United Kingdom (Jainchill, 2021). </a:t>
          </a:r>
        </a:p>
      </dsp:txBody>
      <dsp:txXfrm>
        <a:off x="2458307" y="211273"/>
        <a:ext cx="2232266" cy="1339360"/>
      </dsp:txXfrm>
    </dsp:sp>
    <dsp:sp modelId="{D197A6BE-38E8-4866-B86A-61D6411A1114}">
      <dsp:nvSpPr>
        <dsp:cNvPr id="0" name=""/>
        <dsp:cNvSpPr/>
      </dsp:nvSpPr>
      <dsp:spPr>
        <a:xfrm>
          <a:off x="4913800" y="211273"/>
          <a:ext cx="2232266" cy="1339360"/>
        </a:xfrm>
        <a:prstGeom prst="rect">
          <a:avLst/>
        </a:prstGeom>
        <a:gradFill rotWithShape="0">
          <a:gsLst>
            <a:gs pos="0">
              <a:schemeClr val="accent2">
                <a:hueOff val="-1130992"/>
                <a:satOff val="3728"/>
                <a:lumOff val="3987"/>
                <a:alphaOff val="0"/>
                <a:tint val="98000"/>
                <a:satMod val="110000"/>
                <a:lumMod val="104000"/>
              </a:schemeClr>
            </a:gs>
            <a:gs pos="69000">
              <a:schemeClr val="accent2">
                <a:hueOff val="-1130992"/>
                <a:satOff val="3728"/>
                <a:lumOff val="3987"/>
                <a:alphaOff val="0"/>
                <a:shade val="88000"/>
                <a:satMod val="130000"/>
                <a:lumMod val="92000"/>
              </a:schemeClr>
            </a:gs>
            <a:gs pos="100000">
              <a:schemeClr val="accent2">
                <a:hueOff val="-1130992"/>
                <a:satOff val="3728"/>
                <a:lumOff val="3987"/>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The main principle of this hotel is to make it what it is. </a:t>
          </a:r>
        </a:p>
      </dsp:txBody>
      <dsp:txXfrm>
        <a:off x="4913800" y="211273"/>
        <a:ext cx="2232266" cy="1339360"/>
      </dsp:txXfrm>
    </dsp:sp>
    <dsp:sp modelId="{69C4FF26-B1B5-4FED-8684-1C44069EE702}">
      <dsp:nvSpPr>
        <dsp:cNvPr id="0" name=""/>
        <dsp:cNvSpPr/>
      </dsp:nvSpPr>
      <dsp:spPr>
        <a:xfrm>
          <a:off x="7369294" y="211273"/>
          <a:ext cx="2232266" cy="1339360"/>
        </a:xfrm>
        <a:prstGeom prst="rect">
          <a:avLst/>
        </a:prstGeom>
        <a:gradFill rotWithShape="0">
          <a:gsLst>
            <a:gs pos="0">
              <a:schemeClr val="accent2">
                <a:hueOff val="-1696488"/>
                <a:satOff val="5592"/>
                <a:lumOff val="5981"/>
                <a:alphaOff val="0"/>
                <a:tint val="98000"/>
                <a:satMod val="110000"/>
                <a:lumMod val="104000"/>
              </a:schemeClr>
            </a:gs>
            <a:gs pos="69000">
              <a:schemeClr val="accent2">
                <a:hueOff val="-1696488"/>
                <a:satOff val="5592"/>
                <a:lumOff val="5981"/>
                <a:alphaOff val="0"/>
                <a:shade val="88000"/>
                <a:satMod val="130000"/>
                <a:lumMod val="92000"/>
              </a:schemeClr>
            </a:gs>
            <a:gs pos="100000">
              <a:schemeClr val="accent2">
                <a:hueOff val="-1696488"/>
                <a:satOff val="5592"/>
                <a:lumOff val="598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As the brand changes and develops, the principles remain the same. </a:t>
          </a:r>
        </a:p>
      </dsp:txBody>
      <dsp:txXfrm>
        <a:off x="7369294" y="211273"/>
        <a:ext cx="2232266" cy="1339360"/>
      </dsp:txXfrm>
    </dsp:sp>
    <dsp:sp modelId="{3CC322CD-A3A2-425E-9C4F-E183E726C458}">
      <dsp:nvSpPr>
        <dsp:cNvPr id="0" name=""/>
        <dsp:cNvSpPr/>
      </dsp:nvSpPr>
      <dsp:spPr>
        <a:xfrm>
          <a:off x="1230560" y="1773860"/>
          <a:ext cx="2232266" cy="1339360"/>
        </a:xfrm>
        <a:prstGeom prst="rect">
          <a:avLst/>
        </a:prstGeom>
        <a:gradFill rotWithShape="0">
          <a:gsLst>
            <a:gs pos="0">
              <a:schemeClr val="accent2">
                <a:hueOff val="-2261984"/>
                <a:satOff val="7457"/>
                <a:lumOff val="7974"/>
                <a:alphaOff val="0"/>
                <a:tint val="98000"/>
                <a:satMod val="110000"/>
                <a:lumMod val="104000"/>
              </a:schemeClr>
            </a:gs>
            <a:gs pos="69000">
              <a:schemeClr val="accent2">
                <a:hueOff val="-2261984"/>
                <a:satOff val="7457"/>
                <a:lumOff val="7974"/>
                <a:alphaOff val="0"/>
                <a:shade val="88000"/>
                <a:satMod val="130000"/>
                <a:lumMod val="92000"/>
              </a:schemeClr>
            </a:gs>
            <a:gs pos="100000">
              <a:schemeClr val="accent2">
                <a:hueOff val="-2261984"/>
                <a:satOff val="7457"/>
                <a:lumOff val="7974"/>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Regarding hotel customers, Marriott's brand awareness is 84 per cent in the UK. </a:t>
          </a:r>
        </a:p>
      </dsp:txBody>
      <dsp:txXfrm>
        <a:off x="1230560" y="1773860"/>
        <a:ext cx="2232266" cy="1339360"/>
      </dsp:txXfrm>
    </dsp:sp>
    <dsp:sp modelId="{C70F0420-0952-42BB-826F-5E03B0F13668}">
      <dsp:nvSpPr>
        <dsp:cNvPr id="0" name=""/>
        <dsp:cNvSpPr/>
      </dsp:nvSpPr>
      <dsp:spPr>
        <a:xfrm>
          <a:off x="3686054" y="1773860"/>
          <a:ext cx="2232266" cy="1339360"/>
        </a:xfrm>
        <a:prstGeom prst="rect">
          <a:avLst/>
        </a:prstGeom>
        <a:gradFill rotWithShape="0">
          <a:gsLst>
            <a:gs pos="0">
              <a:schemeClr val="accent2">
                <a:hueOff val="-2827479"/>
                <a:satOff val="9321"/>
                <a:lumOff val="9968"/>
                <a:alphaOff val="0"/>
                <a:tint val="98000"/>
                <a:satMod val="110000"/>
                <a:lumMod val="104000"/>
              </a:schemeClr>
            </a:gs>
            <a:gs pos="69000">
              <a:schemeClr val="accent2">
                <a:hueOff val="-2827479"/>
                <a:satOff val="9321"/>
                <a:lumOff val="9968"/>
                <a:alphaOff val="0"/>
                <a:shade val="88000"/>
                <a:satMod val="130000"/>
                <a:lumMod val="92000"/>
              </a:schemeClr>
            </a:gs>
            <a:gs pos="100000">
              <a:schemeClr val="accent2">
                <a:hueOff val="-2827479"/>
                <a:satOff val="9321"/>
                <a:lumOff val="9968"/>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It always keeps an effort to satisfy its customers and eliminate those factors that can damage its brand recognition. </a:t>
          </a:r>
        </a:p>
      </dsp:txBody>
      <dsp:txXfrm>
        <a:off x="3686054" y="1773860"/>
        <a:ext cx="2232266" cy="1339360"/>
      </dsp:txXfrm>
    </dsp:sp>
    <dsp:sp modelId="{B267892B-1DC0-45FD-ABF4-692CB099262F}">
      <dsp:nvSpPr>
        <dsp:cNvPr id="0" name=""/>
        <dsp:cNvSpPr/>
      </dsp:nvSpPr>
      <dsp:spPr>
        <a:xfrm>
          <a:off x="6141547" y="1773860"/>
          <a:ext cx="2232266" cy="1339360"/>
        </a:xfrm>
        <a:prstGeom prst="rect">
          <a:avLst/>
        </a:prstGeom>
        <a:gradFill rotWithShape="0">
          <a:gsLst>
            <a:gs pos="0">
              <a:schemeClr val="accent2">
                <a:hueOff val="-3392975"/>
                <a:satOff val="11185"/>
                <a:lumOff val="11961"/>
                <a:alphaOff val="0"/>
                <a:tint val="98000"/>
                <a:satMod val="110000"/>
                <a:lumMod val="104000"/>
              </a:schemeClr>
            </a:gs>
            <a:gs pos="69000">
              <a:schemeClr val="accent2">
                <a:hueOff val="-3392975"/>
                <a:satOff val="11185"/>
                <a:lumOff val="11961"/>
                <a:alphaOff val="0"/>
                <a:shade val="88000"/>
                <a:satMod val="130000"/>
                <a:lumMod val="92000"/>
              </a:schemeClr>
            </a:gs>
            <a:gs pos="100000">
              <a:schemeClr val="accent2">
                <a:hueOff val="-3392975"/>
                <a:satOff val="11185"/>
                <a:lumOff val="1196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It contains a variety of hotel chains which serve around 139 countries (Ikebuchi et al., 2022). </a:t>
          </a:r>
        </a:p>
      </dsp:txBody>
      <dsp:txXfrm>
        <a:off x="6141547" y="1773860"/>
        <a:ext cx="2232266" cy="133936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0AED3D-3B36-4C82-AF2D-1241B6D9571E}">
      <dsp:nvSpPr>
        <dsp:cNvPr id="0" name=""/>
        <dsp:cNvSpPr/>
      </dsp:nvSpPr>
      <dsp:spPr>
        <a:xfrm>
          <a:off x="225102" y="2172"/>
          <a:ext cx="2860678" cy="1716406"/>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Marriott also provides hotel reservations, accommodation, timeshare vacations, hotel and flight deals, rental car facilities etc. </a:t>
          </a:r>
        </a:p>
      </dsp:txBody>
      <dsp:txXfrm>
        <a:off x="225102" y="2172"/>
        <a:ext cx="2860678" cy="1716406"/>
      </dsp:txXfrm>
    </dsp:sp>
    <dsp:sp modelId="{87B3C53B-19BB-4A52-8031-243DD44CE945}">
      <dsp:nvSpPr>
        <dsp:cNvPr id="0" name=""/>
        <dsp:cNvSpPr/>
      </dsp:nvSpPr>
      <dsp:spPr>
        <a:xfrm>
          <a:off x="3371848" y="2172"/>
          <a:ext cx="2860678" cy="1716406"/>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It also activates loyalty plans which contain The Ritz-Carlton Rewards, Marriott Bonvoy, Starwood Preferred Guest, and Marriott Rewards. </a:t>
          </a:r>
        </a:p>
      </dsp:txBody>
      <dsp:txXfrm>
        <a:off x="3371848" y="2172"/>
        <a:ext cx="2860678" cy="1716406"/>
      </dsp:txXfrm>
    </dsp:sp>
    <dsp:sp modelId="{3CCD435F-8697-4017-B9E3-F1B30F0DB913}">
      <dsp:nvSpPr>
        <dsp:cNvPr id="0" name=""/>
        <dsp:cNvSpPr/>
      </dsp:nvSpPr>
      <dsp:spPr>
        <a:xfrm>
          <a:off x="6518594" y="2172"/>
          <a:ext cx="2860678" cy="1716406"/>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This hotel is an international brand and functions in numerous global hotel chains. </a:t>
          </a:r>
        </a:p>
      </dsp:txBody>
      <dsp:txXfrm>
        <a:off x="6518594" y="2172"/>
        <a:ext cx="2860678" cy="1716406"/>
      </dsp:txXfrm>
    </dsp:sp>
    <dsp:sp modelId="{A150BEEA-35AF-44FD-9D51-56EB277E689D}">
      <dsp:nvSpPr>
        <dsp:cNvPr id="0" name=""/>
        <dsp:cNvSpPr/>
      </dsp:nvSpPr>
      <dsp:spPr>
        <a:xfrm>
          <a:off x="225102" y="2004647"/>
          <a:ext cx="2860678" cy="1716406"/>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It is famous for its high-quality, luxurious accommodations, services and other guest services (Ul Hameed et al., 2022). </a:t>
          </a:r>
        </a:p>
      </dsp:txBody>
      <dsp:txXfrm>
        <a:off x="225102" y="2004647"/>
        <a:ext cx="2860678" cy="1716406"/>
      </dsp:txXfrm>
    </dsp:sp>
    <dsp:sp modelId="{FB081FC6-0013-4A4B-96B7-BC23A20F6953}">
      <dsp:nvSpPr>
        <dsp:cNvPr id="0" name=""/>
        <dsp:cNvSpPr/>
      </dsp:nvSpPr>
      <dsp:spPr>
        <a:xfrm>
          <a:off x="3371848" y="2004647"/>
          <a:ext cx="2860678" cy="1716406"/>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They offer numerous Guest services, including helpers, room service, transport and laundry. </a:t>
          </a:r>
        </a:p>
      </dsp:txBody>
      <dsp:txXfrm>
        <a:off x="3371848" y="2004647"/>
        <a:ext cx="2860678" cy="1716406"/>
      </dsp:txXfrm>
    </dsp:sp>
    <dsp:sp modelId="{C051CC56-C0BD-4735-8F17-7BCBB40CF918}">
      <dsp:nvSpPr>
        <dsp:cNvPr id="0" name=""/>
        <dsp:cNvSpPr/>
      </dsp:nvSpPr>
      <dsp:spPr>
        <a:xfrm>
          <a:off x="6518594" y="2004647"/>
          <a:ext cx="2860678" cy="1716406"/>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The hotel is also offering numerous dishes which are delicious and appreciated by different people of different backgrounds (Yorkulov et al., 2022). </a:t>
          </a:r>
        </a:p>
      </dsp:txBody>
      <dsp:txXfrm>
        <a:off x="6518594" y="2004647"/>
        <a:ext cx="2860678" cy="171640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33F580-FE8B-433B-9FCB-0960416D4F88}">
      <dsp:nvSpPr>
        <dsp:cNvPr id="0" name=""/>
        <dsp:cNvSpPr/>
      </dsp:nvSpPr>
      <dsp:spPr>
        <a:xfrm>
          <a:off x="225102" y="2172"/>
          <a:ext cx="2860678" cy="1716406"/>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Customer service is essential in all businesses, especially in the hospitality industry. </a:t>
          </a:r>
        </a:p>
      </dsp:txBody>
      <dsp:txXfrm>
        <a:off x="225102" y="2172"/>
        <a:ext cx="2860678" cy="1716406"/>
      </dsp:txXfrm>
    </dsp:sp>
    <dsp:sp modelId="{BBC54735-8EA1-449B-B217-CC2B4C23A3CE}">
      <dsp:nvSpPr>
        <dsp:cNvPr id="0" name=""/>
        <dsp:cNvSpPr/>
      </dsp:nvSpPr>
      <dsp:spPr>
        <a:xfrm>
          <a:off x="3371848" y="2172"/>
          <a:ext cx="2860678" cy="1716406"/>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The aim of customer service is to facilitate customers very efficiently. </a:t>
          </a:r>
        </a:p>
      </dsp:txBody>
      <dsp:txXfrm>
        <a:off x="3371848" y="2172"/>
        <a:ext cx="2860678" cy="1716406"/>
      </dsp:txXfrm>
    </dsp:sp>
    <dsp:sp modelId="{FEBC94A4-CC06-4936-9E72-1E95C400A1F7}">
      <dsp:nvSpPr>
        <dsp:cNvPr id="0" name=""/>
        <dsp:cNvSpPr/>
      </dsp:nvSpPr>
      <dsp:spPr>
        <a:xfrm>
          <a:off x="6518594" y="2172"/>
          <a:ext cx="2860678" cy="1716406"/>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The customer service department is also a leading department of business which is available for visitors to offer them facilities during their stay. </a:t>
          </a:r>
        </a:p>
      </dsp:txBody>
      <dsp:txXfrm>
        <a:off x="6518594" y="2172"/>
        <a:ext cx="2860678" cy="1716406"/>
      </dsp:txXfrm>
    </dsp:sp>
    <dsp:sp modelId="{5919346F-B378-4946-B7DB-49EDA0F53AF3}">
      <dsp:nvSpPr>
        <dsp:cNvPr id="0" name=""/>
        <dsp:cNvSpPr/>
      </dsp:nvSpPr>
      <dsp:spPr>
        <a:xfrm>
          <a:off x="225102" y="2004647"/>
          <a:ext cx="2860678" cy="1716406"/>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Providing unique services to the guests needs continuous efforts and work from the staff of the hotel (Ul Hameed et al., 2022). </a:t>
          </a:r>
        </a:p>
      </dsp:txBody>
      <dsp:txXfrm>
        <a:off x="225102" y="2004647"/>
        <a:ext cx="2860678" cy="1716406"/>
      </dsp:txXfrm>
    </dsp:sp>
    <dsp:sp modelId="{197713A9-4B5D-4C20-8440-9A22A09E6BD2}">
      <dsp:nvSpPr>
        <dsp:cNvPr id="0" name=""/>
        <dsp:cNvSpPr/>
      </dsp:nvSpPr>
      <dsp:spPr>
        <a:xfrm>
          <a:off x="3371848" y="2004647"/>
          <a:ext cx="2860678" cy="1716406"/>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The hotel staff should also be very polite and cooperative so the customers will easily communicate the problem to them. </a:t>
          </a:r>
        </a:p>
      </dsp:txBody>
      <dsp:txXfrm>
        <a:off x="3371848" y="2004647"/>
        <a:ext cx="2860678" cy="1716406"/>
      </dsp:txXfrm>
    </dsp:sp>
    <dsp:sp modelId="{663D0C61-A5B4-4B90-9297-B30874A3E241}">
      <dsp:nvSpPr>
        <dsp:cNvPr id="0" name=""/>
        <dsp:cNvSpPr/>
      </dsp:nvSpPr>
      <dsp:spPr>
        <a:xfrm>
          <a:off x="6518594" y="2004647"/>
          <a:ext cx="2860678" cy="1716406"/>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Guest services are classically situated at the front desk to deliver quick access to visitors' data and ensure outstanding customer service (Ul Hameed et al., 2022). </a:t>
          </a:r>
        </a:p>
      </dsp:txBody>
      <dsp:txXfrm>
        <a:off x="6518594" y="2004647"/>
        <a:ext cx="2860678" cy="171640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E73EAD-4ED4-4E2A-BBB6-CAC4A16DCBE0}">
      <dsp:nvSpPr>
        <dsp:cNvPr id="0" name=""/>
        <dsp:cNvSpPr/>
      </dsp:nvSpPr>
      <dsp:spPr>
        <a:xfrm>
          <a:off x="712824" y="943"/>
          <a:ext cx="2555851" cy="1533511"/>
        </a:xfrm>
        <a:prstGeom prst="rect">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The hospitality industry plays a vital role in the world, especially for tourism and business persons.</a:t>
          </a:r>
        </a:p>
      </dsp:txBody>
      <dsp:txXfrm>
        <a:off x="712824" y="943"/>
        <a:ext cx="2555851" cy="1533511"/>
      </dsp:txXfrm>
    </dsp:sp>
    <dsp:sp modelId="{DFB99E7B-42CD-4B07-A589-8F6A7BCB4941}">
      <dsp:nvSpPr>
        <dsp:cNvPr id="0" name=""/>
        <dsp:cNvSpPr/>
      </dsp:nvSpPr>
      <dsp:spPr>
        <a:xfrm>
          <a:off x="3524261" y="943"/>
          <a:ext cx="2555851" cy="1533511"/>
        </a:xfrm>
        <a:prstGeom prst="rect">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People can use the accommodation and food services of the hotel during their business trips and vocational tours. </a:t>
          </a:r>
        </a:p>
      </dsp:txBody>
      <dsp:txXfrm>
        <a:off x="3524261" y="943"/>
        <a:ext cx="2555851" cy="1533511"/>
      </dsp:txXfrm>
    </dsp:sp>
    <dsp:sp modelId="{05643514-FF26-4175-9534-194F3176080F}">
      <dsp:nvSpPr>
        <dsp:cNvPr id="0" name=""/>
        <dsp:cNvSpPr/>
      </dsp:nvSpPr>
      <dsp:spPr>
        <a:xfrm>
          <a:off x="6335698" y="943"/>
          <a:ext cx="2555851" cy="1533511"/>
        </a:xfrm>
        <a:prstGeom prst="rect">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The hospitality industry is also significant in increasing the revenue of the country (Barreto and Mayya, n.d.). </a:t>
          </a:r>
        </a:p>
      </dsp:txBody>
      <dsp:txXfrm>
        <a:off x="6335698" y="943"/>
        <a:ext cx="2555851" cy="1533511"/>
      </dsp:txXfrm>
    </dsp:sp>
    <dsp:sp modelId="{7DF766BD-8970-4364-BA76-14099E54353D}">
      <dsp:nvSpPr>
        <dsp:cNvPr id="0" name=""/>
        <dsp:cNvSpPr/>
      </dsp:nvSpPr>
      <dsp:spPr>
        <a:xfrm>
          <a:off x="2118543" y="1790039"/>
          <a:ext cx="2555851" cy="1533511"/>
        </a:xfrm>
        <a:prstGeom prst="rect">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It is an essential industry for financial prudence around the globe. This sector does not fill the financial need of the country, but it is also vital for local economies. </a:t>
          </a:r>
        </a:p>
      </dsp:txBody>
      <dsp:txXfrm>
        <a:off x="2118543" y="1790039"/>
        <a:ext cx="2555851" cy="1533511"/>
      </dsp:txXfrm>
    </dsp:sp>
    <dsp:sp modelId="{F5543F5F-5F05-455B-B06E-B0503108A773}">
      <dsp:nvSpPr>
        <dsp:cNvPr id="0" name=""/>
        <dsp:cNvSpPr/>
      </dsp:nvSpPr>
      <dsp:spPr>
        <a:xfrm>
          <a:off x="4929980" y="1790039"/>
          <a:ext cx="2555851" cy="1533511"/>
        </a:xfrm>
        <a:prstGeom prst="rect">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This industry also provides employment to many unemployed workers in the field of hotels and travel companies. </a:t>
          </a:r>
        </a:p>
      </dsp:txBody>
      <dsp:txXfrm>
        <a:off x="4929980" y="1790039"/>
        <a:ext cx="2555851" cy="153351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2C0992-C7B2-48C1-B421-C25C32D778AA}">
      <dsp:nvSpPr>
        <dsp:cNvPr id="0" name=""/>
        <dsp:cNvSpPr/>
      </dsp:nvSpPr>
      <dsp:spPr>
        <a:xfrm>
          <a:off x="0" y="0"/>
          <a:ext cx="7395368" cy="598408"/>
        </a:xfrm>
        <a:prstGeom prst="roundRect">
          <a:avLst>
            <a:gd name="adj" fmla="val 10000"/>
          </a:avLst>
        </a:prstGeom>
        <a:gradFill rotWithShape="0">
          <a:gsLst>
            <a:gs pos="0">
              <a:schemeClr val="accent5">
                <a:hueOff val="0"/>
                <a:satOff val="0"/>
                <a:lumOff val="0"/>
                <a:alphaOff val="0"/>
                <a:tint val="98000"/>
                <a:satMod val="110000"/>
                <a:lumMod val="104000"/>
              </a:schemeClr>
            </a:gs>
            <a:gs pos="69000">
              <a:schemeClr val="accent5">
                <a:hueOff val="0"/>
                <a:satOff val="0"/>
                <a:lumOff val="0"/>
                <a:alphaOff val="0"/>
                <a:shade val="88000"/>
                <a:satMod val="130000"/>
                <a:lumMod val="92000"/>
              </a:schemeClr>
            </a:gs>
            <a:gs pos="100000">
              <a:schemeClr val="accent5">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Expectations of guests are behaviours or activities that guests predict at the time of interacting with the staff and hotel. </a:t>
          </a:r>
        </a:p>
      </dsp:txBody>
      <dsp:txXfrm>
        <a:off x="17527" y="17527"/>
        <a:ext cx="6679624" cy="563354"/>
      </dsp:txXfrm>
    </dsp:sp>
    <dsp:sp modelId="{99257109-7A86-4A66-9DBA-20BEE34A3FD5}">
      <dsp:nvSpPr>
        <dsp:cNvPr id="0" name=""/>
        <dsp:cNvSpPr/>
      </dsp:nvSpPr>
      <dsp:spPr>
        <a:xfrm>
          <a:off x="552251" y="681521"/>
          <a:ext cx="7395368" cy="598408"/>
        </a:xfrm>
        <a:prstGeom prst="roundRect">
          <a:avLst>
            <a:gd name="adj" fmla="val 10000"/>
          </a:avLst>
        </a:prstGeom>
        <a:gradFill rotWithShape="0">
          <a:gsLst>
            <a:gs pos="0">
              <a:schemeClr val="accent5">
                <a:hueOff val="-421158"/>
                <a:satOff val="-1986"/>
                <a:lumOff val="490"/>
                <a:alphaOff val="0"/>
                <a:tint val="98000"/>
                <a:satMod val="110000"/>
                <a:lumMod val="104000"/>
              </a:schemeClr>
            </a:gs>
            <a:gs pos="69000">
              <a:schemeClr val="accent5">
                <a:hueOff val="-421158"/>
                <a:satOff val="-1986"/>
                <a:lumOff val="490"/>
                <a:alphaOff val="0"/>
                <a:shade val="88000"/>
                <a:satMod val="130000"/>
                <a:lumMod val="92000"/>
              </a:schemeClr>
            </a:gs>
            <a:gs pos="100000">
              <a:schemeClr val="accent5">
                <a:hueOff val="-421158"/>
                <a:satOff val="-1986"/>
                <a:lumOff val="49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But, in 2020, a trend of new visitor expectations arrived the marketplace that basically altered the industry (Hossain et al., 2020). </a:t>
          </a:r>
        </a:p>
      </dsp:txBody>
      <dsp:txXfrm>
        <a:off x="569778" y="699048"/>
        <a:ext cx="6419097" cy="563354"/>
      </dsp:txXfrm>
    </dsp:sp>
    <dsp:sp modelId="{F6D03803-F2FE-4368-ABAE-678240330C84}">
      <dsp:nvSpPr>
        <dsp:cNvPr id="0" name=""/>
        <dsp:cNvSpPr/>
      </dsp:nvSpPr>
      <dsp:spPr>
        <a:xfrm>
          <a:off x="1104503" y="1363042"/>
          <a:ext cx="7395368" cy="598408"/>
        </a:xfrm>
        <a:prstGeom prst="roundRect">
          <a:avLst>
            <a:gd name="adj" fmla="val 10000"/>
          </a:avLst>
        </a:prstGeom>
        <a:gradFill rotWithShape="0">
          <a:gsLst>
            <a:gs pos="0">
              <a:schemeClr val="accent5">
                <a:hueOff val="-842315"/>
                <a:satOff val="-3972"/>
                <a:lumOff val="980"/>
                <a:alphaOff val="0"/>
                <a:tint val="98000"/>
                <a:satMod val="110000"/>
                <a:lumMod val="104000"/>
              </a:schemeClr>
            </a:gs>
            <a:gs pos="69000">
              <a:schemeClr val="accent5">
                <a:hueOff val="-842315"/>
                <a:satOff val="-3972"/>
                <a:lumOff val="980"/>
                <a:alphaOff val="0"/>
                <a:shade val="88000"/>
                <a:satMod val="130000"/>
                <a:lumMod val="92000"/>
              </a:schemeClr>
            </a:gs>
            <a:gs pos="100000">
              <a:schemeClr val="accent5">
                <a:hueOff val="-842315"/>
                <a:satOff val="-3972"/>
                <a:lumOff val="98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Managers familiarise themselves with these altering expectations to provide an optimal client experience that brings fulfilment.</a:t>
          </a:r>
        </a:p>
      </dsp:txBody>
      <dsp:txXfrm>
        <a:off x="1122030" y="1380569"/>
        <a:ext cx="6419097" cy="563354"/>
      </dsp:txXfrm>
    </dsp:sp>
    <dsp:sp modelId="{CFB78E2E-34DE-4508-A8D5-135F7E3C85A6}">
      <dsp:nvSpPr>
        <dsp:cNvPr id="0" name=""/>
        <dsp:cNvSpPr/>
      </dsp:nvSpPr>
      <dsp:spPr>
        <a:xfrm>
          <a:off x="1656754" y="2044563"/>
          <a:ext cx="7395368" cy="598408"/>
        </a:xfrm>
        <a:prstGeom prst="roundRect">
          <a:avLst>
            <a:gd name="adj" fmla="val 10000"/>
          </a:avLst>
        </a:prstGeom>
        <a:gradFill rotWithShape="0">
          <a:gsLst>
            <a:gs pos="0">
              <a:schemeClr val="accent5">
                <a:hueOff val="-1263473"/>
                <a:satOff val="-5958"/>
                <a:lumOff val="1470"/>
                <a:alphaOff val="0"/>
                <a:tint val="98000"/>
                <a:satMod val="110000"/>
                <a:lumMod val="104000"/>
              </a:schemeClr>
            </a:gs>
            <a:gs pos="69000">
              <a:schemeClr val="accent5">
                <a:hueOff val="-1263473"/>
                <a:satOff val="-5958"/>
                <a:lumOff val="1470"/>
                <a:alphaOff val="0"/>
                <a:shade val="88000"/>
                <a:satMod val="130000"/>
                <a:lumMod val="92000"/>
              </a:schemeClr>
            </a:gs>
            <a:gs pos="100000">
              <a:schemeClr val="accent5">
                <a:hueOff val="-1263473"/>
                <a:satOff val="-5958"/>
                <a:lumOff val="147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These new facilities include a choice of self-service, texting in place of email, keyless entries etc. </a:t>
          </a:r>
        </a:p>
      </dsp:txBody>
      <dsp:txXfrm>
        <a:off x="1674281" y="2062090"/>
        <a:ext cx="6419097" cy="563354"/>
      </dsp:txXfrm>
    </dsp:sp>
    <dsp:sp modelId="{E7B913CB-D5AF-4808-9609-D21E694947FD}">
      <dsp:nvSpPr>
        <dsp:cNvPr id="0" name=""/>
        <dsp:cNvSpPr/>
      </dsp:nvSpPr>
      <dsp:spPr>
        <a:xfrm>
          <a:off x="2209006" y="2726085"/>
          <a:ext cx="7395368" cy="598408"/>
        </a:xfrm>
        <a:prstGeom prst="roundRect">
          <a:avLst>
            <a:gd name="adj" fmla="val 10000"/>
          </a:avLst>
        </a:prstGeom>
        <a:gradFill rotWithShape="0">
          <a:gsLst>
            <a:gs pos="0">
              <a:schemeClr val="accent5">
                <a:hueOff val="-1684631"/>
                <a:satOff val="-7944"/>
                <a:lumOff val="1960"/>
                <a:alphaOff val="0"/>
                <a:tint val="98000"/>
                <a:satMod val="110000"/>
                <a:lumMod val="104000"/>
              </a:schemeClr>
            </a:gs>
            <a:gs pos="69000">
              <a:schemeClr val="accent5">
                <a:hueOff val="-1684631"/>
                <a:satOff val="-7944"/>
                <a:lumOff val="1960"/>
                <a:alphaOff val="0"/>
                <a:shade val="88000"/>
                <a:satMod val="130000"/>
                <a:lumMod val="92000"/>
              </a:schemeClr>
            </a:gs>
            <a:gs pos="100000">
              <a:schemeClr val="accent5">
                <a:hueOff val="-1684631"/>
                <a:satOff val="-7944"/>
                <a:lumOff val="196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To exceed customers' expectations, it is a must for the hotel first recognise who their visitors are and what kind of goods and services they prefer. </a:t>
          </a:r>
        </a:p>
      </dsp:txBody>
      <dsp:txXfrm>
        <a:off x="2226533" y="2743612"/>
        <a:ext cx="6419097" cy="563354"/>
      </dsp:txXfrm>
    </dsp:sp>
    <dsp:sp modelId="{538F839B-865E-450E-810E-BC8C4779C2A1}">
      <dsp:nvSpPr>
        <dsp:cNvPr id="0" name=""/>
        <dsp:cNvSpPr/>
      </dsp:nvSpPr>
      <dsp:spPr>
        <a:xfrm>
          <a:off x="7006402" y="437170"/>
          <a:ext cx="388965" cy="388965"/>
        </a:xfrm>
        <a:prstGeom prst="downArrow">
          <a:avLst>
            <a:gd name="adj1" fmla="val 55000"/>
            <a:gd name="adj2" fmla="val 45000"/>
          </a:avLst>
        </a:prstGeom>
        <a:solidFill>
          <a:schemeClr val="accent5">
            <a:tint val="40000"/>
            <a:alpha val="90000"/>
            <a:hueOff val="0"/>
            <a:satOff val="0"/>
            <a:lumOff val="0"/>
            <a:alphaOff val="0"/>
          </a:schemeClr>
        </a:solidFill>
        <a:ln w="9525" cap="flat"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7093919" y="437170"/>
        <a:ext cx="213931" cy="292696"/>
      </dsp:txXfrm>
    </dsp:sp>
    <dsp:sp modelId="{AE1134E8-970A-4CA4-A01A-A991C455FBF3}">
      <dsp:nvSpPr>
        <dsp:cNvPr id="0" name=""/>
        <dsp:cNvSpPr/>
      </dsp:nvSpPr>
      <dsp:spPr>
        <a:xfrm>
          <a:off x="7558654" y="1118692"/>
          <a:ext cx="388965" cy="388965"/>
        </a:xfrm>
        <a:prstGeom prst="downArrow">
          <a:avLst>
            <a:gd name="adj1" fmla="val 55000"/>
            <a:gd name="adj2" fmla="val 45000"/>
          </a:avLst>
        </a:prstGeom>
        <a:solidFill>
          <a:schemeClr val="accent5">
            <a:tint val="40000"/>
            <a:alpha val="90000"/>
            <a:hueOff val="-591803"/>
            <a:satOff val="-1680"/>
            <a:lumOff val="50"/>
            <a:alphaOff val="0"/>
          </a:schemeClr>
        </a:solidFill>
        <a:ln w="9525" cap="flat"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7646171" y="1118692"/>
        <a:ext cx="213931" cy="292696"/>
      </dsp:txXfrm>
    </dsp:sp>
    <dsp:sp modelId="{EB67ACF1-A36F-4397-9022-DFBFC6BF6BF7}">
      <dsp:nvSpPr>
        <dsp:cNvPr id="0" name=""/>
        <dsp:cNvSpPr/>
      </dsp:nvSpPr>
      <dsp:spPr>
        <a:xfrm>
          <a:off x="8110906" y="1790240"/>
          <a:ext cx="388965" cy="388965"/>
        </a:xfrm>
        <a:prstGeom prst="downArrow">
          <a:avLst>
            <a:gd name="adj1" fmla="val 55000"/>
            <a:gd name="adj2" fmla="val 45000"/>
          </a:avLst>
        </a:prstGeom>
        <a:solidFill>
          <a:schemeClr val="accent5">
            <a:tint val="40000"/>
            <a:alpha val="90000"/>
            <a:hueOff val="-1183605"/>
            <a:satOff val="-3360"/>
            <a:lumOff val="101"/>
            <a:alphaOff val="0"/>
          </a:schemeClr>
        </a:solidFill>
        <a:ln w="9525" cap="flat"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8198423" y="1790240"/>
        <a:ext cx="213931" cy="292696"/>
      </dsp:txXfrm>
    </dsp:sp>
    <dsp:sp modelId="{DD43BBEF-FBDF-4A97-A62F-D8616DFB964F}">
      <dsp:nvSpPr>
        <dsp:cNvPr id="0" name=""/>
        <dsp:cNvSpPr/>
      </dsp:nvSpPr>
      <dsp:spPr>
        <a:xfrm>
          <a:off x="8663157" y="2478410"/>
          <a:ext cx="388965" cy="388965"/>
        </a:xfrm>
        <a:prstGeom prst="downArrow">
          <a:avLst>
            <a:gd name="adj1" fmla="val 55000"/>
            <a:gd name="adj2" fmla="val 45000"/>
          </a:avLst>
        </a:prstGeom>
        <a:solidFill>
          <a:schemeClr val="accent5">
            <a:tint val="40000"/>
            <a:alpha val="90000"/>
            <a:hueOff val="-1775408"/>
            <a:satOff val="-5040"/>
            <a:lumOff val="151"/>
            <a:alphaOff val="0"/>
          </a:schemeClr>
        </a:solidFill>
        <a:ln w="9525" cap="flat"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8750674" y="2478410"/>
        <a:ext cx="213931" cy="29269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2700A6-8DA3-46CB-83E7-C10D8134549E}">
      <dsp:nvSpPr>
        <dsp:cNvPr id="0" name=""/>
        <dsp:cNvSpPr/>
      </dsp:nvSpPr>
      <dsp:spPr>
        <a:xfrm>
          <a:off x="0" y="1623"/>
          <a:ext cx="9604375" cy="0"/>
        </a:xfrm>
        <a:prstGeom prst="line">
          <a:avLst/>
        </a:prstGeom>
        <a:gradFill rotWithShape="0">
          <a:gsLst>
            <a:gs pos="0">
              <a:schemeClr val="accent5">
                <a:hueOff val="0"/>
                <a:satOff val="0"/>
                <a:lumOff val="0"/>
                <a:alphaOff val="0"/>
                <a:tint val="98000"/>
                <a:satMod val="110000"/>
                <a:lumMod val="104000"/>
              </a:schemeClr>
            </a:gs>
            <a:gs pos="69000">
              <a:schemeClr val="accent5">
                <a:hueOff val="0"/>
                <a:satOff val="0"/>
                <a:lumOff val="0"/>
                <a:alphaOff val="0"/>
                <a:shade val="88000"/>
                <a:satMod val="130000"/>
                <a:lumMod val="92000"/>
              </a:schemeClr>
            </a:gs>
            <a:gs pos="100000">
              <a:schemeClr val="accent5">
                <a:hueOff val="0"/>
                <a:satOff val="0"/>
                <a:lumOff val="0"/>
                <a:alphaOff val="0"/>
                <a:shade val="78000"/>
                <a:satMod val="130000"/>
                <a:lumMod val="92000"/>
              </a:schemeClr>
            </a:gs>
          </a:gsLst>
          <a:lin ang="5400000" scaled="0"/>
        </a:gradFill>
        <a:ln w="9525" cap="flat" cmpd="sng" algn="ctr">
          <a:solidFill>
            <a:schemeClr val="accent5">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7E7E1FEF-72F8-4C81-A53C-D1CF72AC4F65}">
      <dsp:nvSpPr>
        <dsp:cNvPr id="0" name=""/>
        <dsp:cNvSpPr/>
      </dsp:nvSpPr>
      <dsp:spPr>
        <a:xfrm>
          <a:off x="0" y="1623"/>
          <a:ext cx="9604375" cy="3019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kern="1200"/>
            <a:t>Abir, T. and Khan, M.Y.H., 2022. Importance of ICT advancement and culture of adaptation in the tourism and hospitality industry for developing countries. In ICT As innovator between tourism and culture (pp. 30-41). IGI Global.</a:t>
          </a:r>
        </a:p>
      </dsp:txBody>
      <dsp:txXfrm>
        <a:off x="0" y="1623"/>
        <a:ext cx="9604375" cy="301931"/>
      </dsp:txXfrm>
    </dsp:sp>
    <dsp:sp modelId="{C3623C38-3E29-406E-B023-B66827B0AA76}">
      <dsp:nvSpPr>
        <dsp:cNvPr id="0" name=""/>
        <dsp:cNvSpPr/>
      </dsp:nvSpPr>
      <dsp:spPr>
        <a:xfrm>
          <a:off x="0" y="303554"/>
          <a:ext cx="9604375" cy="0"/>
        </a:xfrm>
        <a:prstGeom prst="line">
          <a:avLst/>
        </a:prstGeom>
        <a:gradFill rotWithShape="0">
          <a:gsLst>
            <a:gs pos="0">
              <a:schemeClr val="accent5">
                <a:hueOff val="-168463"/>
                <a:satOff val="-794"/>
                <a:lumOff val="196"/>
                <a:alphaOff val="0"/>
                <a:tint val="98000"/>
                <a:satMod val="110000"/>
                <a:lumMod val="104000"/>
              </a:schemeClr>
            </a:gs>
            <a:gs pos="69000">
              <a:schemeClr val="accent5">
                <a:hueOff val="-168463"/>
                <a:satOff val="-794"/>
                <a:lumOff val="196"/>
                <a:alphaOff val="0"/>
                <a:shade val="88000"/>
                <a:satMod val="130000"/>
                <a:lumMod val="92000"/>
              </a:schemeClr>
            </a:gs>
            <a:gs pos="100000">
              <a:schemeClr val="accent5">
                <a:hueOff val="-168463"/>
                <a:satOff val="-794"/>
                <a:lumOff val="196"/>
                <a:alphaOff val="0"/>
                <a:shade val="78000"/>
                <a:satMod val="130000"/>
                <a:lumMod val="92000"/>
              </a:schemeClr>
            </a:gs>
          </a:gsLst>
          <a:lin ang="5400000" scaled="0"/>
        </a:gradFill>
        <a:ln w="9525" cap="flat" cmpd="sng" algn="ctr">
          <a:solidFill>
            <a:schemeClr val="accent5">
              <a:hueOff val="-168463"/>
              <a:satOff val="-794"/>
              <a:lumOff val="196"/>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F162D54F-25EC-457C-9B5B-5E9AAD6953E3}">
      <dsp:nvSpPr>
        <dsp:cNvPr id="0" name=""/>
        <dsp:cNvSpPr/>
      </dsp:nvSpPr>
      <dsp:spPr>
        <a:xfrm>
          <a:off x="0" y="303554"/>
          <a:ext cx="9604375" cy="3019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kern="1200"/>
            <a:t>Banyeva, I., Lebedieva, N., Nehrey, M., Velychko, O., Petrova, O. and Peresichna, S., 2023. Digital Tools of Marketing Strategies in Hotel Branding. Journal of Information Technology Management, 15(1), pp.62-88.</a:t>
          </a:r>
        </a:p>
      </dsp:txBody>
      <dsp:txXfrm>
        <a:off x="0" y="303554"/>
        <a:ext cx="9604375" cy="301931"/>
      </dsp:txXfrm>
    </dsp:sp>
    <dsp:sp modelId="{695FAEF7-6AEF-4CB3-BD53-B4C930FC815E}">
      <dsp:nvSpPr>
        <dsp:cNvPr id="0" name=""/>
        <dsp:cNvSpPr/>
      </dsp:nvSpPr>
      <dsp:spPr>
        <a:xfrm>
          <a:off x="0" y="605486"/>
          <a:ext cx="9604375" cy="0"/>
        </a:xfrm>
        <a:prstGeom prst="line">
          <a:avLst/>
        </a:prstGeom>
        <a:gradFill rotWithShape="0">
          <a:gsLst>
            <a:gs pos="0">
              <a:schemeClr val="accent5">
                <a:hueOff val="-336926"/>
                <a:satOff val="-1589"/>
                <a:lumOff val="392"/>
                <a:alphaOff val="0"/>
                <a:tint val="98000"/>
                <a:satMod val="110000"/>
                <a:lumMod val="104000"/>
              </a:schemeClr>
            </a:gs>
            <a:gs pos="69000">
              <a:schemeClr val="accent5">
                <a:hueOff val="-336926"/>
                <a:satOff val="-1589"/>
                <a:lumOff val="392"/>
                <a:alphaOff val="0"/>
                <a:shade val="88000"/>
                <a:satMod val="130000"/>
                <a:lumMod val="92000"/>
              </a:schemeClr>
            </a:gs>
            <a:gs pos="100000">
              <a:schemeClr val="accent5">
                <a:hueOff val="-336926"/>
                <a:satOff val="-1589"/>
                <a:lumOff val="392"/>
                <a:alphaOff val="0"/>
                <a:shade val="78000"/>
                <a:satMod val="130000"/>
                <a:lumMod val="92000"/>
              </a:schemeClr>
            </a:gs>
          </a:gsLst>
          <a:lin ang="5400000" scaled="0"/>
        </a:gradFill>
        <a:ln w="9525" cap="flat" cmpd="sng" algn="ctr">
          <a:solidFill>
            <a:schemeClr val="accent5">
              <a:hueOff val="-336926"/>
              <a:satOff val="-1589"/>
              <a:lumOff val="392"/>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79B2CAA7-60CE-42CD-9F38-0DA9BBE5A1E7}">
      <dsp:nvSpPr>
        <dsp:cNvPr id="0" name=""/>
        <dsp:cNvSpPr/>
      </dsp:nvSpPr>
      <dsp:spPr>
        <a:xfrm>
          <a:off x="0" y="605486"/>
          <a:ext cx="9604375" cy="3019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kern="1200"/>
            <a:t>Barreto, N. and Mayya, S., SWOC Analysis of Marriott International-A Case Study.</a:t>
          </a:r>
        </a:p>
      </dsp:txBody>
      <dsp:txXfrm>
        <a:off x="0" y="605486"/>
        <a:ext cx="9604375" cy="301931"/>
      </dsp:txXfrm>
    </dsp:sp>
    <dsp:sp modelId="{A6937C90-F9C9-474C-B262-E124354FCAB4}">
      <dsp:nvSpPr>
        <dsp:cNvPr id="0" name=""/>
        <dsp:cNvSpPr/>
      </dsp:nvSpPr>
      <dsp:spPr>
        <a:xfrm>
          <a:off x="0" y="907418"/>
          <a:ext cx="9604375" cy="0"/>
        </a:xfrm>
        <a:prstGeom prst="line">
          <a:avLst/>
        </a:prstGeom>
        <a:gradFill rotWithShape="0">
          <a:gsLst>
            <a:gs pos="0">
              <a:schemeClr val="accent5">
                <a:hueOff val="-505389"/>
                <a:satOff val="-2383"/>
                <a:lumOff val="588"/>
                <a:alphaOff val="0"/>
                <a:tint val="98000"/>
                <a:satMod val="110000"/>
                <a:lumMod val="104000"/>
              </a:schemeClr>
            </a:gs>
            <a:gs pos="69000">
              <a:schemeClr val="accent5">
                <a:hueOff val="-505389"/>
                <a:satOff val="-2383"/>
                <a:lumOff val="588"/>
                <a:alphaOff val="0"/>
                <a:shade val="88000"/>
                <a:satMod val="130000"/>
                <a:lumMod val="92000"/>
              </a:schemeClr>
            </a:gs>
            <a:gs pos="100000">
              <a:schemeClr val="accent5">
                <a:hueOff val="-505389"/>
                <a:satOff val="-2383"/>
                <a:lumOff val="588"/>
                <a:alphaOff val="0"/>
                <a:shade val="78000"/>
                <a:satMod val="130000"/>
                <a:lumMod val="92000"/>
              </a:schemeClr>
            </a:gs>
          </a:gsLst>
          <a:lin ang="5400000" scaled="0"/>
        </a:gradFill>
        <a:ln w="9525" cap="flat" cmpd="sng" algn="ctr">
          <a:solidFill>
            <a:schemeClr val="accent5">
              <a:hueOff val="-505389"/>
              <a:satOff val="-2383"/>
              <a:lumOff val="588"/>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9605508A-F50B-4FA1-9EFC-A2E7ECB72B6B}">
      <dsp:nvSpPr>
        <dsp:cNvPr id="0" name=""/>
        <dsp:cNvSpPr/>
      </dsp:nvSpPr>
      <dsp:spPr>
        <a:xfrm>
          <a:off x="0" y="907418"/>
          <a:ext cx="9604375" cy="3019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kern="1200"/>
            <a:t>Catana, Ş.A. and Toma, S.G., 2021. Entrepreneurship in the hospitality industry. Case study: Marriott International. SEA-Practical Application of Science, (27), pp.221-225.</a:t>
          </a:r>
        </a:p>
      </dsp:txBody>
      <dsp:txXfrm>
        <a:off x="0" y="907418"/>
        <a:ext cx="9604375" cy="301931"/>
      </dsp:txXfrm>
    </dsp:sp>
    <dsp:sp modelId="{E4218AD4-7031-4DF1-BB15-D879FFAB0793}">
      <dsp:nvSpPr>
        <dsp:cNvPr id="0" name=""/>
        <dsp:cNvSpPr/>
      </dsp:nvSpPr>
      <dsp:spPr>
        <a:xfrm>
          <a:off x="0" y="1209349"/>
          <a:ext cx="9604375" cy="0"/>
        </a:xfrm>
        <a:prstGeom prst="line">
          <a:avLst/>
        </a:prstGeom>
        <a:gradFill rotWithShape="0">
          <a:gsLst>
            <a:gs pos="0">
              <a:schemeClr val="accent5">
                <a:hueOff val="-673852"/>
                <a:satOff val="-3178"/>
                <a:lumOff val="784"/>
                <a:alphaOff val="0"/>
                <a:tint val="98000"/>
                <a:satMod val="110000"/>
                <a:lumMod val="104000"/>
              </a:schemeClr>
            </a:gs>
            <a:gs pos="69000">
              <a:schemeClr val="accent5">
                <a:hueOff val="-673852"/>
                <a:satOff val="-3178"/>
                <a:lumOff val="784"/>
                <a:alphaOff val="0"/>
                <a:shade val="88000"/>
                <a:satMod val="130000"/>
                <a:lumMod val="92000"/>
              </a:schemeClr>
            </a:gs>
            <a:gs pos="100000">
              <a:schemeClr val="accent5">
                <a:hueOff val="-673852"/>
                <a:satOff val="-3178"/>
                <a:lumOff val="784"/>
                <a:alphaOff val="0"/>
                <a:shade val="78000"/>
                <a:satMod val="130000"/>
                <a:lumMod val="92000"/>
              </a:schemeClr>
            </a:gs>
          </a:gsLst>
          <a:lin ang="5400000" scaled="0"/>
        </a:gradFill>
        <a:ln w="9525" cap="flat" cmpd="sng" algn="ctr">
          <a:solidFill>
            <a:schemeClr val="accent5">
              <a:hueOff val="-673852"/>
              <a:satOff val="-3178"/>
              <a:lumOff val="784"/>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8A9E5B34-A8A7-4BB9-957D-7077F65AB61C}">
      <dsp:nvSpPr>
        <dsp:cNvPr id="0" name=""/>
        <dsp:cNvSpPr/>
      </dsp:nvSpPr>
      <dsp:spPr>
        <a:xfrm>
          <a:off x="0" y="1209349"/>
          <a:ext cx="9604375" cy="3019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kern="1200"/>
            <a:t>Darsin, J., Rosner, J., Urdaneta, C. and Yepes, M., 2019. Marriott International: Exploring and Understanding Disruption in the Hospitality Industry in South Florida. Journal of Multidisciplinary Research, 11(1), pp.99-119.</a:t>
          </a:r>
        </a:p>
      </dsp:txBody>
      <dsp:txXfrm>
        <a:off x="0" y="1209349"/>
        <a:ext cx="9604375" cy="301931"/>
      </dsp:txXfrm>
    </dsp:sp>
    <dsp:sp modelId="{D2B373CA-9493-400C-A98D-1170BC1B0607}">
      <dsp:nvSpPr>
        <dsp:cNvPr id="0" name=""/>
        <dsp:cNvSpPr/>
      </dsp:nvSpPr>
      <dsp:spPr>
        <a:xfrm>
          <a:off x="0" y="1511281"/>
          <a:ext cx="9604375" cy="0"/>
        </a:xfrm>
        <a:prstGeom prst="line">
          <a:avLst/>
        </a:prstGeom>
        <a:gradFill rotWithShape="0">
          <a:gsLst>
            <a:gs pos="0">
              <a:schemeClr val="accent5">
                <a:hueOff val="-842315"/>
                <a:satOff val="-3972"/>
                <a:lumOff val="980"/>
                <a:alphaOff val="0"/>
                <a:tint val="98000"/>
                <a:satMod val="110000"/>
                <a:lumMod val="104000"/>
              </a:schemeClr>
            </a:gs>
            <a:gs pos="69000">
              <a:schemeClr val="accent5">
                <a:hueOff val="-842315"/>
                <a:satOff val="-3972"/>
                <a:lumOff val="980"/>
                <a:alphaOff val="0"/>
                <a:shade val="88000"/>
                <a:satMod val="130000"/>
                <a:lumMod val="92000"/>
              </a:schemeClr>
            </a:gs>
            <a:gs pos="100000">
              <a:schemeClr val="accent5">
                <a:hueOff val="-842315"/>
                <a:satOff val="-3972"/>
                <a:lumOff val="980"/>
                <a:alphaOff val="0"/>
                <a:shade val="78000"/>
                <a:satMod val="130000"/>
                <a:lumMod val="92000"/>
              </a:schemeClr>
            </a:gs>
          </a:gsLst>
          <a:lin ang="5400000" scaled="0"/>
        </a:gradFill>
        <a:ln w="9525" cap="flat" cmpd="sng" algn="ctr">
          <a:solidFill>
            <a:schemeClr val="accent5">
              <a:hueOff val="-842315"/>
              <a:satOff val="-3972"/>
              <a:lumOff val="98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63BD020E-C96B-4EE5-B8FA-1F3C07B82993}">
      <dsp:nvSpPr>
        <dsp:cNvPr id="0" name=""/>
        <dsp:cNvSpPr/>
      </dsp:nvSpPr>
      <dsp:spPr>
        <a:xfrm>
          <a:off x="0" y="1511281"/>
          <a:ext cx="9604375" cy="3019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kern="1200"/>
            <a:t>Hossain, M.S., Sambasivan, M., Abuelhassan, A.E. and Khalifa, G.S.A., 2020. Factors influencing customer citizenship behaviour in the hospitality industry. Annals of Leisure Research, pp.1-24.</a:t>
          </a:r>
        </a:p>
      </dsp:txBody>
      <dsp:txXfrm>
        <a:off x="0" y="1511281"/>
        <a:ext cx="9604375" cy="301931"/>
      </dsp:txXfrm>
    </dsp:sp>
    <dsp:sp modelId="{45ABAC90-C234-4E1E-8BE4-0F6F327C9094}">
      <dsp:nvSpPr>
        <dsp:cNvPr id="0" name=""/>
        <dsp:cNvSpPr/>
      </dsp:nvSpPr>
      <dsp:spPr>
        <a:xfrm>
          <a:off x="0" y="1813212"/>
          <a:ext cx="9604375" cy="0"/>
        </a:xfrm>
        <a:prstGeom prst="line">
          <a:avLst/>
        </a:prstGeom>
        <a:gradFill rotWithShape="0">
          <a:gsLst>
            <a:gs pos="0">
              <a:schemeClr val="accent5">
                <a:hueOff val="-1010778"/>
                <a:satOff val="-4766"/>
                <a:lumOff val="1176"/>
                <a:alphaOff val="0"/>
                <a:tint val="98000"/>
                <a:satMod val="110000"/>
                <a:lumMod val="104000"/>
              </a:schemeClr>
            </a:gs>
            <a:gs pos="69000">
              <a:schemeClr val="accent5">
                <a:hueOff val="-1010778"/>
                <a:satOff val="-4766"/>
                <a:lumOff val="1176"/>
                <a:alphaOff val="0"/>
                <a:shade val="88000"/>
                <a:satMod val="130000"/>
                <a:lumMod val="92000"/>
              </a:schemeClr>
            </a:gs>
            <a:gs pos="100000">
              <a:schemeClr val="accent5">
                <a:hueOff val="-1010778"/>
                <a:satOff val="-4766"/>
                <a:lumOff val="1176"/>
                <a:alphaOff val="0"/>
                <a:shade val="78000"/>
                <a:satMod val="130000"/>
                <a:lumMod val="92000"/>
              </a:schemeClr>
            </a:gs>
          </a:gsLst>
          <a:lin ang="5400000" scaled="0"/>
        </a:gradFill>
        <a:ln w="9525" cap="flat" cmpd="sng" algn="ctr">
          <a:solidFill>
            <a:schemeClr val="accent5">
              <a:hueOff val="-1010778"/>
              <a:satOff val="-4766"/>
              <a:lumOff val="1176"/>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282ED7F6-C3CB-4AEE-9145-59074CB49D8D}">
      <dsp:nvSpPr>
        <dsp:cNvPr id="0" name=""/>
        <dsp:cNvSpPr/>
      </dsp:nvSpPr>
      <dsp:spPr>
        <a:xfrm>
          <a:off x="0" y="1813212"/>
          <a:ext cx="9604375" cy="3019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kern="1200"/>
            <a:t>Ikebuchi, N.L.A., Triyuni, N.N. and Astawa, I.K., 2022. Increasing Marriott Bonvoy Membership Through Green Marketing at Fairfield by Marriott Bali Legian. Repositori Politeknik Negeri Bali.</a:t>
          </a:r>
        </a:p>
      </dsp:txBody>
      <dsp:txXfrm>
        <a:off x="0" y="1813212"/>
        <a:ext cx="9604375" cy="301931"/>
      </dsp:txXfrm>
    </dsp:sp>
    <dsp:sp modelId="{9928D422-4795-46A7-BDCD-95313A17C991}">
      <dsp:nvSpPr>
        <dsp:cNvPr id="0" name=""/>
        <dsp:cNvSpPr/>
      </dsp:nvSpPr>
      <dsp:spPr>
        <a:xfrm>
          <a:off x="0" y="2115144"/>
          <a:ext cx="9604375" cy="0"/>
        </a:xfrm>
        <a:prstGeom prst="line">
          <a:avLst/>
        </a:prstGeom>
        <a:gradFill rotWithShape="0">
          <a:gsLst>
            <a:gs pos="0">
              <a:schemeClr val="accent5">
                <a:hueOff val="-1179241"/>
                <a:satOff val="-5561"/>
                <a:lumOff val="1372"/>
                <a:alphaOff val="0"/>
                <a:tint val="98000"/>
                <a:satMod val="110000"/>
                <a:lumMod val="104000"/>
              </a:schemeClr>
            </a:gs>
            <a:gs pos="69000">
              <a:schemeClr val="accent5">
                <a:hueOff val="-1179241"/>
                <a:satOff val="-5561"/>
                <a:lumOff val="1372"/>
                <a:alphaOff val="0"/>
                <a:shade val="88000"/>
                <a:satMod val="130000"/>
                <a:lumMod val="92000"/>
              </a:schemeClr>
            </a:gs>
            <a:gs pos="100000">
              <a:schemeClr val="accent5">
                <a:hueOff val="-1179241"/>
                <a:satOff val="-5561"/>
                <a:lumOff val="1372"/>
                <a:alphaOff val="0"/>
                <a:shade val="78000"/>
                <a:satMod val="130000"/>
                <a:lumMod val="92000"/>
              </a:schemeClr>
            </a:gs>
          </a:gsLst>
          <a:lin ang="5400000" scaled="0"/>
        </a:gradFill>
        <a:ln w="9525" cap="flat" cmpd="sng" algn="ctr">
          <a:solidFill>
            <a:schemeClr val="accent5">
              <a:hueOff val="-1179241"/>
              <a:satOff val="-5561"/>
              <a:lumOff val="1372"/>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9B1FD33E-50DA-4322-93A5-4050C1E3FA1D}">
      <dsp:nvSpPr>
        <dsp:cNvPr id="0" name=""/>
        <dsp:cNvSpPr/>
      </dsp:nvSpPr>
      <dsp:spPr>
        <a:xfrm>
          <a:off x="0" y="2115144"/>
          <a:ext cx="9604375" cy="3019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kern="1200"/>
            <a:t>Ikebuchi, N.L.A., Triyuni, N.N. and Astawa, I.K., 2022. Increasing Marriott Bonvoy Membership Through Green Marketing at Fairfield by Marriott Bali Legian. Repositori Politeknik Negeri Bali.</a:t>
          </a:r>
        </a:p>
      </dsp:txBody>
      <dsp:txXfrm>
        <a:off x="0" y="2115144"/>
        <a:ext cx="9604375" cy="301931"/>
      </dsp:txXfrm>
    </dsp:sp>
    <dsp:sp modelId="{779A9C61-F893-4FB0-B22B-F4B0A0B75D4E}">
      <dsp:nvSpPr>
        <dsp:cNvPr id="0" name=""/>
        <dsp:cNvSpPr/>
      </dsp:nvSpPr>
      <dsp:spPr>
        <a:xfrm>
          <a:off x="0" y="2417075"/>
          <a:ext cx="9604375" cy="0"/>
        </a:xfrm>
        <a:prstGeom prst="line">
          <a:avLst/>
        </a:prstGeom>
        <a:gradFill rotWithShape="0">
          <a:gsLst>
            <a:gs pos="0">
              <a:schemeClr val="accent5">
                <a:hueOff val="-1347705"/>
                <a:satOff val="-6355"/>
                <a:lumOff val="1568"/>
                <a:alphaOff val="0"/>
                <a:tint val="98000"/>
                <a:satMod val="110000"/>
                <a:lumMod val="104000"/>
              </a:schemeClr>
            </a:gs>
            <a:gs pos="69000">
              <a:schemeClr val="accent5">
                <a:hueOff val="-1347705"/>
                <a:satOff val="-6355"/>
                <a:lumOff val="1568"/>
                <a:alphaOff val="0"/>
                <a:shade val="88000"/>
                <a:satMod val="130000"/>
                <a:lumMod val="92000"/>
              </a:schemeClr>
            </a:gs>
            <a:gs pos="100000">
              <a:schemeClr val="accent5">
                <a:hueOff val="-1347705"/>
                <a:satOff val="-6355"/>
                <a:lumOff val="1568"/>
                <a:alphaOff val="0"/>
                <a:shade val="78000"/>
                <a:satMod val="130000"/>
                <a:lumMod val="92000"/>
              </a:schemeClr>
            </a:gs>
          </a:gsLst>
          <a:lin ang="5400000" scaled="0"/>
        </a:gradFill>
        <a:ln w="9525" cap="flat" cmpd="sng" algn="ctr">
          <a:solidFill>
            <a:schemeClr val="accent5">
              <a:hueOff val="-1347705"/>
              <a:satOff val="-6355"/>
              <a:lumOff val="1568"/>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D90DF48B-C963-42D0-B40A-25A1400B12B4}">
      <dsp:nvSpPr>
        <dsp:cNvPr id="0" name=""/>
        <dsp:cNvSpPr/>
      </dsp:nvSpPr>
      <dsp:spPr>
        <a:xfrm>
          <a:off x="0" y="2417075"/>
          <a:ext cx="9604375" cy="3019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kern="1200"/>
            <a:t>Jainchill, J., 2021. Ritz-Carlton Yacht Collection joins Marriott's Bonvoy rewards program.</a:t>
          </a:r>
        </a:p>
      </dsp:txBody>
      <dsp:txXfrm>
        <a:off x="0" y="2417075"/>
        <a:ext cx="9604375" cy="301931"/>
      </dsp:txXfrm>
    </dsp:sp>
    <dsp:sp modelId="{20D87EE1-3989-464C-8C2F-4538ABB6CC76}">
      <dsp:nvSpPr>
        <dsp:cNvPr id="0" name=""/>
        <dsp:cNvSpPr/>
      </dsp:nvSpPr>
      <dsp:spPr>
        <a:xfrm>
          <a:off x="0" y="2719007"/>
          <a:ext cx="9604375" cy="0"/>
        </a:xfrm>
        <a:prstGeom prst="line">
          <a:avLst/>
        </a:prstGeom>
        <a:gradFill rotWithShape="0">
          <a:gsLst>
            <a:gs pos="0">
              <a:schemeClr val="accent5">
                <a:hueOff val="-1516168"/>
                <a:satOff val="-7150"/>
                <a:lumOff val="1764"/>
                <a:alphaOff val="0"/>
                <a:tint val="98000"/>
                <a:satMod val="110000"/>
                <a:lumMod val="104000"/>
              </a:schemeClr>
            </a:gs>
            <a:gs pos="69000">
              <a:schemeClr val="accent5">
                <a:hueOff val="-1516168"/>
                <a:satOff val="-7150"/>
                <a:lumOff val="1764"/>
                <a:alphaOff val="0"/>
                <a:shade val="88000"/>
                <a:satMod val="130000"/>
                <a:lumMod val="92000"/>
              </a:schemeClr>
            </a:gs>
            <a:gs pos="100000">
              <a:schemeClr val="accent5">
                <a:hueOff val="-1516168"/>
                <a:satOff val="-7150"/>
                <a:lumOff val="1764"/>
                <a:alphaOff val="0"/>
                <a:shade val="78000"/>
                <a:satMod val="130000"/>
                <a:lumMod val="92000"/>
              </a:schemeClr>
            </a:gs>
          </a:gsLst>
          <a:lin ang="5400000" scaled="0"/>
        </a:gradFill>
        <a:ln w="9525" cap="flat" cmpd="sng" algn="ctr">
          <a:solidFill>
            <a:schemeClr val="accent5">
              <a:hueOff val="-1516168"/>
              <a:satOff val="-7150"/>
              <a:lumOff val="1764"/>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A32A7026-6AC0-4D15-B9AF-BA479D5DC1D1}">
      <dsp:nvSpPr>
        <dsp:cNvPr id="0" name=""/>
        <dsp:cNvSpPr/>
      </dsp:nvSpPr>
      <dsp:spPr>
        <a:xfrm>
          <a:off x="0" y="2719007"/>
          <a:ext cx="9604375" cy="3019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kern="1200"/>
            <a:t>Lemy, D., Goh, E. and Ferry, J., 2019. Moving out of the silo: How service quality innovations can develop customer loyalty in Indonesia's hotels. Journal of Vacation Marketing, 25(4), pp.462-479.</a:t>
          </a:r>
        </a:p>
      </dsp:txBody>
      <dsp:txXfrm>
        <a:off x="0" y="2719007"/>
        <a:ext cx="9604375" cy="301931"/>
      </dsp:txXfrm>
    </dsp:sp>
    <dsp:sp modelId="{C7E2662A-96FB-49F3-8D8A-2C25484437AE}">
      <dsp:nvSpPr>
        <dsp:cNvPr id="0" name=""/>
        <dsp:cNvSpPr/>
      </dsp:nvSpPr>
      <dsp:spPr>
        <a:xfrm>
          <a:off x="0" y="3020939"/>
          <a:ext cx="9604375" cy="0"/>
        </a:xfrm>
        <a:prstGeom prst="line">
          <a:avLst/>
        </a:prstGeom>
        <a:gradFill rotWithShape="0">
          <a:gsLst>
            <a:gs pos="0">
              <a:schemeClr val="accent5">
                <a:hueOff val="-1684631"/>
                <a:satOff val="-7944"/>
                <a:lumOff val="1960"/>
                <a:alphaOff val="0"/>
                <a:tint val="98000"/>
                <a:satMod val="110000"/>
                <a:lumMod val="104000"/>
              </a:schemeClr>
            </a:gs>
            <a:gs pos="69000">
              <a:schemeClr val="accent5">
                <a:hueOff val="-1684631"/>
                <a:satOff val="-7944"/>
                <a:lumOff val="1960"/>
                <a:alphaOff val="0"/>
                <a:shade val="88000"/>
                <a:satMod val="130000"/>
                <a:lumMod val="92000"/>
              </a:schemeClr>
            </a:gs>
            <a:gs pos="100000">
              <a:schemeClr val="accent5">
                <a:hueOff val="-1684631"/>
                <a:satOff val="-7944"/>
                <a:lumOff val="1960"/>
                <a:alphaOff val="0"/>
                <a:shade val="78000"/>
                <a:satMod val="130000"/>
                <a:lumMod val="92000"/>
              </a:schemeClr>
            </a:gs>
          </a:gsLst>
          <a:lin ang="5400000" scaled="0"/>
        </a:gradFill>
        <a:ln w="9525" cap="flat" cmpd="sng" algn="ctr">
          <a:solidFill>
            <a:schemeClr val="accent5">
              <a:hueOff val="-1684631"/>
              <a:satOff val="-7944"/>
              <a:lumOff val="196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7604860F-28ED-4C65-991A-08AA01AF2B84}">
      <dsp:nvSpPr>
        <dsp:cNvPr id="0" name=""/>
        <dsp:cNvSpPr/>
      </dsp:nvSpPr>
      <dsp:spPr>
        <a:xfrm>
          <a:off x="0" y="3020939"/>
          <a:ext cx="9604375" cy="3019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kern="1200"/>
            <a:t>Peyton, Z., 2021. Analisis Efektivitas Penerapan Layanan Mobile Check-In Pada Aplikasi Marriott Bonvoy Bagi Guest Relation Officer: Studi Kasus The Ritz-Carlton Mega Kuningan, Jakarta (Doctoral dissertation, Universitas Matana).</a:t>
          </a:r>
        </a:p>
      </dsp:txBody>
      <dsp:txXfrm>
        <a:off x="0" y="3020939"/>
        <a:ext cx="9604375" cy="30193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62D3B8B-6AFA-4C8F-A0F6-90F8B72CECCC}" type="datetimeFigureOut">
              <a:rPr lang="en-US" smtClean="0"/>
              <a:t>2/4/2023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371C02E-6766-490D-AF42-6C09E0AF530E}" type="slidenum">
              <a:rPr lang="en-US" smtClean="0"/>
              <a:t>‹#›</a:t>
            </a:fld>
            <a:endParaRPr lang="en-US"/>
          </a:p>
        </p:txBody>
      </p:sp>
    </p:spTree>
    <p:extLst>
      <p:ext uri="{BB962C8B-B14F-4D97-AF65-F5344CB8AC3E}">
        <p14:creationId xmlns:p14="http://schemas.microsoft.com/office/powerpoint/2010/main" val="41408860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Introduction</a:t>
            </a:r>
            <a:endParaRPr lang="en-US" sz="1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202124"/>
                </a:solidFill>
                <a:effectLst/>
                <a:latin typeface="Arial" panose="020B0604020202020204" pitchFamily="34" charset="0"/>
                <a:ea typeface="Calibri" panose="020F0502020204030204" pitchFamily="34" charset="0"/>
              </a:rPr>
              <a:t>The purpose of this presentation is to assess the value of service quality, hospitality, and guest services to the hotel business. It also demonstrates the main guests of Marriott Bonvoy and range, significance, and function of the available guest services. Marriot International was established almost a hundred years ago, and it is the largest and most international lodging company in the world. Marriott has an incredible collection of more than seven thousand and three hundred hotels around the globe, spread out across an enormous one hundred and thirty-one different nations (</a:t>
            </a:r>
            <a:r>
              <a:rPr lang="en-US" sz="1800" dirty="0" err="1">
                <a:solidFill>
                  <a:srgbClr val="202124"/>
                </a:solidFill>
                <a:effectLst/>
                <a:latin typeface="Arial" panose="020B0604020202020204" pitchFamily="34" charset="0"/>
                <a:ea typeface="Calibri" panose="020F0502020204030204" pitchFamily="34" charset="0"/>
              </a:rPr>
              <a:t>Darsin</a:t>
            </a:r>
            <a:r>
              <a:rPr lang="en-US" sz="1800" dirty="0">
                <a:solidFill>
                  <a:srgbClr val="202124"/>
                </a:solidFill>
                <a:effectLst/>
                <a:latin typeface="Arial" panose="020B0604020202020204" pitchFamily="34" charset="0"/>
                <a:ea typeface="Calibri" panose="020F0502020204030204" pitchFamily="34" charset="0"/>
              </a:rPr>
              <a:t> et al., 2019). The Marriott brand denotes quality, consistency, trust, and reliability. </a:t>
            </a:r>
            <a:endParaRPr lang="en-US" dirty="0"/>
          </a:p>
        </p:txBody>
      </p:sp>
      <p:sp>
        <p:nvSpPr>
          <p:cNvPr id="4" name="Slide Number Placeholder 3"/>
          <p:cNvSpPr>
            <a:spLocks noGrp="1"/>
          </p:cNvSpPr>
          <p:nvPr>
            <p:ph type="sldNum" sz="quarter" idx="5"/>
          </p:nvPr>
        </p:nvSpPr>
        <p:spPr/>
        <p:txBody>
          <a:bodyPr/>
          <a:lstStyle/>
          <a:p>
            <a:fld id="{F371C02E-6766-490D-AF42-6C09E0AF530E}" type="slidenum">
              <a:rPr lang="en-US" smtClean="0"/>
              <a:t>2</a:t>
            </a:fld>
            <a:endParaRPr lang="en-US"/>
          </a:p>
        </p:txBody>
      </p:sp>
    </p:spTree>
    <p:extLst>
      <p:ext uri="{BB962C8B-B14F-4D97-AF65-F5344CB8AC3E}">
        <p14:creationId xmlns:p14="http://schemas.microsoft.com/office/powerpoint/2010/main" val="14186510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Hotel Overview </a:t>
            </a:r>
            <a:endParaRPr lang="en-US" sz="1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a:p>
            <a:pPr marL="0" marR="0" indent="457200" algn="just">
              <a:lnSpc>
                <a:spcPct val="150000"/>
              </a:lnSpc>
              <a:spcBef>
                <a:spcPts val="0"/>
              </a:spcBef>
              <a:spcAft>
                <a:spcPts val="0"/>
              </a:spcAft>
            </a:pPr>
            <a:r>
              <a:rPr lang="en-US" sz="1800" dirty="0">
                <a:solidFill>
                  <a:srgbClr val="202124"/>
                </a:solidFill>
                <a:effectLst/>
                <a:latin typeface="Arial" panose="020B0604020202020204" pitchFamily="34" charset="0"/>
                <a:ea typeface="Calibri" panose="020F0502020204030204" pitchFamily="34" charset="0"/>
              </a:rPr>
              <a:t>Marriott Bonvoy is the brand and reward </a:t>
            </a:r>
            <a:r>
              <a:rPr lang="en-US" sz="1800" dirty="0" err="1">
                <a:solidFill>
                  <a:srgbClr val="202124"/>
                </a:solidFill>
                <a:effectLst/>
                <a:latin typeface="Arial" panose="020B0604020202020204" pitchFamily="34" charset="0"/>
                <a:ea typeface="Calibri" panose="020F0502020204030204" pitchFamily="34" charset="0"/>
              </a:rPr>
              <a:t>programme</a:t>
            </a:r>
            <a:r>
              <a:rPr lang="en-US" sz="1800" dirty="0">
                <a:solidFill>
                  <a:srgbClr val="202124"/>
                </a:solidFill>
                <a:effectLst/>
                <a:latin typeface="Arial" panose="020B0604020202020204" pitchFamily="34" charset="0"/>
                <a:ea typeface="Calibri" panose="020F0502020204030204" pitchFamily="34" charset="0"/>
              </a:rPr>
              <a:t> of Marriott International, a global leader in the hotel industry (</a:t>
            </a:r>
            <a:r>
              <a:rPr lang="en-US" sz="1800" dirty="0" err="1">
                <a:solidFill>
                  <a:srgbClr val="202124"/>
                </a:solidFill>
                <a:effectLst/>
                <a:latin typeface="Arial" panose="020B0604020202020204" pitchFamily="34" charset="0"/>
                <a:ea typeface="Calibri" panose="020F0502020204030204" pitchFamily="34" charset="0"/>
              </a:rPr>
              <a:t>Catana</a:t>
            </a:r>
            <a:r>
              <a:rPr lang="en-US" sz="1800" dirty="0">
                <a:solidFill>
                  <a:srgbClr val="202124"/>
                </a:solidFill>
                <a:effectLst/>
                <a:latin typeface="Arial" panose="020B0604020202020204" pitchFamily="34" charset="0"/>
                <a:ea typeface="Calibri" panose="020F0502020204030204" pitchFamily="34" charset="0"/>
              </a:rPr>
              <a:t> and Toma, 2021). It provides its members with incentives, advantages, and experiences across more than 30 hotel brands, including JW Marriott, Ritz-Carlton, and The Ritz-Carlton Reserve. Members can earn and redeem points for accommodations, hotel upgrades, flights, and other experiences. In addition, members receive exclusive member pricing, complimentary Wi-Fi, and smartphone check-in and check-out. Marriott Bonvoy aspires to offer its members a seamless and </a:t>
            </a:r>
            <a:r>
              <a:rPr lang="en-US" sz="1800" dirty="0" err="1">
                <a:solidFill>
                  <a:srgbClr val="202124"/>
                </a:solidFill>
                <a:effectLst/>
                <a:latin typeface="Arial" panose="020B0604020202020204" pitchFamily="34" charset="0"/>
                <a:ea typeface="Calibri" panose="020F0502020204030204" pitchFamily="34" charset="0"/>
              </a:rPr>
              <a:t>individualised</a:t>
            </a:r>
            <a:r>
              <a:rPr lang="en-US" sz="1800" dirty="0">
                <a:solidFill>
                  <a:srgbClr val="202124"/>
                </a:solidFill>
                <a:effectLst/>
                <a:latin typeface="Arial" panose="020B0604020202020204" pitchFamily="34" charset="0"/>
                <a:ea typeface="Calibri" panose="020F0502020204030204" pitchFamily="34" charset="0"/>
              </a:rPr>
              <a:t> travel experience. The members of Marriott Bonvoy are further divided into three categories, including Luxury, Premium, and Select hotels. Luxury hotels are costly and are only affordable to the most upscale people. Examples of these hotels are The Ritz-Carlton, St. Regis, JW Marriott etc. (</a:t>
            </a:r>
            <a:r>
              <a:rPr lang="en-US" sz="1800" dirty="0" err="1">
                <a:solidFill>
                  <a:srgbClr val="202124"/>
                </a:solidFill>
                <a:effectLst/>
                <a:latin typeface="Arial" panose="020B0604020202020204" pitchFamily="34" charset="0"/>
                <a:ea typeface="Calibri" panose="020F0502020204030204" pitchFamily="34" charset="0"/>
              </a:rPr>
              <a:t>Banyeva</a:t>
            </a:r>
            <a:r>
              <a:rPr lang="en-US" sz="1800" dirty="0">
                <a:solidFill>
                  <a:srgbClr val="202124"/>
                </a:solidFill>
                <a:effectLst/>
                <a:latin typeface="Arial" panose="020B0604020202020204" pitchFamily="34" charset="0"/>
                <a:ea typeface="Calibri" panose="020F0502020204030204" pitchFamily="34" charset="0"/>
              </a:rPr>
              <a:t> et al., 2023). Premiums are those hotels which are offering complete services to their customers. These hotels include Marriott, Sheraton, Delta, Marriott Vacation Club, and Marriott Executive Apartments. Select hotels are the limited-service brand which is entry level affordable to middle-class people (</a:t>
            </a:r>
            <a:r>
              <a:rPr lang="en-US" sz="1800" dirty="0" err="1">
                <a:solidFill>
                  <a:srgbClr val="202124"/>
                </a:solidFill>
                <a:effectLst/>
                <a:latin typeface="Arial" panose="020B0604020202020204" pitchFamily="34" charset="0"/>
                <a:ea typeface="Calibri" panose="020F0502020204030204" pitchFamily="34" charset="0"/>
              </a:rPr>
              <a:t>Ikebuchi</a:t>
            </a:r>
            <a:r>
              <a:rPr lang="en-US" sz="1800" dirty="0">
                <a:solidFill>
                  <a:srgbClr val="202124"/>
                </a:solidFill>
                <a:effectLst/>
                <a:latin typeface="Arial" panose="020B0604020202020204" pitchFamily="34" charset="0"/>
                <a:ea typeface="Calibri" panose="020F0502020204030204" pitchFamily="34" charset="0"/>
              </a:rPr>
              <a:t> et al., 2022). </a:t>
            </a:r>
            <a:endParaRPr lang="en-US" dirty="0"/>
          </a:p>
        </p:txBody>
      </p:sp>
      <p:sp>
        <p:nvSpPr>
          <p:cNvPr id="4" name="Slide Number Placeholder 3"/>
          <p:cNvSpPr>
            <a:spLocks noGrp="1"/>
          </p:cNvSpPr>
          <p:nvPr>
            <p:ph type="sldNum" sz="quarter" idx="5"/>
          </p:nvPr>
        </p:nvSpPr>
        <p:spPr/>
        <p:txBody>
          <a:bodyPr/>
          <a:lstStyle/>
          <a:p>
            <a:fld id="{F371C02E-6766-490D-AF42-6C09E0AF530E}" type="slidenum">
              <a:rPr lang="en-US" smtClean="0"/>
              <a:t>3</a:t>
            </a:fld>
            <a:endParaRPr lang="en-US"/>
          </a:p>
        </p:txBody>
      </p:sp>
    </p:spTree>
    <p:extLst>
      <p:ext uri="{BB962C8B-B14F-4D97-AF65-F5344CB8AC3E}">
        <p14:creationId xmlns:p14="http://schemas.microsoft.com/office/powerpoint/2010/main" val="24695003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Main Consumers </a:t>
            </a:r>
            <a:endParaRPr lang="en-US" sz="1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a:p>
            <a:pPr marL="0" marR="0" indent="457200" algn="just">
              <a:lnSpc>
                <a:spcPct val="150000"/>
              </a:lnSpc>
              <a:spcBef>
                <a:spcPts val="0"/>
              </a:spcBef>
              <a:spcAft>
                <a:spcPts val="0"/>
              </a:spcAft>
            </a:pPr>
            <a:r>
              <a:rPr lang="en-GB" sz="1800" dirty="0">
                <a:solidFill>
                  <a:srgbClr val="202124"/>
                </a:solidFill>
                <a:effectLst/>
                <a:latin typeface="Arial" panose="020B0604020202020204" pitchFamily="34" charset="0"/>
                <a:ea typeface="Calibri" panose="020F0502020204030204" pitchFamily="34" charset="0"/>
              </a:rPr>
              <a:t>The hotel can target any personality for marketing. It is based on the reputation and class of that hotel. It is evident that luxury hotel brands welcome the most stable individuals with high earnings (Barreto and </a:t>
            </a:r>
            <a:r>
              <a:rPr lang="en-GB" sz="1800" dirty="0" err="1">
                <a:solidFill>
                  <a:srgbClr val="202124"/>
                </a:solidFill>
                <a:effectLst/>
                <a:latin typeface="Arial" panose="020B0604020202020204" pitchFamily="34" charset="0"/>
                <a:ea typeface="Calibri" panose="020F0502020204030204" pitchFamily="34" charset="0"/>
              </a:rPr>
              <a:t>Mayya</a:t>
            </a:r>
            <a:r>
              <a:rPr lang="en-GB" sz="1800" dirty="0">
                <a:solidFill>
                  <a:srgbClr val="202124"/>
                </a:solidFill>
                <a:effectLst/>
                <a:latin typeface="Arial" panose="020B0604020202020204" pitchFamily="34" charset="0"/>
                <a:ea typeface="Calibri" panose="020F0502020204030204" pitchFamily="34" charset="0"/>
              </a:rPr>
              <a:t>, n.d.). Marriot is a global hotel brand and a well-known hotel chain. Its services and offerings are only affordable for those with a good income. The targeted people of this hotel are mainly luxurious customers such as business people, lawyers, administrators, accountants, foreigners etc. (Peyton, 2021). These people like to show their apparent achievements and high reputation by booking and staying in the rooms of five-star hotels. </a:t>
            </a:r>
            <a:endParaRPr lang="en-US" sz="1800" dirty="0">
              <a:solidFill>
                <a:srgbClr val="202124"/>
              </a:solidFill>
              <a:effectLst/>
              <a:latin typeface="Arial" panose="020B0604020202020204" pitchFamily="34" charset="0"/>
              <a:ea typeface="Calibri" panose="020F0502020204030204" pitchFamily="34" charset="0"/>
            </a:endParaRPr>
          </a:p>
          <a:p>
            <a:pPr marL="0" marR="0" indent="457200" algn="just">
              <a:lnSpc>
                <a:spcPct val="150000"/>
              </a:lnSpc>
              <a:spcBef>
                <a:spcPts val="0"/>
              </a:spcBef>
              <a:spcAft>
                <a:spcPts val="0"/>
              </a:spcAft>
            </a:pPr>
            <a:r>
              <a:rPr lang="en-GB" sz="1800" dirty="0">
                <a:solidFill>
                  <a:srgbClr val="202124"/>
                </a:solidFill>
                <a:effectLst/>
                <a:latin typeface="Arial" panose="020B0604020202020204" pitchFamily="34" charset="0"/>
                <a:ea typeface="Calibri" panose="020F0502020204030204" pitchFamily="34" charset="0"/>
              </a:rPr>
              <a:t>They also target those large companies and organisations who want to celebrate their events or business meetings. They provide them comfortable environment and facilities to make their event memorable (</a:t>
            </a:r>
            <a:r>
              <a:rPr lang="en-GB" sz="1800" dirty="0" err="1">
                <a:solidFill>
                  <a:srgbClr val="202124"/>
                </a:solidFill>
                <a:effectLst/>
                <a:latin typeface="Arial" panose="020B0604020202020204" pitchFamily="34" charset="0"/>
                <a:ea typeface="Calibri" panose="020F0502020204030204" pitchFamily="34" charset="0"/>
              </a:rPr>
              <a:t>Ikebuchi</a:t>
            </a:r>
            <a:r>
              <a:rPr lang="en-GB" sz="1800" dirty="0">
                <a:solidFill>
                  <a:srgbClr val="202124"/>
                </a:solidFill>
                <a:effectLst/>
                <a:latin typeface="Arial" panose="020B0604020202020204" pitchFamily="34" charset="0"/>
                <a:ea typeface="Calibri" panose="020F0502020204030204" pitchFamily="34" charset="0"/>
              </a:rPr>
              <a:t> et al., 2022). Travellers and foreigners who need long-stay accommodation are Marriott hotel's primary consumers. These hotels also target consumers who want a silent and lavish atmosphere during their lodging. The best thing about this brand is that it introduces a long chain of hotels to satisfy all types of customers (</a:t>
            </a:r>
            <a:r>
              <a:rPr lang="en-GB" sz="1800" dirty="0" err="1">
                <a:solidFill>
                  <a:srgbClr val="202124"/>
                </a:solidFill>
                <a:effectLst/>
                <a:latin typeface="Arial" panose="020B0604020202020204" pitchFamily="34" charset="0"/>
                <a:ea typeface="Calibri" panose="020F0502020204030204" pitchFamily="34" charset="0"/>
              </a:rPr>
              <a:t>Ikebuchi</a:t>
            </a:r>
            <a:r>
              <a:rPr lang="en-GB" sz="1800" dirty="0">
                <a:solidFill>
                  <a:srgbClr val="202124"/>
                </a:solidFill>
                <a:effectLst/>
                <a:latin typeface="Arial" panose="020B0604020202020204" pitchFamily="34" charset="0"/>
                <a:ea typeface="Calibri" panose="020F0502020204030204" pitchFamily="34" charset="0"/>
              </a:rPr>
              <a:t> et al., 2022). This hotel brand is further divided into many hotels according to the cost and facilities. These hotels consist of premier hotels, luxury hotels, and select and longer stays. People of the middle class can also visit and enjoy the services of the hotel easily (</a:t>
            </a:r>
            <a:r>
              <a:rPr lang="en-GB" sz="1800" dirty="0" err="1">
                <a:solidFill>
                  <a:srgbClr val="202124"/>
                </a:solidFill>
                <a:effectLst/>
                <a:latin typeface="Arial" panose="020B0604020202020204" pitchFamily="34" charset="0"/>
                <a:ea typeface="Calibri" panose="020F0502020204030204" pitchFamily="34" charset="0"/>
              </a:rPr>
              <a:t>Banyeva</a:t>
            </a:r>
            <a:r>
              <a:rPr lang="en-GB" sz="1800" dirty="0">
                <a:solidFill>
                  <a:srgbClr val="202124"/>
                </a:solidFill>
                <a:effectLst/>
                <a:latin typeface="Arial" panose="020B0604020202020204" pitchFamily="34" charset="0"/>
                <a:ea typeface="Calibri" panose="020F0502020204030204" pitchFamily="34" charset="0"/>
              </a:rPr>
              <a:t> et al., 2023). </a:t>
            </a:r>
            <a:endParaRPr lang="en-US" sz="1800" dirty="0">
              <a:solidFill>
                <a:srgbClr val="202124"/>
              </a:solidFill>
              <a:effectLst/>
              <a:latin typeface="Arial" panose="020B0604020202020204" pitchFamily="34" charset="0"/>
              <a:ea typeface="Calibri" panose="020F0502020204030204" pitchFamily="34" charset="0"/>
            </a:endParaRPr>
          </a:p>
          <a:p>
            <a:endParaRPr lang="en-US" dirty="0"/>
          </a:p>
        </p:txBody>
      </p:sp>
      <p:sp>
        <p:nvSpPr>
          <p:cNvPr id="4" name="Slide Number Placeholder 3"/>
          <p:cNvSpPr>
            <a:spLocks noGrp="1"/>
          </p:cNvSpPr>
          <p:nvPr>
            <p:ph type="sldNum" sz="quarter" idx="5"/>
          </p:nvPr>
        </p:nvSpPr>
        <p:spPr/>
        <p:txBody>
          <a:bodyPr/>
          <a:lstStyle/>
          <a:p>
            <a:fld id="{F371C02E-6766-490D-AF42-6C09E0AF530E}" type="slidenum">
              <a:rPr lang="en-US" smtClean="0"/>
              <a:t>4</a:t>
            </a:fld>
            <a:endParaRPr lang="en-US"/>
          </a:p>
        </p:txBody>
      </p:sp>
    </p:spTree>
    <p:extLst>
      <p:ext uri="{BB962C8B-B14F-4D97-AF65-F5344CB8AC3E}">
        <p14:creationId xmlns:p14="http://schemas.microsoft.com/office/powerpoint/2010/main" val="2781722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0"/>
              </a:spcAft>
            </a:pPr>
            <a:r>
              <a:rPr lang="en-GB" sz="1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Nature And Scope And Role Of The Guest Services And Facilities </a:t>
            </a:r>
            <a:endParaRPr lang="en-US" sz="1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a:p>
            <a:pPr marL="0" marR="0" indent="457200" algn="just">
              <a:lnSpc>
                <a:spcPct val="150000"/>
              </a:lnSpc>
              <a:spcBef>
                <a:spcPts val="0"/>
              </a:spcBef>
              <a:spcAft>
                <a:spcPts val="0"/>
              </a:spcAft>
            </a:pPr>
            <a:r>
              <a:rPr lang="en-GB" sz="1800" dirty="0">
                <a:solidFill>
                  <a:srgbClr val="202124"/>
                </a:solidFill>
                <a:effectLst/>
                <a:latin typeface="Arial" panose="020B0604020202020204" pitchFamily="34" charset="0"/>
                <a:ea typeface="Calibri" panose="020F0502020204030204" pitchFamily="34" charset="0"/>
              </a:rPr>
              <a:t>The nature and scope of the Marriott hotel are vast. It has about 30 different famous hotel brands. It is a luxurious hotel serving food and services to high-profile and professional people, mostly tourists who want long-term accommodation. This hotel has a good reputation in markets, and also it is one of the best hotels in the United Kingdom (</a:t>
            </a:r>
            <a:r>
              <a:rPr lang="en-GB" sz="1800" dirty="0" err="1">
                <a:solidFill>
                  <a:srgbClr val="202124"/>
                </a:solidFill>
                <a:effectLst/>
                <a:latin typeface="Arial" panose="020B0604020202020204" pitchFamily="34" charset="0"/>
                <a:ea typeface="Calibri" panose="020F0502020204030204" pitchFamily="34" charset="0"/>
              </a:rPr>
              <a:t>Jainchill</a:t>
            </a:r>
            <a:r>
              <a:rPr lang="en-GB" sz="1800" dirty="0">
                <a:solidFill>
                  <a:srgbClr val="202124"/>
                </a:solidFill>
                <a:effectLst/>
                <a:latin typeface="Arial" panose="020B0604020202020204" pitchFamily="34" charset="0"/>
                <a:ea typeface="Calibri" panose="020F0502020204030204" pitchFamily="34" charset="0"/>
              </a:rPr>
              <a:t>, 2021). The Marriott hotel focuses on delivering the best possible accommodation services experience to guests who differ in language, background, religion, tradition, and culture worldwide. </a:t>
            </a:r>
            <a:r>
              <a:rPr lang="en-US" sz="1800" dirty="0">
                <a:solidFill>
                  <a:srgbClr val="202124"/>
                </a:solidFill>
                <a:effectLst/>
                <a:latin typeface="Arial" panose="020B0604020202020204" pitchFamily="34" charset="0"/>
                <a:ea typeface="Times New Roman" panose="02020603050405020304" pitchFamily="18" charset="0"/>
              </a:rPr>
              <a:t>The main principle of this hotel is to make it what it is. They focus on putting individuals or customers first, providing quality services, accepting the changes and following trends, performing with integrity and helping the globe (</a:t>
            </a:r>
            <a:r>
              <a:rPr lang="en-US" sz="1800" dirty="0" err="1">
                <a:solidFill>
                  <a:srgbClr val="202124"/>
                </a:solidFill>
                <a:effectLst/>
                <a:latin typeface="Arial" panose="020B0604020202020204" pitchFamily="34" charset="0"/>
                <a:ea typeface="Times New Roman" panose="02020603050405020304" pitchFamily="18" charset="0"/>
              </a:rPr>
              <a:t>Yorkulov</a:t>
            </a:r>
            <a:r>
              <a:rPr lang="en-US" sz="1800" dirty="0">
                <a:solidFill>
                  <a:srgbClr val="202124"/>
                </a:solidFill>
                <a:effectLst/>
                <a:latin typeface="Arial" panose="020B0604020202020204" pitchFamily="34" charset="0"/>
                <a:ea typeface="Times New Roman" panose="02020603050405020304" pitchFamily="18" charset="0"/>
              </a:rPr>
              <a:t> et al., 2022). </a:t>
            </a:r>
            <a:endParaRPr lang="en-US" sz="1800" dirty="0">
              <a:solidFill>
                <a:srgbClr val="202124"/>
              </a:solidFill>
              <a:effectLst/>
              <a:latin typeface="Arial" panose="020B0604020202020204" pitchFamily="34" charset="0"/>
              <a:ea typeface="Calibri" panose="020F0502020204030204" pitchFamily="34" charset="0"/>
            </a:endParaRPr>
          </a:p>
          <a:p>
            <a:pPr marL="0" marR="0" indent="457200" algn="just">
              <a:lnSpc>
                <a:spcPct val="150000"/>
              </a:lnSpc>
              <a:spcBef>
                <a:spcPts val="0"/>
              </a:spcBef>
              <a:spcAft>
                <a:spcPts val="0"/>
              </a:spcAft>
            </a:pPr>
            <a:r>
              <a:rPr lang="en-US" sz="1800" dirty="0">
                <a:solidFill>
                  <a:srgbClr val="202124"/>
                </a:solidFill>
                <a:effectLst/>
                <a:latin typeface="Arial" panose="020B0604020202020204" pitchFamily="34" charset="0"/>
                <a:ea typeface="Times New Roman" panose="02020603050405020304" pitchFamily="18" charset="0"/>
              </a:rPr>
              <a:t>As the brand changes and develops, the principles remain the same. </a:t>
            </a:r>
            <a:r>
              <a:rPr lang="en-GB" sz="1800" dirty="0">
                <a:solidFill>
                  <a:srgbClr val="202124"/>
                </a:solidFill>
                <a:effectLst/>
                <a:latin typeface="Arial" panose="020B0604020202020204" pitchFamily="34" charset="0"/>
                <a:ea typeface="Calibri" panose="020F0502020204030204" pitchFamily="34" charset="0"/>
              </a:rPr>
              <a:t>Regarding hotel customers, Marriott's brand awareness</a:t>
            </a:r>
            <a:r>
              <a:rPr lang="en-US" sz="1800" dirty="0">
                <a:solidFill>
                  <a:srgbClr val="202124"/>
                </a:solidFill>
                <a:effectLst/>
                <a:latin typeface="Arial" panose="020B0604020202020204" pitchFamily="34" charset="0"/>
                <a:ea typeface="Calibri" panose="020F0502020204030204" pitchFamily="34" charset="0"/>
              </a:rPr>
              <a:t> is 84</a:t>
            </a:r>
            <a:r>
              <a:rPr lang="en-GB" sz="1800" dirty="0">
                <a:solidFill>
                  <a:srgbClr val="202124"/>
                </a:solidFill>
                <a:effectLst/>
                <a:latin typeface="Arial" panose="020B0604020202020204" pitchFamily="34" charset="0"/>
                <a:ea typeface="Calibri" panose="020F0502020204030204" pitchFamily="34" charset="0"/>
              </a:rPr>
              <a:t> per cent</a:t>
            </a:r>
            <a:r>
              <a:rPr lang="en-US" sz="1800" dirty="0">
                <a:solidFill>
                  <a:srgbClr val="202124"/>
                </a:solidFill>
                <a:effectLst/>
                <a:latin typeface="Arial" panose="020B0604020202020204" pitchFamily="34" charset="0"/>
                <a:ea typeface="Calibri" panose="020F0502020204030204" pitchFamily="34" charset="0"/>
              </a:rPr>
              <a:t> in the UK. </a:t>
            </a:r>
            <a:r>
              <a:rPr lang="en-GB" sz="1800" dirty="0">
                <a:solidFill>
                  <a:srgbClr val="202124"/>
                </a:solidFill>
                <a:effectLst/>
                <a:latin typeface="Arial" panose="020B0604020202020204" pitchFamily="34" charset="0"/>
                <a:ea typeface="Calibri" panose="020F0502020204030204" pitchFamily="34" charset="0"/>
              </a:rPr>
              <a:t>Marriott Bonvoy has a management system that comprehends the possible effect of products and quality services on consumers. It always keeps an effort to satisfy its customers and eliminate those factors that can damage its brand recognition. It contains a variety of hotel chains which serve around 139 countries (</a:t>
            </a:r>
            <a:r>
              <a:rPr lang="en-GB" sz="1800" dirty="0" err="1">
                <a:solidFill>
                  <a:srgbClr val="202124"/>
                </a:solidFill>
                <a:effectLst/>
                <a:latin typeface="Arial" panose="020B0604020202020204" pitchFamily="34" charset="0"/>
                <a:ea typeface="Calibri" panose="020F0502020204030204" pitchFamily="34" charset="0"/>
              </a:rPr>
              <a:t>Ikebuchi</a:t>
            </a:r>
            <a:r>
              <a:rPr lang="en-GB" sz="1800" dirty="0">
                <a:solidFill>
                  <a:srgbClr val="202124"/>
                </a:solidFill>
                <a:effectLst/>
                <a:latin typeface="Arial" panose="020B0604020202020204" pitchFamily="34" charset="0"/>
                <a:ea typeface="Calibri" panose="020F0502020204030204" pitchFamily="34" charset="0"/>
              </a:rPr>
              <a:t> et al., 2022). </a:t>
            </a:r>
            <a:endParaRPr lang="en-US" sz="1800" dirty="0">
              <a:solidFill>
                <a:srgbClr val="202124"/>
              </a:solidFill>
              <a:effectLst/>
              <a:latin typeface="Arial" panose="020B0604020202020204" pitchFamily="34" charset="0"/>
              <a:ea typeface="Calibri" panose="020F0502020204030204" pitchFamily="34" charset="0"/>
            </a:endParaRPr>
          </a:p>
          <a:p>
            <a:endParaRPr lang="en-US" dirty="0"/>
          </a:p>
        </p:txBody>
      </p:sp>
      <p:sp>
        <p:nvSpPr>
          <p:cNvPr id="4" name="Slide Number Placeholder 3"/>
          <p:cNvSpPr>
            <a:spLocks noGrp="1"/>
          </p:cNvSpPr>
          <p:nvPr>
            <p:ph type="sldNum" sz="quarter" idx="5"/>
          </p:nvPr>
        </p:nvSpPr>
        <p:spPr/>
        <p:txBody>
          <a:bodyPr/>
          <a:lstStyle/>
          <a:p>
            <a:fld id="{F371C02E-6766-490D-AF42-6C09E0AF530E}" type="slidenum">
              <a:rPr lang="en-US" smtClean="0"/>
              <a:t>5</a:t>
            </a:fld>
            <a:endParaRPr lang="en-US"/>
          </a:p>
        </p:txBody>
      </p:sp>
    </p:spTree>
    <p:extLst>
      <p:ext uri="{BB962C8B-B14F-4D97-AF65-F5344CB8AC3E}">
        <p14:creationId xmlns:p14="http://schemas.microsoft.com/office/powerpoint/2010/main" val="42046184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0"/>
              </a:spcAft>
            </a:pPr>
            <a:r>
              <a:rPr lang="en-GB" sz="1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Nature And Scope And Role Of The Guest Services And Facilities </a:t>
            </a:r>
            <a:endParaRPr lang="en-US" sz="1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a:p>
            <a:pPr marL="0" marR="0" indent="457200" algn="just">
              <a:lnSpc>
                <a:spcPct val="150000"/>
              </a:lnSpc>
              <a:spcBef>
                <a:spcPts val="0"/>
              </a:spcBef>
              <a:spcAft>
                <a:spcPts val="0"/>
              </a:spcAft>
            </a:pPr>
            <a:r>
              <a:rPr lang="en-GB" sz="1800" dirty="0">
                <a:solidFill>
                  <a:srgbClr val="202124"/>
                </a:solidFill>
                <a:effectLst/>
                <a:latin typeface="Arial" panose="020B0604020202020204" pitchFamily="34" charset="0"/>
                <a:ea typeface="Calibri" panose="020F0502020204030204" pitchFamily="34" charset="0"/>
              </a:rPr>
              <a:t>Marriott also provides hotel reservations, accommodation, timeshare vacations, hotel and flight deals, rental car facilities etc. </a:t>
            </a:r>
            <a:r>
              <a:rPr lang="en-US" sz="1800" dirty="0">
                <a:solidFill>
                  <a:srgbClr val="202124"/>
                </a:solidFill>
                <a:effectLst/>
                <a:latin typeface="Arial" panose="020B0604020202020204" pitchFamily="34" charset="0"/>
                <a:ea typeface="Times New Roman" panose="02020603050405020304" pitchFamily="18" charset="0"/>
              </a:rPr>
              <a:t>It also activates loyalty plans which contain The Ritz-Carlton Rewards, Marriott Bonvoy, Starwood Preferred Guest, and Marriott Rewards. This hotel is an international brand and functions in numerous global hotel chains. It is famous for its high-quality, luxurious accommodations, services and other guest services (</a:t>
            </a:r>
            <a:r>
              <a:rPr lang="en-US" sz="1800" dirty="0" err="1">
                <a:solidFill>
                  <a:srgbClr val="202124"/>
                </a:solidFill>
                <a:effectLst/>
                <a:latin typeface="Arial" panose="020B0604020202020204" pitchFamily="34" charset="0"/>
                <a:ea typeface="Times New Roman" panose="02020603050405020304" pitchFamily="18" charset="0"/>
              </a:rPr>
              <a:t>Ul</a:t>
            </a:r>
            <a:r>
              <a:rPr lang="en-US" sz="1800" dirty="0">
                <a:solidFill>
                  <a:srgbClr val="202124"/>
                </a:solidFill>
                <a:effectLst/>
                <a:latin typeface="Arial" panose="020B0604020202020204" pitchFamily="34" charset="0"/>
                <a:ea typeface="Times New Roman" panose="02020603050405020304" pitchFamily="18" charset="0"/>
              </a:rPr>
              <a:t> Hameed et al., 2022). The staff of Marriott hotel is always available to greet its guests upon their arrival. The staff of this hotel is very cooperative and assist their guest and solve their queries throughout their stay. </a:t>
            </a:r>
            <a:r>
              <a:rPr lang="en-GB" sz="1800" dirty="0">
                <a:solidFill>
                  <a:srgbClr val="202124"/>
                </a:solidFill>
                <a:effectLst/>
                <a:latin typeface="Arial" panose="020B0604020202020204" pitchFamily="34" charset="0"/>
                <a:ea typeface="Calibri" panose="020F0502020204030204" pitchFamily="34" charset="0"/>
              </a:rPr>
              <a:t>They also solve any guest complaints or requests and make sure that all visitors have an enjoyable and contented stay (</a:t>
            </a:r>
            <a:r>
              <a:rPr lang="en-GB" sz="1800" dirty="0" err="1">
                <a:solidFill>
                  <a:srgbClr val="202124"/>
                </a:solidFill>
                <a:effectLst/>
                <a:latin typeface="Arial" panose="020B0604020202020204" pitchFamily="34" charset="0"/>
                <a:ea typeface="Calibri" panose="020F0502020204030204" pitchFamily="34" charset="0"/>
              </a:rPr>
              <a:t>Abir</a:t>
            </a:r>
            <a:r>
              <a:rPr lang="en-GB" sz="1800" dirty="0">
                <a:solidFill>
                  <a:srgbClr val="202124"/>
                </a:solidFill>
                <a:effectLst/>
                <a:latin typeface="Arial" panose="020B0604020202020204" pitchFamily="34" charset="0"/>
                <a:ea typeface="Calibri" panose="020F0502020204030204" pitchFamily="34" charset="0"/>
              </a:rPr>
              <a:t> and Khan, 2022). </a:t>
            </a:r>
            <a:endParaRPr lang="en-US" sz="1800" dirty="0">
              <a:solidFill>
                <a:srgbClr val="202124"/>
              </a:solidFill>
              <a:effectLst/>
              <a:latin typeface="Arial" panose="020B0604020202020204" pitchFamily="34" charset="0"/>
              <a:ea typeface="Calibri" panose="020F0502020204030204" pitchFamily="34" charset="0"/>
            </a:endParaRPr>
          </a:p>
          <a:p>
            <a:pPr marL="0" marR="0" indent="457200" algn="just">
              <a:lnSpc>
                <a:spcPct val="150000"/>
              </a:lnSpc>
              <a:spcBef>
                <a:spcPts val="0"/>
              </a:spcBef>
              <a:spcAft>
                <a:spcPts val="0"/>
              </a:spcAft>
            </a:pPr>
            <a:r>
              <a:rPr lang="en-GB" sz="1800" dirty="0">
                <a:solidFill>
                  <a:srgbClr val="202124"/>
                </a:solidFill>
                <a:effectLst/>
                <a:latin typeface="Arial" panose="020B0604020202020204" pitchFamily="34" charset="0"/>
                <a:ea typeface="Calibri" panose="020F0502020204030204" pitchFamily="34" charset="0"/>
              </a:rPr>
              <a:t>They offer numerous Guest services, including helpers, room service, transport and laundry. This hotel also provides facilitating services to the business people, such as strong </a:t>
            </a:r>
            <a:r>
              <a:rPr lang="en-GB" sz="1800" dirty="0" err="1">
                <a:solidFill>
                  <a:srgbClr val="202124"/>
                </a:solidFill>
                <a:effectLst/>
                <a:latin typeface="Arial" panose="020B0604020202020204" pitchFamily="34" charset="0"/>
                <a:ea typeface="Calibri" panose="020F0502020204030204" pitchFamily="34" charset="0"/>
              </a:rPr>
              <a:t>wifi</a:t>
            </a:r>
            <a:r>
              <a:rPr lang="en-GB" sz="1800" dirty="0">
                <a:solidFill>
                  <a:srgbClr val="202124"/>
                </a:solidFill>
                <a:effectLst/>
                <a:latin typeface="Arial" panose="020B0604020202020204" pitchFamily="34" charset="0"/>
                <a:ea typeface="Calibri" panose="020F0502020204030204" pitchFamily="34" charset="0"/>
              </a:rPr>
              <a:t> connections, meeting halls, peaceful places for reading, full-time room services, etc. The hotel staff is responsible for solving the issues of customers and providing them with ease during their journey. The hotel is also offering numerous dishes which are delicious and appreciated by different people of different backgrounds (</a:t>
            </a:r>
            <a:r>
              <a:rPr lang="en-GB" sz="1800" dirty="0" err="1">
                <a:solidFill>
                  <a:srgbClr val="202124"/>
                </a:solidFill>
                <a:effectLst/>
                <a:latin typeface="Arial" panose="020B0604020202020204" pitchFamily="34" charset="0"/>
                <a:ea typeface="Calibri" panose="020F0502020204030204" pitchFamily="34" charset="0"/>
              </a:rPr>
              <a:t>Yorkulov</a:t>
            </a:r>
            <a:r>
              <a:rPr lang="en-GB" sz="1800" dirty="0">
                <a:solidFill>
                  <a:srgbClr val="202124"/>
                </a:solidFill>
                <a:effectLst/>
                <a:latin typeface="Arial" panose="020B0604020202020204" pitchFamily="34" charset="0"/>
                <a:ea typeface="Calibri" panose="020F0502020204030204" pitchFamily="34" charset="0"/>
              </a:rPr>
              <a:t> et al., 2022). </a:t>
            </a:r>
            <a:endParaRPr lang="en-US" sz="1800" dirty="0">
              <a:solidFill>
                <a:srgbClr val="202124"/>
              </a:solidFill>
              <a:effectLst/>
              <a:latin typeface="Arial" panose="020B0604020202020204" pitchFamily="34" charset="0"/>
              <a:ea typeface="Calibri" panose="020F0502020204030204" pitchFamily="34" charset="0"/>
            </a:endParaRPr>
          </a:p>
          <a:p>
            <a:endParaRPr lang="en-US" dirty="0"/>
          </a:p>
        </p:txBody>
      </p:sp>
      <p:sp>
        <p:nvSpPr>
          <p:cNvPr id="4" name="Slide Number Placeholder 3"/>
          <p:cNvSpPr>
            <a:spLocks noGrp="1"/>
          </p:cNvSpPr>
          <p:nvPr>
            <p:ph type="sldNum" sz="quarter" idx="5"/>
          </p:nvPr>
        </p:nvSpPr>
        <p:spPr/>
        <p:txBody>
          <a:bodyPr/>
          <a:lstStyle/>
          <a:p>
            <a:fld id="{F371C02E-6766-490D-AF42-6C09E0AF530E}" type="slidenum">
              <a:rPr lang="en-US" smtClean="0"/>
              <a:t>6</a:t>
            </a:fld>
            <a:endParaRPr lang="en-US"/>
          </a:p>
        </p:txBody>
      </p:sp>
    </p:spTree>
    <p:extLst>
      <p:ext uri="{BB962C8B-B14F-4D97-AF65-F5344CB8AC3E}">
        <p14:creationId xmlns:p14="http://schemas.microsoft.com/office/powerpoint/2010/main" val="24645496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Role And Function of Guest Services</a:t>
            </a:r>
            <a:endParaRPr lang="en-US" sz="1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a:p>
            <a:pPr marL="0" marR="0" indent="457200" algn="just">
              <a:lnSpc>
                <a:spcPct val="150000"/>
              </a:lnSpc>
              <a:spcBef>
                <a:spcPts val="0"/>
              </a:spcBef>
              <a:spcAft>
                <a:spcPts val="0"/>
              </a:spcAft>
            </a:pPr>
            <a:r>
              <a:rPr lang="en-GB" sz="1800" dirty="0">
                <a:solidFill>
                  <a:srgbClr val="202124"/>
                </a:solidFill>
                <a:effectLst/>
                <a:latin typeface="Arial" panose="020B0604020202020204" pitchFamily="34" charset="0"/>
                <a:ea typeface="Calibri" panose="020F0502020204030204" pitchFamily="34" charset="0"/>
              </a:rPr>
              <a:t>Customer service is essential in all businesses, especially in the hospitality industry. The aim of customer service is to facilitate customers very efficiently. The customer service department is also a leading department of business which is available for visitors to offer them facilities during their stay. They are responsible for offering information, suggestions, and guidance to the visitors of the hotel so they will feel confident and satisfied (</a:t>
            </a:r>
            <a:r>
              <a:rPr lang="en-GB" sz="1800" dirty="0" err="1">
                <a:solidFill>
                  <a:srgbClr val="202124"/>
                </a:solidFill>
                <a:effectLst/>
                <a:latin typeface="Arial" panose="020B0604020202020204" pitchFamily="34" charset="0"/>
                <a:ea typeface="Calibri" panose="020F0502020204030204" pitchFamily="34" charset="0"/>
              </a:rPr>
              <a:t>Lemy</a:t>
            </a:r>
            <a:r>
              <a:rPr lang="en-GB" sz="1800" dirty="0">
                <a:solidFill>
                  <a:srgbClr val="202124"/>
                </a:solidFill>
                <a:effectLst/>
                <a:latin typeface="Arial" panose="020B0604020202020204" pitchFamily="34" charset="0"/>
                <a:ea typeface="Calibri" panose="020F0502020204030204" pitchFamily="34" charset="0"/>
              </a:rPr>
              <a:t> et al., 2019). This department's function is to offer its customers a positive experience. </a:t>
            </a:r>
            <a:endParaRPr lang="en-US" sz="1800" dirty="0">
              <a:solidFill>
                <a:srgbClr val="202124"/>
              </a:solidFill>
              <a:effectLst/>
              <a:latin typeface="Arial" panose="020B0604020202020204" pitchFamily="34" charset="0"/>
              <a:ea typeface="Calibri" panose="020F0502020204030204" pitchFamily="34" charset="0"/>
            </a:endParaRPr>
          </a:p>
          <a:p>
            <a:pPr marL="0" marR="0" indent="457200" algn="just">
              <a:lnSpc>
                <a:spcPct val="150000"/>
              </a:lnSpc>
              <a:spcBef>
                <a:spcPts val="0"/>
              </a:spcBef>
              <a:spcAft>
                <a:spcPts val="0"/>
              </a:spcAft>
            </a:pPr>
            <a:r>
              <a:rPr lang="en-GB" sz="1800" dirty="0">
                <a:solidFill>
                  <a:srgbClr val="202124"/>
                </a:solidFill>
                <a:effectLst/>
                <a:latin typeface="Arial" panose="020B0604020202020204" pitchFamily="34" charset="0"/>
                <a:ea typeface="Calibri" panose="020F0502020204030204" pitchFamily="34" charset="0"/>
              </a:rPr>
              <a:t>By offering good facilities to the customers, the company can also generate loyal customers, which will help the company grow by recommending it to others. Providing unique services to the guests needs continuous efforts and work from the staff of the hotel (</a:t>
            </a:r>
            <a:r>
              <a:rPr lang="en-GB" sz="1800" dirty="0" err="1">
                <a:solidFill>
                  <a:srgbClr val="202124"/>
                </a:solidFill>
                <a:effectLst/>
                <a:latin typeface="Arial" panose="020B0604020202020204" pitchFamily="34" charset="0"/>
                <a:ea typeface="Calibri" panose="020F0502020204030204" pitchFamily="34" charset="0"/>
              </a:rPr>
              <a:t>Ul</a:t>
            </a:r>
            <a:r>
              <a:rPr lang="en-GB" sz="1800" dirty="0">
                <a:solidFill>
                  <a:srgbClr val="202124"/>
                </a:solidFill>
                <a:effectLst/>
                <a:latin typeface="Arial" panose="020B0604020202020204" pitchFamily="34" charset="0"/>
                <a:ea typeface="Calibri" panose="020F0502020204030204" pitchFamily="34" charset="0"/>
              </a:rPr>
              <a:t> Hameed et al., 2022). They should be respectful,  involved, accessible and, more importantly, attending to the customers or visitors. Furthermore, understanding is the central thing to resolving issues and knowing them. Actually, staff should know the requirements of their guests, and then they must have to focus on their solutions (</a:t>
            </a:r>
            <a:r>
              <a:rPr lang="en-GB" sz="1800" dirty="0" err="1">
                <a:solidFill>
                  <a:srgbClr val="202124"/>
                </a:solidFill>
                <a:effectLst/>
                <a:latin typeface="Arial" panose="020B0604020202020204" pitchFamily="34" charset="0"/>
                <a:ea typeface="Calibri" panose="020F0502020204030204" pitchFamily="34" charset="0"/>
              </a:rPr>
              <a:t>Abir</a:t>
            </a:r>
            <a:r>
              <a:rPr lang="en-GB" sz="1800" dirty="0">
                <a:solidFill>
                  <a:srgbClr val="202124"/>
                </a:solidFill>
                <a:effectLst/>
                <a:latin typeface="Arial" panose="020B0604020202020204" pitchFamily="34" charset="0"/>
                <a:ea typeface="Calibri" panose="020F0502020204030204" pitchFamily="34" charset="0"/>
              </a:rPr>
              <a:t> and Khan, 2022). </a:t>
            </a:r>
            <a:endParaRPr lang="en-US" sz="1800" dirty="0">
              <a:solidFill>
                <a:srgbClr val="202124"/>
              </a:solidFill>
              <a:effectLst/>
              <a:latin typeface="Arial" panose="020B0604020202020204" pitchFamily="34" charset="0"/>
              <a:ea typeface="Calibri" panose="020F0502020204030204" pitchFamily="34" charset="0"/>
            </a:endParaRPr>
          </a:p>
          <a:p>
            <a:pPr marL="0" marR="0" indent="457200" algn="just">
              <a:lnSpc>
                <a:spcPct val="150000"/>
              </a:lnSpc>
              <a:spcBef>
                <a:spcPts val="0"/>
              </a:spcBef>
              <a:spcAft>
                <a:spcPts val="0"/>
              </a:spcAft>
            </a:pPr>
            <a:r>
              <a:rPr lang="en-GB" sz="1800" dirty="0">
                <a:solidFill>
                  <a:srgbClr val="202124"/>
                </a:solidFill>
                <a:effectLst/>
                <a:latin typeface="Arial" panose="020B0604020202020204" pitchFamily="34" charset="0"/>
                <a:ea typeface="Calibri" panose="020F0502020204030204" pitchFamily="34" charset="0"/>
              </a:rPr>
              <a:t>Customers need proper attention from the staff. The hotel staff should also be very polite and cooperative so the customers will easily communicate the problem to them. A few skills, such as communication, time management, problem-solving, and some soft skills, are essential to delivering excellent customer service to guests. Guest services are classically situated at the front desk to deliver quick access to visitors' data and ensure outstanding customer service (</a:t>
            </a:r>
            <a:r>
              <a:rPr lang="en-GB" sz="1800" dirty="0" err="1">
                <a:solidFill>
                  <a:srgbClr val="202124"/>
                </a:solidFill>
                <a:effectLst/>
                <a:latin typeface="Arial" panose="020B0604020202020204" pitchFamily="34" charset="0"/>
                <a:ea typeface="Calibri" panose="020F0502020204030204" pitchFamily="34" charset="0"/>
              </a:rPr>
              <a:t>Ul</a:t>
            </a:r>
            <a:r>
              <a:rPr lang="en-GB" sz="1800" dirty="0">
                <a:solidFill>
                  <a:srgbClr val="202124"/>
                </a:solidFill>
                <a:effectLst/>
                <a:latin typeface="Arial" panose="020B0604020202020204" pitchFamily="34" charset="0"/>
                <a:ea typeface="Calibri" panose="020F0502020204030204" pitchFamily="34" charset="0"/>
              </a:rPr>
              <a:t> Hameed et al., 2022).</a:t>
            </a:r>
            <a:r>
              <a:rPr lang="en-GB" sz="1800" dirty="0">
                <a:solidFill>
                  <a:srgbClr val="2F3639"/>
                </a:solidFill>
                <a:effectLst/>
                <a:latin typeface="Arial" panose="020B0604020202020204" pitchFamily="34" charset="0"/>
                <a:ea typeface="Calibri" panose="020F0502020204030204" pitchFamily="34" charset="0"/>
              </a:rPr>
              <a:t> </a:t>
            </a:r>
            <a:endParaRPr lang="en-US" sz="1800" dirty="0">
              <a:solidFill>
                <a:srgbClr val="202124"/>
              </a:solidFill>
              <a:effectLst/>
              <a:latin typeface="Arial" panose="020B0604020202020204" pitchFamily="34" charset="0"/>
              <a:ea typeface="Calibri" panose="020F0502020204030204" pitchFamily="34" charset="0"/>
            </a:endParaRPr>
          </a:p>
          <a:p>
            <a:endParaRPr lang="en-US" dirty="0"/>
          </a:p>
        </p:txBody>
      </p:sp>
      <p:sp>
        <p:nvSpPr>
          <p:cNvPr id="4" name="Slide Number Placeholder 3"/>
          <p:cNvSpPr>
            <a:spLocks noGrp="1"/>
          </p:cNvSpPr>
          <p:nvPr>
            <p:ph type="sldNum" sz="quarter" idx="5"/>
          </p:nvPr>
        </p:nvSpPr>
        <p:spPr/>
        <p:txBody>
          <a:bodyPr/>
          <a:lstStyle/>
          <a:p>
            <a:fld id="{F371C02E-6766-490D-AF42-6C09E0AF530E}" type="slidenum">
              <a:rPr lang="en-US" smtClean="0"/>
              <a:t>7</a:t>
            </a:fld>
            <a:endParaRPr lang="en-US"/>
          </a:p>
        </p:txBody>
      </p:sp>
    </p:spTree>
    <p:extLst>
      <p:ext uri="{BB962C8B-B14F-4D97-AF65-F5344CB8AC3E}">
        <p14:creationId xmlns:p14="http://schemas.microsoft.com/office/powerpoint/2010/main" val="21928120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Importance Of Hospitability </a:t>
            </a:r>
            <a:endParaRPr lang="en-US" sz="1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a:p>
            <a:r>
              <a:rPr lang="en-US" dirty="0"/>
              <a:t>The hospitality industry plays a vital role in the world, especially for tourism and business persons. People can use the accommodation and food services of the hotel during their business trips and vocational tours. Individuals depend on the hospitality industry to accomplish their essential requirements of accommodation, transport, food, and entertainment for work and fun drives. The hospitality industry is also significant in increasing the revenue of the country (Barreto and </a:t>
            </a:r>
            <a:r>
              <a:rPr lang="en-US" dirty="0" err="1"/>
              <a:t>Mayya</a:t>
            </a:r>
            <a:r>
              <a:rPr lang="en-US" dirty="0"/>
              <a:t>, n.d.). It is estimated that this industry accounts for 10.4per cent of the international Gross Domestic Products, and it is forecasted that this ratio will increase by an additional 10per cent in the upcoming ten years (Peyton, 2021). It is an essential industry for financial prudence around the globe. This sector does not fill the financial need of the country, but it is also vital for local economies. This industry also provides employment to many unemployed workers in the field of hotels and travel companies. On a specific level, this industry offers an extensive range of jobs and career openings that enable workers to live extraordinary lives, care for their families, and stay happy and satisfied (</a:t>
            </a:r>
            <a:r>
              <a:rPr lang="en-US" dirty="0" err="1"/>
              <a:t>Yorkulov</a:t>
            </a:r>
            <a:r>
              <a:rPr lang="en-US" dirty="0"/>
              <a:t> et al., 2022).</a:t>
            </a:r>
          </a:p>
        </p:txBody>
      </p:sp>
      <p:sp>
        <p:nvSpPr>
          <p:cNvPr id="4" name="Slide Number Placeholder 3"/>
          <p:cNvSpPr>
            <a:spLocks noGrp="1"/>
          </p:cNvSpPr>
          <p:nvPr>
            <p:ph type="sldNum" sz="quarter" idx="5"/>
          </p:nvPr>
        </p:nvSpPr>
        <p:spPr/>
        <p:txBody>
          <a:bodyPr/>
          <a:lstStyle/>
          <a:p>
            <a:fld id="{F371C02E-6766-490D-AF42-6C09E0AF530E}" type="slidenum">
              <a:rPr lang="en-US" smtClean="0"/>
              <a:t>8</a:t>
            </a:fld>
            <a:endParaRPr lang="en-US"/>
          </a:p>
        </p:txBody>
      </p:sp>
    </p:spTree>
    <p:extLst>
      <p:ext uri="{BB962C8B-B14F-4D97-AF65-F5344CB8AC3E}">
        <p14:creationId xmlns:p14="http://schemas.microsoft.com/office/powerpoint/2010/main" val="27862011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Hotel Meeting or Exceeding Guest Expectations</a:t>
            </a:r>
            <a:endParaRPr lang="en-US" sz="1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a:p>
            <a:pPr marL="0" marR="0" indent="457200" algn="just">
              <a:lnSpc>
                <a:spcPct val="150000"/>
              </a:lnSpc>
              <a:spcBef>
                <a:spcPts val="0"/>
              </a:spcBef>
              <a:spcAft>
                <a:spcPts val="0"/>
              </a:spcAft>
            </a:pPr>
            <a:r>
              <a:rPr lang="en-GB" sz="1800" dirty="0">
                <a:solidFill>
                  <a:srgbClr val="202124"/>
                </a:solidFill>
                <a:effectLst/>
                <a:latin typeface="Arial" panose="020B0604020202020204" pitchFamily="34" charset="0"/>
                <a:ea typeface="Calibri" panose="020F0502020204030204" pitchFamily="34" charset="0"/>
              </a:rPr>
              <a:t>Expectations of guests are behaviours or activities that guests predict at the time of interacting with the staff and hotel. Expectations of hotel guests are everchanging as service offerings, new technology, and goods types arise. These expectations can vary from guest to guest. For instance, if guests visit any hotel because of others' recommendations, they will expect more than ordinary hotels. At the same time, the old customers of the hotel will expect the same or a little bit of change (Wang et al., 2021). </a:t>
            </a:r>
            <a:endParaRPr lang="en-US" sz="1800" dirty="0">
              <a:solidFill>
                <a:srgbClr val="202124"/>
              </a:solidFill>
              <a:effectLst/>
              <a:latin typeface="Arial" panose="020B0604020202020204" pitchFamily="34" charset="0"/>
              <a:ea typeface="Calibri" panose="020F0502020204030204" pitchFamily="34" charset="0"/>
            </a:endParaRPr>
          </a:p>
          <a:p>
            <a:pPr marL="0" marR="0" indent="457200" algn="just">
              <a:lnSpc>
                <a:spcPct val="150000"/>
              </a:lnSpc>
              <a:spcBef>
                <a:spcPts val="0"/>
              </a:spcBef>
              <a:spcAft>
                <a:spcPts val="0"/>
              </a:spcAft>
            </a:pPr>
            <a:r>
              <a:rPr lang="en-GB" sz="1800" dirty="0">
                <a:solidFill>
                  <a:srgbClr val="202124"/>
                </a:solidFill>
                <a:effectLst/>
                <a:latin typeface="Arial" panose="020B0604020202020204" pitchFamily="34" charset="0"/>
                <a:ea typeface="Calibri" panose="020F0502020204030204" pitchFamily="34" charset="0"/>
              </a:rPr>
              <a:t>Some prospects will continuously exist in the business, like a suitable location, room facilities like comfortable beds, clean rooms, </a:t>
            </a:r>
            <a:r>
              <a:rPr lang="en-GB" sz="1800" dirty="0" err="1">
                <a:solidFill>
                  <a:srgbClr val="202124"/>
                </a:solidFill>
                <a:effectLst/>
                <a:latin typeface="Arial" panose="020B0604020202020204" pitchFamily="34" charset="0"/>
                <a:ea typeface="Calibri" panose="020F0502020204030204" pitchFamily="34" charset="0"/>
              </a:rPr>
              <a:t>wifi</a:t>
            </a:r>
            <a:r>
              <a:rPr lang="en-GB" sz="1800" dirty="0">
                <a:solidFill>
                  <a:srgbClr val="202124"/>
                </a:solidFill>
                <a:effectLst/>
                <a:latin typeface="Arial" panose="020B0604020202020204" pitchFamily="34" charset="0"/>
                <a:ea typeface="Calibri" panose="020F0502020204030204" pitchFamily="34" charset="0"/>
              </a:rPr>
              <a:t>, room service, and helpful staff.</a:t>
            </a:r>
            <a:r>
              <a:rPr lang="en-GB" sz="1800" dirty="0">
                <a:solidFill>
                  <a:srgbClr val="001238"/>
                </a:solidFill>
                <a:effectLst/>
                <a:latin typeface="Poppins" panose="00000500000000000000" pitchFamily="2" charset="0"/>
                <a:ea typeface="Calibri" panose="020F0502020204030204" pitchFamily="34" charset="0"/>
              </a:rPr>
              <a:t> </a:t>
            </a:r>
            <a:r>
              <a:rPr lang="en-GB" sz="1800" dirty="0">
                <a:solidFill>
                  <a:srgbClr val="202124"/>
                </a:solidFill>
                <a:effectLst/>
                <a:latin typeface="Arial" panose="020B0604020202020204" pitchFamily="34" charset="0"/>
                <a:ea typeface="Calibri" panose="020F0502020204030204" pitchFamily="34" charset="0"/>
              </a:rPr>
              <a:t>But, in 2020, a trend of new visitor expectations arrived the marketplace that basically altered the industry (Hossain et al., 2020). Managers familiarise themselves with these altering expectations to provide an optimal client experience that brings fulfilment.</a:t>
            </a:r>
            <a:r>
              <a:rPr lang="en-GB" sz="1800" dirty="0">
                <a:solidFill>
                  <a:srgbClr val="001238"/>
                </a:solidFill>
                <a:effectLst/>
                <a:latin typeface="Poppins" panose="00000500000000000000" pitchFamily="2" charset="0"/>
                <a:ea typeface="Calibri" panose="020F0502020204030204" pitchFamily="34" charset="0"/>
              </a:rPr>
              <a:t> </a:t>
            </a:r>
            <a:r>
              <a:rPr lang="en-GB" sz="1800" dirty="0">
                <a:solidFill>
                  <a:srgbClr val="202124"/>
                </a:solidFill>
                <a:effectLst/>
                <a:latin typeface="Arial" panose="020B0604020202020204" pitchFamily="34" charset="0"/>
                <a:ea typeface="Calibri" panose="020F0502020204030204" pitchFamily="34" charset="0"/>
              </a:rPr>
              <a:t>These new facilities include a choice of self-service, texting in place of email, keyless entries etc.</a:t>
            </a:r>
            <a:r>
              <a:rPr lang="en-GB" sz="1800" dirty="0">
                <a:solidFill>
                  <a:srgbClr val="001238"/>
                </a:solidFill>
                <a:effectLst/>
                <a:latin typeface="Poppins" panose="00000500000000000000" pitchFamily="2" charset="0"/>
                <a:ea typeface="Calibri" panose="020F0502020204030204" pitchFamily="34" charset="0"/>
              </a:rPr>
              <a:t> </a:t>
            </a:r>
            <a:r>
              <a:rPr lang="en-GB" sz="1800" dirty="0">
                <a:solidFill>
                  <a:srgbClr val="202124"/>
                </a:solidFill>
                <a:effectLst/>
                <a:latin typeface="Arial" panose="020B0604020202020204" pitchFamily="34" charset="0"/>
                <a:ea typeface="Calibri" panose="020F0502020204030204" pitchFamily="34" charset="0"/>
              </a:rPr>
              <a:t>To exceed customers' expectations, it is a must for the hotel first recognise who their visitors are and what kind of goods and services they prefer. to understand the needs of the customers, the department must have to understand and examine the requirement and demands in trend (</a:t>
            </a:r>
            <a:r>
              <a:rPr lang="en-GB" sz="1800" dirty="0" err="1">
                <a:solidFill>
                  <a:srgbClr val="202124"/>
                </a:solidFill>
                <a:effectLst/>
                <a:latin typeface="Arial" panose="020B0604020202020204" pitchFamily="34" charset="0"/>
                <a:ea typeface="Calibri" panose="020F0502020204030204" pitchFamily="34" charset="0"/>
              </a:rPr>
              <a:t>Lemy</a:t>
            </a:r>
            <a:r>
              <a:rPr lang="en-GB" sz="1800" dirty="0">
                <a:solidFill>
                  <a:srgbClr val="202124"/>
                </a:solidFill>
                <a:effectLst/>
                <a:latin typeface="Arial" panose="020B0604020202020204" pitchFamily="34" charset="0"/>
                <a:ea typeface="Calibri" panose="020F0502020204030204" pitchFamily="34" charset="0"/>
              </a:rPr>
              <a:t> et al., 2019). </a:t>
            </a:r>
            <a:endParaRPr lang="en-US" sz="1800" dirty="0">
              <a:solidFill>
                <a:srgbClr val="202124"/>
              </a:solidFill>
              <a:effectLst/>
              <a:latin typeface="Arial" panose="020B0604020202020204" pitchFamily="34" charset="0"/>
              <a:ea typeface="Calibri" panose="020F0502020204030204" pitchFamily="34" charset="0"/>
            </a:endParaRPr>
          </a:p>
          <a:p>
            <a:endParaRPr lang="en-US" dirty="0"/>
          </a:p>
        </p:txBody>
      </p:sp>
      <p:sp>
        <p:nvSpPr>
          <p:cNvPr id="4" name="Slide Number Placeholder 3"/>
          <p:cNvSpPr>
            <a:spLocks noGrp="1"/>
          </p:cNvSpPr>
          <p:nvPr>
            <p:ph type="sldNum" sz="quarter" idx="5"/>
          </p:nvPr>
        </p:nvSpPr>
        <p:spPr/>
        <p:txBody>
          <a:bodyPr/>
          <a:lstStyle/>
          <a:p>
            <a:fld id="{F371C02E-6766-490D-AF42-6C09E0AF530E}" type="slidenum">
              <a:rPr lang="en-US" smtClean="0"/>
              <a:t>9</a:t>
            </a:fld>
            <a:endParaRPr lang="en-US"/>
          </a:p>
        </p:txBody>
      </p:sp>
    </p:spTree>
    <p:extLst>
      <p:ext uri="{BB962C8B-B14F-4D97-AF65-F5344CB8AC3E}">
        <p14:creationId xmlns:p14="http://schemas.microsoft.com/office/powerpoint/2010/main" val="13617763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References </a:t>
            </a:r>
            <a:endParaRPr lang="en-US" dirty="0"/>
          </a:p>
          <a:p>
            <a:pPr marL="457200" marR="0" indent="-457200" algn="just">
              <a:lnSpc>
                <a:spcPct val="150000"/>
              </a:lnSpc>
              <a:spcBef>
                <a:spcPts val="0"/>
              </a:spcBef>
              <a:spcAft>
                <a:spcPts val="0"/>
              </a:spcAft>
            </a:pP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Abir</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T. and Khan, M.Y.H., 2022. Importance of ICT advancement and culture of adaptation in the tourism and hospitality industry for developing countries. In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ICT As innovator between tourism and culture</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(pp. 30-41). IGI Global.</a:t>
            </a:r>
            <a:endPar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Banyeva</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I.,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Lebedieva</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N.,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Nehrey</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M.,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Velychko</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O., Petrova, O. and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Peresichna</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S., 2023. Digital Tools of Marketing Strategies in Hotel Branding. Journal of Information Technology Management, 15(1), pp.62-88.</a:t>
            </a:r>
            <a:endPar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Barreto, N. and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Mayya</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S., SWOC Analysis of Marriott International-A Case Study.</a:t>
            </a:r>
            <a:endPar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Catana</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Ş.A. and Toma, S.G., 2021. Entrepreneurship in the hospitality industry. Case study: Marriott International. SEA-Practical Application of Science, (27), pp.221-225.</a:t>
            </a:r>
            <a:endPar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Darsin</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J., Rosner, J., Urdaneta, C. and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Yepes</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M., 2019. Marriott International: Exploring and Understanding Disruption in the Hospitality Industry in South Florida. Journal of Multidisciplinary Research, 11(1), pp.99-119.</a:t>
            </a:r>
            <a:endPar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Hossain, M.S.,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Sambasivan</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M.,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Abuelhassan</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A.E. and Khalifa, G.S.A., 2020. Factors influencing customer citizenship behaviour in the hospitality industry.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Annals of Leisure Research</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pp.1-24.</a:t>
            </a:r>
            <a:endPar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Ikebuchi</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N.L.A.,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Triyuni</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N.N. and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Astawa</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I.K., 2022. Increasing Marriott Bonvoy Membership Through Green Marketing at Fairfield by Marriott Bali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Legian</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Repositori</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Politeknik</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Negeri Bali.</a:t>
            </a:r>
            <a:endPar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Ikebuchi</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N.L.A.,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Triyuni</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N.N. and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Astawa</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I.K., 2022. Increasing Marriott Bonvoy Membership Through Green Marketing at Fairfield by Marriott Bali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Legian</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Repositori</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Politeknik</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Negeri Bali.</a:t>
            </a:r>
            <a:endPar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Jainchill</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J., 2021. Ritz-Carlton Yacht Collection joins Marriott's Bonvoy rewards program.</a:t>
            </a:r>
            <a:endPar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Lemy</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D., Goh, E. and Ferry, J., 2019. Moving out of the silo: How service quality innovations can develop customer loyalty in Indonesia's hotels.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Journal of Vacation Marketing</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25</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(4), pp.462-479.</a:t>
            </a:r>
            <a:endPar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Peyton, Z., 2021.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Analisis</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Efektivitas</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Penerapan</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Layanan</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Mobile Check-In Pada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Aplikasi</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Marriott Bonvoy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Bagi</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Guest Relation Officer: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Studi</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Kasus</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The Ritz-Carlton Mega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Kuningan</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Jakarta (Doctoral dissertation, Universitas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Matana</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t>
            </a:r>
            <a:endPar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F371C02E-6766-490D-AF42-6C09E0AF530E}" type="slidenum">
              <a:rPr lang="en-US" smtClean="0"/>
              <a:t>10</a:t>
            </a:fld>
            <a:endParaRPr lang="en-US"/>
          </a:p>
        </p:txBody>
      </p:sp>
    </p:spTree>
    <p:extLst>
      <p:ext uri="{BB962C8B-B14F-4D97-AF65-F5344CB8AC3E}">
        <p14:creationId xmlns:p14="http://schemas.microsoft.com/office/powerpoint/2010/main" val="4516681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413E1C3-9C53-4B81-B3D3-515AC668639B}" type="datetimeFigureOut">
              <a:rPr lang="en-US" smtClean="0"/>
              <a:t>2/4/2023</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37B6339F-3724-4ECE-BAFA-F5B33C78E536}"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77046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13E1C3-9C53-4B81-B3D3-515AC668639B}" type="datetimeFigureOut">
              <a:rPr lang="en-US" smtClean="0"/>
              <a:t>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7B6339F-3724-4ECE-BAFA-F5B33C78E536}"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701701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413E1C3-9C53-4B81-B3D3-515AC668639B}" type="datetimeFigureOut">
              <a:rPr lang="en-US" smtClean="0"/>
              <a:t>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7B6339F-3724-4ECE-BAFA-F5B33C78E536}"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008099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413E1C3-9C53-4B81-B3D3-515AC668639B}" type="datetimeFigureOut">
              <a:rPr lang="en-US" smtClean="0"/>
              <a:t>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7B6339F-3724-4ECE-BAFA-F5B33C78E536}"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114992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413E1C3-9C53-4B81-B3D3-515AC668639B}" type="datetimeFigureOut">
              <a:rPr lang="en-US" smtClean="0"/>
              <a:t>2/4/2023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7B6339F-3724-4ECE-BAFA-F5B33C78E536}"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024246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413E1C3-9C53-4B81-B3D3-515AC668639B}" type="datetimeFigureOut">
              <a:rPr lang="en-US" smtClean="0"/>
              <a:t>2/4/2023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7B6339F-3724-4ECE-BAFA-F5B33C78E536}"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9545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413E1C3-9C53-4B81-B3D3-515AC668639B}" type="datetimeFigureOut">
              <a:rPr lang="en-US" smtClean="0"/>
              <a:t>2/4/2023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7B6339F-3724-4ECE-BAFA-F5B33C78E536}" type="slidenum">
              <a:rPr lang="en-US" smtClean="0"/>
              <a:t>‹#›</a:t>
            </a:fld>
            <a:endParaRPr lang="en-US"/>
          </a:p>
        </p:txBody>
      </p:sp>
    </p:spTree>
    <p:extLst>
      <p:ext uri="{BB962C8B-B14F-4D97-AF65-F5344CB8AC3E}">
        <p14:creationId xmlns:p14="http://schemas.microsoft.com/office/powerpoint/2010/main" val="21038624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413E1C3-9C53-4B81-B3D3-515AC668639B}" type="datetimeFigureOut">
              <a:rPr lang="en-US" smtClean="0"/>
              <a:t>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7B6339F-3724-4ECE-BAFA-F5B33C78E536}"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905297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B413E1C3-9C53-4B81-B3D3-515AC668639B}" type="datetimeFigureOut">
              <a:rPr lang="en-US" smtClean="0"/>
              <a:t>2/4/2023</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37B6339F-3724-4ECE-BAFA-F5B33C78E536}"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419906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13E1C3-9C53-4B81-B3D3-515AC668639B}" type="datetimeFigureOut">
              <a:rPr lang="en-US" smtClean="0"/>
              <a:t>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7B6339F-3724-4ECE-BAFA-F5B33C78E536}"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733720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13E1C3-9C53-4B81-B3D3-515AC668639B}" type="datetimeFigureOut">
              <a:rPr lang="en-US" smtClean="0"/>
              <a:t>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7B6339F-3724-4ECE-BAFA-F5B33C78E536}"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27824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B413E1C3-9C53-4B81-B3D3-515AC668639B}" type="datetimeFigureOut">
              <a:rPr lang="en-US" smtClean="0"/>
              <a:t>2/4/2023</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37B6339F-3724-4ECE-BAFA-F5B33C78E536}"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756286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jp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69834E-5EEE-4D61-833E-049288964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8E5D9BA-46E7-4BFA-9C74-75495BF6F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2" name="Rectangle 11">
            <a:extLst>
              <a:ext uri="{FF2B5EF4-FFF2-40B4-BE49-F238E27FC236}">
                <a16:creationId xmlns:a16="http://schemas.microsoft.com/office/drawing/2014/main" id="{5B033D76-5800-44B6-AFE9-EE2106935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22D6F85-FFBA-4F81-AEE5-AAA17CB7AA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3">
            <a:schemeClr val="lt2"/>
          </a:fillRef>
          <a:effectRef idx="2">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3B31514-E6DF-4357-9EEA-EFB798308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ln>
            <a:solidFill>
              <a:srgbClr val="949494"/>
            </a:solid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1B3D71-DC8E-ED34-9993-52C3B32DAB9D}"/>
              </a:ext>
            </a:extLst>
          </p:cNvPr>
          <p:cNvSpPr>
            <a:spLocks noGrp="1"/>
          </p:cNvSpPr>
          <p:nvPr>
            <p:ph type="ctrTitle"/>
          </p:nvPr>
        </p:nvSpPr>
        <p:spPr>
          <a:xfrm>
            <a:off x="1557071" y="1584552"/>
            <a:ext cx="9099255" cy="2537251"/>
          </a:xfrm>
        </p:spPr>
        <p:txBody>
          <a:bodyPr anchor="ctr">
            <a:normAutofit/>
          </a:bodyPr>
          <a:lstStyle/>
          <a:p>
            <a:pPr algn="ctr"/>
            <a:r>
              <a:rPr lang="en-US" sz="3400" dirty="0">
                <a:solidFill>
                  <a:srgbClr val="454545"/>
                </a:solidFill>
              </a:rPr>
              <a:t>The role and importance of quality service hospitality and guest service within the hotel industry</a:t>
            </a:r>
            <a:br>
              <a:rPr lang="en-US" sz="3400" dirty="0">
                <a:solidFill>
                  <a:srgbClr val="454545"/>
                </a:solidFill>
              </a:rPr>
            </a:br>
            <a:r>
              <a:rPr lang="en-US" sz="3400" dirty="0">
                <a:solidFill>
                  <a:srgbClr val="454545"/>
                </a:solidFill>
              </a:rPr>
              <a:t>Marriott </a:t>
            </a:r>
            <a:r>
              <a:rPr lang="en-US" sz="3400" dirty="0" err="1">
                <a:solidFill>
                  <a:srgbClr val="454545"/>
                </a:solidFill>
              </a:rPr>
              <a:t>bonvoy</a:t>
            </a:r>
            <a:endParaRPr lang="en-US" sz="3400" dirty="0">
              <a:solidFill>
                <a:srgbClr val="454545"/>
              </a:solidFill>
            </a:endParaRPr>
          </a:p>
        </p:txBody>
      </p:sp>
      <p:sp>
        <p:nvSpPr>
          <p:cNvPr id="3" name="Subtitle 2">
            <a:extLst>
              <a:ext uri="{FF2B5EF4-FFF2-40B4-BE49-F238E27FC236}">
                <a16:creationId xmlns:a16="http://schemas.microsoft.com/office/drawing/2014/main" id="{558FCC74-9F50-7B52-3C64-EFF6550DA761}"/>
              </a:ext>
            </a:extLst>
          </p:cNvPr>
          <p:cNvSpPr>
            <a:spLocks noGrp="1"/>
          </p:cNvSpPr>
          <p:nvPr>
            <p:ph type="subTitle" idx="1"/>
          </p:nvPr>
        </p:nvSpPr>
        <p:spPr>
          <a:xfrm>
            <a:off x="1535372" y="4133234"/>
            <a:ext cx="9120954" cy="744373"/>
          </a:xfrm>
        </p:spPr>
        <p:txBody>
          <a:bodyPr>
            <a:normAutofit/>
          </a:bodyPr>
          <a:lstStyle/>
          <a:p>
            <a:pPr algn="ctr"/>
            <a:r>
              <a:rPr lang="en-US">
                <a:solidFill>
                  <a:schemeClr val="accent1"/>
                </a:solidFill>
              </a:rPr>
              <a:t>Presentation</a:t>
            </a:r>
          </a:p>
        </p:txBody>
      </p:sp>
      <p:pic>
        <p:nvPicPr>
          <p:cNvPr id="18" name="Picture 17">
            <a:extLst>
              <a:ext uri="{FF2B5EF4-FFF2-40B4-BE49-F238E27FC236}">
                <a16:creationId xmlns:a16="http://schemas.microsoft.com/office/drawing/2014/main" id="{4C401D57-600A-4C91-AC9A-14CA1ED6F7D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 name="Straight Connector 19">
            <a:extLst>
              <a:ext uri="{FF2B5EF4-FFF2-40B4-BE49-F238E27FC236}">
                <a16:creationId xmlns:a16="http://schemas.microsoft.com/office/drawing/2014/main" id="{412BDC66-00FA-4A3F-9BC7-BE05FF7705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2472911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D01782-8AC9-CB03-1938-8A5EDB6F00DA}"/>
              </a:ext>
            </a:extLst>
          </p:cNvPr>
          <p:cNvSpPr>
            <a:spLocks noGrp="1"/>
          </p:cNvSpPr>
          <p:nvPr>
            <p:ph type="title"/>
          </p:nvPr>
        </p:nvSpPr>
        <p:spPr>
          <a:xfrm>
            <a:off x="1451579" y="804519"/>
            <a:ext cx="9603275" cy="1049235"/>
          </a:xfrm>
        </p:spPr>
        <p:txBody>
          <a:bodyPr>
            <a:normAutofit/>
          </a:bodyPr>
          <a:lstStyle/>
          <a:p>
            <a:r>
              <a:rPr lang="en-US"/>
              <a:t>Introduction</a:t>
            </a:r>
            <a:endParaRPr lang="en-US" dirty="0"/>
          </a:p>
        </p:txBody>
      </p:sp>
      <p:cxnSp>
        <p:nvCxnSpPr>
          <p:cNvPr id="11" name="Straight Connector 10">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3" name="Rectangle 12">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5" name="Content Placeholder 2">
            <a:extLst>
              <a:ext uri="{FF2B5EF4-FFF2-40B4-BE49-F238E27FC236}">
                <a16:creationId xmlns:a16="http://schemas.microsoft.com/office/drawing/2014/main" id="{44FCD40D-4A3A-6BF6-5E08-DE77EF9BBB6E}"/>
              </a:ext>
            </a:extLst>
          </p:cNvPr>
          <p:cNvGraphicFramePr>
            <a:graphicFrameLocks noGrp="1"/>
          </p:cNvGraphicFramePr>
          <p:nvPr>
            <p:ph idx="1"/>
            <p:extLst>
              <p:ext uri="{D42A27DB-BD31-4B8C-83A1-F6EECF244321}">
                <p14:modId xmlns:p14="http://schemas.microsoft.com/office/powerpoint/2010/main" val="855441652"/>
              </p:ext>
            </p:extLst>
          </p:nvPr>
        </p:nvGraphicFramePr>
        <p:xfrm>
          <a:off x="1450975" y="2331497"/>
          <a:ext cx="9604375" cy="37232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354027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39" name="Rectangle 33">
            <a:extLst>
              <a:ext uri="{FF2B5EF4-FFF2-40B4-BE49-F238E27FC236}">
                <a16:creationId xmlns:a16="http://schemas.microsoft.com/office/drawing/2014/main" id="{7BEFDA1A-2A01-4C29-A5D0-AE6F050D07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9EE5C469-A52B-5653-A94D-FAF76594D61C}"/>
              </a:ext>
            </a:extLst>
          </p:cNvPr>
          <p:cNvPicPr>
            <a:picLocks noChangeAspect="1"/>
          </p:cNvPicPr>
          <p:nvPr/>
        </p:nvPicPr>
        <p:blipFill rotWithShape="1">
          <a:blip r:embed="rId3">
            <a:duotone>
              <a:schemeClr val="bg2">
                <a:shade val="45000"/>
                <a:satMod val="135000"/>
              </a:schemeClr>
              <a:prstClr val="white"/>
            </a:duotone>
            <a:alphaModFix amt="50000"/>
          </a:blip>
          <a:srcRect r="3"/>
          <a:stretch/>
        </p:blipFill>
        <p:spPr>
          <a:xfrm>
            <a:off x="305" y="10"/>
            <a:ext cx="12191695" cy="6857990"/>
          </a:xfrm>
          <a:prstGeom prst="rect">
            <a:avLst/>
          </a:prstGeom>
        </p:spPr>
      </p:pic>
      <p:cxnSp>
        <p:nvCxnSpPr>
          <p:cNvPr id="41" name="Straight Connector 35">
            <a:extLst>
              <a:ext uri="{FF2B5EF4-FFF2-40B4-BE49-F238E27FC236}">
                <a16:creationId xmlns:a16="http://schemas.microsoft.com/office/drawing/2014/main" id="{17FD20E5-30AF-47B9-9256-2E8E904CBB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772EA88A-7AA3-70D5-AD52-C1AADD1ED208}"/>
              </a:ext>
            </a:extLst>
          </p:cNvPr>
          <p:cNvSpPr>
            <a:spLocks noGrp="1"/>
          </p:cNvSpPr>
          <p:nvPr>
            <p:ph type="title"/>
          </p:nvPr>
        </p:nvSpPr>
        <p:spPr>
          <a:xfrm>
            <a:off x="1451579" y="804519"/>
            <a:ext cx="9603275" cy="1049235"/>
          </a:xfrm>
        </p:spPr>
        <p:txBody>
          <a:bodyPr>
            <a:normAutofit/>
          </a:bodyPr>
          <a:lstStyle/>
          <a:p>
            <a:r>
              <a:rPr lang="en-US"/>
              <a:t>Hotel Overview </a:t>
            </a:r>
            <a:endParaRPr lang="en-US" dirty="0"/>
          </a:p>
        </p:txBody>
      </p:sp>
      <p:sp>
        <p:nvSpPr>
          <p:cNvPr id="38" name="Rectangle 37">
            <a:extLst>
              <a:ext uri="{FF2B5EF4-FFF2-40B4-BE49-F238E27FC236}">
                <a16:creationId xmlns:a16="http://schemas.microsoft.com/office/drawing/2014/main" id="{279D3810-B86F-4009-84EC-DE0FEABD6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C197DA8-DFDA-CDA9-3F20-B2B4E69EBA65}"/>
              </a:ext>
            </a:extLst>
          </p:cNvPr>
          <p:cNvSpPr>
            <a:spLocks noGrp="1"/>
          </p:cNvSpPr>
          <p:nvPr>
            <p:ph idx="1"/>
          </p:nvPr>
        </p:nvSpPr>
        <p:spPr>
          <a:xfrm>
            <a:off x="1451579" y="2015732"/>
            <a:ext cx="9603275" cy="3450613"/>
          </a:xfrm>
        </p:spPr>
        <p:txBody>
          <a:bodyPr>
            <a:normAutofit/>
          </a:bodyPr>
          <a:lstStyle/>
          <a:p>
            <a:pPr>
              <a:lnSpc>
                <a:spcPct val="110000"/>
              </a:lnSpc>
            </a:pPr>
            <a:r>
              <a:rPr lang="en-US" sz="1600"/>
              <a:t>Marriott Bonvoy is the brand and reward programme of Marriott International, a global leader in the hotel industry (Catana and Toma, 2021). </a:t>
            </a:r>
          </a:p>
          <a:p>
            <a:pPr>
              <a:lnSpc>
                <a:spcPct val="110000"/>
              </a:lnSpc>
            </a:pPr>
            <a:r>
              <a:rPr lang="en-US" sz="1600"/>
              <a:t>It provides its members with incentives, advantages, and experiences across more than 30 hotel brands, including JW Marriott, Ritz-Carlton, and The Ritz-Carlton Reserve. </a:t>
            </a:r>
          </a:p>
          <a:p>
            <a:pPr>
              <a:lnSpc>
                <a:spcPct val="110000"/>
              </a:lnSpc>
            </a:pPr>
            <a:r>
              <a:rPr lang="en-US" sz="1600"/>
              <a:t>Members can earn and redeem points for accommodations, hotel upgrades, flights, and other experiences. </a:t>
            </a:r>
          </a:p>
          <a:p>
            <a:pPr>
              <a:lnSpc>
                <a:spcPct val="110000"/>
              </a:lnSpc>
            </a:pPr>
            <a:r>
              <a:rPr lang="en-US" sz="1600"/>
              <a:t>In addition, members receive exclusive member pricing, complimentary Wi-Fi, and smartphone check-in and check-out. </a:t>
            </a:r>
          </a:p>
          <a:p>
            <a:pPr>
              <a:lnSpc>
                <a:spcPct val="110000"/>
              </a:lnSpc>
            </a:pPr>
            <a:r>
              <a:rPr lang="en-US" sz="1600"/>
              <a:t>Marriott Bonvoy aspires to offer its members a seamless and individualised travel experience. </a:t>
            </a:r>
          </a:p>
          <a:p>
            <a:pPr>
              <a:lnSpc>
                <a:spcPct val="110000"/>
              </a:lnSpc>
            </a:pPr>
            <a:r>
              <a:rPr lang="en-US" sz="1600"/>
              <a:t>Luxury hotels are costly and are only affordable to the most upscale people. </a:t>
            </a:r>
            <a:endParaRPr lang="en-US" sz="1600" dirty="0"/>
          </a:p>
        </p:txBody>
      </p:sp>
      <p:pic>
        <p:nvPicPr>
          <p:cNvPr id="40" name="Picture 39">
            <a:extLst>
              <a:ext uri="{FF2B5EF4-FFF2-40B4-BE49-F238E27FC236}">
                <a16:creationId xmlns:a16="http://schemas.microsoft.com/office/drawing/2014/main" id="{C33612A4-0B77-4479-B2AA-F178599550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42" name="Straight Connector 41">
            <a:extLst>
              <a:ext uri="{FF2B5EF4-FFF2-40B4-BE49-F238E27FC236}">
                <a16:creationId xmlns:a16="http://schemas.microsoft.com/office/drawing/2014/main" id="{078A367A-3E83-4B48-A0F7-43FBE33328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757671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6" name="Rectangle 8">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0">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0C0B9419-8CE5-4262-F495-2A016DC6171C}"/>
              </a:ext>
            </a:extLst>
          </p:cNvPr>
          <p:cNvSpPr>
            <a:spLocks noGrp="1"/>
          </p:cNvSpPr>
          <p:nvPr>
            <p:ph type="title"/>
          </p:nvPr>
        </p:nvSpPr>
        <p:spPr>
          <a:xfrm>
            <a:off x="1451579" y="2303047"/>
            <a:ext cx="3272093" cy="2674198"/>
          </a:xfrm>
        </p:spPr>
        <p:txBody>
          <a:bodyPr anchor="t">
            <a:normAutofit/>
          </a:bodyPr>
          <a:lstStyle/>
          <a:p>
            <a:r>
              <a:rPr lang="en-US" dirty="0"/>
              <a:t>Main Consumers </a:t>
            </a:r>
          </a:p>
        </p:txBody>
      </p:sp>
      <p:cxnSp>
        <p:nvCxnSpPr>
          <p:cNvPr id="20" name="Straight Connector 12">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17" name="Picture 16">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9" name="Straight Connector 18">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21" name="Content Placeholder 2">
            <a:extLst>
              <a:ext uri="{FF2B5EF4-FFF2-40B4-BE49-F238E27FC236}">
                <a16:creationId xmlns:a16="http://schemas.microsoft.com/office/drawing/2014/main" id="{F7897638-E691-1D18-3792-EA14B218A981}"/>
              </a:ext>
            </a:extLst>
          </p:cNvPr>
          <p:cNvGraphicFramePr>
            <a:graphicFrameLocks noGrp="1"/>
          </p:cNvGraphicFramePr>
          <p:nvPr>
            <p:ph idx="1"/>
            <p:extLst>
              <p:ext uri="{D42A27DB-BD31-4B8C-83A1-F6EECF244321}">
                <p14:modId xmlns:p14="http://schemas.microsoft.com/office/powerpoint/2010/main" val="2150159549"/>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660457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D3911-8B3A-D571-954B-36F1FE74F1F4}"/>
              </a:ext>
            </a:extLst>
          </p:cNvPr>
          <p:cNvSpPr>
            <a:spLocks noGrp="1"/>
          </p:cNvSpPr>
          <p:nvPr>
            <p:ph type="title"/>
          </p:nvPr>
        </p:nvSpPr>
        <p:spPr>
          <a:xfrm>
            <a:off x="1451579" y="804519"/>
            <a:ext cx="9603275" cy="1049235"/>
          </a:xfrm>
        </p:spPr>
        <p:txBody>
          <a:bodyPr>
            <a:normAutofit/>
          </a:bodyPr>
          <a:lstStyle/>
          <a:p>
            <a:r>
              <a:rPr lang="en-US"/>
              <a:t>Nature And Scope And Role Of The Guest Services And Facilities </a:t>
            </a:r>
          </a:p>
        </p:txBody>
      </p:sp>
      <p:graphicFrame>
        <p:nvGraphicFramePr>
          <p:cNvPr id="44" name="Content Placeholder 2">
            <a:extLst>
              <a:ext uri="{FF2B5EF4-FFF2-40B4-BE49-F238E27FC236}">
                <a16:creationId xmlns:a16="http://schemas.microsoft.com/office/drawing/2014/main" id="{C97B2FA3-63E9-C70D-0EA8-ADA5E0D8F379}"/>
              </a:ext>
            </a:extLst>
          </p:cNvPr>
          <p:cNvGraphicFramePr>
            <a:graphicFrameLocks noGrp="1"/>
          </p:cNvGraphicFramePr>
          <p:nvPr>
            <p:ph idx="1"/>
            <p:extLst>
              <p:ext uri="{D42A27DB-BD31-4B8C-83A1-F6EECF244321}">
                <p14:modId xmlns:p14="http://schemas.microsoft.com/office/powerpoint/2010/main" val="3964210682"/>
              </p:ext>
            </p:extLst>
          </p:nvPr>
        </p:nvGraphicFramePr>
        <p:xfrm>
          <a:off x="1450975" y="2340435"/>
          <a:ext cx="9604375" cy="33244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207398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83951C-9779-4F01-0428-29602C093E48}"/>
              </a:ext>
            </a:extLst>
          </p:cNvPr>
          <p:cNvSpPr>
            <a:spLocks noGrp="1"/>
          </p:cNvSpPr>
          <p:nvPr>
            <p:ph type="title"/>
          </p:nvPr>
        </p:nvSpPr>
        <p:spPr>
          <a:xfrm>
            <a:off x="1451579" y="804519"/>
            <a:ext cx="9603275" cy="1049235"/>
          </a:xfrm>
        </p:spPr>
        <p:txBody>
          <a:bodyPr>
            <a:normAutofit/>
          </a:bodyPr>
          <a:lstStyle/>
          <a:p>
            <a:r>
              <a:rPr lang="en-US"/>
              <a:t>Nature And Scope And Role Of The Guest Services And Facilities </a:t>
            </a:r>
          </a:p>
        </p:txBody>
      </p:sp>
      <p:cxnSp>
        <p:nvCxnSpPr>
          <p:cNvPr id="18" name="Straight Connector 17">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0" name="Rectangle 19">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12" name="Content Placeholder 2">
            <a:extLst>
              <a:ext uri="{FF2B5EF4-FFF2-40B4-BE49-F238E27FC236}">
                <a16:creationId xmlns:a16="http://schemas.microsoft.com/office/drawing/2014/main" id="{5F5A5B83-F20E-5660-7BE6-E03B6A40E6B4}"/>
              </a:ext>
            </a:extLst>
          </p:cNvPr>
          <p:cNvGraphicFramePr>
            <a:graphicFrameLocks noGrp="1"/>
          </p:cNvGraphicFramePr>
          <p:nvPr>
            <p:ph idx="1"/>
            <p:extLst>
              <p:ext uri="{D42A27DB-BD31-4B8C-83A1-F6EECF244321}">
                <p14:modId xmlns:p14="http://schemas.microsoft.com/office/powerpoint/2010/main" val="3094805352"/>
              </p:ext>
            </p:extLst>
          </p:nvPr>
        </p:nvGraphicFramePr>
        <p:xfrm>
          <a:off x="1450975" y="2331497"/>
          <a:ext cx="9604375" cy="37232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977977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E51710-EADA-3702-B445-81E530702C6F}"/>
              </a:ext>
            </a:extLst>
          </p:cNvPr>
          <p:cNvSpPr>
            <a:spLocks noGrp="1"/>
          </p:cNvSpPr>
          <p:nvPr>
            <p:ph type="title"/>
          </p:nvPr>
        </p:nvSpPr>
        <p:spPr>
          <a:xfrm>
            <a:off x="1451579" y="804519"/>
            <a:ext cx="9603275" cy="1049235"/>
          </a:xfrm>
        </p:spPr>
        <p:txBody>
          <a:bodyPr>
            <a:normAutofit/>
          </a:bodyPr>
          <a:lstStyle/>
          <a:p>
            <a:r>
              <a:rPr lang="en-US" dirty="0"/>
              <a:t>Role And Function of Guest Services</a:t>
            </a:r>
          </a:p>
        </p:txBody>
      </p:sp>
      <p:cxnSp>
        <p:nvCxnSpPr>
          <p:cNvPr id="11" name="Straight Connector 10">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3" name="Rectangle 12">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5" name="Content Placeholder 2">
            <a:extLst>
              <a:ext uri="{FF2B5EF4-FFF2-40B4-BE49-F238E27FC236}">
                <a16:creationId xmlns:a16="http://schemas.microsoft.com/office/drawing/2014/main" id="{80E06FFF-E4C0-172C-8D6E-7A92C69A82A7}"/>
              </a:ext>
            </a:extLst>
          </p:cNvPr>
          <p:cNvGraphicFramePr>
            <a:graphicFrameLocks noGrp="1"/>
          </p:cNvGraphicFramePr>
          <p:nvPr>
            <p:ph idx="1"/>
            <p:extLst>
              <p:ext uri="{D42A27DB-BD31-4B8C-83A1-F6EECF244321}">
                <p14:modId xmlns:p14="http://schemas.microsoft.com/office/powerpoint/2010/main" val="3805319686"/>
              </p:ext>
            </p:extLst>
          </p:nvPr>
        </p:nvGraphicFramePr>
        <p:xfrm>
          <a:off x="1450975" y="2331497"/>
          <a:ext cx="9604375" cy="37232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87411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ABF5C-9BBD-4513-05E2-0DBA0A3FF251}"/>
              </a:ext>
            </a:extLst>
          </p:cNvPr>
          <p:cNvSpPr>
            <a:spLocks noGrp="1"/>
          </p:cNvSpPr>
          <p:nvPr>
            <p:ph type="title"/>
          </p:nvPr>
        </p:nvSpPr>
        <p:spPr>
          <a:xfrm>
            <a:off x="1451579" y="804519"/>
            <a:ext cx="9603275" cy="1049235"/>
          </a:xfrm>
        </p:spPr>
        <p:txBody>
          <a:bodyPr>
            <a:normAutofit/>
          </a:bodyPr>
          <a:lstStyle/>
          <a:p>
            <a:r>
              <a:rPr lang="en-US" dirty="0"/>
              <a:t>Importance Of Hospitability </a:t>
            </a:r>
          </a:p>
        </p:txBody>
      </p:sp>
      <p:graphicFrame>
        <p:nvGraphicFramePr>
          <p:cNvPr id="21" name="Content Placeholder 2">
            <a:extLst>
              <a:ext uri="{FF2B5EF4-FFF2-40B4-BE49-F238E27FC236}">
                <a16:creationId xmlns:a16="http://schemas.microsoft.com/office/drawing/2014/main" id="{F8C2A169-6D37-50BC-CA17-177D45D25ED2}"/>
              </a:ext>
            </a:extLst>
          </p:cNvPr>
          <p:cNvGraphicFramePr>
            <a:graphicFrameLocks noGrp="1"/>
          </p:cNvGraphicFramePr>
          <p:nvPr>
            <p:ph idx="1"/>
            <p:extLst>
              <p:ext uri="{D42A27DB-BD31-4B8C-83A1-F6EECF244321}">
                <p14:modId xmlns:p14="http://schemas.microsoft.com/office/powerpoint/2010/main" val="670820135"/>
              </p:ext>
            </p:extLst>
          </p:nvPr>
        </p:nvGraphicFramePr>
        <p:xfrm>
          <a:off x="1450975" y="2340435"/>
          <a:ext cx="9604375" cy="33244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013017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63BF3-400C-E76B-046E-9465FD259B7D}"/>
              </a:ext>
            </a:extLst>
          </p:cNvPr>
          <p:cNvSpPr>
            <a:spLocks noGrp="1"/>
          </p:cNvSpPr>
          <p:nvPr>
            <p:ph type="title"/>
          </p:nvPr>
        </p:nvSpPr>
        <p:spPr>
          <a:xfrm>
            <a:off x="1451579" y="804519"/>
            <a:ext cx="9603275" cy="1049235"/>
          </a:xfrm>
        </p:spPr>
        <p:txBody>
          <a:bodyPr>
            <a:normAutofit/>
          </a:bodyPr>
          <a:lstStyle/>
          <a:p>
            <a:r>
              <a:rPr lang="en-US" dirty="0"/>
              <a:t>Hotel Meeting or Exceeding Guest Expectations</a:t>
            </a:r>
          </a:p>
        </p:txBody>
      </p:sp>
      <p:graphicFrame>
        <p:nvGraphicFramePr>
          <p:cNvPr id="5" name="Content Placeholder 2">
            <a:extLst>
              <a:ext uri="{FF2B5EF4-FFF2-40B4-BE49-F238E27FC236}">
                <a16:creationId xmlns:a16="http://schemas.microsoft.com/office/drawing/2014/main" id="{38FCCBB4-1745-D84F-B0AF-35A381FE6682}"/>
              </a:ext>
            </a:extLst>
          </p:cNvPr>
          <p:cNvGraphicFramePr>
            <a:graphicFrameLocks noGrp="1"/>
          </p:cNvGraphicFramePr>
          <p:nvPr>
            <p:ph idx="1"/>
            <p:extLst>
              <p:ext uri="{D42A27DB-BD31-4B8C-83A1-F6EECF244321}">
                <p14:modId xmlns:p14="http://schemas.microsoft.com/office/powerpoint/2010/main" val="1574332576"/>
              </p:ext>
            </p:extLst>
          </p:nvPr>
        </p:nvGraphicFramePr>
        <p:xfrm>
          <a:off x="1450975" y="2340435"/>
          <a:ext cx="9604375" cy="33244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399913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CF648-CD4B-1466-32B6-2E54F97BAD4F}"/>
              </a:ext>
            </a:extLst>
          </p:cNvPr>
          <p:cNvSpPr>
            <a:spLocks noGrp="1"/>
          </p:cNvSpPr>
          <p:nvPr>
            <p:ph type="title"/>
          </p:nvPr>
        </p:nvSpPr>
        <p:spPr>
          <a:xfrm>
            <a:off x="1451579" y="804519"/>
            <a:ext cx="9603275" cy="1049235"/>
          </a:xfrm>
        </p:spPr>
        <p:txBody>
          <a:bodyPr>
            <a:normAutofit/>
          </a:bodyPr>
          <a:lstStyle/>
          <a:p>
            <a:r>
              <a:rPr lang="en-US" dirty="0"/>
              <a:t>References </a:t>
            </a:r>
          </a:p>
        </p:txBody>
      </p:sp>
      <p:graphicFrame>
        <p:nvGraphicFramePr>
          <p:cNvPr id="5" name="Content Placeholder 2">
            <a:extLst>
              <a:ext uri="{FF2B5EF4-FFF2-40B4-BE49-F238E27FC236}">
                <a16:creationId xmlns:a16="http://schemas.microsoft.com/office/drawing/2014/main" id="{E465BCC7-7098-7A65-563B-74054C269F52}"/>
              </a:ext>
            </a:extLst>
          </p:cNvPr>
          <p:cNvGraphicFramePr>
            <a:graphicFrameLocks noGrp="1"/>
          </p:cNvGraphicFramePr>
          <p:nvPr>
            <p:ph idx="1"/>
            <p:extLst>
              <p:ext uri="{D42A27DB-BD31-4B8C-83A1-F6EECF244321}">
                <p14:modId xmlns:p14="http://schemas.microsoft.com/office/powerpoint/2010/main" val="4208629616"/>
              </p:ext>
            </p:extLst>
          </p:nvPr>
        </p:nvGraphicFramePr>
        <p:xfrm>
          <a:off x="1450975" y="2340435"/>
          <a:ext cx="9604375" cy="33244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99643136"/>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30</TotalTime>
  <Words>3650</Words>
  <Application>Microsoft Office PowerPoint</Application>
  <PresentationFormat>Widescreen</PresentationFormat>
  <Paragraphs>109</Paragraphs>
  <Slides>10</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Gill Sans MT</vt:lpstr>
      <vt:lpstr>Poppins</vt:lpstr>
      <vt:lpstr>Gallery</vt:lpstr>
      <vt:lpstr>The role and importance of quality service hospitality and guest service within the hotel industry Marriott bonvoy</vt:lpstr>
      <vt:lpstr>Introduction</vt:lpstr>
      <vt:lpstr>Hotel Overview </vt:lpstr>
      <vt:lpstr>Main Consumers </vt:lpstr>
      <vt:lpstr>Nature And Scope And Role Of The Guest Services And Facilities </vt:lpstr>
      <vt:lpstr>Nature And Scope And Role Of The Guest Services And Facilities </vt:lpstr>
      <vt:lpstr>Role And Function of Guest Services</vt:lpstr>
      <vt:lpstr>Importance Of Hospitability </vt:lpstr>
      <vt:lpstr>Hotel Meeting or Exceeding Guest Expectations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and importance of quality service hospitality and guest service within the hotel industry</dc:title>
  <dc:creator>KKT</dc:creator>
  <cp:lastModifiedBy>Mihail Genchev Mihaylov</cp:lastModifiedBy>
  <cp:revision>2</cp:revision>
  <dcterms:created xsi:type="dcterms:W3CDTF">2023-02-04T13:01:34Z</dcterms:created>
  <dcterms:modified xsi:type="dcterms:W3CDTF">2023-02-04T17:26:52Z</dcterms:modified>
</cp:coreProperties>
</file>