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4AB432-CC43-4836-AAC0-D5D55BE79E5E}" v="32" dt="2025-11-10T08:47:53.3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78" d="100"/>
          <a:sy n="78" d="100"/>
        </p:scale>
        <p:origin x="878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opher guillen vinueza" userId="fb5851deae84ac4a" providerId="LiveId" clId="{30FE82A2-E0AA-47FC-AD84-E952DA9A3258}"/>
    <pc:docChg chg="custSel modSld">
      <pc:chgData name="Cristopher guillen vinueza" userId="fb5851deae84ac4a" providerId="LiveId" clId="{30FE82A2-E0AA-47FC-AD84-E952DA9A3258}" dt="2025-11-10T10:32:43.855" v="38" actId="1076"/>
      <pc:docMkLst>
        <pc:docMk/>
      </pc:docMkLst>
      <pc:sldChg chg="modSp mod">
        <pc:chgData name="Cristopher guillen vinueza" userId="fb5851deae84ac4a" providerId="LiveId" clId="{30FE82A2-E0AA-47FC-AD84-E952DA9A3258}" dt="2025-11-10T10:27:04.953" v="37" actId="313"/>
        <pc:sldMkLst>
          <pc:docMk/>
          <pc:sldMk cId="2563627717" sldId="256"/>
        </pc:sldMkLst>
        <pc:spChg chg="mod">
          <ac:chgData name="Cristopher guillen vinueza" userId="fb5851deae84ac4a" providerId="LiveId" clId="{30FE82A2-E0AA-47FC-AD84-E952DA9A3258}" dt="2025-11-10T10:27:04.953" v="37" actId="313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">
        <pc:chgData name="Cristopher guillen vinueza" userId="fb5851deae84ac4a" providerId="LiveId" clId="{30FE82A2-E0AA-47FC-AD84-E952DA9A3258}" dt="2025-11-10T10:32:43.855" v="38" actId="1076"/>
        <pc:sldMkLst>
          <pc:docMk/>
          <pc:sldMk cId="1424087263" sldId="260"/>
        </pc:sldMkLst>
        <pc:spChg chg="mod">
          <ac:chgData name="Cristopher guillen vinueza" userId="fb5851deae84ac4a" providerId="LiveId" clId="{30FE82A2-E0AA-47FC-AD84-E952DA9A3258}" dt="2025-11-10T10:32:43.855" v="38" actId="1076"/>
          <ac:spMkLst>
            <pc:docMk/>
            <pc:sldMk cId="1424087263" sldId="260"/>
            <ac:spMk id="2" creationId="{3DD839E5-539A-6BA2-F020-0AEF28846AB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0725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58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7229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11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282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743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742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37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402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9786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028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125883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7195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148646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5136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6786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353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577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8" r:id="rId2"/>
    <p:sldLayoutId id="2147483859" r:id="rId3"/>
    <p:sldLayoutId id="2147483860" r:id="rId4"/>
    <p:sldLayoutId id="2147483861" r:id="rId5"/>
    <p:sldLayoutId id="2147483862" r:id="rId6"/>
    <p:sldLayoutId id="2147483863" r:id="rId7"/>
    <p:sldLayoutId id="2147483864" r:id="rId8"/>
    <p:sldLayoutId id="2147483865" r:id="rId9"/>
    <p:sldLayoutId id="2147483866" r:id="rId10"/>
    <p:sldLayoutId id="2147483867" r:id="rId11"/>
    <p:sldLayoutId id="2147483868" r:id="rId12"/>
    <p:sldLayoutId id="2147483869" r:id="rId13"/>
    <p:sldLayoutId id="2147483870" r:id="rId14"/>
    <p:sldLayoutId id="2147483871" r:id="rId15"/>
    <p:sldLayoutId id="214748387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Cristopher Juan guillen vinueza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557" y="1380969"/>
            <a:ext cx="9521322" cy="298925"/>
          </a:xfrm>
        </p:spPr>
        <p:txBody>
          <a:bodyPr>
            <a:normAutofit fontScale="92500" lnSpcReduction="10000"/>
          </a:bodyPr>
          <a:lstStyle/>
          <a:p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DROP IN SALES- "decrease in the amount sold or revenue generated between two periods" ( Calculator Ultra, 2025)</a:t>
            </a:r>
          </a:p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4A4651AD-344E-CED0-1C6C-364CBEB0B536}"/>
              </a:ext>
            </a:extLst>
          </p:cNvPr>
          <p:cNvCxnSpPr>
            <a:cxnSpLocks/>
          </p:cNvCxnSpPr>
          <p:nvPr/>
        </p:nvCxnSpPr>
        <p:spPr>
          <a:xfrm>
            <a:off x="6312124" y="1789471"/>
            <a:ext cx="0" cy="468015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8CF9E75-D1F0-49B7-71C8-6CBE8153E2BF}"/>
              </a:ext>
            </a:extLst>
          </p:cNvPr>
          <p:cNvCxnSpPr>
            <a:cxnSpLocks/>
          </p:cNvCxnSpPr>
          <p:nvPr/>
        </p:nvCxnSpPr>
        <p:spPr>
          <a:xfrm>
            <a:off x="1272040" y="4029816"/>
            <a:ext cx="1023257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A9306E56-1CF8-35F4-03FC-8EE8AF7DB504}"/>
              </a:ext>
            </a:extLst>
          </p:cNvPr>
          <p:cNvSpPr/>
          <p:nvPr/>
        </p:nvSpPr>
        <p:spPr>
          <a:xfrm>
            <a:off x="1233938" y="1873323"/>
            <a:ext cx="5040078" cy="213077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30% drop in store sales over the past 12 months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Slight increase in online orders but a decrees on the foot traffic       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A72CFFA-AD10-F626-1B2D-46DE125FFB1D}"/>
              </a:ext>
            </a:extLst>
          </p:cNvPr>
          <p:cNvSpPr/>
          <p:nvPr/>
        </p:nvSpPr>
        <p:spPr>
          <a:xfrm>
            <a:off x="1195836" y="4066792"/>
            <a:ext cx="5078180" cy="240283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>
                <a:solidFill>
                  <a:schemeClr val="tx1"/>
                </a:solidFill>
              </a:rPr>
              <a:t>Changing consumer favouritism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Convenance and lower prices from large online sellers and retailers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Same day delivery and also frequent discounts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online promotions just for the online orders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9ACFB0A-2077-5EB0-EAFA-969370E8A3CB}"/>
              </a:ext>
            </a:extLst>
          </p:cNvPr>
          <p:cNvSpPr/>
          <p:nvPr/>
        </p:nvSpPr>
        <p:spPr>
          <a:xfrm>
            <a:off x="6350233" y="1873323"/>
            <a:ext cx="5154378" cy="211951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Once a busy high street now quieter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Closure of nearby businesses in the street             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Shift toward online shopping due to essayer shopping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B35F057-311B-C962-30CF-243A358819DC}"/>
              </a:ext>
            </a:extLst>
          </p:cNvPr>
          <p:cNvSpPr/>
          <p:nvPr/>
        </p:nvSpPr>
        <p:spPr>
          <a:xfrm>
            <a:off x="6350226" y="4066791"/>
            <a:ext cx="5154381" cy="240283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04C1EE7-49EC-EE89-A7B4-F2360A9C57DF}"/>
              </a:ext>
            </a:extLst>
          </p:cNvPr>
          <p:cNvSpPr txBox="1"/>
          <p:nvPr/>
        </p:nvSpPr>
        <p:spPr>
          <a:xfrm>
            <a:off x="2741425" y="1892988"/>
            <a:ext cx="2025103" cy="369332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Decline in sales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144DDE9-8EAA-4B55-A28D-F5485B49759A}"/>
              </a:ext>
            </a:extLst>
          </p:cNvPr>
          <p:cNvSpPr txBox="1"/>
          <p:nvPr/>
        </p:nvSpPr>
        <p:spPr>
          <a:xfrm>
            <a:off x="7655588" y="1873323"/>
            <a:ext cx="2543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Location challenges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>
            <a:normAutofit/>
          </a:bodyPr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10893" y="1519183"/>
            <a:ext cx="9090595" cy="4078224"/>
          </a:xfrm>
        </p:spPr>
        <p:txBody>
          <a:bodyPr/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 Liam and Priya Patel 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in recent events they have had a decides on sells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 ties in a wide ranges of customers walk in clients, corporate, weddings 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Location Norwich, united kingdom</a:t>
            </a:r>
          </a:p>
          <a:p>
            <a:pPr marL="342900" indent="-342900">
              <a:buFont typeface="Arial" charset="2"/>
              <a:buChar char="•"/>
            </a:pPr>
            <a:endParaRPr lang="en-GB" b="1" dirty="0"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7368" y="426290"/>
            <a:ext cx="8915399" cy="713232"/>
          </a:xfrm>
        </p:spPr>
        <p:txBody>
          <a:bodyPr>
            <a:normAutofit/>
          </a:bodyPr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949" y="1371600"/>
            <a:ext cx="5483051" cy="2217174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Who: 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 and Priya Patel 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Where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0F77FB-C8C6-7209-AC57-643DA3D34E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9388" y="3251074"/>
            <a:ext cx="5559318" cy="3180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3" y="1219200"/>
            <a:ext cx="9408460" cy="5638800"/>
          </a:xfrm>
        </p:spPr>
        <p:txBody>
          <a:bodyPr>
            <a:normAutofit/>
          </a:bodyPr>
          <a:lstStyle/>
          <a:p>
            <a:r>
              <a:rPr lang="en-GB" sz="1700" b="1" u="sng" dirty="0"/>
              <a:t>POLITICAL </a:t>
            </a:r>
          </a:p>
          <a:p>
            <a:r>
              <a:rPr lang="en-GB" sz="1700" b="1" dirty="0"/>
              <a:t>Sustainability legislation</a:t>
            </a:r>
            <a:r>
              <a:rPr lang="en-GB" sz="1700" dirty="0"/>
              <a:t>: Green haven florists has commitment on eco friendly materials this may be a problem do to impacted by evolving environmental regulations which can increase compliance and the cost of materials.</a:t>
            </a:r>
          </a:p>
          <a:p>
            <a:r>
              <a:rPr lang="en-GB" sz="1700" b="1" dirty="0"/>
              <a:t>Import regulations </a:t>
            </a:r>
            <a:r>
              <a:rPr lang="en-GB" sz="1700" dirty="0"/>
              <a:t>and tariffs: Rising costs of imported flowers like hibiscus/ rose may influenced by some trade policies customs.</a:t>
            </a:r>
          </a:p>
          <a:p>
            <a:endParaRPr lang="en-GB" sz="1700" b="1" dirty="0"/>
          </a:p>
          <a:p>
            <a:r>
              <a:rPr lang="en-GB" sz="1700" b="1" u="sng" dirty="0"/>
              <a:t>ECONOMIC</a:t>
            </a:r>
          </a:p>
          <a:p>
            <a:r>
              <a:rPr lang="en-GB" sz="1700" b="1" dirty="0"/>
              <a:t>Consumer spending: </a:t>
            </a:r>
            <a:r>
              <a:rPr lang="en-GB" sz="1700" dirty="0"/>
              <a:t>the economic scepticism may lead in the customers to seek some cheaper retails favouring lager online floret</a:t>
            </a:r>
          </a:p>
          <a:p>
            <a:r>
              <a:rPr lang="en-GB" sz="1700" b="1" dirty="0"/>
              <a:t>Supply/disruptions</a:t>
            </a:r>
            <a:r>
              <a:rPr lang="en-GB" sz="1700" dirty="0"/>
              <a:t>: the global logistics issues are affecting some types of flowers availability and prices, and can also course limitation  some flowers.</a:t>
            </a:r>
          </a:p>
          <a:p>
            <a:endParaRPr lang="en-GB" sz="1700" b="1" dirty="0"/>
          </a:p>
          <a:p>
            <a:r>
              <a:rPr lang="en-GB" sz="1700" b="1" dirty="0"/>
              <a:t>SOCIAL</a:t>
            </a:r>
          </a:p>
          <a:p>
            <a:endParaRPr lang="en-GB" sz="2200" b="1" dirty="0"/>
          </a:p>
          <a:p>
            <a:endParaRPr lang="en-GB" sz="2200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3962" y="258350"/>
            <a:ext cx="9921394" cy="1280890"/>
          </a:xfrm>
        </p:spPr>
        <p:txBody>
          <a:bodyPr>
            <a:normAutofit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7"/>
            <a:ext cx="9634011" cy="4595909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TECHNOLOGICAL</a:t>
            </a:r>
          </a:p>
          <a:p>
            <a:pPr marL="0" indent="0">
              <a:buNone/>
            </a:pPr>
            <a:r>
              <a:rPr lang="en-GB" b="1" dirty="0"/>
              <a:t>Lack of automation: </a:t>
            </a:r>
            <a:r>
              <a:rPr lang="en-GB" dirty="0"/>
              <a:t>no delivery tracking or any for of subscription services, CRM tools to streamline personalize customer experience</a:t>
            </a:r>
            <a:r>
              <a:rPr lang="en-GB" b="1" dirty="0"/>
              <a:t>.</a:t>
            </a:r>
          </a:p>
          <a:p>
            <a:pPr marL="0" indent="0">
              <a:buNone/>
            </a:pPr>
            <a:r>
              <a:rPr lang="en-GB" b="1" dirty="0"/>
              <a:t>Sustainable </a:t>
            </a:r>
            <a:r>
              <a:rPr lang="en-GB" dirty="0"/>
              <a:t>recuses challenges: local and biodegradable materials/recuses are way more expensive and are harder to scale.</a:t>
            </a:r>
          </a:p>
          <a:p>
            <a:endParaRPr lang="en-GB" dirty="0"/>
          </a:p>
          <a:p>
            <a:r>
              <a:rPr lang="en-GB" b="1" dirty="0"/>
              <a:t>LEGAL</a:t>
            </a:r>
          </a:p>
          <a:p>
            <a:pPr marL="0" indent="0">
              <a:buNone/>
            </a:pPr>
            <a:r>
              <a:rPr lang="en-GB" b="1" dirty="0"/>
              <a:t>Employment regulations</a:t>
            </a:r>
            <a:r>
              <a:rPr lang="en-GB" dirty="0"/>
              <a:t>: rising labour costs and the potential changes of the minimum wage laws that could affect staff.</a:t>
            </a: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ENVIRONMENTAL </a:t>
            </a:r>
          </a:p>
          <a:p>
            <a:pPr marL="0" indent="0">
              <a:buNone/>
            </a:pPr>
            <a:r>
              <a:rPr lang="en-GB" b="1" dirty="0"/>
              <a:t>Sustainable sourcing challenges</a:t>
            </a:r>
            <a:r>
              <a:rPr lang="en-GB" dirty="0"/>
              <a:t>: locally grown flower and the bio packaging some are more expensive do to the fact that is harder to scale </a:t>
            </a:r>
          </a:p>
          <a:p>
            <a:pPr marL="0" indent="0">
              <a:buNone/>
            </a:pPr>
            <a:r>
              <a:rPr lang="en-GB" b="1" dirty="0"/>
              <a:t>Eco conscious consumers: </a:t>
            </a:r>
            <a:r>
              <a:rPr lang="en-GB" dirty="0"/>
              <a:t>customers increasingly value sustain this can make more competitive advantage if the marketed is well or doing good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CAF3DE2-702D-47D6-3421-2B32EFB0ADF3}"/>
              </a:ext>
            </a:extLst>
          </p:cNvPr>
          <p:cNvSpPr/>
          <p:nvPr/>
        </p:nvSpPr>
        <p:spPr>
          <a:xfrm>
            <a:off x="0" y="929763"/>
            <a:ext cx="1634272" cy="34412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People/ trend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19DEC66-7990-BCE2-8384-B771957CEAE0}"/>
              </a:ext>
            </a:extLst>
          </p:cNvPr>
          <p:cNvCxnSpPr/>
          <p:nvPr/>
        </p:nvCxnSpPr>
        <p:spPr>
          <a:xfrm>
            <a:off x="184696" y="3403804"/>
            <a:ext cx="10373032" cy="1007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Isosceles Triangle 6">
            <a:extLst>
              <a:ext uri="{FF2B5EF4-FFF2-40B4-BE49-F238E27FC236}">
                <a16:creationId xmlns:a16="http://schemas.microsoft.com/office/drawing/2014/main" id="{AEA04DB5-4850-3AB8-CBE1-828DB7D1C273}"/>
              </a:ext>
            </a:extLst>
          </p:cNvPr>
          <p:cNvSpPr/>
          <p:nvPr/>
        </p:nvSpPr>
        <p:spPr>
          <a:xfrm rot="5400000">
            <a:off x="10055719" y="2618688"/>
            <a:ext cx="2234066" cy="1822186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Decline in  instore sales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3ED1BF3-A356-5FFB-0D39-DC0586E662C6}"/>
              </a:ext>
            </a:extLst>
          </p:cNvPr>
          <p:cNvCxnSpPr/>
          <p:nvPr/>
        </p:nvCxnSpPr>
        <p:spPr>
          <a:xfrm flipH="1" flipV="1">
            <a:off x="1634272" y="1273892"/>
            <a:ext cx="875071" cy="21803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A3CD0D38-DFB5-A814-15A9-7F654E2AD4CA}"/>
              </a:ext>
            </a:extLst>
          </p:cNvPr>
          <p:cNvSpPr txBox="1"/>
          <p:nvPr/>
        </p:nvSpPr>
        <p:spPr>
          <a:xfrm>
            <a:off x="-64049" y="1303184"/>
            <a:ext cx="18705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Marketing expertise/digital online knowledge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2F640F6-F8B8-D865-7C7C-7CA446C5B7AC}"/>
              </a:ext>
            </a:extLst>
          </p:cNvPr>
          <p:cNvSpPr txBox="1"/>
          <p:nvPr/>
        </p:nvSpPr>
        <p:spPr>
          <a:xfrm>
            <a:off x="-64049" y="1732586"/>
            <a:ext cx="2286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Difficulty adapting to the changes of consumer behaviour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5551326-9A6F-DC12-4306-E2704AE599BA}"/>
              </a:ext>
            </a:extLst>
          </p:cNvPr>
          <p:cNvCxnSpPr/>
          <p:nvPr/>
        </p:nvCxnSpPr>
        <p:spPr>
          <a:xfrm flipH="1">
            <a:off x="1078951" y="3454195"/>
            <a:ext cx="1430392" cy="28145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E6616FE-4096-06DF-4FDB-0030BB812FA2}"/>
              </a:ext>
            </a:extLst>
          </p:cNvPr>
          <p:cNvCxnSpPr/>
          <p:nvPr/>
        </p:nvCxnSpPr>
        <p:spPr>
          <a:xfrm flipH="1" flipV="1">
            <a:off x="3718560" y="929763"/>
            <a:ext cx="1432560" cy="25244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4224716-0CC4-6BDA-D981-00636272A7BB}"/>
              </a:ext>
            </a:extLst>
          </p:cNvPr>
          <p:cNvCxnSpPr>
            <a:cxnSpLocks/>
          </p:cNvCxnSpPr>
          <p:nvPr/>
        </p:nvCxnSpPr>
        <p:spPr>
          <a:xfrm flipH="1">
            <a:off x="3718560" y="3433874"/>
            <a:ext cx="1432560" cy="25706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E6185E2-A7D3-67CC-F47B-83E9EE17786C}"/>
              </a:ext>
            </a:extLst>
          </p:cNvPr>
          <p:cNvCxnSpPr/>
          <p:nvPr/>
        </p:nvCxnSpPr>
        <p:spPr>
          <a:xfrm flipH="1" flipV="1">
            <a:off x="7009928" y="1066471"/>
            <a:ext cx="1352283" cy="24279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048D7F9-8D0E-14E9-4883-8C864574D0F3}"/>
              </a:ext>
            </a:extLst>
          </p:cNvPr>
          <p:cNvCxnSpPr>
            <a:cxnSpLocks/>
          </p:cNvCxnSpPr>
          <p:nvPr/>
        </p:nvCxnSpPr>
        <p:spPr>
          <a:xfrm flipH="1">
            <a:off x="6878349" y="3504585"/>
            <a:ext cx="1483331" cy="27014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DB5FAEFC-231B-391A-EBED-A5F59C697331}"/>
              </a:ext>
            </a:extLst>
          </p:cNvPr>
          <p:cNvSpPr/>
          <p:nvPr/>
        </p:nvSpPr>
        <p:spPr>
          <a:xfrm>
            <a:off x="2012795" y="825888"/>
            <a:ext cx="1930577" cy="34412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process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734020E-D30C-A697-BE3E-5AA431924E21}"/>
              </a:ext>
            </a:extLst>
          </p:cNvPr>
          <p:cNvSpPr/>
          <p:nvPr/>
        </p:nvSpPr>
        <p:spPr>
          <a:xfrm>
            <a:off x="4770121" y="825888"/>
            <a:ext cx="2265680" cy="31463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technology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269C671-FDFC-3132-A6B4-36B60622D60F}"/>
              </a:ext>
            </a:extLst>
          </p:cNvPr>
          <p:cNvSpPr/>
          <p:nvPr/>
        </p:nvSpPr>
        <p:spPr>
          <a:xfrm>
            <a:off x="0" y="5936268"/>
            <a:ext cx="1634272" cy="40011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competition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CBBC88B-7083-BF9A-54AF-02E854DC3E06}"/>
              </a:ext>
            </a:extLst>
          </p:cNvPr>
          <p:cNvSpPr/>
          <p:nvPr/>
        </p:nvSpPr>
        <p:spPr>
          <a:xfrm>
            <a:off x="2073917" y="5929550"/>
            <a:ext cx="1808332" cy="40814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materials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636DFCC-C495-E87E-2DC7-8BEAF0CCF1F4}"/>
              </a:ext>
            </a:extLst>
          </p:cNvPr>
          <p:cNvSpPr/>
          <p:nvPr/>
        </p:nvSpPr>
        <p:spPr>
          <a:xfrm>
            <a:off x="5181600" y="5835057"/>
            <a:ext cx="2082828" cy="40814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environment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59867FF-8A99-E3CB-806F-67261CBD11E3}"/>
              </a:ext>
            </a:extLst>
          </p:cNvPr>
          <p:cNvSpPr txBox="1"/>
          <p:nvPr/>
        </p:nvSpPr>
        <p:spPr>
          <a:xfrm>
            <a:off x="2131488" y="1383191"/>
            <a:ext cx="185880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It doesn’t have any form of subscription/loyalty program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E858CCB-CB24-AE47-AD48-7D4D976171B6}"/>
              </a:ext>
            </a:extLst>
          </p:cNvPr>
          <p:cNvSpPr txBox="1"/>
          <p:nvPr/>
        </p:nvSpPr>
        <p:spPr>
          <a:xfrm>
            <a:off x="2035630" y="4588614"/>
            <a:ext cx="239921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The riding of the cost of importation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C87EB5C-694E-282F-772F-7F404AA1E544}"/>
              </a:ext>
            </a:extLst>
          </p:cNvPr>
          <p:cNvSpPr txBox="1"/>
          <p:nvPr/>
        </p:nvSpPr>
        <p:spPr>
          <a:xfrm>
            <a:off x="184696" y="4208206"/>
            <a:ext cx="193022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Cheaper prices/promotions 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3C827F2-DEC6-86B6-A434-2E1EF8D103E6}"/>
              </a:ext>
            </a:extLst>
          </p:cNvPr>
          <p:cNvSpPr txBox="1"/>
          <p:nvPr/>
        </p:nvSpPr>
        <p:spPr>
          <a:xfrm>
            <a:off x="4770121" y="1393950"/>
            <a:ext cx="263356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Outdated websites// poor management in the website bad user experience 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0E42F3E-C966-CCE1-271B-5B00804430D3}"/>
              </a:ext>
            </a:extLst>
          </p:cNvPr>
          <p:cNvSpPr txBox="1"/>
          <p:nvPr/>
        </p:nvSpPr>
        <p:spPr>
          <a:xfrm>
            <a:off x="5663381" y="3775587"/>
            <a:ext cx="251705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The decline in hight street foot traffic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FBF21D6-F315-C438-EA04-5642470607AF}"/>
              </a:ext>
            </a:extLst>
          </p:cNvPr>
          <p:cNvSpPr txBox="1"/>
          <p:nvPr/>
        </p:nvSpPr>
        <p:spPr>
          <a:xfrm>
            <a:off x="5525729" y="4577538"/>
            <a:ext cx="209415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Closure of the neighbouring business the decreasing of the local appeal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19BAB220-6D07-CDEF-EB75-51B711790EC8}"/>
              </a:ext>
            </a:extLst>
          </p:cNvPr>
          <p:cNvSpPr txBox="1"/>
          <p:nvPr/>
        </p:nvSpPr>
        <p:spPr>
          <a:xfrm>
            <a:off x="1951079" y="5074699"/>
            <a:ext cx="20392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Is expensive to sustain the packaging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9DFCA2E1-7124-DED0-9CB8-4CF7CCECA1C7}"/>
              </a:ext>
            </a:extLst>
          </p:cNvPr>
          <p:cNvSpPr txBox="1"/>
          <p:nvPr/>
        </p:nvSpPr>
        <p:spPr>
          <a:xfrm>
            <a:off x="135651" y="4666439"/>
            <a:ext cx="16217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The competition in Social media/branding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>
            <a:normAutofit/>
          </a:bodyPr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>
            <a:normAutofit/>
          </a:bodyPr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6 October 2025).</a:t>
            </a:r>
          </a:p>
          <a:p>
            <a:r>
              <a:rPr lang="en-GB" b="1">
                <a:solidFill>
                  <a:srgbClr val="FF0000"/>
                </a:solidFill>
                <a:latin typeface="Arial"/>
                <a:ea typeface="Roboto"/>
                <a:cs typeface="Roboto"/>
              </a:rPr>
              <a:t>5 sources</a:t>
            </a: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1161</TotalTime>
  <Words>570</Words>
  <Application>Microsoft Office PowerPoint</Application>
  <PresentationFormat>Widescreen</PresentationFormat>
  <Paragraphs>83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  MODULE CODE  STUDENT NAME Cristopher Juan guillen vinueza STUDENT ID  LECTURER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Cristopher guillen vinueza</cp:lastModifiedBy>
  <cp:revision>91</cp:revision>
  <dcterms:created xsi:type="dcterms:W3CDTF">2024-10-08T15:58:04Z</dcterms:created>
  <dcterms:modified xsi:type="dcterms:W3CDTF">2025-11-10T10:32:54Z</dcterms:modified>
</cp:coreProperties>
</file>