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94660"/>
  </p:normalViewPr>
  <p:slideViewPr>
    <p:cSldViewPr snapToGrid="0">
      <p:cViewPr varScale="1">
        <p:scale>
          <a:sx n="47" d="100"/>
          <a:sy n="47" d="100"/>
        </p:scale>
        <p:origin x="891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C97FD0-9F72-4CE7-AFF6-8D0679F19A3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BBCF9-0A0D-429F-BAB1-F922A9877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0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Psychology ties in with social worker profession, I will show why and how it links, and compare with real life examples and working psychology theory of life span development, </a:t>
            </a:r>
            <a:r>
              <a:rPr lang="en-GB" dirty="0" err="1"/>
              <a:t>vygotsky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BBCF9-0A0D-429F-BAB1-F922A9877A2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315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lt-LT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Ragelienė T. (2016). Links of Adolescents Identity Development and Relationship with Peers: A Systematic Literature Review. </a:t>
            </a:r>
            <a:r>
              <a:rPr lang="lt-LT" b="0" i="1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Journal of the Canadian Academy of Child and Adolescent Psychiatry = Journal de l'Academie canadienne de psychiatrie de l'enfant et de l'adolescent</a:t>
            </a:r>
            <a:r>
              <a:rPr lang="lt-LT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lt-LT" b="0" i="1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25</a:t>
            </a:r>
            <a:r>
              <a:rPr lang="lt-LT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(2), 97–105.</a:t>
            </a:r>
            <a:b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</a:br>
            <a:b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</a:br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For example by encouraging the teenager to pursue their interests </a:t>
            </a:r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</a:rPr>
              <a:t>with the purpose of solidifying their identity and helping them figure out who they want to become. </a:t>
            </a:r>
            <a:endParaRPr lang="en-GB" b="0" i="0" dirty="0">
              <a:solidFill>
                <a:srgbClr val="30303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BBCF9-0A0D-429F-BAB1-F922A9877A2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65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1BBCF9-0A0D-429F-BAB1-F922A9877A2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628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66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1261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006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91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026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349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41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865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843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8675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655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84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ED5CA-5517-4CF1-AA6B-F0C274DEDF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159" y="3729789"/>
            <a:ext cx="5255046" cy="2430861"/>
          </a:xfrm>
        </p:spPr>
        <p:txBody>
          <a:bodyPr>
            <a:normAutofit lnSpcReduction="10000"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Nikolay Todorov Terziev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2028389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Psychology for Health and Social Care BMHP4003_BIRM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Rebecca Kavanagh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Cohort 6 Group 2</a:t>
            </a:r>
          </a:p>
        </p:txBody>
      </p:sp>
      <p:pic>
        <p:nvPicPr>
          <p:cNvPr id="4" name="Picture 3" descr="A hazy band of light in the night sky">
            <a:extLst>
              <a:ext uri="{FF2B5EF4-FFF2-40B4-BE49-F238E27FC236}">
                <a16:creationId xmlns:a16="http://schemas.microsoft.com/office/drawing/2014/main" id="{9A274BE3-C47D-427F-B3C2-7F8E453F99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31532" r="2915" b="-1"/>
          <a:stretch/>
        </p:blipFill>
        <p:spPr>
          <a:xfrm>
            <a:off x="8549089" y="10"/>
            <a:ext cx="3642911" cy="6857990"/>
          </a:xfrm>
          <a:prstGeom prst="rect">
            <a:avLst/>
          </a:prstGeom>
        </p:spPr>
      </p:pic>
      <p:sp>
        <p:nvSpPr>
          <p:cNvPr id="11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2A079C1A-A15E-444A-A4AB-AB24F877F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22363"/>
            <a:ext cx="5255046" cy="118016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SOCIAL WORKER?</a:t>
            </a:r>
          </a:p>
        </p:txBody>
      </p:sp>
    </p:spTree>
    <p:extLst>
      <p:ext uri="{BB962C8B-B14F-4D97-AF65-F5344CB8AC3E}">
        <p14:creationId xmlns:p14="http://schemas.microsoft.com/office/powerpoint/2010/main" val="2386604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9D4EA-06DF-469D-97CA-EAA832FC7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283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role about?</a:t>
            </a: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0F14822-B1F1-4730-A131-C3416A790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0930" y="3942512"/>
            <a:ext cx="3238728" cy="2915488"/>
          </a:xfrm>
          <a:custGeom>
            <a:avLst/>
            <a:gdLst>
              <a:gd name="connsiteX0" fmla="*/ 1619364 w 3238728"/>
              <a:gd name="connsiteY0" fmla="*/ 0 h 2915488"/>
              <a:gd name="connsiteX1" fmla="*/ 3238728 w 3238728"/>
              <a:gd name="connsiteY1" fmla="*/ 1619364 h 2915488"/>
              <a:gd name="connsiteX2" fmla="*/ 2649430 w 3238728"/>
              <a:gd name="connsiteY2" fmla="*/ 2868944 h 2915488"/>
              <a:gd name="connsiteX3" fmla="*/ 2587188 w 3238728"/>
              <a:gd name="connsiteY3" fmla="*/ 2915488 h 2915488"/>
              <a:gd name="connsiteX4" fmla="*/ 651541 w 3238728"/>
              <a:gd name="connsiteY4" fmla="*/ 2915488 h 2915488"/>
              <a:gd name="connsiteX5" fmla="*/ 589298 w 3238728"/>
              <a:gd name="connsiteY5" fmla="*/ 2868944 h 2915488"/>
              <a:gd name="connsiteX6" fmla="*/ 0 w 3238728"/>
              <a:gd name="connsiteY6" fmla="*/ 1619364 h 2915488"/>
              <a:gd name="connsiteX7" fmla="*/ 1619364 w 3238728"/>
              <a:gd name="connsiteY7" fmla="*/ 0 h 2915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38728" h="2915488">
                <a:moveTo>
                  <a:pt x="1619364" y="0"/>
                </a:moveTo>
                <a:cubicBezTo>
                  <a:pt x="2513714" y="0"/>
                  <a:pt x="3238728" y="725014"/>
                  <a:pt x="3238728" y="1619364"/>
                </a:cubicBezTo>
                <a:cubicBezTo>
                  <a:pt x="3238728" y="2122436"/>
                  <a:pt x="3009329" y="2571929"/>
                  <a:pt x="2649430" y="2868944"/>
                </a:cubicBezTo>
                <a:lnTo>
                  <a:pt x="2587188" y="2915488"/>
                </a:lnTo>
                <a:lnTo>
                  <a:pt x="651541" y="2915488"/>
                </a:lnTo>
                <a:lnTo>
                  <a:pt x="589298" y="2868944"/>
                </a:lnTo>
                <a:cubicBezTo>
                  <a:pt x="229399" y="2571929"/>
                  <a:pt x="0" y="2122436"/>
                  <a:pt x="0" y="1619364"/>
                </a:cubicBezTo>
                <a:cubicBezTo>
                  <a:pt x="0" y="725014"/>
                  <a:pt x="725014" y="0"/>
                  <a:pt x="1619364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63F1D6B-3845-4F68-9803-39000080E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54502" cy="4167582"/>
          </a:xfrm>
          <a:custGeom>
            <a:avLst/>
            <a:gdLst>
              <a:gd name="connsiteX0" fmla="*/ 1209514 w 4154502"/>
              <a:gd name="connsiteY0" fmla="*/ 0 h 4167582"/>
              <a:gd name="connsiteX1" fmla="*/ 2782034 w 4154502"/>
              <a:gd name="connsiteY1" fmla="*/ 0 h 4167582"/>
              <a:gd name="connsiteX2" fmla="*/ 2836049 w 4154502"/>
              <a:gd name="connsiteY2" fmla="*/ 19770 h 4167582"/>
              <a:gd name="connsiteX3" fmla="*/ 4154502 w 4154502"/>
              <a:gd name="connsiteY3" fmla="*/ 2008854 h 4167582"/>
              <a:gd name="connsiteX4" fmla="*/ 1995774 w 4154502"/>
              <a:gd name="connsiteY4" fmla="*/ 4167582 h 4167582"/>
              <a:gd name="connsiteX5" fmla="*/ 6690 w 4154502"/>
              <a:gd name="connsiteY5" fmla="*/ 2849129 h 4167582"/>
              <a:gd name="connsiteX6" fmla="*/ 0 w 4154502"/>
              <a:gd name="connsiteY6" fmla="*/ 2830852 h 4167582"/>
              <a:gd name="connsiteX7" fmla="*/ 0 w 4154502"/>
              <a:gd name="connsiteY7" fmla="*/ 1186857 h 4167582"/>
              <a:gd name="connsiteX8" fmla="*/ 6690 w 4154502"/>
              <a:gd name="connsiteY8" fmla="*/ 1168580 h 4167582"/>
              <a:gd name="connsiteX9" fmla="*/ 1155500 w 4154502"/>
              <a:gd name="connsiteY9" fmla="*/ 19770 h 4167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54502" h="4167582">
                <a:moveTo>
                  <a:pt x="1209514" y="0"/>
                </a:moveTo>
                <a:lnTo>
                  <a:pt x="2782034" y="0"/>
                </a:lnTo>
                <a:lnTo>
                  <a:pt x="2836049" y="19770"/>
                </a:lnTo>
                <a:cubicBezTo>
                  <a:pt x="3610849" y="347482"/>
                  <a:pt x="4154502" y="1114679"/>
                  <a:pt x="4154502" y="2008854"/>
                </a:cubicBezTo>
                <a:cubicBezTo>
                  <a:pt x="4154502" y="3201087"/>
                  <a:pt x="3188007" y="4167582"/>
                  <a:pt x="1995774" y="4167582"/>
                </a:cubicBezTo>
                <a:cubicBezTo>
                  <a:pt x="1101599" y="4167582"/>
                  <a:pt x="334402" y="3623929"/>
                  <a:pt x="6690" y="2849129"/>
                </a:cubicBezTo>
                <a:lnTo>
                  <a:pt x="0" y="2830852"/>
                </a:lnTo>
                <a:lnTo>
                  <a:pt x="0" y="1186857"/>
                </a:lnTo>
                <a:lnTo>
                  <a:pt x="6690" y="1168580"/>
                </a:lnTo>
                <a:cubicBezTo>
                  <a:pt x="225165" y="652046"/>
                  <a:pt x="638966" y="238245"/>
                  <a:pt x="1155500" y="19770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A Day in the Life of a Social Worker | Types of Social Work &amp;amp; Daily Tasks">
            <a:extLst>
              <a:ext uri="{FF2B5EF4-FFF2-40B4-BE49-F238E27FC236}">
                <a16:creationId xmlns:a16="http://schemas.microsoft.com/office/drawing/2014/main" id="{D8226662-AB3F-4244-9F9D-828BCA3157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81" r="5081" b="-1"/>
          <a:stretch/>
        </p:blipFill>
        <p:spPr bwMode="auto">
          <a:xfrm>
            <a:off x="-2" y="10"/>
            <a:ext cx="4317456" cy="4167571"/>
          </a:xfrm>
          <a:custGeom>
            <a:avLst/>
            <a:gdLst/>
            <a:ahLst/>
            <a:cxnLst/>
            <a:rect l="l" t="t" r="r" b="b"/>
            <a:pathLst>
              <a:path w="4317456" h="4167581">
                <a:moveTo>
                  <a:pt x="1372466" y="0"/>
                </a:moveTo>
                <a:lnTo>
                  <a:pt x="2944990" y="0"/>
                </a:lnTo>
                <a:lnTo>
                  <a:pt x="2999002" y="19769"/>
                </a:lnTo>
                <a:cubicBezTo>
                  <a:pt x="3773802" y="347482"/>
                  <a:pt x="4317456" y="1114680"/>
                  <a:pt x="4317456" y="2008853"/>
                </a:cubicBezTo>
                <a:cubicBezTo>
                  <a:pt x="4317456" y="3201085"/>
                  <a:pt x="3350960" y="4167581"/>
                  <a:pt x="2158728" y="4167581"/>
                </a:cubicBezTo>
                <a:cubicBezTo>
                  <a:pt x="966497" y="4167581"/>
                  <a:pt x="0" y="3201085"/>
                  <a:pt x="0" y="2008853"/>
                </a:cubicBezTo>
                <a:cubicBezTo>
                  <a:pt x="0" y="1114680"/>
                  <a:pt x="543654" y="347482"/>
                  <a:pt x="1318454" y="1976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8953" y="17716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4045" y="3208746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AE210B-F6BA-4412-8A5C-D187A21A3124}"/>
              </a:ext>
            </a:extLst>
          </p:cNvPr>
          <p:cNvSpPr txBox="1"/>
          <p:nvPr/>
        </p:nvSpPr>
        <p:spPr>
          <a:xfrm>
            <a:off x="6705432" y="3476857"/>
            <a:ext cx="4195675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Social workers role is to provide support and help protect the vulnerable, any age or group, both mentally and physically.</a:t>
            </a:r>
          </a:p>
        </p:txBody>
      </p:sp>
      <p:sp>
        <p:nvSpPr>
          <p:cNvPr id="8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3825" y="4368981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Working Safely as a Child Social Care Worker | Peoplesafe">
            <a:extLst>
              <a:ext uri="{FF2B5EF4-FFF2-40B4-BE49-F238E27FC236}">
                <a16:creationId xmlns:a16="http://schemas.microsoft.com/office/drawing/2014/main" id="{A159B4FD-819A-4058-9465-43505434AA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0" r="17979" b="2"/>
          <a:stretch/>
        </p:blipFill>
        <p:spPr bwMode="auto">
          <a:xfrm>
            <a:off x="2767504" y="3942512"/>
            <a:ext cx="3238727" cy="2915488"/>
          </a:xfrm>
          <a:custGeom>
            <a:avLst/>
            <a:gdLst/>
            <a:ahLst/>
            <a:cxnLst/>
            <a:rect l="l" t="t" r="r" b="b"/>
            <a:pathLst>
              <a:path w="3238727" h="2915488">
                <a:moveTo>
                  <a:pt x="1619364" y="0"/>
                </a:moveTo>
                <a:cubicBezTo>
                  <a:pt x="2513714" y="0"/>
                  <a:pt x="3238727" y="725014"/>
                  <a:pt x="3238727" y="1619364"/>
                </a:cubicBezTo>
                <a:cubicBezTo>
                  <a:pt x="3238727" y="2122436"/>
                  <a:pt x="3009328" y="2571928"/>
                  <a:pt x="2649429" y="2868943"/>
                </a:cubicBezTo>
                <a:lnTo>
                  <a:pt x="2587186" y="2915488"/>
                </a:lnTo>
                <a:lnTo>
                  <a:pt x="651541" y="2915488"/>
                </a:lnTo>
                <a:lnTo>
                  <a:pt x="589298" y="2868943"/>
                </a:lnTo>
                <a:cubicBezTo>
                  <a:pt x="229399" y="2571928"/>
                  <a:pt x="0" y="2122436"/>
                  <a:pt x="0" y="1619364"/>
                </a:cubicBezTo>
                <a:cubicBezTo>
                  <a:pt x="0" y="725014"/>
                  <a:pt x="725014" y="0"/>
                  <a:pt x="16193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9249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38C77-3356-458A-B880-FCED39ACF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dirty="0"/>
              <a:t>Required aptitudes</a:t>
            </a:r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List of Essential Skills and Traits for Social Workers - University at  Buffalo School of Social Work - University at Buffalo">
            <a:extLst>
              <a:ext uri="{FF2B5EF4-FFF2-40B4-BE49-F238E27FC236}">
                <a16:creationId xmlns:a16="http://schemas.microsoft.com/office/drawing/2014/main" id="{C9F68062-3B10-4B32-948F-D6B40FE07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7218" y="2449561"/>
            <a:ext cx="4933682" cy="215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6E04C-4C4A-4536-BA7B-3D91743D1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6536" y="2519793"/>
            <a:ext cx="4158031" cy="2913872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Most skills  can be applied to social work, as the environments can be very different, however the key foundation skills for social workers are: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Self care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competence</a:t>
            </a:r>
          </a:p>
        </p:txBody>
      </p:sp>
      <p:sp>
        <p:nvSpPr>
          <p:cNvPr id="7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9237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0B74-2CB5-4A88-AA90-420596F0A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32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Erikson model</a:t>
            </a:r>
          </a:p>
        </p:txBody>
      </p:sp>
      <p:pic>
        <p:nvPicPr>
          <p:cNvPr id="3074" name="Picture 2" descr="Erik Erikson&amp;#39;s Stages of Psychosocial Development">
            <a:extLst>
              <a:ext uri="{FF2B5EF4-FFF2-40B4-BE49-F238E27FC236}">
                <a16:creationId xmlns:a16="http://schemas.microsoft.com/office/drawing/2014/main" id="{77FF4B52-0F75-4E0A-9D55-453CA4CE8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504" y="1145086"/>
            <a:ext cx="8824412" cy="546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527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253FD-FC91-48F6-A181-E179DA60F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7200">
                <a:solidFill>
                  <a:schemeClr val="bg1"/>
                </a:solidFill>
              </a:rPr>
              <a:t>How is it useful?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9E1E6-DB8A-4915-A99A-5E17CF377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 example in adolescence ‘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stable and strong sense of identity is associated with better mental health of adolescents’, (</a:t>
            </a:r>
            <a:r>
              <a:rPr lang="lt-LT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Ragelienė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2016). </a:t>
            </a:r>
          </a:p>
          <a:p>
            <a:pPr marL="0" indent="0">
              <a:buNone/>
            </a:pPr>
            <a:endParaRPr lang="en-GB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professional can better relate to teenagers if he understands this aspect of Erikson’s model. For example by encouraging the teenager to pursue their interests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with the purpose of solidifying their identity and helping them figure out who they want to become. </a:t>
            </a:r>
            <a:endParaRPr lang="en-GB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175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B7FA4-2D3C-41B2-A462-B43DD1A1C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D4910-EBBE-43D8-A7C1-D63B1E49F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Psychology is interlinked with most aspects of social worker jobs. It is vital in identifying the needs of the patients and helps the carer accommodate them.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Erikson’s model breaks down hat the most important aspects for a patient are at their respective age group, that’s why a good understanding of the model has many practical uses in social worker’s day to day.</a:t>
            </a:r>
          </a:p>
        </p:txBody>
      </p:sp>
    </p:spTree>
    <p:extLst>
      <p:ext uri="{BB962C8B-B14F-4D97-AF65-F5344CB8AC3E}">
        <p14:creationId xmlns:p14="http://schemas.microsoft.com/office/powerpoint/2010/main" val="333162338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354</Words>
  <Application>Microsoft Office PowerPoint</Application>
  <PresentationFormat>Widescreen</PresentationFormat>
  <Paragraphs>31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</vt:lpstr>
      <vt:lpstr>Calibri</vt:lpstr>
      <vt:lpstr>Gill Sans Nova</vt:lpstr>
      <vt:lpstr>GradientVTI</vt:lpstr>
      <vt:lpstr>Why is psychology important when working as A SOCIAL WORKER?</vt:lpstr>
      <vt:lpstr>What is the role about?</vt:lpstr>
      <vt:lpstr>Required aptitudes</vt:lpstr>
      <vt:lpstr>Erikson model</vt:lpstr>
      <vt:lpstr>How is it useful?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SOCIAL WORKER?</dc:title>
  <dc:creator>Nikolay Todorov Terziev (2028389)</dc:creator>
  <cp:lastModifiedBy>Nikolay Todorov Terziev (2028389)</cp:lastModifiedBy>
  <cp:revision>3</cp:revision>
  <dcterms:created xsi:type="dcterms:W3CDTF">2022-02-20T10:48:34Z</dcterms:created>
  <dcterms:modified xsi:type="dcterms:W3CDTF">2022-02-20T11:47:13Z</dcterms:modified>
</cp:coreProperties>
</file>