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62B2C5-C03C-4BDD-A43B-A474F945D191}" v="5" dt="2022-06-15T07:01:47.044"/>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0" d="100"/>
          <a:sy n="80" d="100"/>
        </p:scale>
        <p:origin x="2098" y="48"/>
      </p:cViewPr>
      <p:guideLst>
        <p:guide orient="horz" pos="312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Cimpoes" userId="2de1b85cbd93976b" providerId="LiveId" clId="{9B62B2C5-C03C-4BDD-A43B-A474F945D191}"/>
    <pc:docChg chg="undo custSel addSld modSld">
      <pc:chgData name="Radu Cimpoes" userId="2de1b85cbd93976b" providerId="LiveId" clId="{9B62B2C5-C03C-4BDD-A43B-A474F945D191}" dt="2022-06-15T07:56:07.504" v="808" actId="20577"/>
      <pc:docMkLst>
        <pc:docMk/>
      </pc:docMkLst>
      <pc:sldChg chg="modSp mod">
        <pc:chgData name="Radu Cimpoes" userId="2de1b85cbd93976b" providerId="LiveId" clId="{9B62B2C5-C03C-4BDD-A43B-A474F945D191}" dt="2022-06-15T07:29:13.357" v="777" actId="255"/>
        <pc:sldMkLst>
          <pc:docMk/>
          <pc:sldMk cId="0" sldId="256"/>
        </pc:sldMkLst>
        <pc:spChg chg="mod">
          <ac:chgData name="Radu Cimpoes" userId="2de1b85cbd93976b" providerId="LiveId" clId="{9B62B2C5-C03C-4BDD-A43B-A474F945D191}" dt="2022-06-15T07:29:13.357" v="777" actId="255"/>
          <ac:spMkLst>
            <pc:docMk/>
            <pc:sldMk cId="0" sldId="256"/>
            <ac:spMk id="5" creationId="{00000000-0000-0000-0000-000000000000}"/>
          </ac:spMkLst>
        </pc:spChg>
        <pc:spChg chg="mod">
          <ac:chgData name="Radu Cimpoes" userId="2de1b85cbd93976b" providerId="LiveId" clId="{9B62B2C5-C03C-4BDD-A43B-A474F945D191}" dt="2022-06-15T07:20:27.308" v="688" actId="313"/>
          <ac:spMkLst>
            <pc:docMk/>
            <pc:sldMk cId="0" sldId="256"/>
            <ac:spMk id="6" creationId="{00000000-0000-0000-0000-000000000000}"/>
          </ac:spMkLst>
        </pc:spChg>
        <pc:picChg chg="mod">
          <ac:chgData name="Radu Cimpoes" userId="2de1b85cbd93976b" providerId="LiveId" clId="{9B62B2C5-C03C-4BDD-A43B-A474F945D191}" dt="2022-06-15T07:20:41.672" v="691" actId="1076"/>
          <ac:picMkLst>
            <pc:docMk/>
            <pc:sldMk cId="0" sldId="256"/>
            <ac:picMk id="8" creationId="{00000000-0000-0000-0000-000000000000}"/>
          </ac:picMkLst>
        </pc:picChg>
        <pc:picChg chg="mod">
          <ac:chgData name="Radu Cimpoes" userId="2de1b85cbd93976b" providerId="LiveId" clId="{9B62B2C5-C03C-4BDD-A43B-A474F945D191}" dt="2022-06-15T07:20:44.985" v="692" actId="1076"/>
          <ac:picMkLst>
            <pc:docMk/>
            <pc:sldMk cId="0" sldId="256"/>
            <ac:picMk id="10" creationId="{00000000-0000-0000-0000-000000000000}"/>
          </ac:picMkLst>
        </pc:picChg>
        <pc:picChg chg="mod">
          <ac:chgData name="Radu Cimpoes" userId="2de1b85cbd93976b" providerId="LiveId" clId="{9B62B2C5-C03C-4BDD-A43B-A474F945D191}" dt="2022-06-15T07:20:36.733" v="689" actId="1076"/>
          <ac:picMkLst>
            <pc:docMk/>
            <pc:sldMk cId="0" sldId="256"/>
            <ac:picMk id="11" creationId="{00000000-0000-0000-0000-000000000000}"/>
          </ac:picMkLst>
        </pc:picChg>
        <pc:picChg chg="mod">
          <ac:chgData name="Radu Cimpoes" userId="2de1b85cbd93976b" providerId="LiveId" clId="{9B62B2C5-C03C-4BDD-A43B-A474F945D191}" dt="2022-06-15T07:20:38.724" v="690" actId="1076"/>
          <ac:picMkLst>
            <pc:docMk/>
            <pc:sldMk cId="0" sldId="256"/>
            <ac:picMk id="2050" creationId="{00000000-0000-0000-0000-000000000000}"/>
          </ac:picMkLst>
        </pc:picChg>
      </pc:sldChg>
      <pc:sldChg chg="addSp delSp modSp mod">
        <pc:chgData name="Radu Cimpoes" userId="2de1b85cbd93976b" providerId="LiveId" clId="{9B62B2C5-C03C-4BDD-A43B-A474F945D191}" dt="2022-06-15T07:56:07.504" v="808" actId="20577"/>
        <pc:sldMkLst>
          <pc:docMk/>
          <pc:sldMk cId="0" sldId="257"/>
        </pc:sldMkLst>
        <pc:spChg chg="add del mod">
          <ac:chgData name="Radu Cimpoes" userId="2de1b85cbd93976b" providerId="LiveId" clId="{9B62B2C5-C03C-4BDD-A43B-A474F945D191}" dt="2022-06-13T09:33:54.290" v="201" actId="767"/>
          <ac:spMkLst>
            <pc:docMk/>
            <pc:sldMk cId="0" sldId="257"/>
            <ac:spMk id="2" creationId="{587BECEB-2BF8-A786-7200-7E638083193A}"/>
          </ac:spMkLst>
        </pc:spChg>
        <pc:spChg chg="add del mod">
          <ac:chgData name="Radu Cimpoes" userId="2de1b85cbd93976b" providerId="LiveId" clId="{9B62B2C5-C03C-4BDD-A43B-A474F945D191}" dt="2022-06-13T09:33:48.608" v="197" actId="11529"/>
          <ac:spMkLst>
            <pc:docMk/>
            <pc:sldMk cId="0" sldId="257"/>
            <ac:spMk id="3" creationId="{C4EA66DD-AA4C-9B79-2751-DB202EE798F9}"/>
          </ac:spMkLst>
        </pc:spChg>
        <pc:spChg chg="mod">
          <ac:chgData name="Radu Cimpoes" userId="2de1b85cbd93976b" providerId="LiveId" clId="{9B62B2C5-C03C-4BDD-A43B-A474F945D191}" dt="2022-06-15T07:25:36.491" v="749" actId="1076"/>
          <ac:spMkLst>
            <pc:docMk/>
            <pc:sldMk cId="0" sldId="257"/>
            <ac:spMk id="4" creationId="{00000000-0000-0000-0000-000000000000}"/>
          </ac:spMkLst>
        </pc:spChg>
        <pc:spChg chg="mod">
          <ac:chgData name="Radu Cimpoes" userId="2de1b85cbd93976b" providerId="LiveId" clId="{9B62B2C5-C03C-4BDD-A43B-A474F945D191}" dt="2022-06-15T07:29:36.410" v="781" actId="1076"/>
          <ac:spMkLst>
            <pc:docMk/>
            <pc:sldMk cId="0" sldId="257"/>
            <ac:spMk id="5" creationId="{00000000-0000-0000-0000-000000000000}"/>
          </ac:spMkLst>
        </pc:spChg>
        <pc:spChg chg="add del mod">
          <ac:chgData name="Radu Cimpoes" userId="2de1b85cbd93976b" providerId="LiveId" clId="{9B62B2C5-C03C-4BDD-A43B-A474F945D191}" dt="2022-06-13T09:36:03.620" v="221" actId="11529"/>
          <ac:spMkLst>
            <pc:docMk/>
            <pc:sldMk cId="0" sldId="257"/>
            <ac:spMk id="6" creationId="{79FA3F9B-399A-A90C-0C32-BF39D70B56F4}"/>
          </ac:spMkLst>
        </pc:spChg>
        <pc:spChg chg="mod">
          <ac:chgData name="Radu Cimpoes" userId="2de1b85cbd93976b" providerId="LiveId" clId="{9B62B2C5-C03C-4BDD-A43B-A474F945D191}" dt="2022-06-15T07:56:07.504" v="808" actId="20577"/>
          <ac:spMkLst>
            <pc:docMk/>
            <pc:sldMk cId="0" sldId="257"/>
            <ac:spMk id="7" creationId="{00000000-0000-0000-0000-000000000000}"/>
          </ac:spMkLst>
        </pc:spChg>
        <pc:spChg chg="add mod">
          <ac:chgData name="Radu Cimpoes" userId="2de1b85cbd93976b" providerId="LiveId" clId="{9B62B2C5-C03C-4BDD-A43B-A474F945D191}" dt="2022-06-15T07:45:13.532" v="788" actId="255"/>
          <ac:spMkLst>
            <pc:docMk/>
            <pc:sldMk cId="0" sldId="257"/>
            <ac:spMk id="10" creationId="{598047A7-DD5A-454C-FED7-1CF243BE7D92}"/>
          </ac:spMkLst>
        </pc:spChg>
        <pc:spChg chg="add del">
          <ac:chgData name="Radu Cimpoes" userId="2de1b85cbd93976b" providerId="LiveId" clId="{9B62B2C5-C03C-4BDD-A43B-A474F945D191}" dt="2022-06-13T09:35:34.887" v="214" actId="22"/>
          <ac:spMkLst>
            <pc:docMk/>
            <pc:sldMk cId="0" sldId="257"/>
            <ac:spMk id="22" creationId="{5EA10E1B-EE87-EBFC-32C4-B0BEC5B6BC2F}"/>
          </ac:spMkLst>
        </pc:spChg>
        <pc:spChg chg="add del mod">
          <ac:chgData name="Radu Cimpoes" userId="2de1b85cbd93976b" providerId="LiveId" clId="{9B62B2C5-C03C-4BDD-A43B-A474F945D191}" dt="2022-06-13T09:35:33.966" v="213" actId="22"/>
          <ac:spMkLst>
            <pc:docMk/>
            <pc:sldMk cId="0" sldId="257"/>
            <ac:spMk id="23" creationId="{2D3680D1-BB63-FA22-3E50-B9F6582D9E1F}"/>
          </ac:spMkLst>
        </pc:spChg>
        <pc:picChg chg="mod">
          <ac:chgData name="Radu Cimpoes" userId="2de1b85cbd93976b" providerId="LiveId" clId="{9B62B2C5-C03C-4BDD-A43B-A474F945D191}" dt="2022-06-15T07:25:44.512" v="750" actId="1076"/>
          <ac:picMkLst>
            <pc:docMk/>
            <pc:sldMk cId="0" sldId="257"/>
            <ac:picMk id="11" creationId="{00000000-0000-0000-0000-000000000000}"/>
          </ac:picMkLst>
        </pc:picChg>
        <pc:picChg chg="mod">
          <ac:chgData name="Radu Cimpoes" userId="2de1b85cbd93976b" providerId="LiveId" clId="{9B62B2C5-C03C-4BDD-A43B-A474F945D191}" dt="2022-06-15T07:25:46.762" v="751" actId="1076"/>
          <ac:picMkLst>
            <pc:docMk/>
            <pc:sldMk cId="0" sldId="257"/>
            <ac:picMk id="12" creationId="{00000000-0000-0000-0000-000000000000}"/>
          </ac:picMkLst>
        </pc:picChg>
        <pc:picChg chg="mod">
          <ac:chgData name="Radu Cimpoes" userId="2de1b85cbd93976b" providerId="LiveId" clId="{9B62B2C5-C03C-4BDD-A43B-A474F945D191}" dt="2022-06-15T07:25:50.137" v="752" actId="1076"/>
          <ac:picMkLst>
            <pc:docMk/>
            <pc:sldMk cId="0" sldId="257"/>
            <ac:picMk id="13" creationId="{00000000-0000-0000-0000-000000000000}"/>
          </ac:picMkLst>
        </pc:picChg>
        <pc:picChg chg="mod">
          <ac:chgData name="Radu Cimpoes" userId="2de1b85cbd93976b" providerId="LiveId" clId="{9B62B2C5-C03C-4BDD-A43B-A474F945D191}" dt="2022-06-15T07:25:57.451" v="754" actId="1076"/>
          <ac:picMkLst>
            <pc:docMk/>
            <pc:sldMk cId="0" sldId="257"/>
            <ac:picMk id="14" creationId="{00000000-0000-0000-0000-000000000000}"/>
          </ac:picMkLst>
        </pc:picChg>
        <pc:picChg chg="mod">
          <ac:chgData name="Radu Cimpoes" userId="2de1b85cbd93976b" providerId="LiveId" clId="{9B62B2C5-C03C-4BDD-A43B-A474F945D191}" dt="2022-06-15T07:29:56.143" v="786" actId="1076"/>
          <ac:picMkLst>
            <pc:docMk/>
            <pc:sldMk cId="0" sldId="257"/>
            <ac:picMk id="15" creationId="{00000000-0000-0000-0000-000000000000}"/>
          </ac:picMkLst>
        </pc:picChg>
        <pc:picChg chg="mod">
          <ac:chgData name="Radu Cimpoes" userId="2de1b85cbd93976b" providerId="LiveId" clId="{9B62B2C5-C03C-4BDD-A43B-A474F945D191}" dt="2022-06-15T07:29:51.864" v="785" actId="1076"/>
          <ac:picMkLst>
            <pc:docMk/>
            <pc:sldMk cId="0" sldId="257"/>
            <ac:picMk id="16" creationId="{00000000-0000-0000-0000-000000000000}"/>
          </ac:picMkLst>
        </pc:picChg>
        <pc:picChg chg="mod">
          <ac:chgData name="Radu Cimpoes" userId="2de1b85cbd93976b" providerId="LiveId" clId="{9B62B2C5-C03C-4BDD-A43B-A474F945D191}" dt="2022-06-15T07:29:49.518" v="784" actId="1076"/>
          <ac:picMkLst>
            <pc:docMk/>
            <pc:sldMk cId="0" sldId="257"/>
            <ac:picMk id="17" creationId="{00000000-0000-0000-0000-000000000000}"/>
          </ac:picMkLst>
        </pc:picChg>
        <pc:picChg chg="mod">
          <ac:chgData name="Radu Cimpoes" userId="2de1b85cbd93976b" providerId="LiveId" clId="{9B62B2C5-C03C-4BDD-A43B-A474F945D191}" dt="2022-06-15T07:29:46.343" v="783" actId="1076"/>
          <ac:picMkLst>
            <pc:docMk/>
            <pc:sldMk cId="0" sldId="257"/>
            <ac:picMk id="18" creationId="{00000000-0000-0000-0000-000000000000}"/>
          </ac:picMkLst>
        </pc:picChg>
        <pc:picChg chg="mod">
          <ac:chgData name="Radu Cimpoes" userId="2de1b85cbd93976b" providerId="LiveId" clId="{9B62B2C5-C03C-4BDD-A43B-A474F945D191}" dt="2022-06-15T07:29:42.800" v="782" actId="1076"/>
          <ac:picMkLst>
            <pc:docMk/>
            <pc:sldMk cId="0" sldId="257"/>
            <ac:picMk id="19" creationId="{00000000-0000-0000-0000-000000000000}"/>
          </ac:picMkLst>
        </pc:picChg>
        <pc:picChg chg="mod">
          <ac:chgData name="Radu Cimpoes" userId="2de1b85cbd93976b" providerId="LiveId" clId="{9B62B2C5-C03C-4BDD-A43B-A474F945D191}" dt="2022-06-15T07:25:52.390" v="753" actId="1076"/>
          <ac:picMkLst>
            <pc:docMk/>
            <pc:sldMk cId="0" sldId="257"/>
            <ac:picMk id="20" creationId="{00000000-0000-0000-0000-000000000000}"/>
          </ac:picMkLst>
        </pc:picChg>
        <pc:picChg chg="mod">
          <ac:chgData name="Radu Cimpoes" userId="2de1b85cbd93976b" providerId="LiveId" clId="{9B62B2C5-C03C-4BDD-A43B-A474F945D191}" dt="2022-06-15T07:26:03.448" v="755" actId="1076"/>
          <ac:picMkLst>
            <pc:docMk/>
            <pc:sldMk cId="0" sldId="257"/>
            <ac:picMk id="21" creationId="{00000000-0000-0000-0000-000000000000}"/>
          </ac:picMkLst>
        </pc:picChg>
      </pc:sldChg>
      <pc:sldChg chg="delSp modSp new mod">
        <pc:chgData name="Radu Cimpoes" userId="2de1b85cbd93976b" providerId="LiveId" clId="{9B62B2C5-C03C-4BDD-A43B-A474F945D191}" dt="2022-06-15T07:48:05.110" v="807" actId="1076"/>
        <pc:sldMkLst>
          <pc:docMk/>
          <pc:sldMk cId="261306836" sldId="258"/>
        </pc:sldMkLst>
        <pc:spChg chg="del">
          <ac:chgData name="Radu Cimpoes" userId="2de1b85cbd93976b" providerId="LiveId" clId="{9B62B2C5-C03C-4BDD-A43B-A474F945D191}" dt="2022-06-15T07:46:00.054" v="792" actId="21"/>
          <ac:spMkLst>
            <pc:docMk/>
            <pc:sldMk cId="261306836" sldId="258"/>
            <ac:spMk id="2" creationId="{05282CFB-AFF0-DE46-5DEE-C4FA21D76419}"/>
          </ac:spMkLst>
        </pc:spChg>
        <pc:spChg chg="mod">
          <ac:chgData name="Radu Cimpoes" userId="2de1b85cbd93976b" providerId="LiveId" clId="{9B62B2C5-C03C-4BDD-A43B-A474F945D191}" dt="2022-06-15T07:48:05.110" v="807" actId="1076"/>
          <ac:spMkLst>
            <pc:docMk/>
            <pc:sldMk cId="261306836" sldId="258"/>
            <ac:spMk id="3" creationId="{399C4B31-0517-5D23-4742-F3067CDFA2B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3077283"/>
            <a:ext cx="5829300" cy="2123369"/>
          </a:xfrm>
        </p:spPr>
        <p:txBody>
          <a:bodyPr/>
          <a:lstStyle/>
          <a:p>
            <a:r>
              <a:rPr lang="en-US"/>
              <a:t>Click to edit Master title style</a:t>
            </a:r>
          </a:p>
        </p:txBody>
      </p:sp>
      <p:sp>
        <p:nvSpPr>
          <p:cNvPr id="3" name="Subtitle 2"/>
          <p:cNvSpPr>
            <a:spLocks noGrp="1"/>
          </p:cNvSpPr>
          <p:nvPr>
            <p:ph type="subTitle" idx="1"/>
          </p:nvPr>
        </p:nvSpPr>
        <p:spPr>
          <a:xfrm>
            <a:off x="1028700" y="5613400"/>
            <a:ext cx="4800600" cy="2531533"/>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6365522"/>
            <a:ext cx="5829300" cy="1967442"/>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541735" y="4198587"/>
            <a:ext cx="5829300" cy="2166936"/>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4290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86150" y="2311402"/>
            <a:ext cx="3028950" cy="653750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42900" y="2217385"/>
            <a:ext cx="303014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0" y="3141486"/>
            <a:ext cx="303014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83770" y="2217385"/>
            <a:ext cx="3031331" cy="924101"/>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70" y="3141486"/>
            <a:ext cx="3031331" cy="570741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1" y="394406"/>
            <a:ext cx="2256235" cy="1678517"/>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681288" y="394406"/>
            <a:ext cx="3833813" cy="845449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1" y="2072923"/>
            <a:ext cx="2256235" cy="677598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934201"/>
            <a:ext cx="4114800" cy="81862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344216" y="885119"/>
            <a:ext cx="4114800"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344216" y="7752823"/>
            <a:ext cx="4114800" cy="116257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96701"/>
            <a:ext cx="1543050" cy="845220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42900" y="396701"/>
            <a:ext cx="4514850" cy="84522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96699"/>
            <a:ext cx="6172200" cy="1651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42900" y="2311402"/>
            <a:ext cx="6172200" cy="653750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42900" y="9181396"/>
            <a:ext cx="1600200" cy="527402"/>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6/15/2022</a:t>
            </a:fld>
            <a:endParaRPr lang="en-US"/>
          </a:p>
        </p:txBody>
      </p:sp>
      <p:sp>
        <p:nvSpPr>
          <p:cNvPr id="5" name="Footer Placeholder 4"/>
          <p:cNvSpPr>
            <a:spLocks noGrp="1"/>
          </p:cNvSpPr>
          <p:nvPr>
            <p:ph type="ftr" sz="quarter" idx="3"/>
          </p:nvPr>
        </p:nvSpPr>
        <p:spPr>
          <a:xfrm>
            <a:off x="2343150" y="9181396"/>
            <a:ext cx="2171700" cy="527402"/>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914900" y="9181396"/>
            <a:ext cx="1600200" cy="527402"/>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legislation.gov.uk/wsi/2016/429/body/made/www.food.gov.uk/rating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1885950" y="102594"/>
            <a:ext cx="2971800" cy="461665"/>
          </a:xfrm>
          <a:prstGeom prst="rect">
            <a:avLst/>
          </a:prstGeom>
          <a:ln>
            <a:headEnd/>
            <a:tailEnd/>
          </a:ln>
        </p:spPr>
        <p:style>
          <a:lnRef idx="1">
            <a:schemeClr val="accent3"/>
          </a:lnRef>
          <a:fillRef idx="3">
            <a:schemeClr val="accent3"/>
          </a:fillRef>
          <a:effectRef idx="2">
            <a:schemeClr val="accent3"/>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pitchFamily="34" charset="0"/>
                <a:ea typeface="Calibri" pitchFamily="34" charset="0"/>
                <a:cs typeface="Times New Roman" pitchFamily="18" charset="0"/>
              </a:rPr>
              <a:t>Hotel Trinity Menu</a:t>
            </a:r>
            <a:endParaRPr kumimoji="0" lang="en-US" sz="3600" b="0" i="0" u="none" strike="noStrike" cap="none" normalizeH="0" baseline="0" dirty="0">
              <a:ln>
                <a:noFill/>
              </a:ln>
              <a:solidFill>
                <a:schemeClr val="tx1"/>
              </a:solidFill>
              <a:effectLst/>
              <a:latin typeface="Arial" pitchFamily="34" charset="0"/>
              <a:cs typeface="Arial" pitchFamily="34" charset="0"/>
            </a:endParaRPr>
          </a:p>
        </p:txBody>
      </p:sp>
      <p:sp>
        <p:nvSpPr>
          <p:cNvPr id="5" name="Rounded Rectangle 4"/>
          <p:cNvSpPr/>
          <p:nvPr/>
        </p:nvSpPr>
        <p:spPr>
          <a:xfrm>
            <a:off x="228600" y="990600"/>
            <a:ext cx="3143250" cy="8475133"/>
          </a:xfrm>
          <a:prstGeom prst="roundRect">
            <a:avLst/>
          </a:prstGeom>
          <a:effectLst>
            <a:outerShdw blurRad="40000" dist="20000" dir="5400000" rotWithShape="0">
              <a:srgbClr val="000000">
                <a:alpha val="38000"/>
              </a:srgbClr>
            </a:outerShdw>
            <a:softEdge rad="635000"/>
          </a:effectLst>
        </p:spPr>
        <p:style>
          <a:lnRef idx="1">
            <a:schemeClr val="accent6"/>
          </a:lnRef>
          <a:fillRef idx="2">
            <a:schemeClr val="accent6"/>
          </a:fillRef>
          <a:effectRef idx="1">
            <a:schemeClr val="accent6"/>
          </a:effectRef>
          <a:fontRef idx="minor">
            <a:schemeClr val="dk1"/>
          </a:fontRef>
        </p:style>
        <p:txBody>
          <a:bodyPr rtlCol="0" anchor="ctr"/>
          <a:lstStyle/>
          <a:p>
            <a:pPr>
              <a:lnSpc>
                <a:spcPct val="150000"/>
              </a:lnSpc>
            </a:pPr>
            <a:r>
              <a:rPr lang="en-US" b="1" i="1" dirty="0"/>
              <a:t>Hot beverages</a:t>
            </a:r>
          </a:p>
          <a:p>
            <a:pPr>
              <a:lnSpc>
                <a:spcPct val="150000"/>
              </a:lnSpc>
            </a:pPr>
            <a:endParaRPr lang="en-US" sz="1100" dirty="0"/>
          </a:p>
          <a:p>
            <a:pPr>
              <a:lnSpc>
                <a:spcPct val="150000"/>
              </a:lnSpc>
            </a:pPr>
            <a:r>
              <a:rPr lang="en-US" sz="1100" b="1" i="1" dirty="0"/>
              <a:t>Fresh Ginger Tea </a:t>
            </a:r>
          </a:p>
          <a:p>
            <a:pPr>
              <a:lnSpc>
                <a:spcPct val="150000"/>
              </a:lnSpc>
            </a:pPr>
            <a:r>
              <a:rPr lang="en-US" sz="1100" dirty="0"/>
              <a:t>Ginger Tea is the combination of the boiling water and ginger root that has been used for medicinal purpose for years. </a:t>
            </a:r>
          </a:p>
          <a:p>
            <a:pPr>
              <a:lnSpc>
                <a:spcPct val="150000"/>
              </a:lnSpc>
            </a:pPr>
            <a:r>
              <a:rPr lang="en-US" sz="1100" b="1" i="1" dirty="0"/>
              <a:t>Hot chocolate </a:t>
            </a:r>
          </a:p>
          <a:p>
            <a:pPr>
              <a:lnSpc>
                <a:spcPct val="150000"/>
              </a:lnSpc>
            </a:pPr>
            <a:r>
              <a:rPr lang="en-US" sz="1100" dirty="0"/>
              <a:t>Hot chocolate is also known as hot cocoa which is mainly heated chocolate milk.  It is also known as drinking chocolate.</a:t>
            </a:r>
          </a:p>
          <a:p>
            <a:pPr>
              <a:lnSpc>
                <a:spcPct val="150000"/>
              </a:lnSpc>
            </a:pPr>
            <a:r>
              <a:rPr lang="en-US" sz="1100" b="1" i="1" dirty="0"/>
              <a:t>Fruit Tea</a:t>
            </a:r>
          </a:p>
          <a:p>
            <a:pPr>
              <a:lnSpc>
                <a:spcPct val="150000"/>
              </a:lnSpc>
            </a:pPr>
            <a:r>
              <a:rPr lang="en-US" sz="1100" dirty="0"/>
              <a:t>Dried fruits including spices or flowers along with herbs are used to prepare the respective beverage. </a:t>
            </a:r>
          </a:p>
          <a:p>
            <a:pPr>
              <a:lnSpc>
                <a:spcPct val="150000"/>
              </a:lnSpc>
            </a:pPr>
            <a:endParaRPr lang="en-US" sz="1100" dirty="0"/>
          </a:p>
          <a:p>
            <a:pPr>
              <a:lnSpc>
                <a:spcPct val="150000"/>
              </a:lnSpc>
            </a:pPr>
            <a:r>
              <a:rPr lang="en-US" b="1" i="1" dirty="0"/>
              <a:t>Cold beverages</a:t>
            </a:r>
          </a:p>
          <a:p>
            <a:pPr>
              <a:lnSpc>
                <a:spcPct val="150000"/>
              </a:lnSpc>
            </a:pPr>
            <a:endParaRPr lang="en-US" sz="1100" dirty="0"/>
          </a:p>
          <a:p>
            <a:pPr>
              <a:lnSpc>
                <a:spcPct val="150000"/>
              </a:lnSpc>
            </a:pPr>
            <a:r>
              <a:rPr lang="en-US" sz="1100" b="1" i="1" dirty="0" err="1"/>
              <a:t>Loov</a:t>
            </a:r>
            <a:r>
              <a:rPr lang="en-US" sz="1100" b="1" i="1" dirty="0"/>
              <a:t> Wild Blueberry Juice</a:t>
            </a:r>
            <a:endParaRPr lang="en-US" sz="1100" b="1" dirty="0"/>
          </a:p>
          <a:p>
            <a:pPr>
              <a:lnSpc>
                <a:spcPct val="150000"/>
              </a:lnSpc>
            </a:pPr>
            <a:r>
              <a:rPr lang="en-US" sz="1100" dirty="0"/>
              <a:t>The natural blueberries are cold-pressed to extract the juice with no added sugar and it is slightly pasteurized to retain the nutrients. It is heated and not boiled containing full of vitamins.</a:t>
            </a:r>
          </a:p>
          <a:p>
            <a:pPr>
              <a:lnSpc>
                <a:spcPct val="150000"/>
              </a:lnSpc>
            </a:pPr>
            <a:r>
              <a:rPr lang="en-US" sz="1100" b="1" i="1" dirty="0" err="1"/>
              <a:t>Biona</a:t>
            </a:r>
            <a:r>
              <a:rPr lang="en-US" sz="1100" b="1" i="1" dirty="0"/>
              <a:t> Organic Tart Cherry Pressed Juice</a:t>
            </a:r>
            <a:endParaRPr lang="en-US" sz="1100" b="1" dirty="0"/>
          </a:p>
          <a:p>
            <a:pPr>
              <a:lnSpc>
                <a:spcPct val="150000"/>
              </a:lnSpc>
            </a:pPr>
            <a:r>
              <a:rPr lang="en-US" sz="1100" dirty="0"/>
              <a:t>Organic cherry juice enriched with nutrients and antioxidants.</a:t>
            </a:r>
          </a:p>
          <a:p>
            <a:pPr algn="ctr"/>
            <a:endParaRPr lang="en-US" dirty="0"/>
          </a:p>
        </p:txBody>
      </p:sp>
      <p:sp>
        <p:nvSpPr>
          <p:cNvPr id="6" name="Rounded Rectangle 5"/>
          <p:cNvSpPr/>
          <p:nvPr/>
        </p:nvSpPr>
        <p:spPr>
          <a:xfrm>
            <a:off x="3498621" y="990600"/>
            <a:ext cx="3143250" cy="8475133"/>
          </a:xfrm>
          <a:prstGeom prst="roundRect">
            <a:avLst/>
          </a:prstGeom>
          <a:ln>
            <a:solidFill>
              <a:schemeClr val="accent1"/>
            </a:solidFill>
          </a:ln>
          <a:effectLst>
            <a:outerShdw blurRad="40000" dist="20000" dir="5400000" rotWithShape="0">
              <a:srgbClr val="000000">
                <a:alpha val="38000"/>
              </a:srgbClr>
            </a:outerShdw>
            <a:softEdge rad="635000"/>
          </a:effectLst>
        </p:spPr>
        <p:style>
          <a:lnRef idx="1">
            <a:schemeClr val="accent6"/>
          </a:lnRef>
          <a:fillRef idx="2">
            <a:schemeClr val="accent6"/>
          </a:fillRef>
          <a:effectRef idx="1">
            <a:schemeClr val="accent6"/>
          </a:effectRef>
          <a:fontRef idx="minor">
            <a:schemeClr val="dk1"/>
          </a:fontRef>
        </p:style>
        <p:txBody>
          <a:bodyPr rtlCol="0" anchor="ctr"/>
          <a:lstStyle/>
          <a:p>
            <a:r>
              <a:rPr lang="en-US" b="1" dirty="0"/>
              <a:t>Wines</a:t>
            </a:r>
          </a:p>
          <a:p>
            <a:endParaRPr lang="en-US" b="1" dirty="0"/>
          </a:p>
          <a:p>
            <a:r>
              <a:rPr lang="en-US" sz="1100" dirty="0" err="1"/>
              <a:t>Clonakilla</a:t>
            </a:r>
            <a:r>
              <a:rPr lang="en-US" sz="1100" dirty="0"/>
              <a:t> Shiraz</a:t>
            </a:r>
          </a:p>
          <a:p>
            <a:endParaRPr lang="en-US" sz="1100" dirty="0"/>
          </a:p>
          <a:p>
            <a:r>
              <a:rPr lang="en-US" sz="1100" dirty="0"/>
              <a:t>Lakes Folly Cabernet</a:t>
            </a:r>
          </a:p>
          <a:p>
            <a:endParaRPr lang="en-US" b="1" dirty="0"/>
          </a:p>
          <a:p>
            <a:r>
              <a:rPr lang="en-US" b="1" dirty="0"/>
              <a:t>Starters</a:t>
            </a:r>
            <a:endParaRPr lang="en-US" sz="1600" dirty="0"/>
          </a:p>
          <a:p>
            <a:pPr>
              <a:lnSpc>
                <a:spcPct val="150000"/>
              </a:lnSpc>
            </a:pPr>
            <a:r>
              <a:rPr lang="en-US" sz="1100" b="1" i="1" dirty="0"/>
              <a:t>Apple &amp; Mustard Sauce with kohl rabi </a:t>
            </a:r>
          </a:p>
          <a:p>
            <a:pPr>
              <a:lnSpc>
                <a:spcPct val="150000"/>
              </a:lnSpc>
            </a:pPr>
            <a:r>
              <a:rPr lang="en-US" sz="1100" dirty="0"/>
              <a:t>A cruciferous vegetable mainly eaten raw and even cooked and served with Apple &amp; Mustard Sauce which is a delicious supplement.</a:t>
            </a:r>
          </a:p>
          <a:p>
            <a:pPr>
              <a:lnSpc>
                <a:spcPct val="150000"/>
              </a:lnSpc>
            </a:pPr>
            <a:r>
              <a:rPr lang="en-US" sz="1100" b="1" i="1" dirty="0"/>
              <a:t>Spaghetti with crab meat </a:t>
            </a:r>
          </a:p>
          <a:p>
            <a:pPr>
              <a:lnSpc>
                <a:spcPct val="150000"/>
              </a:lnSpc>
            </a:pPr>
            <a:r>
              <a:rPr lang="en-US" sz="1100" dirty="0"/>
              <a:t>Known as the staple food of Italian Cuisine, spaghetti is served with crab meat which is combination of sweet and</a:t>
            </a:r>
          </a:p>
          <a:p>
            <a:pPr>
              <a:lnSpc>
                <a:spcPct val="150000"/>
              </a:lnSpc>
            </a:pPr>
            <a:r>
              <a:rPr lang="en-US" sz="1100" b="1" i="1" dirty="0"/>
              <a:t>Salt Baked Beetroot </a:t>
            </a:r>
            <a:endParaRPr lang="en-US" sz="1100" b="1" dirty="0"/>
          </a:p>
          <a:p>
            <a:pPr>
              <a:lnSpc>
                <a:spcPct val="150000"/>
              </a:lnSpc>
            </a:pPr>
            <a:r>
              <a:rPr lang="en-US" sz="1100" dirty="0"/>
              <a:t>It has an earthy flavor enriched with healthy nutrients. </a:t>
            </a:r>
          </a:p>
          <a:p>
            <a:pPr>
              <a:lnSpc>
                <a:spcPct val="150000"/>
              </a:lnSpc>
            </a:pPr>
            <a:r>
              <a:rPr lang="en-US" sz="1100" b="1" i="1" dirty="0"/>
              <a:t>Oyster mushrooms on grilled sourdough</a:t>
            </a:r>
            <a:r>
              <a:rPr lang="en-US" sz="1100" dirty="0"/>
              <a:t>  </a:t>
            </a:r>
            <a:endParaRPr lang="en-US" sz="1100" b="1" dirty="0"/>
          </a:p>
          <a:p>
            <a:pPr>
              <a:lnSpc>
                <a:spcPct val="150000"/>
              </a:lnSpc>
            </a:pPr>
            <a:r>
              <a:rPr lang="en-US" sz="1100" dirty="0"/>
              <a:t>Subtle seafood flavor which is served with grilled sourdough. </a:t>
            </a:r>
            <a:endParaRPr lang="en-US" sz="1400" dirty="0"/>
          </a:p>
        </p:txBody>
      </p:sp>
      <p:pic>
        <p:nvPicPr>
          <p:cNvPr id="8" name="Picture 2"/>
          <p:cNvPicPr>
            <a:picLocks noChangeAspect="1" noChangeArrowheads="1"/>
          </p:cNvPicPr>
          <p:nvPr/>
        </p:nvPicPr>
        <p:blipFill>
          <a:blip r:embed="rId2" cstate="print"/>
          <a:srcRect/>
          <a:stretch>
            <a:fillRect/>
          </a:stretch>
        </p:blipFill>
        <p:spPr bwMode="auto">
          <a:xfrm>
            <a:off x="5070246" y="6477000"/>
            <a:ext cx="152400" cy="152400"/>
          </a:xfrm>
          <a:prstGeom prst="rect">
            <a:avLst/>
          </a:prstGeom>
          <a:noFill/>
          <a:ln w="9525">
            <a:noFill/>
            <a:miter lim="800000"/>
            <a:headEnd/>
            <a:tailEnd/>
          </a:ln>
        </p:spPr>
      </p:pic>
      <p:pic>
        <p:nvPicPr>
          <p:cNvPr id="10" name="Picture 2"/>
          <p:cNvPicPr>
            <a:picLocks noChangeAspect="1" noChangeArrowheads="1"/>
          </p:cNvPicPr>
          <p:nvPr/>
        </p:nvPicPr>
        <p:blipFill>
          <a:blip r:embed="rId2" cstate="print"/>
          <a:srcRect/>
          <a:stretch>
            <a:fillRect/>
          </a:stretch>
        </p:blipFill>
        <p:spPr bwMode="auto">
          <a:xfrm>
            <a:off x="6104620" y="7239000"/>
            <a:ext cx="152400" cy="152400"/>
          </a:xfrm>
          <a:prstGeom prst="rect">
            <a:avLst/>
          </a:prstGeom>
          <a:noFill/>
          <a:ln w="9525">
            <a:noFill/>
            <a:miter lim="800000"/>
            <a:headEnd/>
            <a:tailEnd/>
          </a:ln>
        </p:spPr>
      </p:pic>
      <p:pic>
        <p:nvPicPr>
          <p:cNvPr id="11" name="Picture 2"/>
          <p:cNvPicPr>
            <a:picLocks noChangeAspect="1" noChangeArrowheads="1"/>
          </p:cNvPicPr>
          <p:nvPr/>
        </p:nvPicPr>
        <p:blipFill>
          <a:blip r:embed="rId2" cstate="print"/>
          <a:srcRect/>
          <a:stretch>
            <a:fillRect/>
          </a:stretch>
        </p:blipFill>
        <p:spPr bwMode="auto">
          <a:xfrm>
            <a:off x="6028420" y="4191000"/>
            <a:ext cx="152400" cy="152400"/>
          </a:xfrm>
          <a:prstGeom prst="rect">
            <a:avLst/>
          </a:prstGeom>
          <a:noFill/>
          <a:ln w="9525">
            <a:noFill/>
            <a:miter lim="800000"/>
            <a:headEnd/>
            <a:tailEnd/>
          </a:ln>
        </p:spPr>
      </p:pic>
      <p:pic>
        <p:nvPicPr>
          <p:cNvPr id="2050" name="Picture 2" descr="Food labelling requirements for declaration of Veg &amp; Non-Veg"/>
          <p:cNvPicPr>
            <a:picLocks noChangeAspect="1" noChangeArrowheads="1"/>
          </p:cNvPicPr>
          <p:nvPr/>
        </p:nvPicPr>
        <p:blipFill>
          <a:blip r:embed="rId3" cstate="print"/>
          <a:srcRect/>
          <a:stretch>
            <a:fillRect/>
          </a:stretch>
        </p:blipFill>
        <p:spPr bwMode="auto">
          <a:xfrm>
            <a:off x="5410200" y="5486400"/>
            <a:ext cx="190500" cy="16446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97813" y="-1029046"/>
            <a:ext cx="2571750" cy="9245600"/>
          </a:xfrm>
          <a:prstGeom prst="roundRect">
            <a:avLst/>
          </a:prstGeom>
          <a:effectLst>
            <a:outerShdw blurRad="40000" dist="20000" dir="5400000" rotWithShape="0">
              <a:srgbClr val="000000">
                <a:alpha val="38000"/>
              </a:srgbClr>
            </a:outerShdw>
            <a:softEdge rad="635000"/>
          </a:effectLst>
        </p:spPr>
        <p:style>
          <a:lnRef idx="1">
            <a:schemeClr val="accent3"/>
          </a:lnRef>
          <a:fillRef idx="2">
            <a:schemeClr val="accent3"/>
          </a:fillRef>
          <a:effectRef idx="1">
            <a:schemeClr val="accent3"/>
          </a:effectRef>
          <a:fontRef idx="minor">
            <a:schemeClr val="dk1"/>
          </a:fontRef>
        </p:style>
        <p:txBody>
          <a:bodyPr rtlCol="0" anchor="ctr"/>
          <a:lstStyle/>
          <a:p>
            <a:pPr algn="just">
              <a:lnSpc>
                <a:spcPct val="150000"/>
              </a:lnSpc>
            </a:pPr>
            <a:r>
              <a:rPr lang="en-US" sz="1600" b="1" dirty="0">
                <a:solidFill>
                  <a:schemeClr val="tx1"/>
                </a:solidFill>
              </a:rPr>
              <a:t>Main Course</a:t>
            </a:r>
            <a:endParaRPr lang="en-US" sz="1600" dirty="0">
              <a:solidFill>
                <a:schemeClr val="tx1"/>
              </a:solidFill>
            </a:endParaRPr>
          </a:p>
          <a:p>
            <a:pPr>
              <a:lnSpc>
                <a:spcPct val="150000"/>
              </a:lnSpc>
            </a:pPr>
            <a:r>
              <a:rPr lang="en-US" sz="1000" b="1" i="1" dirty="0">
                <a:solidFill>
                  <a:schemeClr val="tx1"/>
                </a:solidFill>
              </a:rPr>
              <a:t>Lamb Ragu and Crispy breast </a:t>
            </a:r>
            <a:endParaRPr lang="en-US" sz="1000" b="1" dirty="0">
              <a:solidFill>
                <a:schemeClr val="tx1"/>
              </a:solidFill>
            </a:endParaRPr>
          </a:p>
          <a:p>
            <a:pPr>
              <a:lnSpc>
                <a:spcPct val="150000"/>
              </a:lnSpc>
            </a:pPr>
            <a:r>
              <a:rPr lang="en-US" sz="800" dirty="0">
                <a:solidFill>
                  <a:schemeClr val="tx1"/>
                </a:solidFill>
              </a:rPr>
              <a:t>It is served with Italian sauce of meat and tomatoes made up of ground beef, celery, onions and carrots. </a:t>
            </a:r>
          </a:p>
          <a:p>
            <a:pPr>
              <a:lnSpc>
                <a:spcPct val="150000"/>
              </a:lnSpc>
            </a:pPr>
            <a:r>
              <a:rPr lang="en-US" sz="1000" b="1" i="1" dirty="0">
                <a:solidFill>
                  <a:schemeClr val="tx1"/>
                </a:solidFill>
              </a:rPr>
              <a:t>Smoked bacon with braised lentils</a:t>
            </a:r>
            <a:endParaRPr lang="en-US" sz="1000" b="1" dirty="0">
              <a:solidFill>
                <a:schemeClr val="tx1"/>
              </a:solidFill>
            </a:endParaRPr>
          </a:p>
          <a:p>
            <a:pPr>
              <a:lnSpc>
                <a:spcPct val="150000"/>
              </a:lnSpc>
            </a:pPr>
            <a:r>
              <a:rPr lang="en-US" sz="800" dirty="0">
                <a:solidFill>
                  <a:schemeClr val="tx1"/>
                </a:solidFill>
              </a:rPr>
              <a:t>The fresh bacon is dried up for weeks in cold air, boiled or smoked using different types of wooden chips with different flavors. The smoked bacon is served with braised lentils. </a:t>
            </a:r>
          </a:p>
          <a:p>
            <a:pPr>
              <a:lnSpc>
                <a:spcPct val="150000"/>
              </a:lnSpc>
            </a:pPr>
            <a:r>
              <a:rPr lang="en-US" sz="1000" b="1" i="1" dirty="0">
                <a:solidFill>
                  <a:schemeClr val="tx1"/>
                </a:solidFill>
              </a:rPr>
              <a:t>Chicken Kiev with rainbow chard paired with </a:t>
            </a:r>
            <a:r>
              <a:rPr lang="en-US" sz="1000" b="1" i="1" dirty="0" err="1">
                <a:solidFill>
                  <a:schemeClr val="tx1"/>
                </a:solidFill>
              </a:rPr>
              <a:t>Clonakilla</a:t>
            </a:r>
            <a:r>
              <a:rPr lang="en-US" sz="1000" b="1" i="1" dirty="0">
                <a:solidFill>
                  <a:schemeClr val="tx1"/>
                </a:solidFill>
              </a:rPr>
              <a:t> Shiraz</a:t>
            </a:r>
          </a:p>
          <a:p>
            <a:pPr>
              <a:lnSpc>
                <a:spcPct val="150000"/>
              </a:lnSpc>
            </a:pPr>
            <a:r>
              <a:rPr lang="en-US" sz="800" dirty="0">
                <a:solidFill>
                  <a:schemeClr val="tx1"/>
                </a:solidFill>
              </a:rPr>
              <a:t>chicken fillet pulverized and rolled completely using cold butter coated with egg and bread crump. It is served with rainbow card that is bouquet of wrinkled and slightly savoyed green leaves.</a:t>
            </a:r>
          </a:p>
          <a:p>
            <a:pPr>
              <a:lnSpc>
                <a:spcPct val="150000"/>
              </a:lnSpc>
            </a:pPr>
            <a:r>
              <a:rPr lang="en-US" sz="1000" b="1" i="1" dirty="0">
                <a:solidFill>
                  <a:schemeClr val="tx1"/>
                </a:solidFill>
              </a:rPr>
              <a:t>Char-grilled pork chop paired with Lakes Folly Cabernet</a:t>
            </a:r>
            <a:endParaRPr lang="en-US" sz="1000" b="1" dirty="0">
              <a:solidFill>
                <a:schemeClr val="tx1"/>
              </a:solidFill>
            </a:endParaRPr>
          </a:p>
          <a:p>
            <a:pPr>
              <a:lnSpc>
                <a:spcPct val="150000"/>
              </a:lnSpc>
            </a:pPr>
            <a:r>
              <a:rPr lang="en-US" sz="800" dirty="0">
                <a:solidFill>
                  <a:schemeClr val="tx1"/>
                </a:solidFill>
              </a:rPr>
              <a:t>The grilled pork with smoky taste is prepared using meat juices during the grilling process.</a:t>
            </a:r>
          </a:p>
          <a:p>
            <a:pPr>
              <a:lnSpc>
                <a:spcPct val="150000"/>
              </a:lnSpc>
            </a:pPr>
            <a:r>
              <a:rPr lang="en-US" sz="1000" b="1" i="1" dirty="0">
                <a:solidFill>
                  <a:schemeClr val="tx1"/>
                </a:solidFill>
              </a:rPr>
              <a:t>Oyster and chanterelle mushrooms</a:t>
            </a:r>
            <a:endParaRPr lang="en-US" sz="1000" b="1" dirty="0">
              <a:solidFill>
                <a:schemeClr val="tx1"/>
              </a:solidFill>
            </a:endParaRPr>
          </a:p>
          <a:p>
            <a:pPr>
              <a:lnSpc>
                <a:spcPct val="150000"/>
              </a:lnSpc>
            </a:pPr>
            <a:r>
              <a:rPr lang="en-US" sz="800" dirty="0">
                <a:solidFill>
                  <a:schemeClr val="tx1"/>
                </a:solidFill>
              </a:rPr>
              <a:t>Their combination enhances the flavor the food.</a:t>
            </a:r>
          </a:p>
          <a:p>
            <a:pPr>
              <a:lnSpc>
                <a:spcPct val="150000"/>
              </a:lnSpc>
            </a:pPr>
            <a:r>
              <a:rPr lang="en-US" sz="1000" b="1" i="1" dirty="0">
                <a:solidFill>
                  <a:schemeClr val="tx1"/>
                </a:solidFill>
              </a:rPr>
              <a:t>Smoked streaky Bacon with triple cooked chips</a:t>
            </a:r>
            <a:endParaRPr lang="en-US" sz="1000" b="1" dirty="0">
              <a:solidFill>
                <a:schemeClr val="tx1"/>
              </a:solidFill>
            </a:endParaRPr>
          </a:p>
          <a:p>
            <a:pPr algn="ctr"/>
            <a:endParaRPr lang="en-US" dirty="0"/>
          </a:p>
        </p:txBody>
      </p:sp>
      <p:sp>
        <p:nvSpPr>
          <p:cNvPr id="5" name="Rounded Rectangle 4"/>
          <p:cNvSpPr/>
          <p:nvPr/>
        </p:nvSpPr>
        <p:spPr>
          <a:xfrm>
            <a:off x="2823604" y="-69908"/>
            <a:ext cx="3829050" cy="3810000"/>
          </a:xfrm>
          <a:prstGeom prst="roundRect">
            <a:avLst/>
          </a:prstGeom>
          <a:effectLst>
            <a:outerShdw blurRad="40000" dist="20000" dir="5400000" rotWithShape="0">
              <a:srgbClr val="000000">
                <a:alpha val="38000"/>
              </a:srgbClr>
            </a:outerShdw>
            <a:softEdge rad="635000"/>
          </a:effectLst>
        </p:spPr>
        <p:style>
          <a:lnRef idx="1">
            <a:schemeClr val="accent3"/>
          </a:lnRef>
          <a:fillRef idx="2">
            <a:schemeClr val="accent3"/>
          </a:fillRef>
          <a:effectRef idx="1">
            <a:schemeClr val="accent3"/>
          </a:effectRef>
          <a:fontRef idx="minor">
            <a:schemeClr val="dk1"/>
          </a:fontRef>
        </p:style>
        <p:txBody>
          <a:bodyPr rtlCol="0" anchor="ctr"/>
          <a:lstStyle/>
          <a:p>
            <a:pPr>
              <a:lnSpc>
                <a:spcPct val="150000"/>
              </a:lnSpc>
            </a:pPr>
            <a:r>
              <a:rPr lang="en-US" b="1" dirty="0">
                <a:solidFill>
                  <a:schemeClr val="tx1"/>
                </a:solidFill>
              </a:rPr>
              <a:t>Deserts</a:t>
            </a:r>
            <a:endParaRPr lang="en-US" dirty="0">
              <a:solidFill>
                <a:schemeClr val="tx1"/>
              </a:solidFill>
            </a:endParaRPr>
          </a:p>
          <a:p>
            <a:pPr>
              <a:lnSpc>
                <a:spcPct val="150000"/>
              </a:lnSpc>
            </a:pPr>
            <a:r>
              <a:rPr lang="en-US" sz="1000" b="1" i="1" dirty="0">
                <a:solidFill>
                  <a:schemeClr val="tx1"/>
                </a:solidFill>
              </a:rPr>
              <a:t>Coco nib biscuit </a:t>
            </a:r>
            <a:r>
              <a:rPr lang="en-US" sz="1000" dirty="0"/>
              <a:t>(100 G)</a:t>
            </a:r>
            <a:endParaRPr lang="en-US" sz="1000" b="1" dirty="0">
              <a:solidFill>
                <a:schemeClr val="tx1"/>
              </a:solidFill>
            </a:endParaRPr>
          </a:p>
          <a:p>
            <a:pPr>
              <a:lnSpc>
                <a:spcPct val="150000"/>
              </a:lnSpc>
            </a:pPr>
            <a:r>
              <a:rPr lang="en-US" sz="1000" b="1" i="1" dirty="0">
                <a:solidFill>
                  <a:schemeClr val="tx1"/>
                </a:solidFill>
              </a:rPr>
              <a:t>Chocolate mousse </a:t>
            </a:r>
            <a:r>
              <a:rPr lang="en-US" sz="1000" dirty="0"/>
              <a:t>(100 g) </a:t>
            </a:r>
            <a:endParaRPr lang="en-US" sz="1000" b="1" dirty="0">
              <a:solidFill>
                <a:schemeClr val="tx1"/>
              </a:solidFill>
            </a:endParaRPr>
          </a:p>
          <a:p>
            <a:pPr>
              <a:lnSpc>
                <a:spcPct val="150000"/>
              </a:lnSpc>
            </a:pPr>
            <a:r>
              <a:rPr lang="en-US" sz="1000" b="1" i="1" dirty="0">
                <a:solidFill>
                  <a:schemeClr val="tx1"/>
                </a:solidFill>
              </a:rPr>
              <a:t>Forced Rhubarb jelly with raspberry ripple ice cream </a:t>
            </a:r>
            <a:r>
              <a:rPr lang="en-US" sz="1000" dirty="0"/>
              <a:t>(100 g)</a:t>
            </a:r>
            <a:endParaRPr lang="en-US" sz="1000" b="1" dirty="0">
              <a:solidFill>
                <a:schemeClr val="tx1"/>
              </a:solidFill>
            </a:endParaRPr>
          </a:p>
          <a:p>
            <a:pPr>
              <a:lnSpc>
                <a:spcPct val="150000"/>
              </a:lnSpc>
            </a:pPr>
            <a:r>
              <a:rPr lang="en-US" sz="1050" b="1" i="1" dirty="0">
                <a:solidFill>
                  <a:schemeClr val="tx1"/>
                </a:solidFill>
              </a:rPr>
              <a:t>Cheese Biscuit </a:t>
            </a:r>
            <a:r>
              <a:rPr lang="en-US" sz="1050" dirty="0"/>
              <a:t>(100 g)</a:t>
            </a:r>
            <a:endParaRPr lang="en-US" sz="1050" b="1" dirty="0">
              <a:solidFill>
                <a:schemeClr val="tx1"/>
              </a:solidFill>
            </a:endParaRPr>
          </a:p>
          <a:p>
            <a:pPr>
              <a:lnSpc>
                <a:spcPct val="150000"/>
              </a:lnSpc>
            </a:pPr>
            <a:r>
              <a:rPr lang="en-US" sz="1050" b="1" i="1" dirty="0">
                <a:solidFill>
                  <a:schemeClr val="tx1"/>
                </a:solidFill>
              </a:rPr>
              <a:t>Stem ginger panna cotta </a:t>
            </a:r>
            <a:r>
              <a:rPr lang="en-US" sz="1050" dirty="0"/>
              <a:t>(100 g)</a:t>
            </a:r>
            <a:endParaRPr lang="en-US" sz="1050" b="1" dirty="0">
              <a:solidFill>
                <a:schemeClr val="tx1"/>
              </a:solidFill>
            </a:endParaRPr>
          </a:p>
          <a:p>
            <a:pPr algn="ctr"/>
            <a:endParaRPr lang="en-US" dirty="0"/>
          </a:p>
        </p:txBody>
      </p:sp>
      <p:sp>
        <p:nvSpPr>
          <p:cNvPr id="7" name="Rounded Rectangle 6"/>
          <p:cNvSpPr/>
          <p:nvPr/>
        </p:nvSpPr>
        <p:spPr>
          <a:xfrm>
            <a:off x="2914648" y="2848398"/>
            <a:ext cx="3829051" cy="522251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just">
              <a:spcAft>
                <a:spcPts val="800"/>
              </a:spcAft>
            </a:pPr>
            <a:r>
              <a:rPr lang="en-US" sz="800" b="1" dirty="0">
                <a:solidFill>
                  <a:schemeClr val="tx1"/>
                </a:solidFill>
                <a:effectLst>
                  <a:outerShdw blurRad="38100" dist="38100" dir="2700000" algn="tl">
                    <a:srgbClr val="000000">
                      <a:alpha val="43137"/>
                    </a:srgbClr>
                  </a:outerShdw>
                </a:effectLst>
              </a:rPr>
              <a:t>Allergen  Statement: </a:t>
            </a:r>
          </a:p>
          <a:p>
            <a:pPr marL="342900" lvl="0" indent="-342900" algn="just">
              <a:spcAft>
                <a:spcPts val="800"/>
              </a:spcAft>
              <a:buFont typeface="Symbol"/>
              <a:buChar char=""/>
            </a:pPr>
            <a:r>
              <a:rPr lang="en-US" sz="800" dirty="0">
                <a:solidFill>
                  <a:schemeClr val="tx1"/>
                </a:solidFill>
              </a:rPr>
              <a:t>Contains chicken, wheat, seafood. </a:t>
            </a:r>
          </a:p>
          <a:p>
            <a:pPr marL="342900" lvl="0" indent="-342900" algn="just">
              <a:spcAft>
                <a:spcPts val="800"/>
              </a:spcAft>
              <a:buFont typeface="Symbol"/>
              <a:buChar char=""/>
            </a:pPr>
            <a:r>
              <a:rPr lang="en-US" sz="800" dirty="0">
                <a:solidFill>
                  <a:schemeClr val="tx1"/>
                </a:solidFill>
              </a:rPr>
              <a:t>Contains butter</a:t>
            </a:r>
          </a:p>
          <a:p>
            <a:pPr marL="342900" lvl="0" indent="-342900" algn="just">
              <a:spcAft>
                <a:spcPts val="800"/>
              </a:spcAft>
              <a:buFont typeface="Symbol"/>
              <a:buChar char=""/>
            </a:pPr>
            <a:r>
              <a:rPr lang="en-US" sz="800" dirty="0">
                <a:solidFill>
                  <a:schemeClr val="tx1"/>
                </a:solidFill>
              </a:rPr>
              <a:t>Contains  pork and lamb</a:t>
            </a:r>
          </a:p>
          <a:p>
            <a:pPr algn="just">
              <a:spcAft>
                <a:spcPts val="800"/>
              </a:spcAft>
            </a:pPr>
            <a:r>
              <a:rPr lang="en-US" sz="800" b="1" dirty="0">
                <a:solidFill>
                  <a:schemeClr val="tx1"/>
                </a:solidFill>
              </a:rPr>
              <a:t>Hygiene Statement</a:t>
            </a:r>
          </a:p>
          <a:p>
            <a:pPr marL="342900" lvl="0" indent="-342900" algn="just">
              <a:spcAft>
                <a:spcPts val="800"/>
              </a:spcAft>
              <a:buFont typeface="Symbol"/>
              <a:buChar char=""/>
            </a:pPr>
            <a:r>
              <a:rPr lang="en-US" sz="800" dirty="0">
                <a:solidFill>
                  <a:schemeClr val="tx1"/>
                </a:solidFill>
              </a:rPr>
              <a:t>Customers are served in clean and sanitized serving dishes </a:t>
            </a:r>
          </a:p>
          <a:p>
            <a:pPr marL="342900" lvl="0" indent="-342900" algn="just">
              <a:spcAft>
                <a:spcPts val="800"/>
              </a:spcAft>
              <a:buFont typeface="Symbol"/>
              <a:buChar char=""/>
            </a:pPr>
            <a:r>
              <a:rPr lang="en-US" sz="800" dirty="0">
                <a:solidFill>
                  <a:schemeClr val="tx1"/>
                </a:solidFill>
              </a:rPr>
              <a:t>Avoid sneezing and into your hands and maintain distance at the dining space.</a:t>
            </a:r>
          </a:p>
          <a:p>
            <a:pPr algn="just">
              <a:spcAft>
                <a:spcPts val="800"/>
              </a:spcAft>
            </a:pPr>
            <a:r>
              <a:rPr lang="en-US" sz="800" b="1" dirty="0">
                <a:solidFill>
                  <a:schemeClr val="tx1"/>
                </a:solidFill>
              </a:rPr>
              <a:t>Calories  per dish </a:t>
            </a:r>
            <a:r>
              <a:rPr lang="en-US" sz="800" dirty="0">
                <a:solidFill>
                  <a:schemeClr val="tx1"/>
                </a:solidFill>
              </a:rPr>
              <a:t>: 300 to 400 calories for breakfast and 500 to 700 calories for diner and lunch</a:t>
            </a:r>
          </a:p>
          <a:p>
            <a:pPr algn="just">
              <a:spcAft>
                <a:spcPts val="800"/>
              </a:spcAft>
            </a:pPr>
            <a:r>
              <a:rPr lang="en-US" sz="800" b="1" dirty="0">
                <a:solidFill>
                  <a:schemeClr val="tx1"/>
                </a:solidFill>
              </a:rPr>
              <a:t>Time availability</a:t>
            </a:r>
            <a:r>
              <a:rPr lang="en-US" sz="800" dirty="0">
                <a:solidFill>
                  <a:schemeClr val="tx1"/>
                </a:solidFill>
              </a:rPr>
              <a:t>: The food items will e available from 10 am to 9 pm</a:t>
            </a:r>
          </a:p>
          <a:p>
            <a:pPr algn="just">
              <a:spcAft>
                <a:spcPts val="800"/>
              </a:spcAft>
            </a:pPr>
            <a:r>
              <a:rPr lang="en-US" sz="800" b="1" dirty="0">
                <a:solidFill>
                  <a:schemeClr val="tx1"/>
                </a:solidFill>
              </a:rPr>
              <a:t>Contact Details</a:t>
            </a:r>
            <a:r>
              <a:rPr lang="en-US" sz="800" dirty="0">
                <a:solidFill>
                  <a:schemeClr val="tx1"/>
                </a:solidFill>
              </a:rPr>
              <a:t>:  Customers could order their food using Telephone ( 085-2282822) and website and through online apps</a:t>
            </a:r>
          </a:p>
          <a:p>
            <a:pPr algn="just">
              <a:spcAft>
                <a:spcPts val="800"/>
              </a:spcAft>
            </a:pPr>
            <a:r>
              <a:rPr lang="en-US" sz="800" b="1" dirty="0">
                <a:solidFill>
                  <a:schemeClr val="tx1"/>
                </a:solidFill>
              </a:rPr>
              <a:t>Payment option</a:t>
            </a:r>
            <a:r>
              <a:rPr lang="en-US" sz="800" dirty="0">
                <a:solidFill>
                  <a:schemeClr val="tx1"/>
                </a:solidFill>
              </a:rPr>
              <a:t>: The customers could prefer online payment as well as cash. It is mainly recommended to use online method to pay for the food.</a:t>
            </a:r>
          </a:p>
        </p:txBody>
      </p:sp>
      <p:pic>
        <p:nvPicPr>
          <p:cNvPr id="14" name="Picture 2"/>
          <p:cNvPicPr>
            <a:picLocks noChangeAspect="1" noChangeArrowheads="1"/>
          </p:cNvPicPr>
          <p:nvPr/>
        </p:nvPicPr>
        <p:blipFill>
          <a:blip r:embed="rId2" cstate="print"/>
          <a:srcRect/>
          <a:stretch>
            <a:fillRect/>
          </a:stretch>
        </p:blipFill>
        <p:spPr bwMode="auto">
          <a:xfrm>
            <a:off x="2373389" y="5247140"/>
            <a:ext cx="152400" cy="152400"/>
          </a:xfrm>
          <a:prstGeom prst="rect">
            <a:avLst/>
          </a:prstGeom>
          <a:noFill/>
          <a:ln w="9525">
            <a:noFill/>
            <a:miter lim="800000"/>
            <a:headEnd/>
            <a:tailEnd/>
          </a:ln>
        </p:spPr>
      </p:pic>
      <p:pic>
        <p:nvPicPr>
          <p:cNvPr id="15" name="Picture 2"/>
          <p:cNvPicPr>
            <a:picLocks noChangeAspect="1" noChangeArrowheads="1"/>
          </p:cNvPicPr>
          <p:nvPr/>
        </p:nvPicPr>
        <p:blipFill>
          <a:blip r:embed="rId2" cstate="print"/>
          <a:srcRect/>
          <a:stretch>
            <a:fillRect/>
          </a:stretch>
        </p:blipFill>
        <p:spPr bwMode="auto">
          <a:xfrm>
            <a:off x="4953000" y="2244128"/>
            <a:ext cx="152400" cy="152400"/>
          </a:xfrm>
          <a:prstGeom prst="rect">
            <a:avLst/>
          </a:prstGeom>
          <a:noFill/>
          <a:ln w="9525">
            <a:noFill/>
            <a:miter lim="800000"/>
            <a:headEnd/>
            <a:tailEnd/>
          </a:ln>
        </p:spPr>
      </p:pic>
      <p:pic>
        <p:nvPicPr>
          <p:cNvPr id="16" name="Picture 2"/>
          <p:cNvPicPr>
            <a:picLocks noChangeAspect="1" noChangeArrowheads="1"/>
          </p:cNvPicPr>
          <p:nvPr/>
        </p:nvPicPr>
        <p:blipFill>
          <a:blip r:embed="rId2" cstate="print"/>
          <a:srcRect/>
          <a:stretch>
            <a:fillRect/>
          </a:stretch>
        </p:blipFill>
        <p:spPr bwMode="auto">
          <a:xfrm>
            <a:off x="4320847" y="2087572"/>
            <a:ext cx="152400" cy="152400"/>
          </a:xfrm>
          <a:prstGeom prst="rect">
            <a:avLst/>
          </a:prstGeom>
          <a:noFill/>
          <a:ln w="9525">
            <a:noFill/>
            <a:miter lim="800000"/>
            <a:headEnd/>
            <a:tailEnd/>
          </a:ln>
        </p:spPr>
      </p:pic>
      <p:pic>
        <p:nvPicPr>
          <p:cNvPr id="17" name="Picture 2"/>
          <p:cNvPicPr>
            <a:picLocks noChangeAspect="1" noChangeArrowheads="1"/>
          </p:cNvPicPr>
          <p:nvPr/>
        </p:nvPicPr>
        <p:blipFill>
          <a:blip r:embed="rId2" cstate="print"/>
          <a:srcRect/>
          <a:stretch>
            <a:fillRect/>
          </a:stretch>
        </p:blipFill>
        <p:spPr bwMode="auto">
          <a:xfrm>
            <a:off x="6248400" y="1835092"/>
            <a:ext cx="152400" cy="152400"/>
          </a:xfrm>
          <a:prstGeom prst="rect">
            <a:avLst/>
          </a:prstGeom>
          <a:noFill/>
          <a:ln w="9525">
            <a:noFill/>
            <a:miter lim="800000"/>
            <a:headEnd/>
            <a:tailEnd/>
          </a:ln>
        </p:spPr>
      </p:pic>
      <p:pic>
        <p:nvPicPr>
          <p:cNvPr id="18" name="Picture 2"/>
          <p:cNvPicPr>
            <a:picLocks noChangeAspect="1" noChangeArrowheads="1"/>
          </p:cNvPicPr>
          <p:nvPr/>
        </p:nvPicPr>
        <p:blipFill>
          <a:blip r:embed="rId2" cstate="print"/>
          <a:srcRect/>
          <a:stretch>
            <a:fillRect/>
          </a:stretch>
        </p:blipFill>
        <p:spPr bwMode="auto">
          <a:xfrm>
            <a:off x="4483312" y="1568392"/>
            <a:ext cx="152400" cy="152400"/>
          </a:xfrm>
          <a:prstGeom prst="rect">
            <a:avLst/>
          </a:prstGeom>
          <a:noFill/>
          <a:ln w="9525">
            <a:noFill/>
            <a:miter lim="800000"/>
            <a:headEnd/>
            <a:tailEnd/>
          </a:ln>
        </p:spPr>
      </p:pic>
      <p:pic>
        <p:nvPicPr>
          <p:cNvPr id="19" name="Picture 2"/>
          <p:cNvPicPr>
            <a:picLocks noChangeAspect="1" noChangeArrowheads="1"/>
          </p:cNvPicPr>
          <p:nvPr/>
        </p:nvPicPr>
        <p:blipFill>
          <a:blip r:embed="rId2" cstate="print"/>
          <a:srcRect/>
          <a:stretch>
            <a:fillRect/>
          </a:stretch>
        </p:blipFill>
        <p:spPr bwMode="auto">
          <a:xfrm>
            <a:off x="4406581" y="1326746"/>
            <a:ext cx="152400" cy="152400"/>
          </a:xfrm>
          <a:prstGeom prst="rect">
            <a:avLst/>
          </a:prstGeom>
          <a:noFill/>
          <a:ln w="9525">
            <a:noFill/>
            <a:miter lim="800000"/>
            <a:headEnd/>
            <a:tailEnd/>
          </a:ln>
        </p:spPr>
      </p:pic>
      <p:pic>
        <p:nvPicPr>
          <p:cNvPr id="11" name="Picture 2" descr="Food labelling requirements for declaration of Veg &amp; Non-Veg"/>
          <p:cNvPicPr>
            <a:picLocks noChangeAspect="1" noChangeArrowheads="1"/>
          </p:cNvPicPr>
          <p:nvPr/>
        </p:nvPicPr>
        <p:blipFill>
          <a:blip r:embed="rId3" cstate="print"/>
          <a:srcRect/>
          <a:stretch>
            <a:fillRect/>
          </a:stretch>
        </p:blipFill>
        <p:spPr bwMode="auto">
          <a:xfrm>
            <a:off x="2109475" y="1273233"/>
            <a:ext cx="176525" cy="152400"/>
          </a:xfrm>
          <a:prstGeom prst="rect">
            <a:avLst/>
          </a:prstGeom>
          <a:noFill/>
        </p:spPr>
      </p:pic>
      <p:pic>
        <p:nvPicPr>
          <p:cNvPr id="12" name="Picture 2" descr="Food labelling requirements for declaration of Veg &amp; Non-Veg"/>
          <p:cNvPicPr>
            <a:picLocks noChangeAspect="1" noChangeArrowheads="1"/>
          </p:cNvPicPr>
          <p:nvPr/>
        </p:nvPicPr>
        <p:blipFill>
          <a:blip r:embed="rId3" cstate="print"/>
          <a:srcRect/>
          <a:stretch>
            <a:fillRect/>
          </a:stretch>
        </p:blipFill>
        <p:spPr bwMode="auto">
          <a:xfrm>
            <a:off x="2347938" y="2070947"/>
            <a:ext cx="176525" cy="152400"/>
          </a:xfrm>
          <a:prstGeom prst="rect">
            <a:avLst/>
          </a:prstGeom>
          <a:noFill/>
        </p:spPr>
      </p:pic>
      <p:pic>
        <p:nvPicPr>
          <p:cNvPr id="13" name="Picture 2" descr="Food labelling requirements for declaration of Veg &amp; Non-Veg"/>
          <p:cNvPicPr>
            <a:picLocks noChangeAspect="1" noChangeArrowheads="1"/>
          </p:cNvPicPr>
          <p:nvPr/>
        </p:nvPicPr>
        <p:blipFill>
          <a:blip r:embed="rId3" cstate="print"/>
          <a:srcRect/>
          <a:stretch>
            <a:fillRect/>
          </a:stretch>
        </p:blipFill>
        <p:spPr bwMode="auto">
          <a:xfrm>
            <a:off x="1700525" y="3276600"/>
            <a:ext cx="176525" cy="152400"/>
          </a:xfrm>
          <a:prstGeom prst="rect">
            <a:avLst/>
          </a:prstGeom>
          <a:noFill/>
        </p:spPr>
      </p:pic>
      <p:pic>
        <p:nvPicPr>
          <p:cNvPr id="20" name="Picture 2" descr="Food labelling requirements for declaration of Veg &amp; Non-Veg"/>
          <p:cNvPicPr>
            <a:picLocks noChangeAspect="1" noChangeArrowheads="1"/>
          </p:cNvPicPr>
          <p:nvPr/>
        </p:nvPicPr>
        <p:blipFill>
          <a:blip r:embed="rId3" cstate="print"/>
          <a:srcRect/>
          <a:stretch>
            <a:fillRect/>
          </a:stretch>
        </p:blipFill>
        <p:spPr bwMode="auto">
          <a:xfrm>
            <a:off x="1322214" y="4622800"/>
            <a:ext cx="176525" cy="152400"/>
          </a:xfrm>
          <a:prstGeom prst="rect">
            <a:avLst/>
          </a:prstGeom>
          <a:noFill/>
        </p:spPr>
      </p:pic>
      <p:pic>
        <p:nvPicPr>
          <p:cNvPr id="21" name="Picture 2" descr="Food labelling requirements for declaration of Veg &amp; Non-Veg"/>
          <p:cNvPicPr>
            <a:picLocks noChangeAspect="1" noChangeArrowheads="1"/>
          </p:cNvPicPr>
          <p:nvPr/>
        </p:nvPicPr>
        <p:blipFill>
          <a:blip r:embed="rId3" cstate="print"/>
          <a:srcRect/>
          <a:stretch>
            <a:fillRect/>
          </a:stretch>
        </p:blipFill>
        <p:spPr bwMode="auto">
          <a:xfrm>
            <a:off x="1313494" y="5867400"/>
            <a:ext cx="176525" cy="152400"/>
          </a:xfrm>
          <a:prstGeom prst="rect">
            <a:avLst/>
          </a:prstGeom>
          <a:noFill/>
        </p:spPr>
      </p:pic>
      <p:sp>
        <p:nvSpPr>
          <p:cNvPr id="10" name="TextBox 9">
            <a:extLst>
              <a:ext uri="{FF2B5EF4-FFF2-40B4-BE49-F238E27FC236}">
                <a16:creationId xmlns:a16="http://schemas.microsoft.com/office/drawing/2014/main" id="{598047A7-DD5A-454C-FED7-1CF243BE7D92}"/>
              </a:ext>
            </a:extLst>
          </p:cNvPr>
          <p:cNvSpPr txBox="1"/>
          <p:nvPr/>
        </p:nvSpPr>
        <p:spPr>
          <a:xfrm>
            <a:off x="2914648" y="8534400"/>
            <a:ext cx="3746502" cy="861774"/>
          </a:xfrm>
          <a:prstGeom prst="rect">
            <a:avLst/>
          </a:prstGeom>
          <a:noFill/>
        </p:spPr>
        <p:txBody>
          <a:bodyPr wrap="square" rtlCol="0">
            <a:spAutoFit/>
          </a:bodyPr>
          <a:lstStyle/>
          <a:p>
            <a:r>
              <a:rPr lang="en-GB" sz="1000" b="0" i="1" dirty="0">
                <a:solidFill>
                  <a:srgbClr val="494949"/>
                </a:solidFill>
                <a:effectLst/>
                <a:latin typeface="arial" panose="020B0604020202020204" pitchFamily="34" charset="0"/>
              </a:rPr>
              <a:t>“Ewch i </a:t>
            </a:r>
            <a:r>
              <a:rPr lang="en-GB" sz="1000" b="0" i="1" dirty="0">
                <a:effectLst/>
                <a:latin typeface="arial" panose="020B0604020202020204" pitchFamily="34" charset="0"/>
                <a:hlinkClick r:id="rId4" tooltip="UK Goevernment website"/>
              </a:rPr>
              <a:t>food.gov.uk/ratings</a:t>
            </a:r>
            <a:r>
              <a:rPr lang="en-GB" sz="1000" b="0" i="1" dirty="0">
                <a:solidFill>
                  <a:srgbClr val="494949"/>
                </a:solidFill>
                <a:effectLst/>
                <a:latin typeface="arial" panose="020B0604020202020204" pitchFamily="34" charset="0"/>
              </a:rPr>
              <a:t> i ganfod sgôr hylendid bwyd ein busnes neu gofynnwch inni beth yw ein sgôr hylendid bwyd wrth archebu. / Go to </a:t>
            </a:r>
            <a:r>
              <a:rPr lang="en-GB" sz="1000" b="0" i="1" dirty="0">
                <a:effectLst/>
                <a:latin typeface="arial" panose="020B0604020202020204" pitchFamily="34" charset="0"/>
                <a:hlinkClick r:id="rId4" tooltip="UK Goevernment website"/>
              </a:rPr>
              <a:t>food.gov.uk/ratings</a:t>
            </a:r>
            <a:r>
              <a:rPr lang="en-GB" sz="1000" b="0" i="1" dirty="0">
                <a:solidFill>
                  <a:srgbClr val="494949"/>
                </a:solidFill>
                <a:effectLst/>
                <a:latin typeface="arial" panose="020B0604020202020204" pitchFamily="34" charset="0"/>
              </a:rPr>
              <a:t> to find out the food hygiene rating of our business or ask us for our food hygiene rating when you order”.</a:t>
            </a:r>
            <a:endParaRPr lang="en-GB" sz="1000" i="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9C4B31-0517-5D23-4742-F3067CDFA2B7}"/>
              </a:ext>
            </a:extLst>
          </p:cNvPr>
          <p:cNvSpPr>
            <a:spLocks noGrp="1"/>
          </p:cNvSpPr>
          <p:nvPr>
            <p:ph idx="1"/>
          </p:nvPr>
        </p:nvSpPr>
        <p:spPr>
          <a:xfrm>
            <a:off x="152400" y="533400"/>
            <a:ext cx="6172200" cy="6537502"/>
          </a:xfrm>
        </p:spPr>
        <p:txBody>
          <a:bodyPr>
            <a:normAutofit/>
          </a:bodyPr>
          <a:lstStyle/>
          <a:p>
            <a:pPr algn="just">
              <a:lnSpc>
                <a:spcPct val="150000"/>
              </a:lnSpc>
              <a:spcBef>
                <a:spcPts val="2400"/>
              </a:spcBef>
            </a:pPr>
            <a:r>
              <a:rPr lang="en-US" sz="12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References </a:t>
            </a:r>
            <a:endParaRPr lang="en-GB" sz="12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US" sz="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Landes</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E. (2022) </a:t>
            </a:r>
            <a:r>
              <a:rPr lang="en-US"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5 Healthy Benefits of Drinking Aloe Vera Juice</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https://www.healthline.com/health/food-nutrition/aloe-vera-juice-benefits (Accessed: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Share the pasta, (2022) </a:t>
            </a:r>
            <a:r>
              <a:rPr lang="en-US"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Spaghetti</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https://sharethepasta.org/pasta-shapes/spaghetti/ (Accessed: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Duff, J. (2022) </a:t>
            </a:r>
            <a:r>
              <a:rPr lang="en-US" sz="12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LAMB BREAST RECIPE | JUST 15 MINUTES TO PREPARE</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https://imhungryforthat.com/lamb-breast-recipe/(Accessed: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US" sz="12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Nagi</a:t>
            </a:r>
            <a:r>
              <a:rPr lang="en-US" sz="12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(2021) Chicken Kiev Available at: https://www.recipetineats.com/chicken-kiev/(Accessed: 30 May 2022)</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13068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TotalTime>
  <Words>720</Words>
  <Application>Microsoft Office PowerPoint</Application>
  <PresentationFormat>A4 Paper (210x297 mm)</PresentationFormat>
  <Paragraphs>66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Arial</vt:lpstr>
      <vt:lpstr>Calibri</vt:lpstr>
      <vt:lpstr>Symbol</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Radu Cimpoes</cp:lastModifiedBy>
  <cp:revision>1</cp:revision>
  <dcterms:created xsi:type="dcterms:W3CDTF">2006-08-16T00:00:00Z</dcterms:created>
  <dcterms:modified xsi:type="dcterms:W3CDTF">2022-06-15T07:56:16Z</dcterms:modified>
</cp:coreProperties>
</file>