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sldIdLst>
    <p:sldId id="256" r:id="rId2"/>
    <p:sldId id="281" r:id="rId3"/>
    <p:sldId id="305" r:id="rId4"/>
    <p:sldId id="275" r:id="rId5"/>
    <p:sldId id="277" r:id="rId6"/>
    <p:sldId id="300" r:id="rId7"/>
    <p:sldId id="304" r:id="rId8"/>
    <p:sldId id="282" r:id="rId9"/>
    <p:sldId id="293" r:id="rId10"/>
    <p:sldId id="270" r:id="rId11"/>
    <p:sldId id="284" r:id="rId12"/>
    <p:sldId id="299" r:id="rId13"/>
    <p:sldId id="286" r:id="rId14"/>
    <p:sldId id="292" r:id="rId15"/>
    <p:sldId id="291" r:id="rId16"/>
    <p:sldId id="296" r:id="rId17"/>
    <p:sldId id="294" r:id="rId18"/>
    <p:sldId id="295" r:id="rId19"/>
    <p:sldId id="307" r:id="rId20"/>
    <p:sldId id="309" r:id="rId21"/>
    <p:sldId id="310" r:id="rId22"/>
    <p:sldId id="30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81"/>
  </p:normalViewPr>
  <p:slideViewPr>
    <p:cSldViewPr snapToGrid="0" snapToObjects="1">
      <p:cViewPr varScale="1">
        <p:scale>
          <a:sx n="114" d="100"/>
          <a:sy n="114" d="100"/>
        </p:scale>
        <p:origin x="47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1D8570-F2DF-FA46-902E-A0024EB10AE8}" type="datetimeFigureOut">
              <a:rPr lang="en-US" smtClean="0"/>
              <a:t>5/14/18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50CE9FD8-DCFA-2243-8E7D-2A98B83EDEAA}" type="slidenum">
              <a:rPr lang="en-US" smtClean="0"/>
              <a:t>‹#›</a:t>
            </a:fld>
            <a:endParaRPr lang="en-US" dirty="0"/>
          </a:p>
        </p:txBody>
      </p:sp>
    </p:spTree>
    <p:extLst>
      <p:ext uri="{BB962C8B-B14F-4D97-AF65-F5344CB8AC3E}">
        <p14:creationId xmlns:p14="http://schemas.microsoft.com/office/powerpoint/2010/main" val="1957328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D8570-F2DF-FA46-902E-A0024EB10AE8}" type="datetimeFigureOut">
              <a:rPr lang="en-US" smtClean="0"/>
              <a:t>5/14/18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4017244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593667" y="6272784"/>
            <a:ext cx="2644309" cy="365125"/>
          </a:xfrm>
        </p:spPr>
        <p:txBody>
          <a:bodyPr/>
          <a:lstStyle/>
          <a:p>
            <a:fld id="{991D8570-F2DF-FA46-902E-A0024EB10AE8}" type="datetimeFigureOut">
              <a:rPr lang="en-US" smtClean="0"/>
              <a:t>5/14/18</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50CE9FD8-DCFA-2243-8E7D-2A98B83EDEAA}" type="slidenum">
              <a:rPr lang="en-US" smtClean="0"/>
              <a:t>‹#›</a:t>
            </a:fld>
            <a:endParaRPr lang="en-US" dirty="0"/>
          </a:p>
        </p:txBody>
      </p:sp>
    </p:spTree>
    <p:extLst>
      <p:ext uri="{BB962C8B-B14F-4D97-AF65-F5344CB8AC3E}">
        <p14:creationId xmlns:p14="http://schemas.microsoft.com/office/powerpoint/2010/main" val="1868280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1D8570-F2DF-FA46-902E-A0024EB10AE8}" type="datetimeFigureOut">
              <a:rPr lang="en-US" smtClean="0"/>
              <a:t>5/14/18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1825964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1D8570-F2DF-FA46-902E-A0024EB10AE8}" type="datetimeFigureOut">
              <a:rPr lang="en-US" smtClean="0"/>
              <a:t>5/14/18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0CE9FD8-DCFA-2243-8E7D-2A98B83EDEAA}"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105772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91D8570-F2DF-FA46-902E-A0024EB10AE8}" type="datetimeFigureOut">
              <a:rPr lang="en-US" smtClean="0"/>
              <a:t>5/14/18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0CE9FD8-DCFA-2243-8E7D-2A98B83EDEAA}" type="slidenum">
              <a:rPr lang="en-US" smtClean="0"/>
              <a:t>‹#›</a:t>
            </a:fld>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69581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1D8570-F2DF-FA46-902E-A0024EB10AE8}" type="datetimeFigureOut">
              <a:rPr lang="en-US" smtClean="0"/>
              <a:t>5/14/18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2396043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91D8570-F2DF-FA46-902E-A0024EB10AE8}" type="datetimeFigureOut">
              <a:rPr lang="en-US" smtClean="0"/>
              <a:t>5/14/18</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503603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91D8570-F2DF-FA46-902E-A0024EB10AE8}" type="datetimeFigureOut">
              <a:rPr lang="en-US" smtClean="0"/>
              <a:t>5/14/18</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4053029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1D8570-F2DF-FA46-902E-A0024EB10AE8}" type="datetimeFigureOut">
              <a:rPr lang="en-US" smtClean="0"/>
              <a:t>5/14/18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2764655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D8570-F2DF-FA46-902E-A0024EB10AE8}" type="datetimeFigureOut">
              <a:rPr lang="en-US" smtClean="0"/>
              <a:t>5/14/18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0CE9FD8-DCFA-2243-8E7D-2A98B83EDEAA}" type="slidenum">
              <a:rPr lang="en-US" smtClean="0"/>
              <a:t>‹#›</a:t>
            </a:fld>
            <a:endParaRPr lang="en-US" dirty="0"/>
          </a:p>
        </p:txBody>
      </p:sp>
    </p:spTree>
    <p:extLst>
      <p:ext uri="{BB962C8B-B14F-4D97-AF65-F5344CB8AC3E}">
        <p14:creationId xmlns:p14="http://schemas.microsoft.com/office/powerpoint/2010/main" val="2969471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50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991D8570-F2DF-FA46-902E-A0024EB10AE8}" type="datetimeFigureOut">
              <a:rPr lang="en-US" smtClean="0"/>
              <a:t>5/14/18</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50CE9FD8-DCFA-2243-8E7D-2A98B83EDEAA}" type="slidenum">
              <a:rPr lang="en-US" smtClean="0"/>
              <a:t>‹#›</a:t>
            </a:fld>
            <a:endParaRPr lang="en-US" dirty="0"/>
          </a:p>
        </p:txBody>
      </p:sp>
    </p:spTree>
    <p:extLst>
      <p:ext uri="{BB962C8B-B14F-4D97-AF65-F5344CB8AC3E}">
        <p14:creationId xmlns:p14="http://schemas.microsoft.com/office/powerpoint/2010/main" val="393733627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search-proquest-com.ezproxy.uwtsd.ac.uk/docview/1629457772?accountid=130472&amp;rfr_id=info:xri/sid:primo" TargetMode="External"/><Relationship Id="rId2" Type="http://schemas.openxmlformats.org/officeDocument/2006/relationships/hyperlink" Target="https://search-proquest-com.ezproxy.uwtsd.ac.uk/docview/223135521?accountid=130472&amp;rfr_id=info:xri/sid:primo" TargetMode="External"/><Relationship Id="rId1" Type="http://schemas.openxmlformats.org/officeDocument/2006/relationships/slideLayout" Target="../slideLayouts/slideLayout2.xml"/><Relationship Id="rId6" Type="http://schemas.openxmlformats.org/officeDocument/2006/relationships/hyperlink" Target="https://www.theguardian.com/voluntary-sector-network/2017/dec/07/charities-lose-at-least-258m-after-brexit-no-government-strategy" TargetMode="External"/><Relationship Id="rId5" Type="http://schemas.openxmlformats.org/officeDocument/2006/relationships/hyperlink" Target="https://trialsjournal.biomedcentral.com/articles/10.1186/1745-6215-12-109#Abs1" TargetMode="External"/><Relationship Id="rId4" Type="http://schemas.openxmlformats.org/officeDocument/2006/relationships/hyperlink" Target="https://www-sciencedirect-com.ezproxy.uwtsd.ac.uk/science/article/pii/S0005796716300249"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independent.co.uk/news/health/nhs-mental-health-services-children-turn-away-day-vulnerable-nspcc-study-a8047401.html" TargetMode="External"/><Relationship Id="rId3" Type="http://schemas.openxmlformats.org/officeDocument/2006/relationships/hyperlink" Target="https://www.bcgsearch.com/article/900044209/Top-5-Ways-to-Help-Your-Attorneys-Avoid-Overworking-and-Becoming-Addicted-to-Working-All-the-Time/" TargetMode="External"/><Relationship Id="rId7" Type="http://schemas.openxmlformats.org/officeDocument/2006/relationships/hyperlink" Target="http://publications.naturalengland.org.uk/publication/5748047200387072" TargetMode="External"/><Relationship Id="rId2" Type="http://schemas.openxmlformats.org/officeDocument/2006/relationships/hyperlink" Target="https://drawinglics.com/photos/208889/tips-for-group-discussion-gd-how-to-excel-in-a-group-discussion.py" TargetMode="External"/><Relationship Id="rId1" Type="http://schemas.openxmlformats.org/officeDocument/2006/relationships/slideLayout" Target="../slideLayouts/slideLayout2.xml"/><Relationship Id="rId6" Type="http://schemas.openxmlformats.org/officeDocument/2006/relationships/hyperlink" Target="https://allauthor.com/quotes/56074/" TargetMode="External"/><Relationship Id="rId5" Type="http://schemas.openxmlformats.org/officeDocument/2006/relationships/hyperlink" Target="http://kimklaverblogs.com/do-no-harm/" TargetMode="External"/><Relationship Id="rId4" Type="http://schemas.openxmlformats.org/officeDocument/2006/relationships/hyperlink" Target="https://mikefinnsfiction.wordpress.com/2012/04/15/how-much-money-is-enough-not-a-question-everyone-gets-to-ask/" TargetMode="External"/><Relationship Id="rId9" Type="http://schemas.openxmlformats.org/officeDocument/2006/relationships/hyperlink" Target="https://www.independent.co.uk/news/health/nhs-appointment-no-shows-waste-time-costs-1-billion-health-service-nurse-doctors-gps-a8137686.html"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gov.wales/newsroom/firstminister/2016/160920takingwalesforward/?lang=en" TargetMode="External"/><Relationship Id="rId3" Type="http://schemas.openxmlformats.org/officeDocument/2006/relationships/hyperlink" Target="https://www.youtube.com/watch?v=0NJDnEGWpzU" TargetMode="External"/><Relationship Id="rId7" Type="http://schemas.openxmlformats.org/officeDocument/2006/relationships/hyperlink" Target="https://www.nhs.uk/Services/trusts/ReviewsAndRatings/DefaultView.aspx?id=2859&amp;FeedbackId=1835332" TargetMode="External"/><Relationship Id="rId2" Type="http://schemas.openxmlformats.org/officeDocument/2006/relationships/hyperlink" Target="https://www.mind.org.uk/news-campaigns/news/new-report-shows-we-still-need-to-talk/" TargetMode="External"/><Relationship Id="rId1" Type="http://schemas.openxmlformats.org/officeDocument/2006/relationships/slideLayout" Target="../slideLayouts/slideLayout2.xml"/><Relationship Id="rId6" Type="http://schemas.openxmlformats.org/officeDocument/2006/relationships/hyperlink" Target="https://www.england.nhs.uk/wp-content/uploads/2017/03/NEXT-STEPS-ON-THE-NHS-FIVE-YEAR-FORWARD-VIEW.pdf" TargetMode="External"/><Relationship Id="rId5" Type="http://schemas.openxmlformats.org/officeDocument/2006/relationships/hyperlink" Target="https://www.england.nhs.uk/wp-content/uploads/2015/02/iapt-wait-times-guid.pdf" TargetMode="External"/><Relationship Id="rId4" Type="http://schemas.openxmlformats.org/officeDocument/2006/relationships/hyperlink" Target="https://www.mind.org.uk/information-support/drugs-and-treatments/ecotherapy/#.Wunbwy-ZM0o" TargetMode="External"/><Relationship Id="rId9" Type="http://schemas.openxmlformats.org/officeDocument/2006/relationships/hyperlink" Target="https://search-proquest-com.ezproxy.uwtsd.ac.uk/docview/1462484377?accountid=130472&amp;rfr_id=info:xri/sid:primo"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4FB52-468B-5444-A387-ED3ADDD76383}"/>
              </a:ext>
            </a:extLst>
          </p:cNvPr>
          <p:cNvSpPr>
            <a:spLocks noGrp="1"/>
          </p:cNvSpPr>
          <p:nvPr>
            <p:ph type="ctrTitle"/>
          </p:nvPr>
        </p:nvSpPr>
        <p:spPr>
          <a:xfrm>
            <a:off x="721525" y="4092498"/>
            <a:ext cx="7128933" cy="1315843"/>
          </a:xfrm>
        </p:spPr>
        <p:txBody>
          <a:bodyPr>
            <a:normAutofit fontScale="90000"/>
          </a:bodyPr>
          <a:lstStyle/>
          <a:p>
            <a:pPr algn="ctr"/>
            <a:r>
              <a:rPr lang="en-US" sz="5600" b="1" dirty="0">
                <a:solidFill>
                  <a:schemeClr val="accent1">
                    <a:lumMod val="50000"/>
                  </a:schemeClr>
                </a:solidFill>
              </a:rPr>
              <a:t>Evaluation</a:t>
            </a:r>
            <a:br>
              <a:rPr lang="en-US" sz="5600" b="1" dirty="0">
                <a:solidFill>
                  <a:schemeClr val="accent1">
                    <a:lumMod val="50000"/>
                  </a:schemeClr>
                </a:solidFill>
              </a:rPr>
            </a:br>
            <a:r>
              <a:rPr lang="en-US" sz="5600" b="1" dirty="0">
                <a:solidFill>
                  <a:schemeClr val="accent1">
                    <a:lumMod val="50000"/>
                  </a:schemeClr>
                </a:solidFill>
              </a:rPr>
              <a:t>of short-term counselling</a:t>
            </a:r>
            <a:br>
              <a:rPr lang="en-US" sz="5000" b="1" dirty="0">
                <a:solidFill>
                  <a:schemeClr val="accent1">
                    <a:lumMod val="50000"/>
                  </a:schemeClr>
                </a:solidFill>
              </a:rPr>
            </a:br>
            <a:br>
              <a:rPr lang="en-US" sz="5000" b="1" dirty="0">
                <a:solidFill>
                  <a:schemeClr val="accent1">
                    <a:lumMod val="50000"/>
                  </a:schemeClr>
                </a:solidFill>
              </a:rPr>
            </a:br>
            <a:br>
              <a:rPr lang="en-US" sz="5000" b="1" dirty="0">
                <a:solidFill>
                  <a:schemeClr val="accent1">
                    <a:lumMod val="50000"/>
                  </a:schemeClr>
                </a:solidFill>
              </a:rPr>
            </a:br>
            <a:r>
              <a:rPr lang="en-US" sz="3100" b="1" dirty="0">
                <a:solidFill>
                  <a:schemeClr val="accent1">
                    <a:lumMod val="50000"/>
                  </a:schemeClr>
                </a:solidFill>
              </a:rPr>
              <a:t>EMPIRICAL RESEARCH </a:t>
            </a:r>
            <a:br>
              <a:rPr lang="en-US" sz="3100" b="1" dirty="0">
                <a:solidFill>
                  <a:schemeClr val="accent1">
                    <a:lumMod val="50000"/>
                  </a:schemeClr>
                </a:solidFill>
              </a:rPr>
            </a:br>
            <a:r>
              <a:rPr lang="en-US" sz="3100" b="1" dirty="0">
                <a:solidFill>
                  <a:schemeClr val="accent1">
                    <a:lumMod val="50000"/>
                  </a:schemeClr>
                </a:solidFill>
              </a:rPr>
              <a:t>M6X00966</a:t>
            </a:r>
            <a:br>
              <a:rPr lang="en-US" sz="2700" b="1" dirty="0">
                <a:solidFill>
                  <a:schemeClr val="accent1">
                    <a:lumMod val="50000"/>
                  </a:schemeClr>
                </a:solidFill>
              </a:rPr>
            </a:br>
            <a:br>
              <a:rPr lang="en-US" sz="5000" b="1" dirty="0">
                <a:solidFill>
                  <a:schemeClr val="accent1">
                    <a:lumMod val="50000"/>
                  </a:schemeClr>
                </a:solidFill>
              </a:rPr>
            </a:br>
            <a:br>
              <a:rPr lang="en-US" sz="5000" b="1" dirty="0"/>
            </a:br>
            <a:br>
              <a:rPr lang="en-US" sz="5000" b="1" dirty="0"/>
            </a:br>
            <a:endParaRPr lang="en-US" sz="5000" b="1" dirty="0"/>
          </a:p>
        </p:txBody>
      </p:sp>
      <p:sp>
        <p:nvSpPr>
          <p:cNvPr id="3" name="Subtitle 2">
            <a:extLst>
              <a:ext uri="{FF2B5EF4-FFF2-40B4-BE49-F238E27FC236}">
                <a16:creationId xmlns:a16="http://schemas.microsoft.com/office/drawing/2014/main" id="{CD3E1F07-9149-454A-9214-1CA5F12C8E94}"/>
              </a:ext>
            </a:extLst>
          </p:cNvPr>
          <p:cNvSpPr>
            <a:spLocks noGrp="1"/>
          </p:cNvSpPr>
          <p:nvPr>
            <p:ph type="subTitle" idx="1"/>
          </p:nvPr>
        </p:nvSpPr>
        <p:spPr>
          <a:xfrm>
            <a:off x="8564136" y="1126273"/>
            <a:ext cx="2665141" cy="3256155"/>
          </a:xfrm>
        </p:spPr>
        <p:txBody>
          <a:bodyPr anchor="ctr">
            <a:noAutofit/>
          </a:bodyPr>
          <a:lstStyle/>
          <a:p>
            <a:pPr algn="r">
              <a:lnSpc>
                <a:spcPct val="100000"/>
              </a:lnSpc>
              <a:spcBef>
                <a:spcPts val="0"/>
              </a:spcBef>
            </a:pPr>
            <a:r>
              <a:rPr lang="en-US" sz="2400" b="1" dirty="0">
                <a:solidFill>
                  <a:schemeClr val="accent1">
                    <a:lumMod val="50000"/>
                  </a:schemeClr>
                </a:solidFill>
              </a:rPr>
              <a:t>BY     </a:t>
            </a:r>
          </a:p>
          <a:p>
            <a:pPr algn="r">
              <a:lnSpc>
                <a:spcPct val="100000"/>
              </a:lnSpc>
              <a:spcBef>
                <a:spcPts val="0"/>
              </a:spcBef>
            </a:pPr>
            <a:r>
              <a:rPr lang="en-US" sz="2400" b="1" dirty="0">
                <a:solidFill>
                  <a:schemeClr val="accent1">
                    <a:lumMod val="50000"/>
                  </a:schemeClr>
                </a:solidFill>
              </a:rPr>
              <a:t>HELEN ENSER MORGAN</a:t>
            </a:r>
          </a:p>
          <a:p>
            <a:pPr algn="r"/>
            <a:r>
              <a:rPr lang="en-US" sz="2400" b="1" dirty="0">
                <a:solidFill>
                  <a:schemeClr val="accent1">
                    <a:lumMod val="50000"/>
                  </a:schemeClr>
                </a:solidFill>
              </a:rPr>
              <a:t>P148022</a:t>
            </a:r>
          </a:p>
          <a:p>
            <a:pPr algn="r"/>
            <a:r>
              <a:rPr lang="en-US" sz="2400" b="1" dirty="0">
                <a:solidFill>
                  <a:schemeClr val="accent1">
                    <a:lumMod val="50000"/>
                  </a:schemeClr>
                </a:solidFill>
              </a:rPr>
              <a:t>TUTOR: BEVERLY COLE</a:t>
            </a:r>
          </a:p>
        </p:txBody>
      </p:sp>
      <p:pic>
        <p:nvPicPr>
          <p:cNvPr id="27" name="Picture 26">
            <a:extLst>
              <a:ext uri="{FF2B5EF4-FFF2-40B4-BE49-F238E27FC236}">
                <a16:creationId xmlns:a16="http://schemas.microsoft.com/office/drawing/2014/main" id="{BF115A09-4EBB-2F4E-B371-D1D6A87B9FDC}"/>
              </a:ext>
            </a:extLst>
          </p:cNvPr>
          <p:cNvPicPr>
            <a:picLocks noChangeAspect="1"/>
          </p:cNvPicPr>
          <p:nvPr/>
        </p:nvPicPr>
        <p:blipFill>
          <a:blip r:embed="rId2"/>
          <a:stretch>
            <a:fillRect/>
          </a:stretch>
        </p:blipFill>
        <p:spPr>
          <a:xfrm>
            <a:off x="170527" y="5720576"/>
            <a:ext cx="2070868" cy="1137424"/>
          </a:xfrm>
          <a:prstGeom prst="rect">
            <a:avLst/>
          </a:prstGeom>
        </p:spPr>
      </p:pic>
    </p:spTree>
    <p:extLst>
      <p:ext uri="{BB962C8B-B14F-4D97-AF65-F5344CB8AC3E}">
        <p14:creationId xmlns:p14="http://schemas.microsoft.com/office/powerpoint/2010/main" val="749133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E42DCB0-BB5B-5E4C-A640-0BD39E2777EF}"/>
              </a:ext>
            </a:extLst>
          </p:cNvPr>
          <p:cNvSpPr>
            <a:spLocks noGrp="1"/>
          </p:cNvSpPr>
          <p:nvPr>
            <p:ph type="title"/>
          </p:nvPr>
        </p:nvSpPr>
        <p:spPr>
          <a:xfrm>
            <a:off x="1069848" y="484632"/>
            <a:ext cx="10058400" cy="1609344"/>
          </a:xfrm>
        </p:spPr>
        <p:txBody>
          <a:bodyPr>
            <a:normAutofit/>
          </a:bodyPr>
          <a:lstStyle/>
          <a:p>
            <a:pPr algn="ctr"/>
            <a:r>
              <a:rPr lang="en-US" sz="5000" b="1" dirty="0">
                <a:solidFill>
                  <a:schemeClr val="accent1">
                    <a:lumMod val="50000"/>
                  </a:schemeClr>
                </a:solidFill>
              </a:rPr>
              <a:t>ABSTRACT</a:t>
            </a:r>
          </a:p>
        </p:txBody>
      </p:sp>
      <p:sp>
        <p:nvSpPr>
          <p:cNvPr id="3" name="Content Placeholder 2">
            <a:extLst>
              <a:ext uri="{FF2B5EF4-FFF2-40B4-BE49-F238E27FC236}">
                <a16:creationId xmlns:a16="http://schemas.microsoft.com/office/drawing/2014/main" id="{DBF74631-7D49-B84B-9D7C-CEEA52208EA3}"/>
              </a:ext>
            </a:extLst>
          </p:cNvPr>
          <p:cNvSpPr>
            <a:spLocks noGrp="1"/>
          </p:cNvSpPr>
          <p:nvPr>
            <p:ph idx="1"/>
          </p:nvPr>
        </p:nvSpPr>
        <p:spPr>
          <a:xfrm>
            <a:off x="836341" y="2543175"/>
            <a:ext cx="10291907" cy="4192161"/>
          </a:xfrm>
        </p:spPr>
        <p:txBody>
          <a:bodyPr>
            <a:normAutofit/>
          </a:bodyPr>
          <a:lstStyle/>
          <a:p>
            <a:r>
              <a:rPr lang="en-US" sz="2800" b="1" dirty="0">
                <a:solidFill>
                  <a:schemeClr val="accent1">
                    <a:lumMod val="50000"/>
                  </a:schemeClr>
                </a:solidFill>
              </a:rPr>
              <a:t>Evaluation of short-term therapy </a:t>
            </a:r>
          </a:p>
          <a:p>
            <a:r>
              <a:rPr lang="en-US" sz="2800" b="1" dirty="0">
                <a:solidFill>
                  <a:schemeClr val="accent1">
                    <a:lumMod val="50000"/>
                  </a:schemeClr>
                </a:solidFill>
              </a:rPr>
              <a:t>Clients ending therapy feeling worse </a:t>
            </a:r>
          </a:p>
          <a:p>
            <a:r>
              <a:rPr lang="en-US" sz="2800" b="1" dirty="0">
                <a:solidFill>
                  <a:schemeClr val="accent1">
                    <a:lumMod val="50000"/>
                  </a:schemeClr>
                </a:solidFill>
              </a:rPr>
              <a:t>Data collected through a Focus Group</a:t>
            </a:r>
          </a:p>
          <a:p>
            <a:r>
              <a:rPr lang="en-US" sz="2800" b="1" dirty="0">
                <a:solidFill>
                  <a:schemeClr val="accent1">
                    <a:lumMod val="50000"/>
                  </a:schemeClr>
                </a:solidFill>
              </a:rPr>
              <a:t>Method: Thematic Analysis (Braun and Clarke, 2006)</a:t>
            </a:r>
          </a:p>
          <a:p>
            <a:r>
              <a:rPr lang="en-US" sz="2800" b="1" dirty="0">
                <a:solidFill>
                  <a:schemeClr val="accent1">
                    <a:lumMod val="50000"/>
                  </a:schemeClr>
                </a:solidFill>
              </a:rPr>
              <a:t>Inconclusive results as group felt six weeks is inadequate</a:t>
            </a:r>
          </a:p>
          <a:p>
            <a:r>
              <a:rPr lang="en-US" sz="2800" b="1" dirty="0">
                <a:solidFill>
                  <a:schemeClr val="accent1">
                    <a:lumMod val="50000"/>
                  </a:schemeClr>
                </a:solidFill>
              </a:rPr>
              <a:t>Lack of funding</a:t>
            </a:r>
          </a:p>
          <a:p>
            <a:r>
              <a:rPr lang="en-US" sz="2800" b="1" dirty="0">
                <a:solidFill>
                  <a:schemeClr val="accent1">
                    <a:lumMod val="50000"/>
                  </a:schemeClr>
                </a:solidFill>
              </a:rPr>
              <a:t>NHS crisis</a:t>
            </a:r>
          </a:p>
          <a:p>
            <a:endParaRPr lang="en-US" sz="2800" dirty="0"/>
          </a:p>
        </p:txBody>
      </p:sp>
    </p:spTree>
    <p:extLst>
      <p:ext uri="{BB962C8B-B14F-4D97-AF65-F5344CB8AC3E}">
        <p14:creationId xmlns:p14="http://schemas.microsoft.com/office/powerpoint/2010/main" val="2541797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E42DCB0-BB5B-5E4C-A640-0BD39E2777EF}"/>
              </a:ext>
            </a:extLst>
          </p:cNvPr>
          <p:cNvSpPr>
            <a:spLocks noGrp="1"/>
          </p:cNvSpPr>
          <p:nvPr>
            <p:ph type="title"/>
          </p:nvPr>
        </p:nvSpPr>
        <p:spPr>
          <a:xfrm>
            <a:off x="1069848" y="484632"/>
            <a:ext cx="10058400" cy="1609344"/>
          </a:xfrm>
        </p:spPr>
        <p:txBody>
          <a:bodyPr>
            <a:normAutofit/>
          </a:bodyPr>
          <a:lstStyle/>
          <a:p>
            <a:pPr algn="ctr"/>
            <a:r>
              <a:rPr lang="en-US" sz="5000" b="1" dirty="0">
                <a:solidFill>
                  <a:schemeClr val="accent1">
                    <a:lumMod val="50000"/>
                  </a:schemeClr>
                </a:solidFill>
              </a:rPr>
              <a:t>INTRODUCTION</a:t>
            </a:r>
          </a:p>
        </p:txBody>
      </p:sp>
      <p:sp>
        <p:nvSpPr>
          <p:cNvPr id="3" name="Content Placeholder 2">
            <a:extLst>
              <a:ext uri="{FF2B5EF4-FFF2-40B4-BE49-F238E27FC236}">
                <a16:creationId xmlns:a16="http://schemas.microsoft.com/office/drawing/2014/main" id="{DBF74631-7D49-B84B-9D7C-CEEA52208EA3}"/>
              </a:ext>
            </a:extLst>
          </p:cNvPr>
          <p:cNvSpPr>
            <a:spLocks noGrp="1"/>
          </p:cNvSpPr>
          <p:nvPr>
            <p:ph idx="1"/>
          </p:nvPr>
        </p:nvSpPr>
        <p:spPr>
          <a:xfrm>
            <a:off x="902580" y="2252546"/>
            <a:ext cx="10058400" cy="4237464"/>
          </a:xfrm>
        </p:spPr>
        <p:txBody>
          <a:bodyPr>
            <a:normAutofit/>
          </a:bodyPr>
          <a:lstStyle/>
          <a:p>
            <a:pPr marL="0" indent="0">
              <a:buNone/>
            </a:pPr>
            <a:endParaRPr lang="en-US" sz="2800" b="1" dirty="0">
              <a:solidFill>
                <a:schemeClr val="accent1">
                  <a:lumMod val="50000"/>
                </a:schemeClr>
              </a:solidFill>
            </a:endParaRPr>
          </a:p>
          <a:p>
            <a:r>
              <a:rPr lang="en-US" sz="2800" b="1" dirty="0">
                <a:solidFill>
                  <a:schemeClr val="accent1">
                    <a:lumMod val="50000"/>
                  </a:schemeClr>
                </a:solidFill>
              </a:rPr>
              <a:t>SHORT-TERM COUNSELLING</a:t>
            </a:r>
          </a:p>
          <a:p>
            <a:r>
              <a:rPr lang="en-US" sz="2800" b="1" dirty="0">
                <a:solidFill>
                  <a:schemeClr val="accent1">
                    <a:lumMod val="50000"/>
                  </a:schemeClr>
                </a:solidFill>
              </a:rPr>
              <a:t>FOCUS GROUP</a:t>
            </a:r>
          </a:p>
          <a:p>
            <a:r>
              <a:rPr lang="en-US" sz="2800" b="1" dirty="0">
                <a:solidFill>
                  <a:schemeClr val="accent1">
                    <a:lumMod val="50000"/>
                  </a:schemeClr>
                </a:solidFill>
              </a:rPr>
              <a:t>METHOD</a:t>
            </a:r>
          </a:p>
          <a:p>
            <a:r>
              <a:rPr lang="en-US" sz="2800" b="1" dirty="0">
                <a:solidFill>
                  <a:schemeClr val="accent1">
                    <a:lumMod val="50000"/>
                  </a:schemeClr>
                </a:solidFill>
              </a:rPr>
              <a:t>RESULTS</a:t>
            </a:r>
          </a:p>
          <a:p>
            <a:r>
              <a:rPr lang="en-US" sz="2800" b="1" dirty="0">
                <a:solidFill>
                  <a:schemeClr val="accent1">
                    <a:lumMod val="50000"/>
                  </a:schemeClr>
                </a:solidFill>
              </a:rPr>
              <a:t>IMPLICATIONS AND RECOMMENDATIONS</a:t>
            </a:r>
          </a:p>
          <a:p>
            <a:r>
              <a:rPr lang="en-US" sz="2800" b="1" dirty="0">
                <a:solidFill>
                  <a:schemeClr val="accent1">
                    <a:lumMod val="50000"/>
                  </a:schemeClr>
                </a:solidFill>
              </a:rPr>
              <a:t>CONCLUSION  </a:t>
            </a:r>
          </a:p>
          <a:p>
            <a:endParaRPr lang="en-US" sz="2800" dirty="0"/>
          </a:p>
        </p:txBody>
      </p:sp>
    </p:spTree>
    <p:extLst>
      <p:ext uri="{BB962C8B-B14F-4D97-AF65-F5344CB8AC3E}">
        <p14:creationId xmlns:p14="http://schemas.microsoft.com/office/powerpoint/2010/main" val="4275241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D8D4E54-5589-0F4D-AC68-94577DB158CD}"/>
              </a:ext>
            </a:extLst>
          </p:cNvPr>
          <p:cNvSpPr>
            <a:spLocks noGrp="1"/>
          </p:cNvSpPr>
          <p:nvPr>
            <p:ph type="title"/>
          </p:nvPr>
        </p:nvSpPr>
        <p:spPr>
          <a:xfrm>
            <a:off x="914400" y="484632"/>
            <a:ext cx="10213848" cy="1609344"/>
          </a:xfrm>
        </p:spPr>
        <p:txBody>
          <a:bodyPr>
            <a:normAutofit/>
          </a:bodyPr>
          <a:lstStyle/>
          <a:p>
            <a:pPr algn="ctr"/>
            <a:r>
              <a:rPr lang="en-US" sz="5000" b="1" dirty="0">
                <a:solidFill>
                  <a:schemeClr val="accent1">
                    <a:lumMod val="50000"/>
                  </a:schemeClr>
                </a:solidFill>
              </a:rPr>
              <a:t>SHORT-TERM COUNSELLING</a:t>
            </a:r>
          </a:p>
        </p:txBody>
      </p:sp>
      <p:sp>
        <p:nvSpPr>
          <p:cNvPr id="7" name="Content Placeholder 6">
            <a:extLst>
              <a:ext uri="{FF2B5EF4-FFF2-40B4-BE49-F238E27FC236}">
                <a16:creationId xmlns:a16="http://schemas.microsoft.com/office/drawing/2014/main" id="{BB2CD4C1-B7E7-D64C-ACFC-DA3A50FA463A}"/>
              </a:ext>
            </a:extLst>
          </p:cNvPr>
          <p:cNvSpPr>
            <a:spLocks noGrp="1"/>
          </p:cNvSpPr>
          <p:nvPr>
            <p:ph idx="1"/>
          </p:nvPr>
        </p:nvSpPr>
        <p:spPr>
          <a:xfrm>
            <a:off x="167269" y="2118732"/>
            <a:ext cx="12024732" cy="4661209"/>
          </a:xfrm>
        </p:spPr>
        <p:txBody>
          <a:bodyPr>
            <a:normAutofit/>
          </a:bodyPr>
          <a:lstStyle/>
          <a:p>
            <a:endParaRPr lang="en-GB" dirty="0"/>
          </a:p>
          <a:p>
            <a:r>
              <a:rPr lang="en-GB" sz="2800" b="1" dirty="0">
                <a:solidFill>
                  <a:schemeClr val="accent1">
                    <a:lumMod val="50000"/>
                  </a:schemeClr>
                </a:solidFill>
              </a:rPr>
              <a:t>Inconclusive results upon evaluation on the effectiveness of short-term counselling </a:t>
            </a:r>
            <a:r>
              <a:rPr lang="en-GB" sz="1400" b="1" dirty="0">
                <a:solidFill>
                  <a:schemeClr val="accent1">
                    <a:lumMod val="50000"/>
                  </a:schemeClr>
                </a:solidFill>
              </a:rPr>
              <a:t>(Dent and Raftery, 2011) </a:t>
            </a:r>
          </a:p>
          <a:p>
            <a:r>
              <a:rPr lang="en-GB" sz="2800" b="1" dirty="0">
                <a:solidFill>
                  <a:schemeClr val="accent1">
                    <a:lumMod val="50000"/>
                  </a:schemeClr>
                </a:solidFill>
              </a:rPr>
              <a:t>Lack of support for people in need of long-term counselling</a:t>
            </a:r>
            <a:r>
              <a:rPr lang="en-GB" sz="3000" b="1" dirty="0">
                <a:solidFill>
                  <a:schemeClr val="accent1">
                    <a:lumMod val="50000"/>
                  </a:schemeClr>
                </a:solidFill>
              </a:rPr>
              <a:t> </a:t>
            </a:r>
            <a:r>
              <a:rPr lang="en-GB" sz="1400" b="1" dirty="0">
                <a:solidFill>
                  <a:schemeClr val="accent1">
                    <a:lumMod val="50000"/>
                  </a:schemeClr>
                </a:solidFill>
              </a:rPr>
              <a:t>(MIND, 2013) </a:t>
            </a:r>
          </a:p>
          <a:p>
            <a:r>
              <a:rPr lang="en-GB" sz="2800" b="1" dirty="0">
                <a:solidFill>
                  <a:schemeClr val="accent1">
                    <a:lumMod val="50000"/>
                  </a:schemeClr>
                </a:solidFill>
              </a:rPr>
              <a:t>People being turned away from short-term counselling </a:t>
            </a:r>
            <a:r>
              <a:rPr lang="en-GB" sz="1400" b="1" dirty="0">
                <a:solidFill>
                  <a:schemeClr val="accent1">
                    <a:lumMod val="50000"/>
                  </a:schemeClr>
                </a:solidFill>
              </a:rPr>
              <a:t>(Williams, 2013)</a:t>
            </a:r>
          </a:p>
          <a:p>
            <a:r>
              <a:rPr lang="en-GB" sz="2800" b="1" dirty="0">
                <a:solidFill>
                  <a:schemeClr val="accent1">
                    <a:lumMod val="50000"/>
                  </a:schemeClr>
                </a:solidFill>
              </a:rPr>
              <a:t>Clients leaving therapy in a worse state than when they started </a:t>
            </a:r>
            <a:r>
              <a:rPr lang="en-GB" sz="1400" b="1" dirty="0">
                <a:solidFill>
                  <a:schemeClr val="accent1">
                    <a:lumMod val="50000"/>
                  </a:schemeClr>
                </a:solidFill>
              </a:rPr>
              <a:t>(MIND, 2013) </a:t>
            </a:r>
            <a:endParaRPr lang="en-GB" sz="2800" b="1" dirty="0">
              <a:solidFill>
                <a:schemeClr val="accent1">
                  <a:lumMod val="50000"/>
                </a:schemeClr>
              </a:solidFill>
            </a:endParaRPr>
          </a:p>
          <a:p>
            <a:r>
              <a:rPr lang="en-GB" sz="2800" b="1" dirty="0">
                <a:solidFill>
                  <a:schemeClr val="accent1">
                    <a:lumMod val="50000"/>
                  </a:schemeClr>
                </a:solidFill>
              </a:rPr>
              <a:t>A search to bridge the gap from the current six-week to a longer term solution</a:t>
            </a:r>
          </a:p>
          <a:p>
            <a:endParaRPr lang="en-US" dirty="0"/>
          </a:p>
        </p:txBody>
      </p:sp>
    </p:spTree>
    <p:extLst>
      <p:ext uri="{BB962C8B-B14F-4D97-AF65-F5344CB8AC3E}">
        <p14:creationId xmlns:p14="http://schemas.microsoft.com/office/powerpoint/2010/main" val="275397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a:off x="1069848" y="484632"/>
            <a:ext cx="10058400" cy="1609344"/>
          </a:xfrm>
        </p:spPr>
        <p:txBody>
          <a:bodyPr>
            <a:normAutofit/>
          </a:bodyPr>
          <a:lstStyle/>
          <a:p>
            <a:pPr algn="ctr"/>
            <a:r>
              <a:rPr lang="en-US" sz="5000" b="1" dirty="0">
                <a:solidFill>
                  <a:schemeClr val="accent1">
                    <a:lumMod val="50000"/>
                  </a:schemeClr>
                </a:solidFill>
              </a:rPr>
              <a:t>FOCUS GROUP</a:t>
            </a:r>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1069848" y="2320412"/>
            <a:ext cx="10058400" cy="3851787"/>
          </a:xfrm>
        </p:spPr>
        <p:txBody>
          <a:bodyPr>
            <a:normAutofit/>
          </a:bodyPr>
          <a:lstStyle/>
          <a:p>
            <a:pPr marL="0" indent="0">
              <a:buNone/>
            </a:pPr>
            <a:endParaRPr lang="en-GB" dirty="0"/>
          </a:p>
          <a:p>
            <a:endParaRPr lang="en-US" dirty="0"/>
          </a:p>
        </p:txBody>
      </p:sp>
      <p:pic>
        <p:nvPicPr>
          <p:cNvPr id="5" name="Picture 4">
            <a:extLst>
              <a:ext uri="{FF2B5EF4-FFF2-40B4-BE49-F238E27FC236}">
                <a16:creationId xmlns:a16="http://schemas.microsoft.com/office/drawing/2014/main" id="{604C970E-3B55-CE40-8168-9CDAB9AD1C74}"/>
              </a:ext>
            </a:extLst>
          </p:cNvPr>
          <p:cNvPicPr>
            <a:picLocks noChangeAspect="1"/>
          </p:cNvPicPr>
          <p:nvPr/>
        </p:nvPicPr>
        <p:blipFill>
          <a:blip r:embed="rId4"/>
          <a:stretch>
            <a:fillRect/>
          </a:stretch>
        </p:blipFill>
        <p:spPr>
          <a:xfrm>
            <a:off x="3222702" y="2462406"/>
            <a:ext cx="5169675" cy="3873500"/>
          </a:xfrm>
          <a:prstGeom prst="rect">
            <a:avLst/>
          </a:prstGeom>
          <a:effectLst>
            <a:softEdge rad="127000"/>
          </a:effectLst>
        </p:spPr>
      </p:pic>
    </p:spTree>
    <p:extLst>
      <p:ext uri="{BB962C8B-B14F-4D97-AF65-F5344CB8AC3E}">
        <p14:creationId xmlns:p14="http://schemas.microsoft.com/office/powerpoint/2010/main" val="1869968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a:off x="1069848" y="484632"/>
            <a:ext cx="10058400" cy="1609344"/>
          </a:xfrm>
        </p:spPr>
        <p:txBody>
          <a:bodyPr>
            <a:normAutofit/>
          </a:bodyPr>
          <a:lstStyle/>
          <a:p>
            <a:pPr algn="ctr"/>
            <a:r>
              <a:rPr lang="en-US" sz="5000" b="1" dirty="0">
                <a:solidFill>
                  <a:schemeClr val="accent1">
                    <a:lumMod val="50000"/>
                  </a:schemeClr>
                </a:solidFill>
              </a:rPr>
              <a:t>RESEARCH QUESTIONS</a:t>
            </a:r>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78058" y="1471961"/>
            <a:ext cx="12188282" cy="5486401"/>
          </a:xfrm>
        </p:spPr>
        <p:txBody>
          <a:bodyPr>
            <a:noAutofit/>
          </a:bodyPr>
          <a:lstStyle/>
          <a:p>
            <a:pPr marL="0" indent="0">
              <a:buNone/>
            </a:pPr>
            <a:endParaRPr lang="en-GB" sz="2400" dirty="0"/>
          </a:p>
          <a:p>
            <a:endParaRPr lang="en-GB" sz="2300" b="1" dirty="0">
              <a:solidFill>
                <a:schemeClr val="accent1">
                  <a:lumMod val="50000"/>
                </a:schemeClr>
              </a:solidFill>
            </a:endParaRPr>
          </a:p>
          <a:p>
            <a:endParaRPr lang="en-GB" sz="2300" b="1" dirty="0">
              <a:solidFill>
                <a:schemeClr val="accent1">
                  <a:lumMod val="50000"/>
                </a:schemeClr>
              </a:solidFill>
            </a:endParaRPr>
          </a:p>
          <a:p>
            <a:endParaRPr lang="en-GB" sz="2300" b="1" dirty="0">
              <a:solidFill>
                <a:schemeClr val="accent1">
                  <a:lumMod val="50000"/>
                </a:schemeClr>
              </a:solidFill>
            </a:endParaRPr>
          </a:p>
          <a:p>
            <a:r>
              <a:rPr lang="en-GB" sz="2800" b="1" dirty="0">
                <a:solidFill>
                  <a:schemeClr val="accent1">
                    <a:lumMod val="50000"/>
                  </a:schemeClr>
                </a:solidFill>
              </a:rPr>
              <a:t>According to research many clients having short-term counselling feel worse rather than better when the therapy ends. How effective do you think the current six-week maximum duration of therapy that is provided by most government bodies and organisations is?</a:t>
            </a:r>
            <a:r>
              <a:rPr lang="en-GB" sz="2800" b="1" i="1" dirty="0">
                <a:solidFill>
                  <a:schemeClr val="accent1">
                    <a:lumMod val="50000"/>
                  </a:schemeClr>
                </a:solidFill>
              </a:rPr>
              <a:t>  </a:t>
            </a:r>
            <a:endParaRPr lang="en-GB" sz="2800" b="1" dirty="0">
              <a:solidFill>
                <a:schemeClr val="accent1">
                  <a:lumMod val="50000"/>
                </a:schemeClr>
              </a:solidFill>
            </a:endParaRPr>
          </a:p>
          <a:p>
            <a:pPr marL="0" indent="0">
              <a:buNone/>
            </a:pPr>
            <a:endParaRPr lang="en-US" sz="2400" dirty="0"/>
          </a:p>
        </p:txBody>
      </p:sp>
    </p:spTree>
    <p:extLst>
      <p:ext uri="{BB962C8B-B14F-4D97-AF65-F5344CB8AC3E}">
        <p14:creationId xmlns:p14="http://schemas.microsoft.com/office/powerpoint/2010/main" val="1205525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a:off x="1069848" y="484632"/>
            <a:ext cx="10058400" cy="1609344"/>
          </a:xfrm>
        </p:spPr>
        <p:txBody>
          <a:bodyPr>
            <a:normAutofit/>
          </a:bodyPr>
          <a:lstStyle/>
          <a:p>
            <a:pPr algn="ctr"/>
            <a:r>
              <a:rPr lang="en-US" sz="5000" b="1" dirty="0">
                <a:solidFill>
                  <a:schemeClr val="accent1">
                    <a:lumMod val="50000"/>
                  </a:schemeClr>
                </a:solidFill>
              </a:rPr>
              <a:t>RESEARCH QUESTIONS</a:t>
            </a:r>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0" y="970157"/>
            <a:ext cx="12110224" cy="5988206"/>
          </a:xfrm>
        </p:spPr>
        <p:txBody>
          <a:bodyPr>
            <a:noAutofit/>
          </a:bodyPr>
          <a:lstStyle/>
          <a:p>
            <a:pPr marL="0" indent="0">
              <a:buNone/>
            </a:pPr>
            <a:endParaRPr lang="en-GB" sz="2400" dirty="0"/>
          </a:p>
          <a:p>
            <a:endParaRPr lang="en-GB" sz="2300" b="1" i="1" dirty="0">
              <a:solidFill>
                <a:schemeClr val="accent1">
                  <a:lumMod val="50000"/>
                </a:schemeClr>
              </a:solidFill>
            </a:endParaRPr>
          </a:p>
          <a:p>
            <a:pPr marL="0" indent="0">
              <a:buNone/>
            </a:pPr>
            <a:endParaRPr lang="en-GB" sz="2300" b="1" i="1" dirty="0">
              <a:solidFill>
                <a:schemeClr val="accent1">
                  <a:lumMod val="50000"/>
                </a:schemeClr>
              </a:solidFill>
            </a:endParaRPr>
          </a:p>
          <a:p>
            <a:r>
              <a:rPr lang="en-GB" sz="2600" b="1" dirty="0">
                <a:solidFill>
                  <a:schemeClr val="accent1">
                    <a:lumMod val="50000"/>
                  </a:schemeClr>
                </a:solidFill>
              </a:rPr>
              <a:t>1: What are your views on the current 6-week limit of counselling sessions that most organisations provide?</a:t>
            </a:r>
          </a:p>
          <a:p>
            <a:r>
              <a:rPr lang="en-GB" sz="2600" b="1" dirty="0">
                <a:solidFill>
                  <a:schemeClr val="accent1">
                    <a:lumMod val="50000"/>
                  </a:schemeClr>
                </a:solidFill>
              </a:rPr>
              <a:t>2: What are your thoughts on people being refused therapy if their needs are long term and there simply isn’t the budget to provide this?</a:t>
            </a:r>
          </a:p>
          <a:p>
            <a:r>
              <a:rPr lang="en-GB" sz="2600" b="1" dirty="0">
                <a:solidFill>
                  <a:schemeClr val="accent1">
                    <a:lumMod val="50000"/>
                  </a:schemeClr>
                </a:solidFill>
              </a:rPr>
              <a:t>3: What should the counsellor do to prevent a client feeling worse at the end of therapy than they did before? </a:t>
            </a:r>
          </a:p>
          <a:p>
            <a:r>
              <a:rPr lang="en-GB" sz="2600" b="1" dirty="0">
                <a:solidFill>
                  <a:schemeClr val="accent1">
                    <a:lumMod val="50000"/>
                  </a:schemeClr>
                </a:solidFill>
              </a:rPr>
              <a:t>4: What are your views on the counsellor or organisation’s competence if the term of therapy has ended with no follow up offered to the client, especially if they do not appear ready to end therapy? </a:t>
            </a:r>
          </a:p>
          <a:p>
            <a:endParaRPr lang="en-US" sz="2400" dirty="0"/>
          </a:p>
        </p:txBody>
      </p:sp>
    </p:spTree>
    <p:extLst>
      <p:ext uri="{BB962C8B-B14F-4D97-AF65-F5344CB8AC3E}">
        <p14:creationId xmlns:p14="http://schemas.microsoft.com/office/powerpoint/2010/main" val="646000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D8D4E54-5589-0F4D-AC68-94577DB158CD}"/>
              </a:ext>
            </a:extLst>
          </p:cNvPr>
          <p:cNvSpPr>
            <a:spLocks noGrp="1"/>
          </p:cNvSpPr>
          <p:nvPr>
            <p:ph type="title"/>
          </p:nvPr>
        </p:nvSpPr>
        <p:spPr>
          <a:xfrm>
            <a:off x="1069848" y="484631"/>
            <a:ext cx="10058400" cy="1529907"/>
          </a:xfrm>
        </p:spPr>
        <p:txBody>
          <a:bodyPr>
            <a:normAutofit/>
          </a:bodyPr>
          <a:lstStyle/>
          <a:p>
            <a:pPr algn="ctr"/>
            <a:r>
              <a:rPr lang="en-US" sz="5000" b="1" dirty="0">
                <a:solidFill>
                  <a:schemeClr val="accent1">
                    <a:lumMod val="50000"/>
                  </a:schemeClr>
                </a:solidFill>
              </a:rPr>
              <a:t>METHOD</a:t>
            </a:r>
          </a:p>
        </p:txBody>
      </p:sp>
      <p:sp>
        <p:nvSpPr>
          <p:cNvPr id="7" name="Content Placeholder 6">
            <a:extLst>
              <a:ext uri="{FF2B5EF4-FFF2-40B4-BE49-F238E27FC236}">
                <a16:creationId xmlns:a16="http://schemas.microsoft.com/office/drawing/2014/main" id="{BB2CD4C1-B7E7-D64C-ACFC-DA3A50FA463A}"/>
              </a:ext>
            </a:extLst>
          </p:cNvPr>
          <p:cNvSpPr>
            <a:spLocks noGrp="1"/>
          </p:cNvSpPr>
          <p:nvPr>
            <p:ph idx="1"/>
          </p:nvPr>
        </p:nvSpPr>
        <p:spPr>
          <a:xfrm>
            <a:off x="242888" y="2114550"/>
            <a:ext cx="11715750" cy="4943475"/>
          </a:xfrm>
        </p:spPr>
        <p:txBody>
          <a:bodyPr>
            <a:normAutofit/>
          </a:bodyPr>
          <a:lstStyle/>
          <a:p>
            <a:pPr marL="0" indent="0">
              <a:buNone/>
            </a:pPr>
            <a:endParaRPr lang="en-US" dirty="0">
              <a:solidFill>
                <a:schemeClr val="accent1">
                  <a:lumMod val="50000"/>
                </a:schemeClr>
              </a:solidFill>
            </a:endParaRPr>
          </a:p>
          <a:p>
            <a:r>
              <a:rPr lang="en-GB" sz="2800" b="1" dirty="0">
                <a:solidFill>
                  <a:schemeClr val="accent1">
                    <a:lumMod val="50000"/>
                  </a:schemeClr>
                </a:solidFill>
              </a:rPr>
              <a:t>Method used was Thematic Analysis created by Braun and Clarke (2006)</a:t>
            </a:r>
          </a:p>
          <a:p>
            <a:r>
              <a:rPr lang="en-GB" sz="2800" b="1" dirty="0">
                <a:solidFill>
                  <a:schemeClr val="accent1">
                    <a:lumMod val="50000"/>
                  </a:schemeClr>
                </a:solidFill>
              </a:rPr>
              <a:t>Thematic analysis can help a researcher find answers relative to research question </a:t>
            </a:r>
            <a:r>
              <a:rPr lang="en-GB" sz="1400" b="1" dirty="0">
                <a:solidFill>
                  <a:schemeClr val="accent1">
                    <a:lumMod val="50000"/>
                  </a:schemeClr>
                </a:solidFill>
              </a:rPr>
              <a:t>(Braun and Clarke, 2014)</a:t>
            </a:r>
          </a:p>
          <a:p>
            <a:r>
              <a:rPr lang="en-GB" sz="2800" b="1" dirty="0">
                <a:solidFill>
                  <a:schemeClr val="accent1">
                    <a:lumMod val="50000"/>
                  </a:schemeClr>
                </a:solidFill>
              </a:rPr>
              <a:t>Thematic analysis can add to body of research </a:t>
            </a:r>
            <a:r>
              <a:rPr lang="en-GB" sz="1400" b="1" dirty="0">
                <a:solidFill>
                  <a:schemeClr val="accent1">
                    <a:lumMod val="50000"/>
                  </a:schemeClr>
                </a:solidFill>
              </a:rPr>
              <a:t>(Braun and Clarke, 2006)</a:t>
            </a:r>
            <a:endParaRPr lang="en-GB" sz="2800" b="1" dirty="0">
              <a:solidFill>
                <a:schemeClr val="accent1">
                  <a:lumMod val="50000"/>
                </a:schemeClr>
              </a:solidFill>
            </a:endParaRPr>
          </a:p>
          <a:p>
            <a:r>
              <a:rPr lang="en-GB" sz="2800" b="1" dirty="0">
                <a:solidFill>
                  <a:schemeClr val="accent1">
                    <a:lumMod val="50000"/>
                  </a:schemeClr>
                </a:solidFill>
              </a:rPr>
              <a:t>The coding of the data were both semantic and latent </a:t>
            </a:r>
          </a:p>
          <a:p>
            <a:r>
              <a:rPr lang="en-GB" sz="2800" b="1" dirty="0">
                <a:solidFill>
                  <a:schemeClr val="accent1">
                    <a:lumMod val="50000"/>
                  </a:schemeClr>
                </a:solidFill>
              </a:rPr>
              <a:t>Social Constructionist perspective with Epistemology and Ontology points of view where possible </a:t>
            </a:r>
            <a:r>
              <a:rPr lang="en-GB" sz="1400" b="1" dirty="0">
                <a:solidFill>
                  <a:schemeClr val="accent1">
                    <a:lumMod val="50000"/>
                  </a:schemeClr>
                </a:solidFill>
              </a:rPr>
              <a:t>(Braun and Clarke, 2013)</a:t>
            </a:r>
          </a:p>
          <a:p>
            <a:endParaRPr lang="en-GB" sz="2800" b="1" dirty="0">
              <a:solidFill>
                <a:schemeClr val="accent1">
                  <a:lumMod val="50000"/>
                </a:schemeClr>
              </a:solidFill>
            </a:endParaRPr>
          </a:p>
          <a:p>
            <a:endParaRPr lang="en-GB" dirty="0">
              <a:solidFill>
                <a:schemeClr val="accent1">
                  <a:lumMod val="50000"/>
                </a:schemeClr>
              </a:solidFill>
            </a:endParaRPr>
          </a:p>
        </p:txBody>
      </p:sp>
    </p:spTree>
    <p:extLst>
      <p:ext uri="{BB962C8B-B14F-4D97-AF65-F5344CB8AC3E}">
        <p14:creationId xmlns:p14="http://schemas.microsoft.com/office/powerpoint/2010/main" val="868782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a:off x="1012698" y="911166"/>
            <a:ext cx="10058400" cy="815531"/>
          </a:xfrm>
        </p:spPr>
        <p:txBody>
          <a:bodyPr>
            <a:normAutofit/>
          </a:bodyPr>
          <a:lstStyle/>
          <a:p>
            <a:pPr algn="ctr"/>
            <a:r>
              <a:rPr lang="en-US" sz="5000" b="1" dirty="0">
                <a:solidFill>
                  <a:schemeClr val="accent1">
                    <a:lumMod val="50000"/>
                  </a:schemeClr>
                </a:solidFill>
              </a:rPr>
              <a:t>CENTRAL THEMES</a:t>
            </a:r>
          </a:p>
        </p:txBody>
      </p:sp>
      <p:sp>
        <p:nvSpPr>
          <p:cNvPr id="57" name="Down Arrow 56">
            <a:extLst>
              <a:ext uri="{FF2B5EF4-FFF2-40B4-BE49-F238E27FC236}">
                <a16:creationId xmlns:a16="http://schemas.microsoft.com/office/drawing/2014/main" id="{11C5299D-187D-B74D-BAAF-2888521A5EDB}"/>
              </a:ext>
            </a:extLst>
          </p:cNvPr>
          <p:cNvSpPr/>
          <p:nvPr/>
        </p:nvSpPr>
        <p:spPr>
          <a:xfrm>
            <a:off x="2660959" y="3763306"/>
            <a:ext cx="285751" cy="36195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Down Arrow 66">
            <a:extLst>
              <a:ext uri="{FF2B5EF4-FFF2-40B4-BE49-F238E27FC236}">
                <a16:creationId xmlns:a16="http://schemas.microsoft.com/office/drawing/2014/main" id="{F95CD2C1-3C79-E14E-B85F-AABCFEC1DECB}"/>
              </a:ext>
            </a:extLst>
          </p:cNvPr>
          <p:cNvSpPr/>
          <p:nvPr/>
        </p:nvSpPr>
        <p:spPr>
          <a:xfrm>
            <a:off x="9040966" y="3771088"/>
            <a:ext cx="285751" cy="36195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Down Arrow 67">
            <a:extLst>
              <a:ext uri="{FF2B5EF4-FFF2-40B4-BE49-F238E27FC236}">
                <a16:creationId xmlns:a16="http://schemas.microsoft.com/office/drawing/2014/main" id="{13B79594-98A8-0349-9D85-5113F3C66727}"/>
              </a:ext>
            </a:extLst>
          </p:cNvPr>
          <p:cNvSpPr/>
          <p:nvPr/>
        </p:nvSpPr>
        <p:spPr>
          <a:xfrm rot="19738460">
            <a:off x="6881467" y="1619368"/>
            <a:ext cx="257298" cy="683946"/>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Down Arrow 68">
            <a:extLst>
              <a:ext uri="{FF2B5EF4-FFF2-40B4-BE49-F238E27FC236}">
                <a16:creationId xmlns:a16="http://schemas.microsoft.com/office/drawing/2014/main" id="{FF46234C-8750-8144-A765-F0BE3757E195}"/>
              </a:ext>
            </a:extLst>
          </p:cNvPr>
          <p:cNvSpPr/>
          <p:nvPr/>
        </p:nvSpPr>
        <p:spPr>
          <a:xfrm rot="2081592">
            <a:off x="4628343" y="1625757"/>
            <a:ext cx="257298" cy="683946"/>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ed Rectangle 2">
            <a:extLst>
              <a:ext uri="{FF2B5EF4-FFF2-40B4-BE49-F238E27FC236}">
                <a16:creationId xmlns:a16="http://schemas.microsoft.com/office/drawing/2014/main" id="{95EE2A61-2541-D446-9CFC-2FD4AE58EA7E}"/>
              </a:ext>
            </a:extLst>
          </p:cNvPr>
          <p:cNvSpPr/>
          <p:nvPr/>
        </p:nvSpPr>
        <p:spPr>
          <a:xfrm>
            <a:off x="111512" y="2375210"/>
            <a:ext cx="5887844" cy="1081667"/>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57150">
            <a:solidFill>
              <a:schemeClr val="accent1">
                <a:lumMod val="5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dirty="0">
                <a:solidFill>
                  <a:schemeClr val="accent1">
                    <a:lumMod val="50000"/>
                  </a:schemeClr>
                </a:solidFill>
              </a:rPr>
              <a:t>THERE’S NOT ENOUGH</a:t>
            </a:r>
          </a:p>
          <a:p>
            <a:pPr algn="ctr"/>
            <a:r>
              <a:rPr lang="en-US" sz="2400" b="1" dirty="0">
                <a:solidFill>
                  <a:schemeClr val="accent1">
                    <a:lumMod val="50000"/>
                  </a:schemeClr>
                </a:solidFill>
              </a:rPr>
              <a:t>Lack of resources, time, funding</a:t>
            </a:r>
          </a:p>
        </p:txBody>
      </p:sp>
      <p:sp>
        <p:nvSpPr>
          <p:cNvPr id="19" name="Rounded Rectangle 18">
            <a:extLst>
              <a:ext uri="{FF2B5EF4-FFF2-40B4-BE49-F238E27FC236}">
                <a16:creationId xmlns:a16="http://schemas.microsoft.com/office/drawing/2014/main" id="{1E5C520F-9C86-3849-BB0D-F3955A330C72}"/>
              </a:ext>
            </a:extLst>
          </p:cNvPr>
          <p:cNvSpPr/>
          <p:nvPr/>
        </p:nvSpPr>
        <p:spPr>
          <a:xfrm>
            <a:off x="6122019" y="2360341"/>
            <a:ext cx="5954751" cy="1107688"/>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57150">
            <a:solidFill>
              <a:schemeClr val="accent1">
                <a:lumMod val="5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dirty="0">
                <a:solidFill>
                  <a:schemeClr val="accent1">
                    <a:lumMod val="50000"/>
                  </a:schemeClr>
                </a:solidFill>
              </a:rPr>
              <a:t>ROGERS WAS RIGHT</a:t>
            </a:r>
          </a:p>
          <a:p>
            <a:pPr algn="ctr"/>
            <a:r>
              <a:rPr lang="en-US" sz="2400" b="1" dirty="0">
                <a:solidFill>
                  <a:schemeClr val="accent1">
                    <a:lumMod val="50000"/>
                  </a:schemeClr>
                </a:solidFill>
              </a:rPr>
              <a:t>Therapeutic relationship is key</a:t>
            </a:r>
          </a:p>
        </p:txBody>
      </p:sp>
      <p:sp>
        <p:nvSpPr>
          <p:cNvPr id="20" name="Rounded Rectangle 19">
            <a:extLst>
              <a:ext uri="{FF2B5EF4-FFF2-40B4-BE49-F238E27FC236}">
                <a16:creationId xmlns:a16="http://schemas.microsoft.com/office/drawing/2014/main" id="{5B74352D-EFBF-8A4C-982B-9A0D72A46A61}"/>
              </a:ext>
            </a:extLst>
          </p:cNvPr>
          <p:cNvSpPr/>
          <p:nvPr/>
        </p:nvSpPr>
        <p:spPr>
          <a:xfrm>
            <a:off x="122663" y="4259768"/>
            <a:ext cx="5832087" cy="91440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57150">
            <a:solidFill>
              <a:schemeClr val="accent1">
                <a:lumMod val="5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chemeClr val="accent1">
                    <a:lumMod val="50000"/>
                  </a:schemeClr>
                </a:solidFill>
              </a:rPr>
              <a:t>Not enough money – Not enough time</a:t>
            </a:r>
          </a:p>
        </p:txBody>
      </p:sp>
      <p:sp>
        <p:nvSpPr>
          <p:cNvPr id="22" name="Rounded Rectangle 21">
            <a:extLst>
              <a:ext uri="{FF2B5EF4-FFF2-40B4-BE49-F238E27FC236}">
                <a16:creationId xmlns:a16="http://schemas.microsoft.com/office/drawing/2014/main" id="{872869F4-E911-7946-951C-14975C1A18B6}"/>
              </a:ext>
            </a:extLst>
          </p:cNvPr>
          <p:cNvSpPr/>
          <p:nvPr/>
        </p:nvSpPr>
        <p:spPr>
          <a:xfrm>
            <a:off x="6196360" y="4267198"/>
            <a:ext cx="5832087" cy="91440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57150">
            <a:solidFill>
              <a:schemeClr val="accent1">
                <a:lumMod val="5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chemeClr val="accent1">
                    <a:lumMod val="50000"/>
                  </a:schemeClr>
                </a:solidFill>
              </a:rPr>
              <a:t>Due care – Do no harm</a:t>
            </a:r>
          </a:p>
        </p:txBody>
      </p:sp>
      <p:sp>
        <p:nvSpPr>
          <p:cNvPr id="23" name="Rounded Rectangle 22">
            <a:extLst>
              <a:ext uri="{FF2B5EF4-FFF2-40B4-BE49-F238E27FC236}">
                <a16:creationId xmlns:a16="http://schemas.microsoft.com/office/drawing/2014/main" id="{C05F4B6B-5007-DD46-B427-204BA402E2EA}"/>
              </a:ext>
            </a:extLst>
          </p:cNvPr>
          <p:cNvSpPr/>
          <p:nvPr/>
        </p:nvSpPr>
        <p:spPr>
          <a:xfrm>
            <a:off x="85493" y="5850673"/>
            <a:ext cx="5832087" cy="91440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57150">
            <a:solidFill>
              <a:schemeClr val="accent1">
                <a:lumMod val="5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100" b="1" dirty="0">
                <a:solidFill>
                  <a:schemeClr val="accent1">
                    <a:lumMod val="50000"/>
                  </a:schemeClr>
                </a:solidFill>
              </a:rPr>
              <a:t>NHS crisis, no shows - pressure, deadlines </a:t>
            </a:r>
          </a:p>
        </p:txBody>
      </p:sp>
      <p:sp>
        <p:nvSpPr>
          <p:cNvPr id="24" name="Rounded Rectangle 23">
            <a:extLst>
              <a:ext uri="{FF2B5EF4-FFF2-40B4-BE49-F238E27FC236}">
                <a16:creationId xmlns:a16="http://schemas.microsoft.com/office/drawing/2014/main" id="{50167AE8-FCD6-FC4F-AEF7-D06C1D89CCDB}"/>
              </a:ext>
            </a:extLst>
          </p:cNvPr>
          <p:cNvSpPr/>
          <p:nvPr/>
        </p:nvSpPr>
        <p:spPr>
          <a:xfrm>
            <a:off x="6196359" y="5839522"/>
            <a:ext cx="5869261" cy="91440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57150">
            <a:solidFill>
              <a:schemeClr val="accent1">
                <a:lumMod val="50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100" b="1" dirty="0">
                <a:solidFill>
                  <a:schemeClr val="accent1">
                    <a:lumMod val="50000"/>
                  </a:schemeClr>
                </a:solidFill>
              </a:rPr>
              <a:t>Prevention, competence - neglect, horses for courses</a:t>
            </a:r>
          </a:p>
        </p:txBody>
      </p:sp>
      <p:sp>
        <p:nvSpPr>
          <p:cNvPr id="25" name="Down Arrow 24">
            <a:extLst>
              <a:ext uri="{FF2B5EF4-FFF2-40B4-BE49-F238E27FC236}">
                <a16:creationId xmlns:a16="http://schemas.microsoft.com/office/drawing/2014/main" id="{86EEC3ED-1AFE-DD4E-87B3-8E473219FCED}"/>
              </a:ext>
            </a:extLst>
          </p:cNvPr>
          <p:cNvSpPr/>
          <p:nvPr/>
        </p:nvSpPr>
        <p:spPr>
          <a:xfrm>
            <a:off x="2657242" y="5387667"/>
            <a:ext cx="285751" cy="36195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Down Arrow 26">
            <a:extLst>
              <a:ext uri="{FF2B5EF4-FFF2-40B4-BE49-F238E27FC236}">
                <a16:creationId xmlns:a16="http://schemas.microsoft.com/office/drawing/2014/main" id="{F7612AAD-4A74-2548-A97F-847070447BA6}"/>
              </a:ext>
            </a:extLst>
          </p:cNvPr>
          <p:cNvSpPr/>
          <p:nvPr/>
        </p:nvSpPr>
        <p:spPr>
          <a:xfrm>
            <a:off x="9054325" y="5339345"/>
            <a:ext cx="285751" cy="361950"/>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25145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211873"/>
            <a:ext cx="10687792" cy="27275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11203" y="802888"/>
            <a:ext cx="11352611" cy="5806996"/>
          </a:xfrm>
        </p:spPr>
        <p:txBody>
          <a:bodyPr>
            <a:normAutofit/>
          </a:bodyPr>
          <a:lstStyle/>
          <a:p>
            <a:pPr marL="0" indent="0" algn="ctr">
              <a:buNone/>
            </a:pPr>
            <a:r>
              <a:rPr lang="en-US" sz="5000" b="1" dirty="0">
                <a:solidFill>
                  <a:schemeClr val="accent1">
                    <a:lumMod val="50000"/>
                  </a:schemeClr>
                </a:solidFill>
              </a:rPr>
              <a:t>THERE’S NOT ENOUGH</a:t>
            </a:r>
          </a:p>
        </p:txBody>
      </p:sp>
      <p:sp>
        <p:nvSpPr>
          <p:cNvPr id="5" name="Rectangle 4">
            <a:extLst>
              <a:ext uri="{FF2B5EF4-FFF2-40B4-BE49-F238E27FC236}">
                <a16:creationId xmlns:a16="http://schemas.microsoft.com/office/drawing/2014/main" id="{0096BFDC-70A9-A849-9949-568A8C89A4E5}"/>
              </a:ext>
            </a:extLst>
          </p:cNvPr>
          <p:cNvSpPr/>
          <p:nvPr/>
        </p:nvSpPr>
        <p:spPr>
          <a:xfrm>
            <a:off x="-167268" y="3550791"/>
            <a:ext cx="12192000" cy="523220"/>
          </a:xfrm>
          <a:prstGeom prst="rect">
            <a:avLst/>
          </a:prstGeom>
          <a:noFill/>
        </p:spPr>
        <p:txBody>
          <a:bodyPr wrap="square" lIns="91440" tIns="45720" rIns="91440" bIns="45720">
            <a:spAutoFit/>
          </a:bodyPr>
          <a:lstStyle/>
          <a:p>
            <a:pPr algn="ctr"/>
            <a:r>
              <a:rPr lang="en-US" sz="2800" b="1" cap="none" spc="0" dirty="0">
                <a:ln w="0"/>
                <a:solidFill>
                  <a:schemeClr val="accent1">
                    <a:lumMod val="50000"/>
                  </a:schemeClr>
                </a:solidFill>
                <a:effectLst>
                  <a:outerShdw blurRad="38100" dist="25400" dir="5400000" algn="ctr" rotWithShape="0">
                    <a:srgbClr val="6E747A">
                      <a:alpha val="43000"/>
                    </a:srgbClr>
                  </a:outerShdw>
                </a:effectLst>
              </a:rPr>
              <a:t>NOT ENOUGH MONEY       </a:t>
            </a:r>
            <a:r>
              <a:rPr lang="en-US" sz="2800" b="1" dirty="0">
                <a:ln w="0"/>
                <a:solidFill>
                  <a:schemeClr val="accent1">
                    <a:lumMod val="50000"/>
                  </a:schemeClr>
                </a:solidFill>
                <a:effectLst>
                  <a:outerShdw blurRad="38100" dist="25400" dir="5400000" algn="ctr" rotWithShape="0">
                    <a:srgbClr val="6E747A">
                      <a:alpha val="43000"/>
                    </a:srgbClr>
                  </a:outerShdw>
                </a:effectLst>
              </a:rPr>
              <a:t>            </a:t>
            </a:r>
            <a:r>
              <a:rPr lang="en-US" sz="2800" b="1" cap="none" spc="0" dirty="0">
                <a:ln w="0"/>
                <a:solidFill>
                  <a:schemeClr val="accent1">
                    <a:lumMod val="50000"/>
                  </a:schemeClr>
                </a:solidFill>
                <a:effectLst>
                  <a:outerShdw blurRad="38100" dist="25400" dir="5400000" algn="ctr" rotWithShape="0">
                    <a:srgbClr val="6E747A">
                      <a:alpha val="43000"/>
                    </a:srgbClr>
                  </a:outerShdw>
                </a:effectLst>
              </a:rPr>
              <a:t>NOT ENOUGH TIME</a:t>
            </a:r>
          </a:p>
        </p:txBody>
      </p:sp>
      <p:pic>
        <p:nvPicPr>
          <p:cNvPr id="9" name="Picture 8">
            <a:extLst>
              <a:ext uri="{FF2B5EF4-FFF2-40B4-BE49-F238E27FC236}">
                <a16:creationId xmlns:a16="http://schemas.microsoft.com/office/drawing/2014/main" id="{B7471862-1AA5-EB44-9F24-D77112E5CA57}"/>
              </a:ext>
            </a:extLst>
          </p:cNvPr>
          <p:cNvPicPr>
            <a:picLocks noChangeAspect="1"/>
          </p:cNvPicPr>
          <p:nvPr/>
        </p:nvPicPr>
        <p:blipFill>
          <a:blip r:embed="rId4"/>
          <a:stretch>
            <a:fillRect/>
          </a:stretch>
        </p:blipFill>
        <p:spPr>
          <a:xfrm>
            <a:off x="6501509" y="4204359"/>
            <a:ext cx="4884234" cy="2442117"/>
          </a:xfrm>
          <a:prstGeom prst="rect">
            <a:avLst/>
          </a:prstGeom>
          <a:effectLst>
            <a:softEdge rad="177800"/>
          </a:effectLst>
        </p:spPr>
      </p:pic>
      <p:pic>
        <p:nvPicPr>
          <p:cNvPr id="13" name="Picture 12">
            <a:extLst>
              <a:ext uri="{FF2B5EF4-FFF2-40B4-BE49-F238E27FC236}">
                <a16:creationId xmlns:a16="http://schemas.microsoft.com/office/drawing/2014/main" id="{27462E9B-355B-7C42-9580-9696664C0BB7}"/>
              </a:ext>
            </a:extLst>
          </p:cNvPr>
          <p:cNvPicPr>
            <a:picLocks noChangeAspect="1"/>
          </p:cNvPicPr>
          <p:nvPr/>
        </p:nvPicPr>
        <p:blipFill>
          <a:blip r:embed="rId5"/>
          <a:stretch>
            <a:fillRect/>
          </a:stretch>
        </p:blipFill>
        <p:spPr>
          <a:xfrm>
            <a:off x="785813" y="4257674"/>
            <a:ext cx="4786312" cy="2443163"/>
          </a:xfrm>
          <a:prstGeom prst="rect">
            <a:avLst/>
          </a:prstGeom>
          <a:effectLst>
            <a:softEdge rad="177800"/>
          </a:effectLst>
        </p:spPr>
      </p:pic>
      <p:sp>
        <p:nvSpPr>
          <p:cNvPr id="14" name="Down Arrow 13">
            <a:extLst>
              <a:ext uri="{FF2B5EF4-FFF2-40B4-BE49-F238E27FC236}">
                <a16:creationId xmlns:a16="http://schemas.microsoft.com/office/drawing/2014/main" id="{E5BBFD82-E88B-DD49-B50F-EEBB05D13D06}"/>
              </a:ext>
            </a:extLst>
          </p:cNvPr>
          <p:cNvSpPr/>
          <p:nvPr/>
        </p:nvSpPr>
        <p:spPr>
          <a:xfrm rot="19722089">
            <a:off x="6989147" y="2508678"/>
            <a:ext cx="257298" cy="683946"/>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own Arrow 14">
            <a:extLst>
              <a:ext uri="{FF2B5EF4-FFF2-40B4-BE49-F238E27FC236}">
                <a16:creationId xmlns:a16="http://schemas.microsoft.com/office/drawing/2014/main" id="{75852198-4253-8647-B668-77714F4A492E}"/>
              </a:ext>
            </a:extLst>
          </p:cNvPr>
          <p:cNvSpPr/>
          <p:nvPr/>
        </p:nvSpPr>
        <p:spPr>
          <a:xfrm rot="2027373">
            <a:off x="4569798" y="2489628"/>
            <a:ext cx="257298" cy="683946"/>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5742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56478" y="959354"/>
            <a:ext cx="11935522" cy="6186487"/>
          </a:xfrm>
        </p:spPr>
        <p:txBody>
          <a:bodyPr>
            <a:normAutofit fontScale="47500" lnSpcReduction="20000"/>
          </a:bodyPr>
          <a:lstStyle/>
          <a:p>
            <a:pPr marL="0" indent="0" algn="ctr">
              <a:buNone/>
            </a:pPr>
            <a:r>
              <a:rPr lang="en-US" sz="9100" b="1" dirty="0">
                <a:solidFill>
                  <a:schemeClr val="accent1">
                    <a:lumMod val="50000"/>
                  </a:schemeClr>
                </a:solidFill>
              </a:rPr>
              <a:t>NOT ENOUGH MONEY</a:t>
            </a:r>
          </a:p>
          <a:p>
            <a:pPr marL="0" indent="0">
              <a:buNone/>
            </a:pPr>
            <a:endParaRPr lang="en-US" sz="4800" b="1" dirty="0">
              <a:solidFill>
                <a:schemeClr val="accent1">
                  <a:lumMod val="50000"/>
                </a:schemeClr>
              </a:solidFill>
            </a:endParaRPr>
          </a:p>
          <a:p>
            <a:pPr marL="0" indent="0">
              <a:buNone/>
            </a:pPr>
            <a:r>
              <a:rPr lang="en-US" sz="3300" b="1" dirty="0">
                <a:solidFill>
                  <a:schemeClr val="accent1">
                    <a:lumMod val="50000"/>
                  </a:schemeClr>
                </a:solidFill>
              </a:rPr>
              <a:t> </a:t>
            </a:r>
          </a:p>
          <a:p>
            <a:pPr marL="0" indent="0">
              <a:buNone/>
            </a:pPr>
            <a:r>
              <a:rPr lang="en-US" sz="5500" b="1" dirty="0">
                <a:solidFill>
                  <a:schemeClr val="accent1">
                    <a:lumMod val="50000"/>
                  </a:schemeClr>
                </a:solidFill>
              </a:rPr>
              <a:t>BREAKING POINT</a:t>
            </a:r>
          </a:p>
          <a:p>
            <a:pPr marL="0" indent="0">
              <a:lnSpc>
                <a:spcPct val="120000"/>
              </a:lnSpc>
              <a:buNone/>
            </a:pPr>
            <a:r>
              <a:rPr lang="en-US" sz="5500" b="1" dirty="0">
                <a:solidFill>
                  <a:schemeClr val="accent1">
                    <a:lumMod val="50000"/>
                  </a:schemeClr>
                </a:solidFill>
              </a:rPr>
              <a:t>D </a:t>
            </a:r>
            <a:r>
              <a:rPr lang="en-GB" sz="5500" b="1" i="1" dirty="0">
                <a:solidFill>
                  <a:schemeClr val="accent1">
                    <a:lumMod val="50000"/>
                  </a:schemeClr>
                </a:solidFill>
              </a:rPr>
              <a:t>“There’s simply not the budget or the time to see everyone that needs  longer term counselling”</a:t>
            </a:r>
          </a:p>
          <a:p>
            <a:pPr marL="0" indent="0">
              <a:buNone/>
            </a:pPr>
            <a:endParaRPr lang="en-GB" sz="5500" b="1" dirty="0">
              <a:solidFill>
                <a:schemeClr val="accent1">
                  <a:lumMod val="50000"/>
                </a:schemeClr>
              </a:solidFill>
            </a:endParaRPr>
          </a:p>
          <a:p>
            <a:pPr marL="0" indent="0">
              <a:buNone/>
            </a:pPr>
            <a:r>
              <a:rPr lang="en-GB" sz="5500" b="1" dirty="0">
                <a:solidFill>
                  <a:schemeClr val="accent1">
                    <a:lumMod val="50000"/>
                  </a:schemeClr>
                </a:solidFill>
              </a:rPr>
              <a:t>Loss of funding      NHS in Crisis          Brexit        Forward Plans</a:t>
            </a:r>
          </a:p>
          <a:p>
            <a:pPr marL="0" indent="0">
              <a:buNone/>
            </a:pPr>
            <a:endParaRPr lang="en-GB" sz="4000" b="1" dirty="0">
              <a:solidFill>
                <a:schemeClr val="accent1">
                  <a:lumMod val="50000"/>
                </a:schemeClr>
              </a:solidFill>
            </a:endParaRPr>
          </a:p>
          <a:p>
            <a:pPr marL="0" indent="0">
              <a:buNone/>
            </a:pPr>
            <a:r>
              <a:rPr lang="en-GB" sz="5500" b="1" dirty="0">
                <a:solidFill>
                  <a:schemeClr val="accent1">
                    <a:lumMod val="50000"/>
                  </a:schemeClr>
                </a:solidFill>
              </a:rPr>
              <a:t>WHAT A WASTE</a:t>
            </a:r>
          </a:p>
          <a:p>
            <a:pPr marL="0" indent="0">
              <a:buNone/>
            </a:pPr>
            <a:r>
              <a:rPr lang="en-GB" sz="5500" b="1" dirty="0">
                <a:solidFill>
                  <a:schemeClr val="accent1">
                    <a:lumMod val="50000"/>
                  </a:schemeClr>
                </a:solidFill>
              </a:rPr>
              <a:t>NHS no-shows cost the health service £1bn in 2017</a:t>
            </a:r>
            <a:r>
              <a:rPr lang="en-GB" sz="5100" b="1" dirty="0">
                <a:solidFill>
                  <a:schemeClr val="accent1">
                    <a:lumMod val="50000"/>
                  </a:schemeClr>
                </a:solidFill>
              </a:rPr>
              <a:t> </a:t>
            </a:r>
            <a:r>
              <a:rPr lang="en-GB" sz="2500" b="1" dirty="0">
                <a:solidFill>
                  <a:schemeClr val="accent1">
                    <a:lumMod val="50000"/>
                  </a:schemeClr>
                </a:solidFill>
              </a:rPr>
              <a:t>(Matthews-King, 2018)</a:t>
            </a:r>
          </a:p>
          <a:p>
            <a:pPr marL="0" indent="0">
              <a:buNone/>
            </a:pPr>
            <a:r>
              <a:rPr lang="en-GB" sz="5500" b="1" dirty="0">
                <a:solidFill>
                  <a:schemeClr val="accent1">
                    <a:lumMod val="50000"/>
                  </a:schemeClr>
                </a:solidFill>
              </a:rPr>
              <a:t>Mental illness costs the UK around £70 to £100 billion each year </a:t>
            </a:r>
            <a:r>
              <a:rPr lang="en-GB" sz="2500" b="1" dirty="0">
                <a:solidFill>
                  <a:schemeClr val="accent1">
                    <a:lumMod val="50000"/>
                  </a:schemeClr>
                </a:solidFill>
              </a:rPr>
              <a:t>(Lovell, 2016)</a:t>
            </a:r>
          </a:p>
          <a:p>
            <a:pPr marL="0" indent="0">
              <a:buNone/>
            </a:pPr>
            <a:endParaRPr lang="en-GB" sz="2500" b="1" dirty="0">
              <a:solidFill>
                <a:schemeClr val="accent1">
                  <a:lumMod val="50000"/>
                </a:schemeClr>
              </a:solidFill>
            </a:endParaRPr>
          </a:p>
          <a:p>
            <a:pPr marL="0" indent="0">
              <a:buNone/>
            </a:pPr>
            <a:r>
              <a:rPr lang="en-GB" sz="2500" b="1" dirty="0">
                <a:solidFill>
                  <a:schemeClr val="accent1">
                    <a:lumMod val="50000"/>
                  </a:schemeClr>
                </a:solidFill>
              </a:rPr>
              <a:t>(Ferrell-Schweppenstedde, 2017) (NHS. 2017) (Welsh Government. 2016) </a:t>
            </a:r>
          </a:p>
          <a:p>
            <a:pPr marL="0" indent="0">
              <a:buNone/>
            </a:pPr>
            <a:r>
              <a:rPr lang="en-GB" sz="3300" b="1" dirty="0">
                <a:solidFill>
                  <a:schemeClr val="accent1">
                    <a:lumMod val="50000"/>
                  </a:schemeClr>
                </a:solidFill>
              </a:rPr>
              <a:t> </a:t>
            </a:r>
            <a:endParaRPr lang="en-GB" sz="3000" b="1" dirty="0">
              <a:solidFill>
                <a:schemeClr val="accent1">
                  <a:lumMod val="50000"/>
                </a:schemeClr>
              </a:solidFill>
            </a:endParaRPr>
          </a:p>
          <a:p>
            <a:pPr marL="0" indent="0">
              <a:buNone/>
            </a:pPr>
            <a:endParaRPr lang="en-US" sz="2800" b="1" dirty="0">
              <a:solidFill>
                <a:schemeClr val="accent1">
                  <a:lumMod val="50000"/>
                </a:schemeClr>
              </a:solidFill>
            </a:endParaRPr>
          </a:p>
          <a:p>
            <a:pPr marL="0" indent="0" algn="ctr">
              <a:buNone/>
            </a:pPr>
            <a:endParaRPr lang="en-US" sz="2800" b="1" dirty="0">
              <a:solidFill>
                <a:schemeClr val="accent1">
                  <a:lumMod val="50000"/>
                </a:schemeClr>
              </a:solidFill>
            </a:endParaRPr>
          </a:p>
        </p:txBody>
      </p:sp>
      <p:sp>
        <p:nvSpPr>
          <p:cNvPr id="13" name="Oval 12">
            <a:extLst>
              <a:ext uri="{FF2B5EF4-FFF2-40B4-BE49-F238E27FC236}">
                <a16:creationId xmlns:a16="http://schemas.microsoft.com/office/drawing/2014/main" id="{FF1E34B6-AF36-3E40-9184-CE895000FE31}"/>
              </a:ext>
            </a:extLst>
          </p:cNvPr>
          <p:cNvSpPr/>
          <p:nvPr/>
        </p:nvSpPr>
        <p:spPr>
          <a:xfrm>
            <a:off x="2874227" y="4184498"/>
            <a:ext cx="144000" cy="14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Oval 14">
            <a:extLst>
              <a:ext uri="{FF2B5EF4-FFF2-40B4-BE49-F238E27FC236}">
                <a16:creationId xmlns:a16="http://schemas.microsoft.com/office/drawing/2014/main" id="{16B419F8-DE28-024A-8CA8-69B913D04A44}"/>
              </a:ext>
            </a:extLst>
          </p:cNvPr>
          <p:cNvSpPr/>
          <p:nvPr/>
        </p:nvSpPr>
        <p:spPr>
          <a:xfrm flipH="1" flipV="1">
            <a:off x="5633458" y="4182753"/>
            <a:ext cx="144000" cy="14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a:extLst>
              <a:ext uri="{FF2B5EF4-FFF2-40B4-BE49-F238E27FC236}">
                <a16:creationId xmlns:a16="http://schemas.microsoft.com/office/drawing/2014/main" id="{F326795B-5E7F-014F-AD14-BBCAE7108640}"/>
              </a:ext>
            </a:extLst>
          </p:cNvPr>
          <p:cNvSpPr/>
          <p:nvPr/>
        </p:nvSpPr>
        <p:spPr>
          <a:xfrm flipH="1" flipV="1">
            <a:off x="7514297" y="4190188"/>
            <a:ext cx="144000" cy="14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35388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28599" y="1014761"/>
            <a:ext cx="11587163" cy="5728938"/>
          </a:xfrm>
        </p:spPr>
        <p:txBody>
          <a:bodyPr>
            <a:normAutofit fontScale="92500" lnSpcReduction="10000"/>
          </a:bodyPr>
          <a:lstStyle/>
          <a:p>
            <a:pPr marL="0" indent="0" algn="ctr">
              <a:buNone/>
            </a:pPr>
            <a:r>
              <a:rPr lang="en-US" sz="5000" b="1" dirty="0">
                <a:solidFill>
                  <a:schemeClr val="accent1">
                    <a:lumMod val="50000"/>
                  </a:schemeClr>
                </a:solidFill>
              </a:rPr>
              <a:t>NOT ENOUGH TIME</a:t>
            </a:r>
          </a:p>
          <a:p>
            <a:pPr marL="0" indent="0" algn="ctr">
              <a:buNone/>
            </a:pPr>
            <a:endParaRPr lang="en-US" sz="2800" b="1" dirty="0">
              <a:solidFill>
                <a:schemeClr val="accent1">
                  <a:lumMod val="50000"/>
                </a:schemeClr>
              </a:solidFill>
            </a:endParaRPr>
          </a:p>
          <a:p>
            <a:pPr marL="0" indent="0">
              <a:buNone/>
            </a:pPr>
            <a:r>
              <a:rPr lang="en-US" sz="2800" b="1" dirty="0">
                <a:solidFill>
                  <a:schemeClr val="accent1">
                    <a:lumMod val="50000"/>
                  </a:schemeClr>
                </a:solidFill>
              </a:rPr>
              <a:t>UNDER PRESSURE</a:t>
            </a:r>
          </a:p>
          <a:p>
            <a:pPr marL="0" indent="0">
              <a:buNone/>
            </a:pPr>
            <a:r>
              <a:rPr lang="en-US" sz="2800" b="1" dirty="0">
                <a:solidFill>
                  <a:schemeClr val="accent1">
                    <a:lumMod val="50000"/>
                  </a:schemeClr>
                </a:solidFill>
              </a:rPr>
              <a:t>B </a:t>
            </a:r>
            <a:r>
              <a:rPr lang="en-US" sz="2800" b="1" i="1" dirty="0">
                <a:solidFill>
                  <a:schemeClr val="accent1">
                    <a:lumMod val="50000"/>
                  </a:schemeClr>
                </a:solidFill>
              </a:rPr>
              <a:t>“Pressure on the counsellor to wrap it up”</a:t>
            </a:r>
          </a:p>
          <a:p>
            <a:pPr marL="0" indent="0">
              <a:buNone/>
            </a:pPr>
            <a:r>
              <a:rPr lang="en-US" sz="2800" b="1" i="1" dirty="0">
                <a:solidFill>
                  <a:schemeClr val="accent1">
                    <a:lumMod val="50000"/>
                  </a:schemeClr>
                </a:solidFill>
              </a:rPr>
              <a:t>C “It might be enough to put a plaster on it but not to the root cause”</a:t>
            </a:r>
          </a:p>
          <a:p>
            <a:pPr marL="0" indent="0">
              <a:buNone/>
            </a:pPr>
            <a:endParaRPr lang="en-US" sz="2800" b="1" dirty="0">
              <a:solidFill>
                <a:schemeClr val="accent1">
                  <a:lumMod val="50000"/>
                </a:schemeClr>
              </a:solidFill>
            </a:endParaRPr>
          </a:p>
          <a:p>
            <a:pPr marL="0" indent="0">
              <a:buNone/>
            </a:pPr>
            <a:r>
              <a:rPr lang="en-US" sz="2800" b="1" dirty="0">
                <a:solidFill>
                  <a:schemeClr val="accent1">
                    <a:lumMod val="50000"/>
                  </a:schemeClr>
                </a:solidFill>
              </a:rPr>
              <a:t>DEADLINES</a:t>
            </a:r>
          </a:p>
          <a:p>
            <a:pPr marL="0" indent="0">
              <a:buNone/>
            </a:pPr>
            <a:r>
              <a:rPr lang="en-US" sz="2800" b="1" dirty="0">
                <a:solidFill>
                  <a:schemeClr val="accent1">
                    <a:lumMod val="50000"/>
                  </a:schemeClr>
                </a:solidFill>
              </a:rPr>
              <a:t>One in five people wait over a year and one in ten people wait up to two years for counselling </a:t>
            </a:r>
            <a:r>
              <a:rPr lang="en-US" sz="1400" b="1" dirty="0">
                <a:solidFill>
                  <a:schemeClr val="accent1">
                    <a:lumMod val="50000"/>
                  </a:schemeClr>
                </a:solidFill>
              </a:rPr>
              <a:t>(MIND, 2013)</a:t>
            </a:r>
          </a:p>
          <a:p>
            <a:pPr marL="0" indent="0">
              <a:buNone/>
            </a:pPr>
            <a:endParaRPr lang="en-US" sz="1400" b="1" dirty="0">
              <a:solidFill>
                <a:schemeClr val="accent1">
                  <a:lumMod val="50000"/>
                </a:schemeClr>
              </a:solidFill>
            </a:endParaRPr>
          </a:p>
          <a:p>
            <a:pPr marL="0" indent="0">
              <a:buNone/>
            </a:pPr>
            <a:r>
              <a:rPr lang="en-US" sz="2800" b="1" dirty="0">
                <a:solidFill>
                  <a:schemeClr val="accent1">
                    <a:lumMod val="50000"/>
                  </a:schemeClr>
                </a:solidFill>
              </a:rPr>
              <a:t>NSPCC state 150 children who need access to mental health services are turned away daily. </a:t>
            </a:r>
            <a:r>
              <a:rPr lang="en-US" sz="1400" b="1" dirty="0">
                <a:solidFill>
                  <a:schemeClr val="accent1">
                    <a:lumMod val="50000"/>
                  </a:schemeClr>
                </a:solidFill>
              </a:rPr>
              <a:t>(Matthews-King, 2017)</a:t>
            </a:r>
          </a:p>
          <a:p>
            <a:pPr marL="0" indent="0">
              <a:buNone/>
            </a:pPr>
            <a:endParaRPr lang="en-US" sz="2800" b="1" dirty="0">
              <a:solidFill>
                <a:schemeClr val="accent1">
                  <a:lumMod val="50000"/>
                </a:schemeClr>
              </a:solidFill>
            </a:endParaRPr>
          </a:p>
          <a:p>
            <a:pPr marL="0" indent="0">
              <a:buNone/>
            </a:pPr>
            <a:endParaRPr lang="en-US" sz="2800" b="1" dirty="0">
              <a:solidFill>
                <a:schemeClr val="accent1">
                  <a:lumMod val="50000"/>
                </a:schemeClr>
              </a:solidFill>
            </a:endParaRPr>
          </a:p>
          <a:p>
            <a:pPr marL="0" indent="0">
              <a:buNone/>
            </a:pPr>
            <a:endParaRPr lang="en-US" sz="2800" b="1" dirty="0">
              <a:solidFill>
                <a:schemeClr val="accent1">
                  <a:lumMod val="50000"/>
                </a:schemeClr>
              </a:solidFill>
            </a:endParaRPr>
          </a:p>
          <a:p>
            <a:pPr marL="0" indent="0" algn="ctr">
              <a:buNone/>
            </a:pPr>
            <a:endParaRPr lang="en-US" sz="4800" b="1" dirty="0">
              <a:solidFill>
                <a:schemeClr val="accent1">
                  <a:lumMod val="50000"/>
                </a:schemeClr>
              </a:solidFill>
            </a:endParaRPr>
          </a:p>
          <a:p>
            <a:pPr marL="0" indent="0" algn="ctr">
              <a:buNone/>
            </a:pPr>
            <a:endParaRPr lang="en-US" sz="4800" b="1" dirty="0">
              <a:solidFill>
                <a:schemeClr val="accent1">
                  <a:lumMod val="50000"/>
                </a:schemeClr>
              </a:solidFill>
            </a:endParaRPr>
          </a:p>
          <a:p>
            <a:pPr marL="0" indent="0" algn="ctr">
              <a:buNone/>
            </a:pPr>
            <a:endParaRPr lang="en-US" sz="2800" b="1" dirty="0">
              <a:solidFill>
                <a:schemeClr val="accent1">
                  <a:lumMod val="50000"/>
                </a:schemeClr>
              </a:solidFill>
            </a:endParaRPr>
          </a:p>
        </p:txBody>
      </p:sp>
    </p:spTree>
    <p:extLst>
      <p:ext uri="{BB962C8B-B14F-4D97-AF65-F5344CB8AC3E}">
        <p14:creationId xmlns:p14="http://schemas.microsoft.com/office/powerpoint/2010/main" val="94427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438913"/>
            <a:ext cx="10687792" cy="457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1069848" y="942975"/>
            <a:ext cx="10058400" cy="5800724"/>
          </a:xfrm>
        </p:spPr>
        <p:txBody>
          <a:bodyPr>
            <a:normAutofit/>
          </a:bodyPr>
          <a:lstStyle/>
          <a:p>
            <a:pPr marL="0" indent="0" algn="ctr">
              <a:buNone/>
            </a:pPr>
            <a:r>
              <a:rPr lang="en-US" sz="5000" b="1" dirty="0">
                <a:solidFill>
                  <a:schemeClr val="accent1">
                    <a:lumMod val="50000"/>
                  </a:schemeClr>
                </a:solidFill>
              </a:rPr>
              <a:t>ROGERS WAS RIGHT</a:t>
            </a:r>
          </a:p>
        </p:txBody>
      </p:sp>
      <p:sp>
        <p:nvSpPr>
          <p:cNvPr id="5" name="Rectangle 4">
            <a:extLst>
              <a:ext uri="{FF2B5EF4-FFF2-40B4-BE49-F238E27FC236}">
                <a16:creationId xmlns:a16="http://schemas.microsoft.com/office/drawing/2014/main" id="{0096BFDC-70A9-A849-9949-568A8C89A4E5}"/>
              </a:ext>
            </a:extLst>
          </p:cNvPr>
          <p:cNvSpPr/>
          <p:nvPr/>
        </p:nvSpPr>
        <p:spPr>
          <a:xfrm>
            <a:off x="1444183" y="3321842"/>
            <a:ext cx="8688597" cy="523220"/>
          </a:xfrm>
          <a:prstGeom prst="rect">
            <a:avLst/>
          </a:prstGeom>
          <a:noFill/>
        </p:spPr>
        <p:txBody>
          <a:bodyPr wrap="none" lIns="91440" tIns="45720" rIns="91440" bIns="45720">
            <a:spAutoFit/>
          </a:bodyPr>
          <a:lstStyle/>
          <a:p>
            <a:pPr algn="ctr"/>
            <a:r>
              <a:rPr lang="en-US" sz="2800" b="1" cap="none" spc="0" dirty="0">
                <a:ln w="0"/>
                <a:solidFill>
                  <a:schemeClr val="accent1">
                    <a:lumMod val="50000"/>
                  </a:schemeClr>
                </a:solidFill>
                <a:effectLst>
                  <a:outerShdw blurRad="38100" dist="25400" dir="5400000" algn="ctr" rotWithShape="0">
                    <a:srgbClr val="6E747A">
                      <a:alpha val="43000"/>
                    </a:srgbClr>
                  </a:outerShdw>
                </a:effectLst>
              </a:rPr>
              <a:t>DUE CARE                                           DO NO HARM</a:t>
            </a:r>
          </a:p>
        </p:txBody>
      </p:sp>
      <p:pic>
        <p:nvPicPr>
          <p:cNvPr id="20" name="Picture 19">
            <a:extLst>
              <a:ext uri="{FF2B5EF4-FFF2-40B4-BE49-F238E27FC236}">
                <a16:creationId xmlns:a16="http://schemas.microsoft.com/office/drawing/2014/main" id="{72630077-CBB5-B64D-9442-4DC69B4290C3}"/>
              </a:ext>
            </a:extLst>
          </p:cNvPr>
          <p:cNvPicPr>
            <a:picLocks noChangeAspect="1"/>
          </p:cNvPicPr>
          <p:nvPr/>
        </p:nvPicPr>
        <p:blipFill>
          <a:blip r:embed="rId4"/>
          <a:stretch>
            <a:fillRect/>
          </a:stretch>
        </p:blipFill>
        <p:spPr>
          <a:xfrm>
            <a:off x="1142998" y="4114800"/>
            <a:ext cx="2963863" cy="2400300"/>
          </a:xfrm>
          <a:prstGeom prst="rect">
            <a:avLst/>
          </a:prstGeom>
          <a:effectLst>
            <a:softEdge rad="127000"/>
          </a:effectLst>
        </p:spPr>
      </p:pic>
      <p:pic>
        <p:nvPicPr>
          <p:cNvPr id="22" name="Picture 21">
            <a:extLst>
              <a:ext uri="{FF2B5EF4-FFF2-40B4-BE49-F238E27FC236}">
                <a16:creationId xmlns:a16="http://schemas.microsoft.com/office/drawing/2014/main" id="{2C9F12C3-97E9-8E4D-AF49-B15F8A1D8DD0}"/>
              </a:ext>
            </a:extLst>
          </p:cNvPr>
          <p:cNvPicPr>
            <a:picLocks noChangeAspect="1"/>
          </p:cNvPicPr>
          <p:nvPr/>
        </p:nvPicPr>
        <p:blipFill>
          <a:blip r:embed="rId5"/>
          <a:stretch>
            <a:fillRect/>
          </a:stretch>
        </p:blipFill>
        <p:spPr>
          <a:xfrm>
            <a:off x="7229474" y="4143375"/>
            <a:ext cx="3640137" cy="2400300"/>
          </a:xfrm>
          <a:prstGeom prst="rect">
            <a:avLst/>
          </a:prstGeom>
          <a:effectLst>
            <a:softEdge rad="114300"/>
          </a:effectLst>
        </p:spPr>
      </p:pic>
      <p:sp>
        <p:nvSpPr>
          <p:cNvPr id="13" name="Down Arrow 12">
            <a:extLst>
              <a:ext uri="{FF2B5EF4-FFF2-40B4-BE49-F238E27FC236}">
                <a16:creationId xmlns:a16="http://schemas.microsoft.com/office/drawing/2014/main" id="{C901A7D8-C295-D440-AA43-B284B6680DB0}"/>
              </a:ext>
            </a:extLst>
          </p:cNvPr>
          <p:cNvSpPr/>
          <p:nvPr/>
        </p:nvSpPr>
        <p:spPr>
          <a:xfrm rot="1737328">
            <a:off x="3860185" y="2394378"/>
            <a:ext cx="257298" cy="683946"/>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Down Arrow 13">
            <a:extLst>
              <a:ext uri="{FF2B5EF4-FFF2-40B4-BE49-F238E27FC236}">
                <a16:creationId xmlns:a16="http://schemas.microsoft.com/office/drawing/2014/main" id="{5C4671F5-770D-AD48-8162-AE095241C977}"/>
              </a:ext>
            </a:extLst>
          </p:cNvPr>
          <p:cNvSpPr/>
          <p:nvPr/>
        </p:nvSpPr>
        <p:spPr>
          <a:xfrm rot="19827546">
            <a:off x="7770195" y="2403904"/>
            <a:ext cx="257298" cy="683946"/>
          </a:xfrm>
          <a:prstGeom prst="down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49023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78059" y="1126273"/>
            <a:ext cx="12113941" cy="6043962"/>
          </a:xfrm>
        </p:spPr>
        <p:txBody>
          <a:bodyPr>
            <a:normAutofit fontScale="92500" lnSpcReduction="10000"/>
          </a:bodyPr>
          <a:lstStyle/>
          <a:p>
            <a:pPr marL="0" indent="0" algn="ctr">
              <a:buNone/>
            </a:pPr>
            <a:r>
              <a:rPr lang="en-US" sz="5000" b="1" dirty="0">
                <a:solidFill>
                  <a:schemeClr val="accent1">
                    <a:lumMod val="50000"/>
                  </a:schemeClr>
                </a:solidFill>
              </a:rPr>
              <a:t>DUE CARE</a:t>
            </a:r>
          </a:p>
          <a:p>
            <a:pPr marL="0" indent="0">
              <a:buNone/>
            </a:pPr>
            <a:endParaRPr lang="en-US" sz="2800" b="1" dirty="0">
              <a:solidFill>
                <a:schemeClr val="accent1">
                  <a:lumMod val="50000"/>
                </a:schemeClr>
              </a:solidFill>
            </a:endParaRPr>
          </a:p>
          <a:p>
            <a:pPr marL="0" indent="0">
              <a:buNone/>
            </a:pPr>
            <a:r>
              <a:rPr lang="en-US" sz="2600" b="1" dirty="0">
                <a:solidFill>
                  <a:schemeClr val="accent1">
                    <a:lumMod val="50000"/>
                  </a:schemeClr>
                </a:solidFill>
              </a:rPr>
              <a:t>PREVENTION IS BETTER THAN A CURE</a:t>
            </a:r>
          </a:p>
          <a:p>
            <a:pPr marL="0" indent="0">
              <a:buNone/>
            </a:pPr>
            <a:r>
              <a:rPr lang="en-GB" sz="2600" b="1" dirty="0">
                <a:solidFill>
                  <a:schemeClr val="tx2">
                    <a:lumMod val="75000"/>
                  </a:schemeClr>
                </a:solidFill>
              </a:rPr>
              <a:t>D: </a:t>
            </a:r>
            <a:r>
              <a:rPr lang="en-GB" sz="2600" b="1" i="1" dirty="0">
                <a:solidFill>
                  <a:schemeClr val="tx2">
                    <a:lumMod val="75000"/>
                  </a:schemeClr>
                </a:solidFill>
              </a:rPr>
              <a:t>“…if we can nip it in the bud before the health problems do get worse later down the line then surely the money should be put more in that alternative therapy direction at the beginning…” </a:t>
            </a:r>
          </a:p>
          <a:p>
            <a:pPr marL="0" indent="0">
              <a:buNone/>
            </a:pPr>
            <a:r>
              <a:rPr lang="en-GB" sz="2600" b="1" dirty="0">
                <a:solidFill>
                  <a:schemeClr val="tx2">
                    <a:lumMod val="75000"/>
                  </a:schemeClr>
                </a:solidFill>
              </a:rPr>
              <a:t>A: IAPT triage service offer needs assessment </a:t>
            </a:r>
            <a:r>
              <a:rPr lang="en-GB" sz="1500" b="1" dirty="0">
                <a:solidFill>
                  <a:schemeClr val="tx2">
                    <a:lumMod val="75000"/>
                  </a:schemeClr>
                </a:solidFill>
              </a:rPr>
              <a:t>(NHS England, 2015)</a:t>
            </a:r>
          </a:p>
          <a:p>
            <a:pPr marL="0" indent="0">
              <a:buNone/>
            </a:pPr>
            <a:r>
              <a:rPr lang="en-GB" sz="2600" b="1" i="1" dirty="0">
                <a:solidFill>
                  <a:schemeClr val="tx2">
                    <a:lumMod val="75000"/>
                  </a:schemeClr>
                </a:solidFill>
              </a:rPr>
              <a:t>“The triage … breaking me down to a state where I was sick and sobbing then to tell me as I wasn't going to kill myself I could have no help ...” </a:t>
            </a:r>
            <a:r>
              <a:rPr lang="en-GB" sz="1500" b="1" dirty="0">
                <a:solidFill>
                  <a:schemeClr val="tx2">
                    <a:lumMod val="75000"/>
                  </a:schemeClr>
                </a:solidFill>
              </a:rPr>
              <a:t>(NHS, 2017)</a:t>
            </a:r>
          </a:p>
          <a:p>
            <a:pPr marL="0" indent="0">
              <a:buNone/>
            </a:pPr>
            <a:endParaRPr lang="en-US" sz="2600" b="1" dirty="0">
              <a:solidFill>
                <a:schemeClr val="accent1">
                  <a:lumMod val="50000"/>
                </a:schemeClr>
              </a:solidFill>
            </a:endParaRPr>
          </a:p>
          <a:p>
            <a:pPr marL="0" indent="0">
              <a:buNone/>
            </a:pPr>
            <a:r>
              <a:rPr lang="en-US" sz="2600" b="1" dirty="0">
                <a:solidFill>
                  <a:schemeClr val="accent1">
                    <a:lumMod val="50000"/>
                  </a:schemeClr>
                </a:solidFill>
              </a:rPr>
              <a:t>HORSES FOR COURSES</a:t>
            </a:r>
          </a:p>
          <a:p>
            <a:pPr marL="0" indent="0">
              <a:buNone/>
            </a:pPr>
            <a:r>
              <a:rPr lang="en-US" sz="2600" b="1" dirty="0">
                <a:solidFill>
                  <a:schemeClr val="accent1">
                    <a:lumMod val="50000"/>
                  </a:schemeClr>
                </a:solidFill>
              </a:rPr>
              <a:t>People respond in different ways to therapy</a:t>
            </a:r>
          </a:p>
          <a:p>
            <a:pPr marL="0" indent="0">
              <a:buNone/>
            </a:pPr>
            <a:r>
              <a:rPr lang="en-US" sz="2600" b="1" dirty="0">
                <a:solidFill>
                  <a:schemeClr val="accent1">
                    <a:lumMod val="50000"/>
                  </a:schemeClr>
                </a:solidFill>
              </a:rPr>
              <a:t>What will work well for one may not for another </a:t>
            </a:r>
            <a:r>
              <a:rPr lang="en-US" sz="1500" b="1" dirty="0">
                <a:solidFill>
                  <a:schemeClr val="accent1">
                    <a:lumMod val="50000"/>
                  </a:schemeClr>
                </a:solidFill>
              </a:rPr>
              <a:t>(</a:t>
            </a:r>
            <a:r>
              <a:rPr lang="en-GB" sz="1500" b="1" dirty="0">
                <a:solidFill>
                  <a:schemeClr val="tx2">
                    <a:lumMod val="75000"/>
                  </a:schemeClr>
                </a:solidFill>
              </a:rPr>
              <a:t>Delgadillo, Moreea, and Lutz, 2016) </a:t>
            </a:r>
            <a:endParaRPr lang="en-US" sz="1500" b="1" dirty="0">
              <a:solidFill>
                <a:schemeClr val="tx2">
                  <a:lumMod val="75000"/>
                </a:schemeClr>
              </a:solidFill>
            </a:endParaRPr>
          </a:p>
        </p:txBody>
      </p:sp>
    </p:spTree>
    <p:extLst>
      <p:ext uri="{BB962C8B-B14F-4D97-AF65-F5344CB8AC3E}">
        <p14:creationId xmlns:p14="http://schemas.microsoft.com/office/powerpoint/2010/main" val="1235217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28599" y="857250"/>
            <a:ext cx="11587163" cy="5886449"/>
          </a:xfrm>
        </p:spPr>
        <p:txBody>
          <a:bodyPr>
            <a:normAutofit/>
          </a:bodyPr>
          <a:lstStyle/>
          <a:p>
            <a:pPr marL="0" indent="0" algn="ctr">
              <a:buNone/>
            </a:pPr>
            <a:r>
              <a:rPr lang="en-US" sz="5000" b="1" dirty="0">
                <a:solidFill>
                  <a:schemeClr val="accent1">
                    <a:lumMod val="50000"/>
                  </a:schemeClr>
                </a:solidFill>
              </a:rPr>
              <a:t>DO NO HARM</a:t>
            </a:r>
          </a:p>
          <a:p>
            <a:pPr marL="0" indent="0">
              <a:buNone/>
            </a:pPr>
            <a:endParaRPr lang="en-US" sz="2800" b="1" dirty="0">
              <a:solidFill>
                <a:schemeClr val="accent1">
                  <a:lumMod val="50000"/>
                </a:schemeClr>
              </a:solidFill>
            </a:endParaRPr>
          </a:p>
          <a:p>
            <a:pPr marL="0" indent="0">
              <a:buNone/>
            </a:pPr>
            <a:r>
              <a:rPr lang="en-US" sz="2700" b="1" dirty="0">
                <a:solidFill>
                  <a:schemeClr val="accent1">
                    <a:lumMod val="50000"/>
                  </a:schemeClr>
                </a:solidFill>
              </a:rPr>
              <a:t>COUNSELLOR’’S COMPETENCE</a:t>
            </a:r>
          </a:p>
          <a:p>
            <a:pPr marL="0" indent="0">
              <a:buNone/>
            </a:pPr>
            <a:r>
              <a:rPr lang="en-US" sz="2700" b="1" dirty="0">
                <a:solidFill>
                  <a:schemeClr val="accent1">
                    <a:lumMod val="50000"/>
                  </a:schemeClr>
                </a:solidFill>
              </a:rPr>
              <a:t>C: … “Good debrief… signposting for support especially if  underlying issues came up”</a:t>
            </a:r>
          </a:p>
          <a:p>
            <a:pPr marL="0" indent="0">
              <a:buNone/>
            </a:pPr>
            <a:r>
              <a:rPr lang="en-US" sz="2700" b="1" dirty="0">
                <a:solidFill>
                  <a:schemeClr val="accent1">
                    <a:lumMod val="50000"/>
                  </a:schemeClr>
                </a:solidFill>
              </a:rPr>
              <a:t>A: “Most and foremost the client comes first</a:t>
            </a:r>
          </a:p>
          <a:p>
            <a:pPr marL="0" indent="0">
              <a:buNone/>
            </a:pPr>
            <a:r>
              <a:rPr lang="en-US" sz="2700" b="1" dirty="0">
                <a:solidFill>
                  <a:schemeClr val="accent1">
                    <a:lumMod val="50000"/>
                  </a:schemeClr>
                </a:solidFill>
              </a:rPr>
              <a:t>NEGLECT</a:t>
            </a:r>
          </a:p>
          <a:p>
            <a:pPr marL="0" indent="0">
              <a:buNone/>
            </a:pPr>
            <a:r>
              <a:rPr lang="en-US" sz="2700" b="1" dirty="0">
                <a:solidFill>
                  <a:schemeClr val="accent1">
                    <a:lumMod val="50000"/>
                  </a:schemeClr>
                </a:solidFill>
              </a:rPr>
              <a:t>D: “More harm than good”</a:t>
            </a:r>
          </a:p>
          <a:p>
            <a:pPr marL="0" indent="0">
              <a:buNone/>
            </a:pPr>
            <a:r>
              <a:rPr lang="en-US" sz="2700" b="1" dirty="0">
                <a:solidFill>
                  <a:schemeClr val="accent1">
                    <a:lumMod val="50000"/>
                  </a:schemeClr>
                </a:solidFill>
              </a:rPr>
              <a:t>D: “… unprofessional … A client should never feel worse than when they started”</a:t>
            </a:r>
          </a:p>
          <a:p>
            <a:pPr marL="0" indent="0">
              <a:buNone/>
            </a:pPr>
            <a:r>
              <a:rPr lang="en-US" sz="2700" b="1" dirty="0">
                <a:solidFill>
                  <a:schemeClr val="accent1">
                    <a:lumMod val="50000"/>
                  </a:schemeClr>
                </a:solidFill>
              </a:rPr>
              <a:t>Should a counsellor open up a can of worms during six sessions?</a:t>
            </a:r>
          </a:p>
          <a:p>
            <a:pPr marL="0" indent="0">
              <a:buNone/>
            </a:pPr>
            <a:endParaRPr lang="en-US" sz="2800" b="1" dirty="0">
              <a:solidFill>
                <a:schemeClr val="accent1">
                  <a:lumMod val="50000"/>
                </a:schemeClr>
              </a:solidFill>
            </a:endParaRPr>
          </a:p>
        </p:txBody>
      </p:sp>
    </p:spTree>
    <p:extLst>
      <p:ext uri="{BB962C8B-B14F-4D97-AF65-F5344CB8AC3E}">
        <p14:creationId xmlns:p14="http://schemas.microsoft.com/office/powerpoint/2010/main" val="11602513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17448" y="0"/>
            <a:ext cx="11587163" cy="8207298"/>
          </a:xfrm>
        </p:spPr>
        <p:txBody>
          <a:bodyPr>
            <a:normAutofit fontScale="70000" lnSpcReduction="20000"/>
          </a:bodyPr>
          <a:lstStyle/>
          <a:p>
            <a:pPr marL="0" indent="0" algn="ctr">
              <a:buNone/>
            </a:pPr>
            <a:endParaRPr lang="en-US" sz="5000" b="1" dirty="0">
              <a:solidFill>
                <a:schemeClr val="accent1">
                  <a:lumMod val="50000"/>
                </a:schemeClr>
              </a:solidFill>
            </a:endParaRPr>
          </a:p>
          <a:p>
            <a:pPr marL="0" indent="0" algn="ctr">
              <a:buNone/>
            </a:pPr>
            <a:endParaRPr lang="en-US" sz="5000" b="1" dirty="0">
              <a:solidFill>
                <a:schemeClr val="accent1">
                  <a:lumMod val="50000"/>
                </a:schemeClr>
              </a:solidFill>
            </a:endParaRPr>
          </a:p>
          <a:p>
            <a:pPr marL="0" indent="0" algn="ctr">
              <a:buNone/>
            </a:pPr>
            <a:r>
              <a:rPr lang="en-US" sz="7100" b="1" dirty="0">
                <a:solidFill>
                  <a:schemeClr val="accent1">
                    <a:lumMod val="50000"/>
                  </a:schemeClr>
                </a:solidFill>
              </a:rPr>
              <a:t>STRENGTHS &amp; CHALLENGES</a:t>
            </a:r>
          </a:p>
          <a:p>
            <a:pPr marL="0" indent="0">
              <a:buNone/>
            </a:pPr>
            <a:endParaRPr lang="en-US" sz="2800" b="1" dirty="0">
              <a:solidFill>
                <a:schemeClr val="accent1">
                  <a:lumMod val="50000"/>
                </a:schemeClr>
              </a:solidFill>
            </a:endParaRPr>
          </a:p>
          <a:p>
            <a:pPr marL="0" indent="0">
              <a:buNone/>
            </a:pPr>
            <a:endParaRPr lang="en-US" sz="2800" b="1" dirty="0">
              <a:solidFill>
                <a:schemeClr val="accent1">
                  <a:lumMod val="50000"/>
                </a:schemeClr>
              </a:solidFill>
            </a:endParaRPr>
          </a:p>
          <a:p>
            <a:pPr marL="0" indent="0">
              <a:buNone/>
            </a:pPr>
            <a:endParaRPr lang="en-US" sz="2800" b="1" dirty="0">
              <a:solidFill>
                <a:schemeClr val="accent1">
                  <a:lumMod val="50000"/>
                </a:schemeClr>
              </a:solidFill>
            </a:endParaRPr>
          </a:p>
          <a:p>
            <a:pPr marL="0" indent="0">
              <a:buNone/>
            </a:pPr>
            <a:r>
              <a:rPr lang="en-US" sz="4000" b="1" dirty="0">
                <a:solidFill>
                  <a:schemeClr val="accent1">
                    <a:lumMod val="50000"/>
                  </a:schemeClr>
                </a:solidFill>
              </a:rPr>
              <a:t>STRENGTHS</a:t>
            </a:r>
          </a:p>
          <a:p>
            <a:pPr marL="0" indent="0">
              <a:buNone/>
            </a:pPr>
            <a:r>
              <a:rPr lang="en-US" sz="4000" b="1" dirty="0">
                <a:solidFill>
                  <a:schemeClr val="accent1">
                    <a:lumMod val="50000"/>
                  </a:schemeClr>
                </a:solidFill>
              </a:rPr>
              <a:t>Good quality of data from focus group</a:t>
            </a:r>
          </a:p>
          <a:p>
            <a:pPr marL="0" indent="0">
              <a:buNone/>
            </a:pPr>
            <a:r>
              <a:rPr lang="en-US" sz="4000" b="1" dirty="0">
                <a:solidFill>
                  <a:schemeClr val="accent1">
                    <a:lumMod val="50000"/>
                  </a:schemeClr>
                </a:solidFill>
              </a:rPr>
              <a:t>Participants were knowledgeable and diverse</a:t>
            </a:r>
          </a:p>
          <a:p>
            <a:pPr marL="0" indent="0">
              <a:buNone/>
            </a:pPr>
            <a:endParaRPr lang="en-US" sz="4000" b="1" dirty="0">
              <a:solidFill>
                <a:schemeClr val="accent1">
                  <a:lumMod val="50000"/>
                </a:schemeClr>
              </a:solidFill>
            </a:endParaRPr>
          </a:p>
          <a:p>
            <a:pPr marL="0" indent="0">
              <a:buNone/>
            </a:pPr>
            <a:r>
              <a:rPr lang="en-US" sz="4000" b="1" dirty="0">
                <a:solidFill>
                  <a:schemeClr val="accent1">
                    <a:lumMod val="50000"/>
                  </a:schemeClr>
                </a:solidFill>
              </a:rPr>
              <a:t>LIMITATIONS</a:t>
            </a:r>
          </a:p>
          <a:p>
            <a:pPr marL="0" indent="0">
              <a:buNone/>
            </a:pPr>
            <a:r>
              <a:rPr lang="en-US" sz="4000" b="1" dirty="0">
                <a:solidFill>
                  <a:schemeClr val="accent1">
                    <a:lumMod val="50000"/>
                  </a:schemeClr>
                </a:solidFill>
              </a:rPr>
              <a:t>Data is limited in this field of counselling</a:t>
            </a:r>
          </a:p>
          <a:p>
            <a:pPr marL="0" indent="0">
              <a:buNone/>
            </a:pPr>
            <a:r>
              <a:rPr lang="en-US" sz="4000" b="1" dirty="0">
                <a:solidFill>
                  <a:schemeClr val="accent1">
                    <a:lumMod val="50000"/>
                  </a:schemeClr>
                </a:solidFill>
              </a:rPr>
              <a:t>All participants knowledgeable about counselling</a:t>
            </a:r>
          </a:p>
          <a:p>
            <a:pPr marL="0" indent="0">
              <a:buNone/>
            </a:pPr>
            <a:r>
              <a:rPr lang="en-US" sz="4000" b="1" dirty="0">
                <a:solidFill>
                  <a:schemeClr val="accent1">
                    <a:lumMod val="50000"/>
                  </a:schemeClr>
                </a:solidFill>
              </a:rPr>
              <a:t>Findings were a double edge sword</a:t>
            </a:r>
          </a:p>
          <a:p>
            <a:pPr marL="0" indent="0">
              <a:buNone/>
            </a:pPr>
            <a:endParaRPr lang="en-US" sz="4000" b="1" dirty="0">
              <a:solidFill>
                <a:schemeClr val="accent1">
                  <a:lumMod val="50000"/>
                </a:schemeClr>
              </a:solidFill>
            </a:endParaRPr>
          </a:p>
          <a:p>
            <a:pPr marL="0" indent="0">
              <a:buNone/>
            </a:pPr>
            <a:endParaRPr lang="en-US" sz="2800" b="1" dirty="0">
              <a:solidFill>
                <a:schemeClr val="accent1">
                  <a:lumMod val="50000"/>
                </a:schemeClr>
              </a:solidFill>
            </a:endParaRPr>
          </a:p>
          <a:p>
            <a:pPr marL="0" indent="0">
              <a:buNone/>
            </a:pPr>
            <a:r>
              <a:rPr lang="en-US" sz="2800" b="1" dirty="0">
                <a:solidFill>
                  <a:schemeClr val="accent1">
                    <a:lumMod val="50000"/>
                  </a:schemeClr>
                </a:solidFill>
              </a:rPr>
              <a:t> </a:t>
            </a:r>
          </a:p>
          <a:p>
            <a:pPr marL="0" indent="0">
              <a:buNone/>
            </a:pPr>
            <a:r>
              <a:rPr lang="en-US" sz="2800" b="1" dirty="0">
                <a:solidFill>
                  <a:schemeClr val="accent1">
                    <a:lumMod val="50000"/>
                  </a:schemeClr>
                </a:solidFill>
              </a:rPr>
              <a:t> </a:t>
            </a:r>
          </a:p>
          <a:p>
            <a:pPr marL="0" indent="0">
              <a:buNone/>
            </a:pPr>
            <a:endParaRPr lang="en-US" sz="2800" b="1" dirty="0">
              <a:solidFill>
                <a:schemeClr val="accent1">
                  <a:lumMod val="50000"/>
                </a:schemeClr>
              </a:solidFill>
            </a:endParaRPr>
          </a:p>
        </p:txBody>
      </p:sp>
    </p:spTree>
    <p:extLst>
      <p:ext uri="{BB962C8B-B14F-4D97-AF65-F5344CB8AC3E}">
        <p14:creationId xmlns:p14="http://schemas.microsoft.com/office/powerpoint/2010/main" val="1747053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28599" y="880946"/>
            <a:ext cx="11587163" cy="5862753"/>
          </a:xfrm>
        </p:spPr>
        <p:txBody>
          <a:bodyPr>
            <a:normAutofit fontScale="92500" lnSpcReduction="20000"/>
          </a:bodyPr>
          <a:lstStyle/>
          <a:p>
            <a:pPr marL="0" indent="0" algn="ctr">
              <a:buNone/>
            </a:pPr>
            <a:r>
              <a:rPr lang="en-US" sz="5400" b="1" dirty="0">
                <a:solidFill>
                  <a:schemeClr val="accent1">
                    <a:lumMod val="50000"/>
                  </a:schemeClr>
                </a:solidFill>
              </a:rPr>
              <a:t>IMPLICATIONS &amp; RECOMMENDATIONS</a:t>
            </a:r>
          </a:p>
          <a:p>
            <a:pPr marL="0" indent="0">
              <a:buNone/>
            </a:pPr>
            <a:r>
              <a:rPr lang="en-US" sz="3000" b="1" dirty="0">
                <a:solidFill>
                  <a:schemeClr val="accent1">
                    <a:lumMod val="50000"/>
                  </a:schemeClr>
                </a:solidFill>
              </a:rPr>
              <a:t>IMPLICATIONS</a:t>
            </a:r>
          </a:p>
          <a:p>
            <a:r>
              <a:rPr lang="en-US" sz="3000" b="1" dirty="0">
                <a:solidFill>
                  <a:schemeClr val="accent1">
                    <a:lumMod val="50000"/>
                  </a:schemeClr>
                </a:solidFill>
              </a:rPr>
              <a:t>Dealing with underlying issues that clients present</a:t>
            </a:r>
          </a:p>
          <a:p>
            <a:r>
              <a:rPr lang="en-US" sz="3000" b="1" dirty="0">
                <a:solidFill>
                  <a:schemeClr val="accent1">
                    <a:lumMod val="50000"/>
                  </a:schemeClr>
                </a:solidFill>
              </a:rPr>
              <a:t>Inadequate therapy time and keep using a band aid </a:t>
            </a:r>
          </a:p>
          <a:p>
            <a:r>
              <a:rPr lang="en-US" sz="3000" b="1" dirty="0">
                <a:solidFill>
                  <a:schemeClr val="accent1">
                    <a:lumMod val="50000"/>
                  </a:schemeClr>
                </a:solidFill>
              </a:rPr>
              <a:t>Where is the funding coming from?</a:t>
            </a:r>
          </a:p>
          <a:p>
            <a:pPr marL="0" indent="0">
              <a:buNone/>
            </a:pPr>
            <a:endParaRPr lang="en-US" sz="3000" b="1" dirty="0">
              <a:solidFill>
                <a:schemeClr val="accent1">
                  <a:lumMod val="50000"/>
                </a:schemeClr>
              </a:solidFill>
            </a:endParaRPr>
          </a:p>
          <a:p>
            <a:pPr marL="0" indent="0">
              <a:buNone/>
            </a:pPr>
            <a:r>
              <a:rPr lang="en-US" sz="3000" b="1" dirty="0">
                <a:solidFill>
                  <a:schemeClr val="accent1">
                    <a:lumMod val="50000"/>
                  </a:schemeClr>
                </a:solidFill>
              </a:rPr>
              <a:t>RECOMMENDATIONS</a:t>
            </a:r>
          </a:p>
          <a:p>
            <a:r>
              <a:rPr lang="en-US" sz="3000" b="1" dirty="0">
                <a:solidFill>
                  <a:schemeClr val="accent1">
                    <a:lumMod val="50000"/>
                  </a:schemeClr>
                </a:solidFill>
              </a:rPr>
              <a:t>More research in this area with people with diverse knowledge</a:t>
            </a:r>
          </a:p>
          <a:p>
            <a:r>
              <a:rPr lang="en-US" sz="3000" b="1" dirty="0">
                <a:solidFill>
                  <a:schemeClr val="accent1">
                    <a:lumMod val="50000"/>
                  </a:schemeClr>
                </a:solidFill>
              </a:rPr>
              <a:t>Making sure no client leaves therapy feeling worse</a:t>
            </a:r>
          </a:p>
          <a:p>
            <a:r>
              <a:rPr lang="en-US" sz="3000" b="1" dirty="0">
                <a:solidFill>
                  <a:schemeClr val="accent1">
                    <a:lumMod val="50000"/>
                  </a:schemeClr>
                </a:solidFill>
              </a:rPr>
              <a:t>More general research and funding for long-term counselling</a:t>
            </a:r>
          </a:p>
          <a:p>
            <a:r>
              <a:rPr lang="en-US" sz="3000" b="1" dirty="0">
                <a:solidFill>
                  <a:schemeClr val="accent1">
                    <a:lumMod val="50000"/>
                  </a:schemeClr>
                </a:solidFill>
              </a:rPr>
              <a:t>Looking into alternative treatments like ecotherapy </a:t>
            </a:r>
            <a:r>
              <a:rPr lang="en-US" sz="1500" b="1" dirty="0">
                <a:solidFill>
                  <a:schemeClr val="accent1">
                    <a:lumMod val="50000"/>
                  </a:schemeClr>
                </a:solidFill>
              </a:rPr>
              <a:t>(MIND, 2013)</a:t>
            </a:r>
          </a:p>
        </p:txBody>
      </p:sp>
    </p:spTree>
    <p:extLst>
      <p:ext uri="{BB962C8B-B14F-4D97-AF65-F5344CB8AC3E}">
        <p14:creationId xmlns:p14="http://schemas.microsoft.com/office/powerpoint/2010/main" val="396512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20DB99-7745-4E75-9D96-AAB6D55C531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464119"/>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04B0465-3B07-49BF-BEA7-D8147624629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2038655"/>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D68803C4-E159-4360-B7BB-74205C8F78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504" y="601952"/>
            <a:ext cx="10222992" cy="1385874"/>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AB1EDE9-5443-B84A-9582-80EA17DA1DE5}"/>
              </a:ext>
            </a:extLst>
          </p:cNvPr>
          <p:cNvSpPr>
            <a:spLocks noGrp="1"/>
          </p:cNvSpPr>
          <p:nvPr>
            <p:ph type="title"/>
          </p:nvPr>
        </p:nvSpPr>
        <p:spPr>
          <a:xfrm flipV="1">
            <a:off x="807522" y="328613"/>
            <a:ext cx="10687792" cy="156019"/>
          </a:xfrm>
        </p:spPr>
        <p:txBody>
          <a:bodyPr>
            <a:normAutofit fontScale="90000"/>
          </a:bodyPr>
          <a:lstStyle/>
          <a:p>
            <a:r>
              <a:rPr lang="en-US" sz="4800" b="1" dirty="0">
                <a:solidFill>
                  <a:schemeClr val="accent1">
                    <a:lumMod val="50000"/>
                  </a:schemeClr>
                </a:solidFill>
              </a:rPr>
              <a:t> </a:t>
            </a:r>
            <a:endParaRPr lang="en-US" sz="4800" b="1" dirty="0"/>
          </a:p>
        </p:txBody>
      </p:sp>
      <p:sp>
        <p:nvSpPr>
          <p:cNvPr id="3" name="Content Placeholder 2">
            <a:extLst>
              <a:ext uri="{FF2B5EF4-FFF2-40B4-BE49-F238E27FC236}">
                <a16:creationId xmlns:a16="http://schemas.microsoft.com/office/drawing/2014/main" id="{A67350FC-6C06-AE4D-92F5-F16D21DC16E3}"/>
              </a:ext>
            </a:extLst>
          </p:cNvPr>
          <p:cNvSpPr>
            <a:spLocks noGrp="1"/>
          </p:cNvSpPr>
          <p:nvPr>
            <p:ph idx="1"/>
          </p:nvPr>
        </p:nvSpPr>
        <p:spPr>
          <a:xfrm>
            <a:off x="228599" y="857250"/>
            <a:ext cx="11587163" cy="5886449"/>
          </a:xfrm>
        </p:spPr>
        <p:txBody>
          <a:bodyPr>
            <a:normAutofit/>
          </a:bodyPr>
          <a:lstStyle/>
          <a:p>
            <a:pPr marL="0" indent="0" algn="ctr">
              <a:buNone/>
            </a:pPr>
            <a:r>
              <a:rPr lang="en-US" sz="5000" b="1" dirty="0">
                <a:solidFill>
                  <a:schemeClr val="accent1">
                    <a:lumMod val="50000"/>
                  </a:schemeClr>
                </a:solidFill>
              </a:rPr>
              <a:t>CONCLUSIONS</a:t>
            </a:r>
          </a:p>
          <a:p>
            <a:pPr marL="0" indent="0">
              <a:buNone/>
            </a:pPr>
            <a:endParaRPr lang="en-US" sz="2800" b="1" dirty="0">
              <a:solidFill>
                <a:schemeClr val="accent1">
                  <a:lumMod val="50000"/>
                </a:schemeClr>
              </a:solidFill>
            </a:endParaRPr>
          </a:p>
          <a:p>
            <a:endParaRPr lang="en-US" sz="2800" b="1" dirty="0">
              <a:solidFill>
                <a:schemeClr val="accent1">
                  <a:lumMod val="50000"/>
                </a:schemeClr>
              </a:solidFill>
            </a:endParaRPr>
          </a:p>
          <a:p>
            <a:r>
              <a:rPr lang="en-US" sz="2800" b="1" dirty="0">
                <a:solidFill>
                  <a:schemeClr val="accent1">
                    <a:lumMod val="50000"/>
                  </a:schemeClr>
                </a:solidFill>
              </a:rPr>
              <a:t>Valuable piece of research</a:t>
            </a:r>
          </a:p>
          <a:p>
            <a:r>
              <a:rPr lang="en-US" sz="2800" b="1" dirty="0">
                <a:solidFill>
                  <a:schemeClr val="accent1">
                    <a:lumMod val="50000"/>
                  </a:schemeClr>
                </a:solidFill>
              </a:rPr>
              <a:t>Findings show there is a need for longer term counselling</a:t>
            </a:r>
          </a:p>
          <a:p>
            <a:r>
              <a:rPr lang="en-US" sz="2800" b="1" dirty="0">
                <a:solidFill>
                  <a:schemeClr val="accent1">
                    <a:lumMod val="50000"/>
                  </a:schemeClr>
                </a:solidFill>
              </a:rPr>
              <a:t>No client should be in more torment after therapy</a:t>
            </a:r>
          </a:p>
          <a:p>
            <a:r>
              <a:rPr lang="en-US" sz="2800" b="1" dirty="0">
                <a:solidFill>
                  <a:schemeClr val="accent1">
                    <a:lumMod val="50000"/>
                  </a:schemeClr>
                </a:solidFill>
              </a:rPr>
              <a:t>Gently remove the band aid</a:t>
            </a:r>
          </a:p>
          <a:p>
            <a:r>
              <a:rPr lang="en-US" sz="2800" b="1" dirty="0">
                <a:solidFill>
                  <a:schemeClr val="accent1">
                    <a:lumMod val="50000"/>
                  </a:schemeClr>
                </a:solidFill>
              </a:rPr>
              <a:t>People going through the worse time of their lives should get the support and care they need.  </a:t>
            </a:r>
          </a:p>
        </p:txBody>
      </p:sp>
    </p:spTree>
    <p:extLst>
      <p:ext uri="{BB962C8B-B14F-4D97-AF65-F5344CB8AC3E}">
        <p14:creationId xmlns:p14="http://schemas.microsoft.com/office/powerpoint/2010/main" val="4028632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3AA55-2C7E-FD48-8340-BB787DB1AD3E}"/>
              </a:ext>
            </a:extLst>
          </p:cNvPr>
          <p:cNvSpPr>
            <a:spLocks noGrp="1"/>
          </p:cNvSpPr>
          <p:nvPr>
            <p:ph type="title"/>
          </p:nvPr>
        </p:nvSpPr>
        <p:spPr>
          <a:xfrm>
            <a:off x="1069848" y="200026"/>
            <a:ext cx="10058400" cy="528637"/>
          </a:xfrm>
        </p:spPr>
        <p:txBody>
          <a:bodyPr>
            <a:normAutofit/>
          </a:bodyPr>
          <a:lstStyle/>
          <a:p>
            <a:pPr algn="ctr"/>
            <a:r>
              <a:rPr lang="en-US" sz="2400" b="1" dirty="0">
                <a:solidFill>
                  <a:schemeClr val="accent1">
                    <a:lumMod val="50000"/>
                  </a:schemeClr>
                </a:solidFill>
              </a:rPr>
              <a:t>REFERENCES</a:t>
            </a:r>
          </a:p>
        </p:txBody>
      </p:sp>
      <p:sp>
        <p:nvSpPr>
          <p:cNvPr id="3" name="Content Placeholder 2">
            <a:extLst>
              <a:ext uri="{FF2B5EF4-FFF2-40B4-BE49-F238E27FC236}">
                <a16:creationId xmlns:a16="http://schemas.microsoft.com/office/drawing/2014/main" id="{8AEC859C-876E-C44C-BE08-095AC69F31B3}"/>
              </a:ext>
            </a:extLst>
          </p:cNvPr>
          <p:cNvSpPr>
            <a:spLocks noGrp="1"/>
          </p:cNvSpPr>
          <p:nvPr>
            <p:ph idx="1"/>
          </p:nvPr>
        </p:nvSpPr>
        <p:spPr>
          <a:xfrm>
            <a:off x="157163" y="685801"/>
            <a:ext cx="11872912" cy="6172200"/>
          </a:xfrm>
        </p:spPr>
        <p:txBody>
          <a:bodyPr>
            <a:normAutofit fontScale="85000" lnSpcReduction="20000"/>
          </a:bodyPr>
          <a:lstStyle/>
          <a:p>
            <a:pPr>
              <a:lnSpc>
                <a:spcPct val="160000"/>
              </a:lnSpc>
            </a:pPr>
            <a:r>
              <a:rPr lang="en-GB" sz="1800" b="1" dirty="0"/>
              <a:t>Braun, V. and Clarke, V.</a:t>
            </a:r>
            <a:r>
              <a:rPr lang="en-GB" sz="1800" dirty="0"/>
              <a:t> (2006) ‘Using thematic analysis in psychology’ </a:t>
            </a:r>
            <a:r>
              <a:rPr lang="en-GB" sz="1800" i="1" dirty="0"/>
              <a:t>Qualitative Research in Psychology</a:t>
            </a:r>
            <a:r>
              <a:rPr lang="en-GB" sz="1800" dirty="0"/>
              <a:t>, 3 (2), pp. 77–101. [Online]. Available at: </a:t>
            </a:r>
            <a:r>
              <a:rPr lang="en-GB" sz="1800" dirty="0">
                <a:hlinkClick r:id="rId2"/>
              </a:rPr>
              <a:t>https://search-proquest-com.ezproxy.uwtsd.ac.uk/docview/223135521?accountid=130472&amp;rfr_id=info%3Axri%2Fsid%3Aprimo</a:t>
            </a:r>
            <a:r>
              <a:rPr lang="en-GB" sz="1800" dirty="0"/>
              <a:t> (Accessed: 8 April 2018). </a:t>
            </a:r>
          </a:p>
          <a:p>
            <a:pPr>
              <a:lnSpc>
                <a:spcPct val="160000"/>
              </a:lnSpc>
            </a:pPr>
            <a:r>
              <a:rPr lang="en-GB" sz="1800" b="1" dirty="0"/>
              <a:t>Braun, V. and Clarke, V.</a:t>
            </a:r>
            <a:r>
              <a:rPr lang="en-GB" sz="1800" dirty="0"/>
              <a:t> (2013) </a:t>
            </a:r>
            <a:r>
              <a:rPr lang="en-GB" sz="1800" i="1" dirty="0"/>
              <a:t>Successful qualitative research: A practical guide for beginners</a:t>
            </a:r>
            <a:r>
              <a:rPr lang="en-GB" sz="1800" dirty="0"/>
              <a:t>. London: Sage.</a:t>
            </a:r>
          </a:p>
          <a:p>
            <a:pPr>
              <a:lnSpc>
                <a:spcPct val="160000"/>
              </a:lnSpc>
            </a:pPr>
            <a:r>
              <a:rPr lang="en-GB" sz="1800" b="1" dirty="0"/>
              <a:t>Braun, V. and Clarke, V.</a:t>
            </a:r>
            <a:r>
              <a:rPr lang="en-GB" sz="1800" dirty="0"/>
              <a:t> (2014) ‘What can ''thematic analysis'' offer health and wellbeing researchers?’ </a:t>
            </a:r>
            <a:r>
              <a:rPr lang="en-GB" sz="1800" i="1" dirty="0"/>
              <a:t>International Journal of Qualitative Studies on Health and Well-Being</a:t>
            </a:r>
            <a:r>
              <a:rPr lang="en-GB" sz="1800" dirty="0"/>
              <a:t>, 9. [Online]. Available at: </a:t>
            </a:r>
            <a:r>
              <a:rPr lang="en-GB" sz="1800" dirty="0">
                <a:hlinkClick r:id="rId3"/>
              </a:rPr>
              <a:t>https://search-proquest-com.ezproxy.uwtsd.ac.uk/docview/1629457772?accountid=130472&amp;rfr_id=info%3Axri%2Fsid%3Aprimo</a:t>
            </a:r>
            <a:r>
              <a:rPr lang="en-GB" sz="1800" dirty="0"/>
              <a:t> (Accessed: 10 April 2018). </a:t>
            </a:r>
          </a:p>
          <a:p>
            <a:pPr>
              <a:lnSpc>
                <a:spcPct val="160000"/>
              </a:lnSpc>
            </a:pPr>
            <a:r>
              <a:rPr lang="en-GB" sz="1800" b="1" dirty="0"/>
              <a:t>Delgadillo, J., Moreea, O. and Lutz, W.</a:t>
            </a:r>
            <a:r>
              <a:rPr lang="en-GB" sz="1800" dirty="0"/>
              <a:t> (2016) ‘Different people respond differently to therapy: A demonstration using patient profiling and risk stratification’ </a:t>
            </a:r>
            <a:r>
              <a:rPr lang="en-GB" sz="1800" i="1" dirty="0"/>
              <a:t>Behaviour Research and Therapy</a:t>
            </a:r>
            <a:r>
              <a:rPr lang="en-GB" sz="1800" dirty="0"/>
              <a:t>, 79, pp. 15–22. [Online]. Available at: </a:t>
            </a:r>
            <a:r>
              <a:rPr lang="en-GB" sz="1800" dirty="0">
                <a:hlinkClick r:id="rId4"/>
              </a:rPr>
              <a:t>https://www-sciencedirect-com.ezproxy.uwtsd.ac.uk/science/article/pii/S0005796716300249</a:t>
            </a:r>
            <a:r>
              <a:rPr lang="en-GB" sz="1800" dirty="0"/>
              <a:t> (Accessed: 23 April 2018). </a:t>
            </a:r>
          </a:p>
          <a:p>
            <a:pPr>
              <a:lnSpc>
                <a:spcPct val="160000"/>
              </a:lnSpc>
            </a:pPr>
            <a:r>
              <a:rPr lang="en-GB" sz="1800" b="1" dirty="0"/>
              <a:t>Dent, L. and Raftery, J.</a:t>
            </a:r>
            <a:r>
              <a:rPr lang="en-GB" sz="1800" dirty="0"/>
              <a:t> (2011) ‘Treatment success in pragmatic randomised controlled trials: a review of trials funded by the UK Health Technology Assessment programme’ </a:t>
            </a:r>
            <a:r>
              <a:rPr lang="en-GB" sz="1800" i="1" dirty="0"/>
              <a:t>Trials</a:t>
            </a:r>
            <a:r>
              <a:rPr lang="en-GB" sz="1800" dirty="0"/>
              <a:t>, 12(1), pp. 109. [Online]. Available at: </a:t>
            </a:r>
            <a:r>
              <a:rPr lang="en-GB" sz="1800" dirty="0">
                <a:hlinkClick r:id="rId5"/>
              </a:rPr>
              <a:t>https://trialsjournal.biomedcentral.com/articles/10.1186/1745-6215-12-109#Abs1</a:t>
            </a:r>
            <a:r>
              <a:rPr lang="en-GB" sz="1800" dirty="0"/>
              <a:t> (Accessed: 15 April 2018).</a:t>
            </a:r>
          </a:p>
          <a:p>
            <a:pPr>
              <a:lnSpc>
                <a:spcPct val="160000"/>
              </a:lnSpc>
            </a:pPr>
            <a:r>
              <a:rPr lang="en-GB" sz="1800" b="1" dirty="0"/>
              <a:t>Ferrell-Schweppenstedde, D. </a:t>
            </a:r>
            <a:r>
              <a:rPr lang="en-GB" sz="1800" dirty="0"/>
              <a:t>(2017)</a:t>
            </a:r>
            <a:r>
              <a:rPr lang="en-GB" sz="1800" b="1" dirty="0"/>
              <a:t> ‘</a:t>
            </a:r>
            <a:r>
              <a:rPr lang="en-GB" sz="1800" dirty="0"/>
              <a:t>UK charities will lose £258m of EU money after Brexit. Where's the plan?’, </a:t>
            </a:r>
            <a:r>
              <a:rPr lang="en-GB" sz="1800" i="1" dirty="0"/>
              <a:t>The Guardian</a:t>
            </a:r>
            <a:r>
              <a:rPr lang="en-GB" sz="1800" dirty="0"/>
              <a:t>, 7 December, [Online]. Available at: </a:t>
            </a:r>
            <a:r>
              <a:rPr lang="en-GB" sz="1800" dirty="0">
                <a:hlinkClick r:id="rId6"/>
              </a:rPr>
              <a:t>https://www.theguardian.com/voluntary-sector-network/2017/dec/07/charities-lose-at-least-258m-after-brexit-no-government-strategy</a:t>
            </a:r>
            <a:r>
              <a:rPr lang="en-GB" sz="1800" dirty="0"/>
              <a:t> (Accessed: 19 April 2018).</a:t>
            </a:r>
            <a:endParaRPr lang="en-GB" sz="1800" b="1" dirty="0"/>
          </a:p>
          <a:p>
            <a:endParaRPr lang="en-US" dirty="0"/>
          </a:p>
        </p:txBody>
      </p:sp>
    </p:spTree>
    <p:extLst>
      <p:ext uri="{BB962C8B-B14F-4D97-AF65-F5344CB8AC3E}">
        <p14:creationId xmlns:p14="http://schemas.microsoft.com/office/powerpoint/2010/main" val="1418332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3AA55-2C7E-FD48-8340-BB787DB1AD3E}"/>
              </a:ext>
            </a:extLst>
          </p:cNvPr>
          <p:cNvSpPr>
            <a:spLocks noGrp="1"/>
          </p:cNvSpPr>
          <p:nvPr>
            <p:ph type="title"/>
          </p:nvPr>
        </p:nvSpPr>
        <p:spPr>
          <a:xfrm>
            <a:off x="1069848" y="1"/>
            <a:ext cx="10058400" cy="528638"/>
          </a:xfrm>
        </p:spPr>
        <p:txBody>
          <a:bodyPr>
            <a:normAutofit/>
          </a:bodyPr>
          <a:lstStyle/>
          <a:p>
            <a:pPr algn="ctr"/>
            <a:r>
              <a:rPr lang="en-US" sz="2400" b="1" dirty="0">
                <a:solidFill>
                  <a:schemeClr val="accent1">
                    <a:lumMod val="50000"/>
                  </a:schemeClr>
                </a:solidFill>
              </a:rPr>
              <a:t>REFERENCES</a:t>
            </a:r>
          </a:p>
        </p:txBody>
      </p:sp>
      <p:sp>
        <p:nvSpPr>
          <p:cNvPr id="3" name="Content Placeholder 2">
            <a:extLst>
              <a:ext uri="{FF2B5EF4-FFF2-40B4-BE49-F238E27FC236}">
                <a16:creationId xmlns:a16="http://schemas.microsoft.com/office/drawing/2014/main" id="{8AEC859C-876E-C44C-BE08-095AC69F31B3}"/>
              </a:ext>
            </a:extLst>
          </p:cNvPr>
          <p:cNvSpPr>
            <a:spLocks noGrp="1"/>
          </p:cNvSpPr>
          <p:nvPr>
            <p:ph idx="1"/>
          </p:nvPr>
        </p:nvSpPr>
        <p:spPr>
          <a:xfrm>
            <a:off x="157163" y="400050"/>
            <a:ext cx="11872912" cy="6647521"/>
          </a:xfrm>
        </p:spPr>
        <p:txBody>
          <a:bodyPr>
            <a:normAutofit/>
          </a:bodyPr>
          <a:lstStyle/>
          <a:p>
            <a:pPr>
              <a:lnSpc>
                <a:spcPct val="120000"/>
              </a:lnSpc>
            </a:pPr>
            <a:r>
              <a:rPr lang="en-GB" sz="1500" b="1" dirty="0"/>
              <a:t>Figure 1</a:t>
            </a:r>
            <a:r>
              <a:rPr lang="en-GB" sz="1500" dirty="0"/>
              <a:t> </a:t>
            </a:r>
            <a:r>
              <a:rPr lang="en-GB" sz="1500" dirty="0">
                <a:hlinkClick r:id="rId2"/>
              </a:rPr>
              <a:t>https://drawinglics.com/photos/208889/tips-for-group-discussion-gd-how-to-excel-in-a-group-discussion.py</a:t>
            </a:r>
            <a:r>
              <a:rPr lang="en-GB" sz="1500" dirty="0"/>
              <a:t> (Accessed: 20 April 2018).</a:t>
            </a:r>
          </a:p>
          <a:p>
            <a:pPr>
              <a:lnSpc>
                <a:spcPct val="120000"/>
              </a:lnSpc>
            </a:pPr>
            <a:r>
              <a:rPr lang="en-GB" sz="1500" b="1" dirty="0"/>
              <a:t>Figure 2</a:t>
            </a:r>
            <a:r>
              <a:rPr lang="en-GB" sz="1500" dirty="0"/>
              <a:t> </a:t>
            </a:r>
            <a:r>
              <a:rPr lang="en-GB" sz="1500" dirty="0">
                <a:hlinkClick r:id="rId3"/>
              </a:rPr>
              <a:t>https://www.bcgsearch.com/article/900044209/Top-5-Ways-to-Help-Your-Attorneys-Avoid-Overworking-and-Becoming-Addicted-to-Working-All-the-Time/</a:t>
            </a:r>
            <a:r>
              <a:rPr lang="en-GB" sz="1500" dirty="0"/>
              <a:t> (Accessed: 20 April 2018).</a:t>
            </a:r>
          </a:p>
          <a:p>
            <a:pPr>
              <a:lnSpc>
                <a:spcPct val="120000"/>
              </a:lnSpc>
            </a:pPr>
            <a:r>
              <a:rPr lang="en-GB" sz="1500" b="1" dirty="0"/>
              <a:t>Figure 3</a:t>
            </a:r>
            <a:r>
              <a:rPr lang="en-GB" sz="1500" dirty="0"/>
              <a:t> </a:t>
            </a:r>
            <a:r>
              <a:rPr lang="en-GB" sz="1500" dirty="0">
                <a:hlinkClick r:id="rId4"/>
              </a:rPr>
              <a:t>https://mikefinnsfiction.wordpress.com/2012/04/15/how-much-money-is-enough-not-a-question-everyone-gets-to-ask/</a:t>
            </a:r>
            <a:r>
              <a:rPr lang="en-GB" sz="1500" dirty="0"/>
              <a:t> (Accessed: 20 April 2018).</a:t>
            </a:r>
          </a:p>
          <a:p>
            <a:pPr>
              <a:lnSpc>
                <a:spcPct val="120000"/>
              </a:lnSpc>
            </a:pPr>
            <a:r>
              <a:rPr lang="en-GB" sz="1500" b="1" dirty="0"/>
              <a:t>Figure 4</a:t>
            </a:r>
            <a:r>
              <a:rPr lang="en-GB" sz="1500" dirty="0"/>
              <a:t> http://trupanion.com/blog/2013/10/caring-pet-ways-show-love-animals/ (Accessed: 20 April 2018).</a:t>
            </a:r>
          </a:p>
          <a:p>
            <a:pPr>
              <a:lnSpc>
                <a:spcPct val="120000"/>
              </a:lnSpc>
            </a:pPr>
            <a:r>
              <a:rPr lang="en-GB" sz="1500" b="1" dirty="0"/>
              <a:t>Figure 5</a:t>
            </a:r>
            <a:r>
              <a:rPr lang="en-GB" sz="1500" dirty="0"/>
              <a:t>  </a:t>
            </a:r>
            <a:r>
              <a:rPr lang="en-GB" sz="1500" dirty="0">
                <a:hlinkClick r:id="rId5"/>
              </a:rPr>
              <a:t>http://kimklaverblogs.com/do-no-harm/</a:t>
            </a:r>
            <a:r>
              <a:rPr lang="en-GB" sz="1500" dirty="0"/>
              <a:t> (Accessed: 20 April 2018).</a:t>
            </a:r>
          </a:p>
          <a:p>
            <a:pPr>
              <a:lnSpc>
                <a:spcPct val="120000"/>
              </a:lnSpc>
            </a:pPr>
            <a:r>
              <a:rPr lang="en-GB" sz="1500" b="1" dirty="0"/>
              <a:t>Figure 6</a:t>
            </a:r>
            <a:r>
              <a:rPr lang="en-GB" sz="1500" dirty="0"/>
              <a:t> </a:t>
            </a:r>
            <a:r>
              <a:rPr lang="en-GB" sz="1500" dirty="0">
                <a:hlinkClick r:id="rId6"/>
              </a:rPr>
              <a:t>https://allauthor.com/quotes/56074/</a:t>
            </a:r>
            <a:r>
              <a:rPr lang="en-GB" sz="1500" dirty="0"/>
              <a:t> (Accessed: 20 April 2018).</a:t>
            </a:r>
          </a:p>
          <a:p>
            <a:pPr>
              <a:lnSpc>
                <a:spcPct val="120000"/>
              </a:lnSpc>
            </a:pPr>
            <a:r>
              <a:rPr lang="en-GB" sz="1500" b="1" dirty="0"/>
              <a:t>Lovell, R.</a:t>
            </a:r>
            <a:r>
              <a:rPr lang="en-GB" sz="1500" dirty="0"/>
              <a:t> (2016) </a:t>
            </a:r>
            <a:r>
              <a:rPr lang="en-GB" sz="1500" i="1" dirty="0"/>
              <a:t>Natural England Access to Evidence Information Note EIN018: Links between natural environments and mental health: evidence briefing</a:t>
            </a:r>
            <a:r>
              <a:rPr lang="en-GB" sz="1500" dirty="0"/>
              <a:t>.</a:t>
            </a:r>
            <a:r>
              <a:rPr lang="en-GB" sz="1500" i="1" dirty="0"/>
              <a:t> </a:t>
            </a:r>
            <a:r>
              <a:rPr lang="en-GB" sz="1500" dirty="0"/>
              <a:t>Natural England Publication</a:t>
            </a:r>
            <a:r>
              <a:rPr lang="en-GB" sz="1500" i="1" dirty="0"/>
              <a:t>. </a:t>
            </a:r>
            <a:r>
              <a:rPr lang="en-GB" sz="1500" dirty="0"/>
              <a:t>[Online]. Available at: </a:t>
            </a:r>
            <a:r>
              <a:rPr lang="en-GB" sz="1500" i="1" dirty="0"/>
              <a:t> </a:t>
            </a:r>
            <a:r>
              <a:rPr lang="en-GB" sz="1500" u="sng" dirty="0">
                <a:hlinkClick r:id="rId7"/>
              </a:rPr>
              <a:t>http://publications.naturalengland.org.uk/publication/5748047200387072</a:t>
            </a:r>
            <a:r>
              <a:rPr lang="en-GB" sz="1500" dirty="0"/>
              <a:t> (Accessed 5 May 2018).  </a:t>
            </a:r>
          </a:p>
          <a:p>
            <a:pPr>
              <a:lnSpc>
                <a:spcPct val="120000"/>
              </a:lnSpc>
            </a:pPr>
            <a:r>
              <a:rPr lang="en-GB" sz="1500" b="1" dirty="0"/>
              <a:t>Matthews-King </a:t>
            </a:r>
            <a:r>
              <a:rPr lang="en-GB" sz="1500" dirty="0"/>
              <a:t>(2017)</a:t>
            </a:r>
            <a:r>
              <a:rPr lang="en-GB" sz="1500" b="1" dirty="0"/>
              <a:t> ‘</a:t>
            </a:r>
            <a:r>
              <a:rPr lang="en-GB" sz="1500" dirty="0"/>
              <a:t>NHS mental health services turn away 150 vulnerable children a day’, </a:t>
            </a:r>
            <a:r>
              <a:rPr lang="en-GB" sz="1500" i="1" dirty="0"/>
              <a:t>The Guardian,</a:t>
            </a:r>
            <a:r>
              <a:rPr lang="en-GB" sz="1500" dirty="0"/>
              <a:t> 10 November, [Online]. Available at:</a:t>
            </a:r>
            <a:r>
              <a:rPr lang="en-GB" sz="1500" b="1" dirty="0"/>
              <a:t> </a:t>
            </a:r>
            <a:r>
              <a:rPr lang="en-GB" sz="1500" dirty="0">
                <a:hlinkClick r:id="rId8"/>
              </a:rPr>
              <a:t>https://www.independent.co.uk/news/health/nhs-mental-health-services-children-turn-away-day-vulnerable-nspcc-study-a8047401.html</a:t>
            </a:r>
            <a:r>
              <a:rPr lang="en-GB" sz="1500" dirty="0"/>
              <a:t> (Accessed: 21 April 2018).</a:t>
            </a:r>
          </a:p>
          <a:p>
            <a:pPr>
              <a:lnSpc>
                <a:spcPct val="120000"/>
              </a:lnSpc>
            </a:pPr>
            <a:r>
              <a:rPr lang="en-GB" sz="1500" b="1" dirty="0"/>
              <a:t>Matthews-King, A.</a:t>
            </a:r>
            <a:r>
              <a:rPr lang="en-GB" sz="1500" dirty="0"/>
              <a:t> (2018) ‘Health Correspondent NHS appointment no-shows cost health service £1bn last year’, </a:t>
            </a:r>
            <a:r>
              <a:rPr lang="en-GB" sz="1500" i="1" dirty="0"/>
              <a:t>The Guardian</a:t>
            </a:r>
            <a:r>
              <a:rPr lang="en-GB" sz="1500" dirty="0"/>
              <a:t>, 2 January, [Online]. Available at:</a:t>
            </a:r>
            <a:r>
              <a:rPr lang="en-GB" sz="1500" b="1" dirty="0"/>
              <a:t> </a:t>
            </a:r>
            <a:r>
              <a:rPr lang="en-GB" sz="1500" dirty="0">
                <a:hlinkClick r:id="rId9"/>
              </a:rPr>
              <a:t>https://www.independent.co.uk/news/health/nhs-appointment-no-shows-waste-time-costs-1-billion-health-service-nurse-doctors-gps-a8137686.html</a:t>
            </a:r>
            <a:r>
              <a:rPr lang="en-GB" sz="1500" dirty="0"/>
              <a:t> (Accessed: 24 April 2018)</a:t>
            </a:r>
          </a:p>
        </p:txBody>
      </p:sp>
    </p:spTree>
    <p:extLst>
      <p:ext uri="{BB962C8B-B14F-4D97-AF65-F5344CB8AC3E}">
        <p14:creationId xmlns:p14="http://schemas.microsoft.com/office/powerpoint/2010/main" val="1669332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3AA55-2C7E-FD48-8340-BB787DB1AD3E}"/>
              </a:ext>
            </a:extLst>
          </p:cNvPr>
          <p:cNvSpPr>
            <a:spLocks noGrp="1"/>
          </p:cNvSpPr>
          <p:nvPr>
            <p:ph type="title"/>
          </p:nvPr>
        </p:nvSpPr>
        <p:spPr>
          <a:xfrm>
            <a:off x="1069848" y="200026"/>
            <a:ext cx="10058400" cy="528637"/>
          </a:xfrm>
        </p:spPr>
        <p:txBody>
          <a:bodyPr>
            <a:normAutofit/>
          </a:bodyPr>
          <a:lstStyle/>
          <a:p>
            <a:pPr algn="ctr"/>
            <a:r>
              <a:rPr lang="en-US" sz="2400" b="1" dirty="0">
                <a:solidFill>
                  <a:schemeClr val="accent1">
                    <a:lumMod val="50000"/>
                  </a:schemeClr>
                </a:solidFill>
              </a:rPr>
              <a:t>REFERENCES</a:t>
            </a:r>
          </a:p>
        </p:txBody>
      </p:sp>
      <p:sp>
        <p:nvSpPr>
          <p:cNvPr id="3" name="Content Placeholder 2">
            <a:extLst>
              <a:ext uri="{FF2B5EF4-FFF2-40B4-BE49-F238E27FC236}">
                <a16:creationId xmlns:a16="http://schemas.microsoft.com/office/drawing/2014/main" id="{8AEC859C-876E-C44C-BE08-095AC69F31B3}"/>
              </a:ext>
            </a:extLst>
          </p:cNvPr>
          <p:cNvSpPr>
            <a:spLocks noGrp="1"/>
          </p:cNvSpPr>
          <p:nvPr>
            <p:ph idx="1"/>
          </p:nvPr>
        </p:nvSpPr>
        <p:spPr>
          <a:xfrm>
            <a:off x="157163" y="657224"/>
            <a:ext cx="11872912" cy="6200775"/>
          </a:xfrm>
        </p:spPr>
        <p:txBody>
          <a:bodyPr>
            <a:normAutofit fontScale="70000" lnSpcReduction="20000"/>
          </a:bodyPr>
          <a:lstStyle/>
          <a:p>
            <a:pPr>
              <a:lnSpc>
                <a:spcPct val="170000"/>
              </a:lnSpc>
            </a:pPr>
            <a:r>
              <a:rPr lang="en-GB" sz="2100" b="1" dirty="0"/>
              <a:t>MIND</a:t>
            </a:r>
            <a:r>
              <a:rPr lang="en-GB" sz="2100" dirty="0"/>
              <a:t>. (2013) </a:t>
            </a:r>
            <a:r>
              <a:rPr lang="en-GB" sz="2100" i="1" dirty="0"/>
              <a:t>The We Still Need To Talk Report</a:t>
            </a:r>
            <a:r>
              <a:rPr lang="en-GB" sz="2100" dirty="0"/>
              <a:t> </a:t>
            </a:r>
            <a:r>
              <a:rPr lang="en-GB" sz="2100" dirty="0">
                <a:hlinkClick r:id="rId2"/>
              </a:rPr>
              <a:t>https://www.mind.org.uk/news-campaigns/news/new-report-shows-we-still-need-to-talk/#</a:t>
            </a:r>
            <a:r>
              <a:rPr lang="en-GB" sz="2100" dirty="0"/>
              <a:t> (Accessed: 20 April 2018).</a:t>
            </a:r>
          </a:p>
          <a:p>
            <a:r>
              <a:rPr lang="en-GB" sz="2100" b="1" dirty="0"/>
              <a:t>MIND. </a:t>
            </a:r>
            <a:r>
              <a:rPr lang="en-GB" sz="2100" dirty="0"/>
              <a:t>(2013) </a:t>
            </a:r>
            <a:r>
              <a:rPr lang="en-GB" sz="2100" i="1" dirty="0"/>
              <a:t>Ecotherapy: An introduction </a:t>
            </a:r>
            <a:r>
              <a:rPr lang="en-GB" sz="2100" u="sng" dirty="0">
                <a:hlinkClick r:id="rId3"/>
              </a:rPr>
              <a:t>https://www.youtube.com/watch?v=0NJDnEGWpzU</a:t>
            </a:r>
            <a:r>
              <a:rPr lang="en-GB" sz="2100" dirty="0"/>
              <a:t> (Accessed: 4 May 2018).</a:t>
            </a:r>
          </a:p>
          <a:p>
            <a:r>
              <a:rPr lang="en-GB" sz="2100" b="1" dirty="0"/>
              <a:t>MIND.</a:t>
            </a:r>
            <a:r>
              <a:rPr lang="en-GB" sz="2100" dirty="0"/>
              <a:t> (2013) </a:t>
            </a:r>
            <a:r>
              <a:rPr lang="en-GB" sz="2100" i="1" dirty="0"/>
              <a:t>Ecotherapy</a:t>
            </a:r>
            <a:r>
              <a:rPr lang="en-GB" sz="2100" dirty="0"/>
              <a:t> </a:t>
            </a:r>
            <a:r>
              <a:rPr lang="en-GB" sz="2100" u="sng" dirty="0">
                <a:hlinkClick r:id="rId4"/>
              </a:rPr>
              <a:t>https://www.mind.org.uk/information-support/drugs-and-treatments/ecotherapy/#.Wunbwy-ZM0o</a:t>
            </a:r>
            <a:r>
              <a:rPr lang="en-GB" sz="2100" dirty="0"/>
              <a:t> (Accessed: 2 May 2018).</a:t>
            </a:r>
            <a:endParaRPr lang="en-GB" sz="2100" b="1" dirty="0"/>
          </a:p>
          <a:p>
            <a:pPr>
              <a:lnSpc>
                <a:spcPct val="170000"/>
              </a:lnSpc>
            </a:pPr>
            <a:r>
              <a:rPr lang="en-GB" sz="2100" b="1" i="1" dirty="0"/>
              <a:t>NHS England.</a:t>
            </a:r>
            <a:r>
              <a:rPr lang="en-GB" sz="2100" i="1" dirty="0"/>
              <a:t> </a:t>
            </a:r>
            <a:r>
              <a:rPr lang="en-GB" sz="2100" dirty="0"/>
              <a:t>(2015) </a:t>
            </a:r>
            <a:r>
              <a:rPr lang="en-GB" sz="2100" i="1" dirty="0"/>
              <a:t>Improving access to psychological therapies </a:t>
            </a:r>
            <a:r>
              <a:rPr lang="en-GB" sz="2100" dirty="0">
                <a:hlinkClick r:id="rId5"/>
              </a:rPr>
              <a:t>https://www.england.nhs.uk/wp-content/uploads/2015/02/iapt-wait-times-guid.pdf</a:t>
            </a:r>
            <a:r>
              <a:rPr lang="en-GB" sz="2100" b="1" i="1" dirty="0"/>
              <a:t> </a:t>
            </a:r>
            <a:r>
              <a:rPr lang="en-GB" sz="2100" dirty="0"/>
              <a:t>(Accessed: 20 April 2018).</a:t>
            </a:r>
            <a:endParaRPr lang="en-GB" sz="2100" b="1" dirty="0"/>
          </a:p>
          <a:p>
            <a:pPr>
              <a:lnSpc>
                <a:spcPct val="170000"/>
              </a:lnSpc>
            </a:pPr>
            <a:r>
              <a:rPr lang="en-GB" sz="2100" b="1" dirty="0"/>
              <a:t>NHS</a:t>
            </a:r>
            <a:r>
              <a:rPr lang="en-GB" sz="2100" dirty="0"/>
              <a:t>. (2017) </a:t>
            </a:r>
            <a:r>
              <a:rPr lang="en-GB" sz="2100" i="1" dirty="0"/>
              <a:t>Next Steps on the NHS Five Year Forward View </a:t>
            </a:r>
            <a:r>
              <a:rPr lang="en-GB" sz="2100" dirty="0">
                <a:hlinkClick r:id="rId6"/>
              </a:rPr>
              <a:t>https://www.england.nhs.uk/wp-content/uploads/2017/03/NEXT-STEPS-ON-THE-NHS-FIVE-YEAR-FORWARD-VIEW.pdf</a:t>
            </a:r>
            <a:r>
              <a:rPr lang="en-GB" sz="2100" dirty="0"/>
              <a:t> (Accessed: 24 April 2018).</a:t>
            </a:r>
          </a:p>
          <a:p>
            <a:pPr>
              <a:lnSpc>
                <a:spcPct val="170000"/>
              </a:lnSpc>
            </a:pPr>
            <a:r>
              <a:rPr lang="en-GB" sz="2100" b="1" dirty="0"/>
              <a:t>NHS.</a:t>
            </a:r>
            <a:r>
              <a:rPr lang="en-GB" sz="2100" dirty="0"/>
              <a:t> (2017) </a:t>
            </a:r>
            <a:r>
              <a:rPr lang="en-GB" sz="2100" i="1" dirty="0"/>
              <a:t>Coventry and Warwickshire Partnership NHS Trust </a:t>
            </a:r>
            <a:r>
              <a:rPr lang="en-GB" sz="2100" dirty="0">
                <a:hlinkClick r:id="rId7"/>
              </a:rPr>
              <a:t>https://www.nhs.uk/Services/trusts/ReviewsAndRatings/DefaultView.aspx?id=2859&amp;FeedbackId=1835332</a:t>
            </a:r>
            <a:r>
              <a:rPr lang="en-GB" sz="2100" dirty="0"/>
              <a:t> (Accessed: 25 April</a:t>
            </a:r>
            <a:r>
              <a:rPr lang="en-GB" sz="2100" b="1" dirty="0"/>
              <a:t> </a:t>
            </a:r>
            <a:r>
              <a:rPr lang="en-GB" sz="2100" dirty="0"/>
              <a:t>2018).</a:t>
            </a:r>
          </a:p>
          <a:p>
            <a:pPr>
              <a:lnSpc>
                <a:spcPct val="170000"/>
              </a:lnSpc>
            </a:pPr>
            <a:r>
              <a:rPr lang="en-GB" sz="2100" b="1" dirty="0"/>
              <a:t>Welsh Government. </a:t>
            </a:r>
            <a:r>
              <a:rPr lang="en-GB" sz="2100" dirty="0"/>
              <a:t>(2016) </a:t>
            </a:r>
            <a:r>
              <a:rPr lang="en-GB" sz="2100" i="1" dirty="0"/>
              <a:t>First Minister unveils five-year plan to take Wales forward</a:t>
            </a:r>
            <a:r>
              <a:rPr lang="en-GB" sz="2100" b="1" dirty="0"/>
              <a:t> </a:t>
            </a:r>
            <a:r>
              <a:rPr lang="en-GB" sz="2100" dirty="0">
                <a:hlinkClick r:id="rId8"/>
              </a:rPr>
              <a:t>http://gov.wales/newsroom/firstminister/2016/160920takingwalesforward/?lang=en</a:t>
            </a:r>
            <a:r>
              <a:rPr lang="en-GB" sz="2100" b="1" i="1" dirty="0"/>
              <a:t> </a:t>
            </a:r>
            <a:r>
              <a:rPr lang="en-GB" sz="2100" dirty="0"/>
              <a:t>(Accessed: 22 April 2018). </a:t>
            </a:r>
            <a:endParaRPr lang="en-GB" sz="2100" b="1" dirty="0"/>
          </a:p>
          <a:p>
            <a:pPr>
              <a:lnSpc>
                <a:spcPct val="170000"/>
              </a:lnSpc>
            </a:pPr>
            <a:r>
              <a:rPr lang="en-GB" sz="2100" b="1" dirty="0"/>
              <a:t>Williams, A. </a:t>
            </a:r>
            <a:r>
              <a:rPr lang="en-GB" sz="2100" dirty="0"/>
              <a:t>(2013) ‘Working through setbacks’, </a:t>
            </a:r>
            <a:r>
              <a:rPr lang="en-GB" sz="2100" i="1" dirty="0"/>
              <a:t>Mental Health and Social Inclusion</a:t>
            </a:r>
            <a:r>
              <a:rPr lang="en-GB" sz="2100" dirty="0"/>
              <a:t>, 17(4), pp. 190–194. [Online]. Available at: </a:t>
            </a:r>
            <a:r>
              <a:rPr lang="en-GB" sz="2100" u="sng" dirty="0">
                <a:hlinkClick r:id="rId9"/>
              </a:rPr>
              <a:t>https://search-proquest-com.ezproxy.uwtsd.ac.uk/docview/1462484377?accountid=130472&amp;rfr_id=info%3Axri%2Fsid%3Aprimo</a:t>
            </a:r>
            <a:r>
              <a:rPr lang="en-GB" sz="2100" dirty="0"/>
              <a:t> (Accessed: 25 April 2018). </a:t>
            </a:r>
            <a:endParaRPr lang="en-GB" sz="2100" b="1" dirty="0"/>
          </a:p>
          <a:p>
            <a:pPr marL="0" indent="0">
              <a:lnSpc>
                <a:spcPct val="170000"/>
              </a:lnSpc>
              <a:buNone/>
            </a:pPr>
            <a:endParaRPr lang="en-GB" dirty="0"/>
          </a:p>
        </p:txBody>
      </p:sp>
    </p:spTree>
    <p:extLst>
      <p:ext uri="{BB962C8B-B14F-4D97-AF65-F5344CB8AC3E}">
        <p14:creationId xmlns:p14="http://schemas.microsoft.com/office/powerpoint/2010/main" val="1019138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78785F5-D613-F24C-A514-05524242EC71}"/>
              </a:ext>
            </a:extLst>
          </p:cNvPr>
          <p:cNvPicPr>
            <a:picLocks noGrp="1" noChangeAspect="1"/>
          </p:cNvPicPr>
          <p:nvPr>
            <p:ph idx="1"/>
          </p:nvPr>
        </p:nvPicPr>
        <p:blipFill>
          <a:blip r:embed="rId2"/>
          <a:stretch>
            <a:fillRect/>
          </a:stretch>
        </p:blipFill>
        <p:spPr>
          <a:xfrm>
            <a:off x="1857374" y="814388"/>
            <a:ext cx="8601075" cy="5310187"/>
          </a:xfrm>
          <a:effectLst>
            <a:softEdge rad="203200"/>
          </a:effectLst>
        </p:spPr>
      </p:pic>
    </p:spTree>
    <p:extLst>
      <p:ext uri="{BB962C8B-B14F-4D97-AF65-F5344CB8AC3E}">
        <p14:creationId xmlns:p14="http://schemas.microsoft.com/office/powerpoint/2010/main" val="35613485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{BB08B537-061C-3C4B-99E0-F415F60AFF7B}tf10001070</Template>
  <TotalTime>4337</TotalTime>
  <Words>1611</Words>
  <Application>Microsoft Macintosh PowerPoint</Application>
  <PresentationFormat>Widescreen</PresentationFormat>
  <Paragraphs>182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Rockwell Extra Bold</vt:lpstr>
      <vt:lpstr>Wingdings</vt:lpstr>
      <vt:lpstr>Wood Type</vt:lpstr>
      <vt:lpstr>Evaluation of short-term counselling   EMPIRICAL RESEARCH  M6X00966    </vt:lpstr>
      <vt:lpstr>ABSTRACT</vt:lpstr>
      <vt:lpstr>INTRODUCTION</vt:lpstr>
      <vt:lpstr>SHORT-TERM COUNSELLING</vt:lpstr>
      <vt:lpstr>FOCUS GROUP</vt:lpstr>
      <vt:lpstr>RESEARCH QUESTIONS</vt:lpstr>
      <vt:lpstr>RESEARCH QUESTIONS</vt:lpstr>
      <vt:lpstr>METHOD</vt:lpstr>
      <vt:lpstr>CENTRAL THEMES</vt:lpstr>
      <vt:lpstr> </vt:lpstr>
      <vt:lpstr> </vt:lpstr>
      <vt:lpstr> </vt:lpstr>
      <vt:lpstr> </vt:lpstr>
      <vt:lpstr> </vt:lpstr>
      <vt:lpstr> </vt:lpstr>
      <vt:lpstr> </vt:lpstr>
      <vt:lpstr> </vt:lpstr>
      <vt:lpstr> </vt:lpstr>
      <vt:lpstr>REFERENCES</vt:lpstr>
      <vt:lpstr>REFERENCES</vt:lpstr>
      <vt:lpstr>REFERENCES</vt:lpstr>
      <vt:lpstr>PowerPoint Presentation</vt:lpstr>
    </vt:vector>
  </TitlesOfParts>
  <Manager/>
  <Company/>
  <LinksUpToDate>false</LinksUpToDate>
  <SharedDoc>false</SharedDoc>
  <HyperlinkBase/>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Helen Enser Morgan</dc:creator>
  <cp:keywords/>
  <dc:description/>
  <cp:lastModifiedBy>Helen Enser Morgan</cp:lastModifiedBy>
  <cp:revision>147</cp:revision>
  <cp:lastPrinted>2018-04-20T11:32:02Z</cp:lastPrinted>
  <dcterms:created xsi:type="dcterms:W3CDTF">2018-04-12T20:03:59Z</dcterms:created>
  <dcterms:modified xsi:type="dcterms:W3CDTF">2018-05-14T10:23:08Z</dcterms:modified>
  <cp:category/>
</cp:coreProperties>
</file>