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handoutMasterIdLst>
    <p:handoutMasterId r:id="rId47"/>
  </p:handoutMasterIdLst>
  <p:sldIdLst>
    <p:sldId id="257" r:id="rId2"/>
    <p:sldId id="258" r:id="rId3"/>
    <p:sldId id="259" r:id="rId4"/>
    <p:sldId id="260" r:id="rId5"/>
    <p:sldId id="265" r:id="rId6"/>
    <p:sldId id="264" r:id="rId7"/>
    <p:sldId id="267" r:id="rId8"/>
    <p:sldId id="266" r:id="rId9"/>
    <p:sldId id="269" r:id="rId10"/>
    <p:sldId id="272" r:id="rId11"/>
    <p:sldId id="268" r:id="rId12"/>
    <p:sldId id="274" r:id="rId13"/>
    <p:sldId id="273" r:id="rId14"/>
    <p:sldId id="277" r:id="rId15"/>
    <p:sldId id="276" r:id="rId16"/>
    <p:sldId id="275" r:id="rId17"/>
    <p:sldId id="270" r:id="rId18"/>
    <p:sldId id="279" r:id="rId19"/>
    <p:sldId id="278" r:id="rId20"/>
    <p:sldId id="261" r:id="rId21"/>
    <p:sldId id="283" r:id="rId22"/>
    <p:sldId id="282" r:id="rId23"/>
    <p:sldId id="285" r:id="rId24"/>
    <p:sldId id="284" r:id="rId25"/>
    <p:sldId id="281" r:id="rId26"/>
    <p:sldId id="288" r:id="rId27"/>
    <p:sldId id="287" r:id="rId28"/>
    <p:sldId id="286" r:id="rId29"/>
    <p:sldId id="280" r:id="rId30"/>
    <p:sldId id="290" r:id="rId31"/>
    <p:sldId id="289" r:id="rId32"/>
    <p:sldId id="296" r:id="rId33"/>
    <p:sldId id="295" r:id="rId34"/>
    <p:sldId id="294" r:id="rId35"/>
    <p:sldId id="292" r:id="rId36"/>
    <p:sldId id="297" r:id="rId37"/>
    <p:sldId id="262" r:id="rId38"/>
    <p:sldId id="300" r:id="rId39"/>
    <p:sldId id="301" r:id="rId40"/>
    <p:sldId id="298" r:id="rId41"/>
    <p:sldId id="299" r:id="rId42"/>
    <p:sldId id="303" r:id="rId43"/>
    <p:sldId id="305" r:id="rId44"/>
    <p:sldId id="30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TnvoDoqXCNJL/WVxTlftw==" hashData="EFg+cCIwOSVOruxpPBUNcL8AiTpjj1MvuiqTlSAexH6vYeFei7tPF/aLq0iv+HWG3k8hAOHVBDH2uWhZYV8Rb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416" autoAdjust="0"/>
  </p:normalViewPr>
  <p:slideViewPr>
    <p:cSldViewPr snapToGrid="0">
      <p:cViewPr varScale="1">
        <p:scale>
          <a:sx n="74" d="100"/>
          <a:sy n="74" d="100"/>
        </p:scale>
        <p:origin x="19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49407DCA-96EF-48C1-AA45-7E012DBF41D8}">
      <dgm:prSet phldrT="[Text]"/>
      <dgm:spPr>
        <a:xfrm>
          <a:off x="585112" y="363"/>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Information obtained from initial call</a:t>
          </a:r>
          <a:endParaRPr lang="en-US" dirty="0">
            <a:solidFill>
              <a:sysClr val="window" lastClr="FFFFFF"/>
            </a:solidFill>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a:solidFill>
          <a:srgbClr val="BD582C">
            <a:hueOff val="0"/>
            <a:satOff val="0"/>
            <a:lumOff val="0"/>
            <a:alphaOff val="0"/>
          </a:srgbClr>
        </a:solidFill>
        <a:ln>
          <a:noFill/>
        </a:ln>
        <a:effectLst/>
      </dgm:spPr>
      <dgm:t>
        <a:bodyPr/>
        <a:lstStyle/>
        <a:p>
          <a:endParaRPr lang="en-US"/>
        </a:p>
      </dgm:t>
    </dgm:pt>
    <dgm:pt modelId="{9EBD6E56-1D66-4E84-9A29-379997B52E75}">
      <dgm:prSet phldrT="[Text]"/>
      <dgm:spPr>
        <a:xfrm>
          <a:off x="585112" y="1426137"/>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Information from police systems</a:t>
          </a:r>
          <a:endParaRPr lang="en-US" dirty="0">
            <a:solidFill>
              <a:sysClr val="window" lastClr="FFFFFF"/>
            </a:solidFill>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a:solidFill>
          <a:srgbClr val="865640">
            <a:hueOff val="0"/>
            <a:satOff val="0"/>
            <a:lumOff val="0"/>
            <a:alphaOff val="0"/>
          </a:srgbClr>
        </a:solidFill>
        <a:ln>
          <a:noFill/>
        </a:ln>
        <a:effectLst/>
      </dgm:spPr>
      <dgm:t>
        <a:bodyPr/>
        <a:lstStyle/>
        <a:p>
          <a:endParaRPr lang="en-US"/>
        </a:p>
      </dgm:t>
    </dgm:pt>
    <dgm:pt modelId="{16565916-0A21-4C05-A52C-EF2FC025380E}">
      <dgm:prSet phldrT="[Text]"/>
      <dgm:spPr>
        <a:xfrm>
          <a:off x="585112" y="2851910"/>
          <a:ext cx="1901031" cy="1140618"/>
        </a:xfrm>
        <a:prstGeom prst="roundRect">
          <a:avLst>
            <a:gd name="adj" fmla="val 10000"/>
          </a:avLst>
        </a:prstGeom>
        <a:solidFill>
          <a:srgbClr val="9B8357">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Information from officer attending</a:t>
          </a:r>
          <a:endParaRPr lang="en-US" dirty="0">
            <a:solidFill>
              <a:sysClr val="window" lastClr="FFFFFF"/>
            </a:solidFill>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a:solidFill>
          <a:srgbClr val="9B8357">
            <a:hueOff val="0"/>
            <a:satOff val="0"/>
            <a:lumOff val="0"/>
            <a:alphaOff val="0"/>
          </a:srgbClr>
        </a:solidFill>
        <a:ln>
          <a:noFill/>
        </a:ln>
        <a:effectLst/>
      </dgm:spPr>
      <dgm:t>
        <a:bodyPr/>
        <a:lstStyle/>
        <a:p>
          <a:endParaRPr lang="en-US"/>
        </a:p>
      </dgm:t>
    </dgm:pt>
    <dgm:pt modelId="{E6074F13-881E-4F27-A0E7-DF3745094E0D}">
      <dgm:prSet phldrT="[Text]"/>
      <dgm:spPr>
        <a:xfrm>
          <a:off x="585112" y="4277684"/>
          <a:ext cx="1901031" cy="1140618"/>
        </a:xfrm>
        <a:prstGeom prst="roundRect">
          <a:avLst>
            <a:gd name="adj" fmla="val 10000"/>
          </a:avLst>
        </a:prstGeom>
        <a:solidFill>
          <a:srgbClr val="C2BC80">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Information provided by 1</a:t>
          </a:r>
          <a:r>
            <a:rPr lang="en-US" baseline="30000" dirty="0" smtClean="0">
              <a:solidFill>
                <a:sysClr val="window" lastClr="FFFFFF"/>
              </a:solidFill>
              <a:latin typeface="Calibri" panose="020F0502020204030204"/>
              <a:ea typeface="+mn-ea"/>
              <a:cs typeface="+mn-cs"/>
            </a:rPr>
            <a:t>st</a:t>
          </a:r>
          <a:r>
            <a:rPr lang="en-US" dirty="0" smtClean="0">
              <a:solidFill>
                <a:sysClr val="window" lastClr="FFFFFF"/>
              </a:solidFill>
              <a:latin typeface="Calibri" panose="020F0502020204030204"/>
              <a:ea typeface="+mn-ea"/>
              <a:cs typeface="+mn-cs"/>
            </a:rPr>
            <a:t> witness</a:t>
          </a:r>
          <a:endParaRPr lang="en-US" dirty="0">
            <a:solidFill>
              <a:sysClr val="window" lastClr="FFFFFF"/>
            </a:solidFill>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a:solidFill>
          <a:srgbClr val="C2BC80">
            <a:hueOff val="0"/>
            <a:satOff val="0"/>
            <a:lumOff val="0"/>
            <a:alphaOff val="0"/>
          </a:srgbClr>
        </a:solidFill>
        <a:ln>
          <a:noFill/>
        </a:ln>
        <a:effectLst/>
      </dgm:spPr>
      <dgm:t>
        <a:bodyPr/>
        <a:lstStyle/>
        <a:p>
          <a:endParaRPr lang="en-US"/>
        </a:p>
      </dgm:t>
    </dgm:pt>
    <dgm:pt modelId="{1F288954-B98B-4850-9D53-57ECBF1F59E1}">
      <dgm:prSet phldrT="[Text]"/>
      <dgm:spPr>
        <a:xfrm>
          <a:off x="3113484" y="4277684"/>
          <a:ext cx="1901031" cy="1140618"/>
        </a:xfrm>
        <a:prstGeom prst="roundRect">
          <a:avLst>
            <a:gd name="adj" fmla="val 10000"/>
          </a:avLst>
        </a:prstGeom>
        <a:solidFill>
          <a:srgbClr val="94A088">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Information provided by victim (1</a:t>
          </a:r>
          <a:r>
            <a:rPr lang="en-US" baseline="30000" dirty="0" smtClean="0">
              <a:solidFill>
                <a:sysClr val="window" lastClr="FFFFFF"/>
              </a:solidFill>
              <a:latin typeface="Calibri" panose="020F0502020204030204"/>
              <a:ea typeface="+mn-ea"/>
              <a:cs typeface="+mn-cs"/>
            </a:rPr>
            <a:t>st</a:t>
          </a:r>
          <a:r>
            <a:rPr lang="en-US" dirty="0" smtClean="0">
              <a:solidFill>
                <a:sysClr val="window" lastClr="FFFFFF"/>
              </a:solidFill>
              <a:latin typeface="Calibri" panose="020F0502020204030204"/>
              <a:ea typeface="+mn-ea"/>
              <a:cs typeface="+mn-cs"/>
            </a:rPr>
            <a:t> account)</a:t>
          </a:r>
          <a:endParaRPr lang="en-US" dirty="0">
            <a:solidFill>
              <a:sysClr val="window" lastClr="FFFFFF"/>
            </a:solidFill>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a:solidFill>
          <a:srgbClr val="94A088">
            <a:hueOff val="0"/>
            <a:satOff val="0"/>
            <a:lumOff val="0"/>
            <a:alphaOff val="0"/>
          </a:srgbClr>
        </a:solidFill>
        <a:ln>
          <a:noFill/>
        </a:ln>
        <a:effectLst/>
      </dgm:spPr>
      <dgm:t>
        <a:bodyPr/>
        <a:lstStyle/>
        <a:p>
          <a:endParaRPr lang="en-US"/>
        </a:p>
      </dgm:t>
    </dgm:pt>
    <dgm:pt modelId="{0AAEDA6B-BA8B-4C79-89F7-EB41EE8B88ED}">
      <dgm:prSet phldrT="[Text]"/>
      <dgm:spPr>
        <a:xfrm>
          <a:off x="3113484" y="2851910"/>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Evidence collected at scene (exhibits)</a:t>
          </a:r>
          <a:endParaRPr lang="en-US" dirty="0">
            <a:solidFill>
              <a:sysClr val="window" lastClr="FFFFFF"/>
            </a:solidFill>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a:solidFill>
          <a:srgbClr val="BD582C">
            <a:hueOff val="0"/>
            <a:satOff val="0"/>
            <a:lumOff val="0"/>
            <a:alphaOff val="0"/>
          </a:srgbClr>
        </a:solidFill>
        <a:ln>
          <a:noFill/>
        </a:ln>
        <a:effectLst/>
      </dgm:spPr>
      <dgm:t>
        <a:bodyPr/>
        <a:lstStyle/>
        <a:p>
          <a:endParaRPr lang="en-US"/>
        </a:p>
      </dgm:t>
    </dgm:pt>
    <dgm:pt modelId="{A2A3DA45-8D9B-4050-91E4-7C3F27C05E52}">
      <dgm:prSet phldrT="[Text]"/>
      <dgm:spPr>
        <a:xfrm>
          <a:off x="3113484" y="1426137"/>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Evidence from CSI in attendance</a:t>
          </a:r>
          <a:endParaRPr lang="en-US" dirty="0">
            <a:solidFill>
              <a:sysClr val="window" lastClr="FFFFFF"/>
            </a:solidFill>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a:solidFill>
          <a:srgbClr val="865640">
            <a:hueOff val="0"/>
            <a:satOff val="0"/>
            <a:lumOff val="0"/>
            <a:alphaOff val="0"/>
          </a:srgbClr>
        </a:solidFill>
        <a:ln>
          <a:noFill/>
        </a:ln>
        <a:effectLst/>
      </dgm:spPr>
      <dgm:t>
        <a:bodyPr/>
        <a:lstStyle/>
        <a:p>
          <a:endParaRPr lang="en-US"/>
        </a:p>
      </dgm:t>
    </dgm:pt>
    <dgm:pt modelId="{4722DD0C-2355-4DC0-93FB-E5E223894B1F}">
      <dgm:prSet phldrT="[Text]"/>
      <dgm:spPr>
        <a:xfrm>
          <a:off x="3113484" y="363"/>
          <a:ext cx="1901031" cy="1140618"/>
        </a:xfrm>
        <a:prstGeom prst="roundRect">
          <a:avLst>
            <a:gd name="adj" fmla="val 10000"/>
          </a:avLst>
        </a:prstGeom>
        <a:solidFill>
          <a:srgbClr val="9B8357">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Suspect information &amp; intelligence</a:t>
          </a:r>
          <a:endParaRPr lang="en-US" dirty="0">
            <a:solidFill>
              <a:sysClr val="window" lastClr="FFFFFF"/>
            </a:solidFill>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a:solidFill>
          <a:srgbClr val="9B8357">
            <a:hueOff val="0"/>
            <a:satOff val="0"/>
            <a:lumOff val="0"/>
            <a:alphaOff val="0"/>
          </a:srgbClr>
        </a:solidFill>
        <a:ln>
          <a:noFill/>
        </a:ln>
        <a:effectLst/>
      </dgm:spPr>
      <dgm:t>
        <a:bodyPr/>
        <a:lstStyle/>
        <a:p>
          <a:endParaRPr lang="en-US"/>
        </a:p>
      </dgm:t>
    </dgm:pt>
    <dgm:pt modelId="{006EAAB9-399A-410F-8D2F-74E1F4937D35}">
      <dgm:prSet phldrT="[Text]"/>
      <dgm:spPr>
        <a:xfrm>
          <a:off x="5641855" y="363"/>
          <a:ext cx="1901031" cy="1140618"/>
        </a:xfrm>
        <a:prstGeom prst="roundRect">
          <a:avLst>
            <a:gd name="adj" fmla="val 10000"/>
          </a:avLst>
        </a:prstGeom>
        <a:solidFill>
          <a:srgbClr val="C2BC80">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Plan to locate &amp; manage suspect</a:t>
          </a:r>
          <a:endParaRPr lang="en-US" dirty="0">
            <a:solidFill>
              <a:sysClr val="window" lastClr="FFFFFF"/>
            </a:solidFill>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a:solidFill>
          <a:srgbClr val="C2BC80">
            <a:hueOff val="0"/>
            <a:satOff val="0"/>
            <a:lumOff val="0"/>
            <a:alphaOff val="0"/>
          </a:srgbClr>
        </a:solidFill>
        <a:ln>
          <a:noFill/>
        </a:ln>
        <a:effectLst/>
      </dgm:spPr>
      <dgm:t>
        <a:bodyPr/>
        <a:lstStyle/>
        <a:p>
          <a:endParaRPr lang="en-US"/>
        </a:p>
      </dgm:t>
    </dgm:pt>
    <dgm:pt modelId="{0C6ECD49-D414-49AF-A043-F78F74AF9DEA}">
      <dgm:prSet phldrT="[Text]"/>
      <dgm:spPr>
        <a:xfrm>
          <a:off x="5641855" y="1426137"/>
          <a:ext cx="1901031" cy="1140618"/>
        </a:xfrm>
        <a:prstGeom prst="roundRect">
          <a:avLst>
            <a:gd name="adj" fmla="val 10000"/>
          </a:avLst>
        </a:prstGeom>
        <a:solidFill>
          <a:srgbClr val="94A088">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Complete crime report</a:t>
          </a:r>
          <a:endParaRPr lang="en-US" dirty="0">
            <a:solidFill>
              <a:sysClr val="window" lastClr="FFFFFF"/>
            </a:solidFill>
            <a:latin typeface="Calibri" panose="020F0502020204030204"/>
            <a:ea typeface="+mn-ea"/>
            <a:cs typeface="+mn-cs"/>
          </a:endParaRP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a:solidFill>
          <a:srgbClr val="94A088">
            <a:hueOff val="0"/>
            <a:satOff val="0"/>
            <a:lumOff val="0"/>
            <a:alphaOff val="0"/>
          </a:srgbClr>
        </a:solidFill>
        <a:ln>
          <a:noFill/>
        </a:ln>
        <a:effectLst/>
      </dgm:spPr>
      <dgm:t>
        <a:bodyPr/>
        <a:lstStyle/>
        <a:p>
          <a:endParaRPr lang="en-US"/>
        </a:p>
      </dgm:t>
    </dgm:pt>
    <dgm:pt modelId="{24185F08-73B1-424F-8134-06383571B5DE}">
      <dgm:prSet phldrT="[Text]"/>
      <dgm:spPr>
        <a:xfrm>
          <a:off x="5641855" y="2851910"/>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Consider multi-agency approach</a:t>
          </a:r>
          <a:endParaRPr lang="en-US" dirty="0">
            <a:solidFill>
              <a:sysClr val="window" lastClr="FFFFFF"/>
            </a:solidFill>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a:solidFill>
          <a:srgbClr val="BD582C">
            <a:hueOff val="0"/>
            <a:satOff val="0"/>
            <a:lumOff val="0"/>
            <a:alphaOff val="0"/>
          </a:srgbClr>
        </a:solidFill>
        <a:ln>
          <a:noFill/>
        </a:ln>
        <a:effectLst/>
      </dgm:spPr>
      <dgm:t>
        <a:bodyPr/>
        <a:lstStyle/>
        <a:p>
          <a:endParaRPr lang="en-US"/>
        </a:p>
      </dgm:t>
    </dgm:pt>
    <dgm:pt modelId="{6028196C-344C-43A1-B9F3-147F7D252D43}">
      <dgm:prSet phldrT="[Text]"/>
      <dgm:spPr>
        <a:xfrm>
          <a:off x="5641855" y="4277684"/>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ln>
        <a:effectLst/>
      </dgm:spPr>
      <dgm:t>
        <a:bodyPr/>
        <a:lstStyle/>
        <a:p>
          <a:r>
            <a:rPr lang="en-US" dirty="0" smtClean="0">
              <a:solidFill>
                <a:sysClr val="window" lastClr="FFFFFF"/>
              </a:solidFill>
              <a:latin typeface="Calibri" panose="020F0502020204030204"/>
              <a:ea typeface="+mn-ea"/>
              <a:cs typeface="+mn-cs"/>
            </a:rPr>
            <a:t>Consider future action- </a:t>
          </a:r>
          <a:r>
            <a:rPr lang="en-US" dirty="0" err="1" smtClean="0">
              <a:solidFill>
                <a:sysClr val="window" lastClr="FFFFFF"/>
              </a:solidFill>
              <a:latin typeface="Calibri" panose="020F0502020204030204"/>
              <a:ea typeface="+mn-ea"/>
              <a:cs typeface="+mn-cs"/>
            </a:rPr>
            <a:t>ie</a:t>
          </a:r>
          <a:r>
            <a:rPr lang="en-US" dirty="0" smtClean="0">
              <a:solidFill>
                <a:sysClr val="window" lastClr="FFFFFF"/>
              </a:solidFill>
              <a:latin typeface="Calibri" panose="020F0502020204030204"/>
              <a:ea typeface="+mn-ea"/>
              <a:cs typeface="+mn-cs"/>
            </a:rPr>
            <a:t> searches, interview, file prep</a:t>
          </a:r>
          <a:endParaRPr lang="en-US" dirty="0">
            <a:solidFill>
              <a:sysClr val="window" lastClr="FFFFFF"/>
            </a:solidFill>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t>
        <a:bodyPr/>
        <a:lstStyle/>
        <a:p>
          <a:endParaRPr lang="en-US"/>
        </a:p>
      </dgm:t>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dgm:presLayoutVars>
          <dgm:bulletEnabled val="1"/>
        </dgm:presLayoutVars>
      </dgm:prSet>
      <dgm:spPr/>
      <dgm:t>
        <a:bodyPr/>
        <a:lstStyle/>
        <a:p>
          <a:endParaRPr lang="en-US"/>
        </a:p>
      </dgm:t>
    </dgm:pt>
    <dgm:pt modelId="{B60316E1-A0CD-4E08-AC86-C5CECD5B513A}" type="pres">
      <dgm:prSet presAssocID="{37794720-7F5F-4E01-BCB9-AF34C42DEC17}" presName="sibTrans" presStyleLbl="bgSibTrans2D1" presStyleIdx="0" presStyleCnt="11"/>
      <dgm:spPr/>
      <dgm:t>
        <a:bodyPr/>
        <a:lstStyle/>
        <a:p>
          <a:endParaRPr lang="en-US"/>
        </a:p>
      </dgm:t>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dgm:presLayoutVars>
          <dgm:bulletEnabled val="1"/>
        </dgm:presLayoutVars>
      </dgm:prSet>
      <dgm:spPr/>
      <dgm:t>
        <a:bodyPr/>
        <a:lstStyle/>
        <a:p>
          <a:endParaRPr lang="en-US"/>
        </a:p>
      </dgm:t>
    </dgm:pt>
    <dgm:pt modelId="{024EFAC4-4D99-4A1E-BF15-C25D5F8FED6E}" type="pres">
      <dgm:prSet presAssocID="{B548F435-A7DC-46B8-8BA8-CF863B4206E3}" presName="sibTrans" presStyleLbl="bgSibTrans2D1" presStyleIdx="1" presStyleCnt="11"/>
      <dgm:spPr/>
      <dgm:t>
        <a:bodyPr/>
        <a:lstStyle/>
        <a:p>
          <a:endParaRPr lang="en-US"/>
        </a:p>
      </dgm:t>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dgm:presLayoutVars>
          <dgm:bulletEnabled val="1"/>
        </dgm:presLayoutVars>
      </dgm:prSet>
      <dgm:spPr/>
      <dgm:t>
        <a:bodyPr/>
        <a:lstStyle/>
        <a:p>
          <a:endParaRPr lang="en-US"/>
        </a:p>
      </dgm:t>
    </dgm:pt>
    <dgm:pt modelId="{14914E43-5338-477F-B9C3-27B223D427D6}" type="pres">
      <dgm:prSet presAssocID="{942842AA-9159-4C6D-911B-F0E14948129F}" presName="sibTrans" presStyleLbl="bgSibTrans2D1" presStyleIdx="2" presStyleCnt="11"/>
      <dgm:spPr/>
      <dgm:t>
        <a:bodyPr/>
        <a:lstStyle/>
        <a:p>
          <a:endParaRPr lang="en-US"/>
        </a:p>
      </dgm:t>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dgm:presLayoutVars>
          <dgm:bulletEnabled val="1"/>
        </dgm:presLayoutVars>
      </dgm:prSet>
      <dgm:spPr/>
      <dgm:t>
        <a:bodyPr/>
        <a:lstStyle/>
        <a:p>
          <a:endParaRPr lang="en-US"/>
        </a:p>
      </dgm:t>
    </dgm:pt>
    <dgm:pt modelId="{1B9E751B-8298-4E74-A1A1-311C9EC298D2}" type="pres">
      <dgm:prSet presAssocID="{92CD8DA3-330C-4FC4-B6A7-2EB102AA4F1C}" presName="sibTrans" presStyleLbl="bgSibTrans2D1" presStyleIdx="3" presStyleCnt="11"/>
      <dgm:spPr/>
      <dgm:t>
        <a:bodyPr/>
        <a:lstStyle/>
        <a:p>
          <a:endParaRPr lang="en-US"/>
        </a:p>
      </dgm:t>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dgm:presLayoutVars>
          <dgm:bulletEnabled val="1"/>
        </dgm:presLayoutVars>
      </dgm:prSet>
      <dgm:spPr/>
      <dgm:t>
        <a:bodyPr/>
        <a:lstStyle/>
        <a:p>
          <a:endParaRPr lang="en-US"/>
        </a:p>
      </dgm:t>
    </dgm:pt>
    <dgm:pt modelId="{02406E35-719E-4C36-8806-B11B1AC077B9}" type="pres">
      <dgm:prSet presAssocID="{3816BF67-AA17-4E78-B951-D1BF6B313529}" presName="sibTrans" presStyleLbl="bgSibTrans2D1" presStyleIdx="4" presStyleCnt="11"/>
      <dgm:spPr/>
      <dgm:t>
        <a:bodyPr/>
        <a:lstStyle/>
        <a:p>
          <a:endParaRPr lang="en-US"/>
        </a:p>
      </dgm:t>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dgm:presLayoutVars>
          <dgm:bulletEnabled val="1"/>
        </dgm:presLayoutVars>
      </dgm:prSet>
      <dgm:spPr/>
      <dgm:t>
        <a:bodyPr/>
        <a:lstStyle/>
        <a:p>
          <a:endParaRPr lang="en-US"/>
        </a:p>
      </dgm:t>
    </dgm:pt>
    <dgm:pt modelId="{C21A33FF-D11F-47E5-91A1-DED9E5D3A6F6}" type="pres">
      <dgm:prSet presAssocID="{8301CE59-D8D6-4053-8276-841B1D48A07A}" presName="sibTrans" presStyleLbl="bgSibTrans2D1" presStyleIdx="5" presStyleCnt="11"/>
      <dgm:spPr/>
      <dgm:t>
        <a:bodyPr/>
        <a:lstStyle/>
        <a:p>
          <a:endParaRPr lang="en-US"/>
        </a:p>
      </dgm:t>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dgm:presLayoutVars>
          <dgm:bulletEnabled val="1"/>
        </dgm:presLayoutVars>
      </dgm:prSet>
      <dgm:spPr/>
      <dgm:t>
        <a:bodyPr/>
        <a:lstStyle/>
        <a:p>
          <a:endParaRPr lang="en-US"/>
        </a:p>
      </dgm:t>
    </dgm:pt>
    <dgm:pt modelId="{0116E63E-5F3F-4A18-9F0F-EFE71CE30ABA}" type="pres">
      <dgm:prSet presAssocID="{336EF6E9-EA7D-431D-BFD7-87FD57825F21}" presName="sibTrans" presStyleLbl="bgSibTrans2D1" presStyleIdx="6" presStyleCnt="11"/>
      <dgm:spPr/>
      <dgm:t>
        <a:bodyPr/>
        <a:lstStyle/>
        <a:p>
          <a:endParaRPr lang="en-US"/>
        </a:p>
      </dgm:t>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dgm:presLayoutVars>
          <dgm:bulletEnabled val="1"/>
        </dgm:presLayoutVars>
      </dgm:prSet>
      <dgm:spPr/>
      <dgm:t>
        <a:bodyPr/>
        <a:lstStyle/>
        <a:p>
          <a:endParaRPr lang="en-US"/>
        </a:p>
      </dgm:t>
    </dgm:pt>
    <dgm:pt modelId="{3DE66A17-7A49-4C2B-9DA6-F085BAFC0B3F}" type="pres">
      <dgm:prSet presAssocID="{1EC27701-A625-4EB2-BB6C-B4887084B103}" presName="sibTrans" presStyleLbl="bgSibTrans2D1" presStyleIdx="7" presStyleCnt="11"/>
      <dgm:spPr/>
      <dgm:t>
        <a:bodyPr/>
        <a:lstStyle/>
        <a:p>
          <a:endParaRPr lang="en-US"/>
        </a:p>
      </dgm:t>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dgm:presLayoutVars>
          <dgm:bulletEnabled val="1"/>
        </dgm:presLayoutVars>
      </dgm:prSet>
      <dgm:spPr/>
      <dgm:t>
        <a:bodyPr/>
        <a:lstStyle/>
        <a:p>
          <a:endParaRPr lang="en-US"/>
        </a:p>
      </dgm:t>
    </dgm:pt>
    <dgm:pt modelId="{84A051C4-FBD8-40A1-8A58-78B001EB0A8F}" type="pres">
      <dgm:prSet presAssocID="{CE010AEA-8180-4B06-967D-F8595BFCE3D4}" presName="sibTrans" presStyleLbl="bgSibTrans2D1" presStyleIdx="8" presStyleCnt="11"/>
      <dgm:spPr/>
      <dgm:t>
        <a:bodyPr/>
        <a:lstStyle/>
        <a:p>
          <a:endParaRPr lang="en-US"/>
        </a:p>
      </dgm:t>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dgm:presLayoutVars>
          <dgm:bulletEnabled val="1"/>
        </dgm:presLayoutVars>
      </dgm:prSet>
      <dgm:spPr/>
      <dgm:t>
        <a:bodyPr/>
        <a:lstStyle/>
        <a:p>
          <a:endParaRPr lang="en-US"/>
        </a:p>
      </dgm:t>
    </dgm:pt>
    <dgm:pt modelId="{1D2AD03E-9731-49FE-A8F9-037CE37D7AE5}" type="pres">
      <dgm:prSet presAssocID="{FF080F09-03E5-4994-9188-D325EBF424B7}" presName="sibTrans" presStyleLbl="bgSibTrans2D1" presStyleIdx="9" presStyleCnt="11"/>
      <dgm:spPr/>
      <dgm:t>
        <a:bodyPr/>
        <a:lstStyle/>
        <a:p>
          <a:endParaRPr lang="en-US"/>
        </a:p>
      </dgm:t>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dgm:presLayoutVars>
          <dgm:bulletEnabled val="1"/>
        </dgm:presLayoutVars>
      </dgm:prSet>
      <dgm:spPr/>
      <dgm:t>
        <a:bodyPr/>
        <a:lstStyle/>
        <a:p>
          <a:endParaRPr lang="en-US"/>
        </a:p>
      </dgm:t>
    </dgm:pt>
    <dgm:pt modelId="{018C0345-39F4-405A-9F38-F128C9FAA427}" type="pres">
      <dgm:prSet presAssocID="{793CB86D-E7FD-46E6-91FB-0ED322E0A63A}" presName="sibTrans" presStyleLbl="bgSibTrans2D1" presStyleIdx="10" presStyleCnt="11"/>
      <dgm:spPr/>
      <dgm:t>
        <a:bodyPr/>
        <a:lstStyle/>
        <a:p>
          <a:endParaRPr lang="en-US"/>
        </a:p>
      </dgm:t>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dgm:presLayoutVars>
          <dgm:bulletEnabled val="1"/>
        </dgm:presLayoutVars>
      </dgm:prSet>
      <dgm:spPr/>
      <dgm:t>
        <a:bodyPr/>
        <a:lstStyle/>
        <a:p>
          <a:endParaRPr lang="en-US"/>
        </a:p>
      </dgm:t>
    </dgm:pt>
  </dgm:ptLst>
  <dgm:cxnLst>
    <dgm:cxn modelId="{6E0703F6-D0A0-4EDF-AADC-F64A83010630}" srcId="{67E08BEE-B552-44A3-A7C5-D9B58C3CDEC1}" destId="{006EAAB9-399A-410F-8D2F-74E1F4937D35}" srcOrd="8" destOrd="0" parTransId="{226841C8-44C2-4358-BA6F-A6D2B3D70AFE}" sibTransId="{CE010AEA-8180-4B06-967D-F8595BFCE3D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1A183502-872F-4416-8F6E-27883FB64CD3}" srcId="{67E08BEE-B552-44A3-A7C5-D9B58C3CDEC1}" destId="{4722DD0C-2355-4DC0-93FB-E5E223894B1F}" srcOrd="7" destOrd="0" parTransId="{9FA81088-042E-4649-97BA-83F7918E92B2}" sibTransId="{1EC27701-A625-4EB2-BB6C-B4887084B103}"/>
    <dgm:cxn modelId="{747D8829-9D99-4DC2-B22A-B200FD7FAADA}" type="presOf" srcId="{67E08BEE-B552-44A3-A7C5-D9B58C3CDEC1}" destId="{DB6A169C-176B-4F36-B2A7-F402D6F967A1}" srcOrd="0" destOrd="0" presId="urn:microsoft.com/office/officeart/2005/8/layout/bProcess4"/>
    <dgm:cxn modelId="{E428AC37-A644-410F-AB5A-E19F1DCEE90F}" type="presOf" srcId="{3816BF67-AA17-4E78-B951-D1BF6B313529}" destId="{02406E35-719E-4C36-8806-B11B1AC077B9}"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87262FCF-BC74-48C2-9846-3BA185CB2B1F}" srcId="{67E08BEE-B552-44A3-A7C5-D9B58C3CDEC1}" destId="{E6074F13-881E-4F27-A0E7-DF3745094E0D}" srcOrd="3" destOrd="0" parTransId="{02E52479-0EBA-45F7-A529-4A1EE77A57FD}" sibTransId="{92CD8DA3-330C-4FC4-B6A7-2EB102AA4F1C}"/>
    <dgm:cxn modelId="{3D74DEBF-AF3E-47D9-895D-82397D73270C}" srcId="{67E08BEE-B552-44A3-A7C5-D9B58C3CDEC1}" destId="{16565916-0A21-4C05-A52C-EF2FC025380E}" srcOrd="2" destOrd="0" parTransId="{31DAEE66-675F-4CBF-B078-47434D4208AC}" sibTransId="{942842AA-9159-4C6D-911B-F0E14948129F}"/>
    <dgm:cxn modelId="{8643DBBF-A267-45E3-9125-A6255E2278C0}" type="presOf" srcId="{793CB86D-E7FD-46E6-91FB-0ED322E0A63A}" destId="{018C0345-39F4-405A-9F38-F128C9FAA427}" srcOrd="0" destOrd="0" presId="urn:microsoft.com/office/officeart/2005/8/layout/bProcess4"/>
    <dgm:cxn modelId="{C68EC5B6-F6B9-4739-B440-984011A50EDC}" srcId="{67E08BEE-B552-44A3-A7C5-D9B58C3CDEC1}" destId="{A2A3DA45-8D9B-4050-91E4-7C3F27C05E52}" srcOrd="6" destOrd="0" parTransId="{E13E4986-BF6B-44C1-98DC-668AA5DEBF26}" sibTransId="{336EF6E9-EA7D-431D-BFD7-87FD57825F21}"/>
    <dgm:cxn modelId="{01B47CCF-BD21-4F53-B35F-79DE0C858645}" type="presOf" srcId="{942842AA-9159-4C6D-911B-F0E14948129F}" destId="{14914E43-5338-477F-B9C3-27B223D427D6}"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E0391469-9311-40AE-B3DA-B5744D7F0300}" srcId="{67E08BEE-B552-44A3-A7C5-D9B58C3CDEC1}" destId="{0AAEDA6B-BA8B-4C79-89F7-EB41EE8B88ED}" srcOrd="5" destOrd="0" parTransId="{3D155EAE-6F01-4A28-A80F-36B7C811B3A7}" sibTransId="{8301CE59-D8D6-4053-8276-841B1D48A07A}"/>
    <dgm:cxn modelId="{AFD08741-0E49-4936-A4C1-CD871E1D46F0}" srcId="{67E08BEE-B552-44A3-A7C5-D9B58C3CDEC1}" destId="{1F288954-B98B-4850-9D53-57ECBF1F59E1}" srcOrd="4" destOrd="0" parTransId="{7DC864A7-9C51-4634-B869-2449A10D1F33}" sibTransId="{3816BF67-AA17-4E78-B951-D1BF6B313529}"/>
    <dgm:cxn modelId="{FA7A7B89-F032-4198-ADAF-0A979A44FE0D}" type="presOf" srcId="{1EC27701-A625-4EB2-BB6C-B4887084B103}" destId="{3DE66A17-7A49-4C2B-9DA6-F085BAFC0B3F}"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1FCD1072-9C04-4041-9F2A-7B7EFCE55E5E}" type="presOf" srcId="{B548F435-A7DC-46B8-8BA8-CF863B4206E3}" destId="{024EFAC4-4D99-4A1E-BF15-C25D5F8FED6E}" srcOrd="0" destOrd="0" presId="urn:microsoft.com/office/officeart/2005/8/layout/bProcess4"/>
    <dgm:cxn modelId="{43F9EAF8-7A3B-4B85-B051-34ABA52FB0FB}" srcId="{67E08BEE-B552-44A3-A7C5-D9B58C3CDEC1}" destId="{6028196C-344C-43A1-B9F3-147F7D252D43}" srcOrd="11" destOrd="0" parTransId="{9121A95B-6C26-431A-BBBE-9C4E8EF3E2F3}" sibTransId="{3C47A097-1527-4329-86BE-0200C6181BB2}"/>
    <dgm:cxn modelId="{58866126-2333-4BAA-A99A-FF42B1AE3326}" type="presOf" srcId="{006EAAB9-399A-410F-8D2F-74E1F4937D35}" destId="{0E86FD3E-B8E1-4C86-B740-19A8B7BACC13}"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A03552DD-5A2F-4D14-81AC-5367FD4CC81A}" type="presOf" srcId="{1F288954-B98B-4850-9D53-57ECBF1F59E1}" destId="{DFA30D8B-9AB0-481A-806C-D43E2C3A1512}"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4CDC810E-FA6A-4E3B-BF8A-7EAF690AA6D7}" type="presOf" srcId="{336EF6E9-EA7D-431D-BFD7-87FD57825F21}" destId="{0116E63E-5F3F-4A18-9F0F-EFE71CE30ABA}"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8A6E50FC-7690-4431-AAE4-5F99246747F4}" type="presOf" srcId="{A2A3DA45-8D9B-4050-91E4-7C3F27C05E52}" destId="{03F532BE-B3BF-49FE-B7AB-943778684D67}" srcOrd="0" destOrd="0" presId="urn:microsoft.com/office/officeart/2005/8/layout/bProcess4"/>
    <dgm:cxn modelId="{2795B246-C6EE-4E1B-B105-9449C0F19928}" type="presOf" srcId="{0C6ECD49-D414-49AF-A043-F78F74AF9DEA}" destId="{F23AE5DF-437C-45FE-8DA4-6AAD04349F0D}"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783D9C-914A-4FF9-B4D0-AF22893EB0B3}" type="doc">
      <dgm:prSet loTypeId="urn:microsoft.com/office/officeart/2005/8/layout/cycle5" loCatId="cycle" qsTypeId="urn:microsoft.com/office/officeart/2005/8/quickstyle/simple3" qsCatId="simple" csTypeId="urn:microsoft.com/office/officeart/2005/8/colors/colorful1" csCatId="colorful" phldr="1"/>
      <dgm:spPr/>
      <dgm:t>
        <a:bodyPr/>
        <a:lstStyle/>
        <a:p>
          <a:endParaRPr lang="en-US"/>
        </a:p>
      </dgm:t>
    </dgm:pt>
    <dgm:pt modelId="{15AFEFD8-BB2B-462A-8AEA-D998B5F92E2C}">
      <dgm:prSet phldrT="[Text]"/>
      <dgm:spPr>
        <a:xfrm>
          <a:off x="2721144" y="530"/>
          <a:ext cx="1528197" cy="993328"/>
        </a:xfrm>
        <a:prstGeom prst="roundRect">
          <a:avLst/>
        </a:prstGeom>
        <a:gradFill rotWithShape="0">
          <a:gsLst>
            <a:gs pos="0">
              <a:srgbClr val="BD582C">
                <a:hueOff val="0"/>
                <a:satOff val="0"/>
                <a:lumOff val="0"/>
                <a:alphaOff val="0"/>
                <a:tint val="65000"/>
                <a:shade val="92000"/>
                <a:satMod val="130000"/>
              </a:srgbClr>
            </a:gs>
            <a:gs pos="45000">
              <a:srgbClr val="BD582C">
                <a:hueOff val="0"/>
                <a:satOff val="0"/>
                <a:lumOff val="0"/>
                <a:alphaOff val="0"/>
                <a:tint val="60000"/>
                <a:shade val="99000"/>
                <a:satMod val="120000"/>
              </a:srgbClr>
            </a:gs>
            <a:gs pos="100000">
              <a:srgbClr val="BD582C">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gm:spPr>
      <dgm:t>
        <a:bodyPr/>
        <a:lstStyle/>
        <a:p>
          <a:r>
            <a:rPr lang="en-US" dirty="0" smtClean="0">
              <a:solidFill>
                <a:srgbClr val="000000"/>
              </a:solidFill>
              <a:latin typeface="Calibri" panose="020F0502020204030204"/>
              <a:ea typeface="+mn-ea"/>
              <a:cs typeface="+mn-cs"/>
            </a:rPr>
            <a:t>Establish current position</a:t>
          </a:r>
          <a:endParaRPr lang="en-US" dirty="0">
            <a:solidFill>
              <a:srgbClr val="000000"/>
            </a:solidFill>
            <a:latin typeface="Calibri" panose="020F0502020204030204"/>
            <a:ea typeface="+mn-ea"/>
            <a:cs typeface="+mn-cs"/>
          </a:endParaRP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a:noFill/>
        <a:ln w="12700" cap="flat" cmpd="sng" algn="ctr">
          <a:solidFill>
            <a:srgbClr val="BD582C">
              <a:hueOff val="0"/>
              <a:satOff val="0"/>
              <a:lumOff val="0"/>
              <a:alphaOff val="0"/>
            </a:srgbClr>
          </a:solidFill>
          <a:prstDash val="solid"/>
          <a:tailEnd type="arrow"/>
        </a:ln>
        <a:effectLst/>
      </dgm:spPr>
      <dgm:t>
        <a:bodyPr/>
        <a:lstStyle/>
        <a:p>
          <a:endParaRPr lang="en-US"/>
        </a:p>
      </dgm:t>
    </dgm:pt>
    <dgm:pt modelId="{D8C427D8-29D7-481E-856C-77E46C12C4FA}">
      <dgm:prSet phldrT="[Text]"/>
      <dgm:spPr>
        <a:xfrm>
          <a:off x="4362633" y="1642020"/>
          <a:ext cx="1528197" cy="993328"/>
        </a:xfrm>
        <a:prstGeom prst="roundRect">
          <a:avLst/>
        </a:prstGeom>
        <a:gradFill rotWithShape="0">
          <a:gsLst>
            <a:gs pos="0">
              <a:srgbClr val="865640">
                <a:hueOff val="0"/>
                <a:satOff val="0"/>
                <a:lumOff val="0"/>
                <a:alphaOff val="0"/>
                <a:tint val="65000"/>
                <a:shade val="92000"/>
                <a:satMod val="130000"/>
              </a:srgbClr>
            </a:gs>
            <a:gs pos="45000">
              <a:srgbClr val="865640">
                <a:hueOff val="0"/>
                <a:satOff val="0"/>
                <a:lumOff val="0"/>
                <a:alphaOff val="0"/>
                <a:tint val="60000"/>
                <a:shade val="99000"/>
                <a:satMod val="120000"/>
              </a:srgbClr>
            </a:gs>
            <a:gs pos="100000">
              <a:srgbClr val="865640">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gm:spPr>
      <dgm:t>
        <a:bodyPr/>
        <a:lstStyle/>
        <a:p>
          <a:r>
            <a:rPr lang="en-US" dirty="0" err="1" smtClean="0">
              <a:solidFill>
                <a:srgbClr val="000000"/>
              </a:solidFill>
              <a:latin typeface="Calibri" panose="020F0502020204030204"/>
              <a:ea typeface="+mn-ea"/>
              <a:cs typeface="+mn-cs"/>
            </a:rPr>
            <a:t>Analyse</a:t>
          </a:r>
          <a:endParaRPr lang="en-US" dirty="0">
            <a:solidFill>
              <a:srgbClr val="000000"/>
            </a:solidFill>
            <a:latin typeface="Calibri" panose="020F0502020204030204"/>
            <a:ea typeface="+mn-ea"/>
            <a:cs typeface="+mn-cs"/>
          </a:endParaRP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a:noFill/>
        <a:ln w="12700" cap="flat" cmpd="sng" algn="ctr">
          <a:solidFill>
            <a:srgbClr val="865640">
              <a:hueOff val="0"/>
              <a:satOff val="0"/>
              <a:lumOff val="0"/>
              <a:alphaOff val="0"/>
            </a:srgbClr>
          </a:solidFill>
          <a:prstDash val="solid"/>
          <a:tailEnd type="arrow"/>
        </a:ln>
        <a:effectLst/>
      </dgm:spPr>
      <dgm:t>
        <a:bodyPr/>
        <a:lstStyle/>
        <a:p>
          <a:endParaRPr lang="en-US"/>
        </a:p>
      </dgm:t>
    </dgm:pt>
    <dgm:pt modelId="{E89E4F20-B487-43E5-94F2-55725FF8C98E}">
      <dgm:prSet phldrT="[Text]"/>
      <dgm:spPr>
        <a:xfrm>
          <a:off x="2721144" y="3283509"/>
          <a:ext cx="1528197" cy="993328"/>
        </a:xfrm>
        <a:prstGeom prst="roundRect">
          <a:avLst/>
        </a:prstGeom>
        <a:gradFill rotWithShape="0">
          <a:gsLst>
            <a:gs pos="0">
              <a:srgbClr val="9B8357">
                <a:hueOff val="0"/>
                <a:satOff val="0"/>
                <a:lumOff val="0"/>
                <a:alphaOff val="0"/>
                <a:tint val="65000"/>
                <a:shade val="92000"/>
                <a:satMod val="130000"/>
              </a:srgbClr>
            </a:gs>
            <a:gs pos="45000">
              <a:srgbClr val="9B8357">
                <a:hueOff val="0"/>
                <a:satOff val="0"/>
                <a:lumOff val="0"/>
                <a:alphaOff val="0"/>
                <a:tint val="60000"/>
                <a:shade val="99000"/>
                <a:satMod val="120000"/>
              </a:srgbClr>
            </a:gs>
            <a:gs pos="100000">
              <a:srgbClr val="9B8357">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gm:spPr>
      <dgm:t>
        <a:bodyPr/>
        <a:lstStyle/>
        <a:p>
          <a:r>
            <a:rPr lang="en-US" dirty="0" smtClean="0">
              <a:solidFill>
                <a:srgbClr val="000000"/>
              </a:solidFill>
              <a:latin typeface="Calibri" panose="020F0502020204030204"/>
              <a:ea typeface="+mn-ea"/>
              <a:cs typeface="+mn-cs"/>
            </a:rPr>
            <a:t>Identify actions</a:t>
          </a:r>
          <a:endParaRPr lang="en-US" dirty="0">
            <a:solidFill>
              <a:srgbClr val="000000"/>
            </a:solidFill>
            <a:latin typeface="Calibri" panose="020F0502020204030204"/>
            <a:ea typeface="+mn-ea"/>
            <a:cs typeface="+mn-cs"/>
          </a:endParaRP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a:noFill/>
        <a:ln w="12700" cap="flat" cmpd="sng" algn="ctr">
          <a:solidFill>
            <a:srgbClr val="9B8357">
              <a:hueOff val="0"/>
              <a:satOff val="0"/>
              <a:lumOff val="0"/>
              <a:alphaOff val="0"/>
            </a:srgbClr>
          </a:solidFill>
          <a:prstDash val="solid"/>
          <a:tailEnd type="arrow"/>
        </a:ln>
        <a:effectLst/>
      </dgm:spPr>
      <dgm:t>
        <a:bodyPr/>
        <a:lstStyle/>
        <a:p>
          <a:endParaRPr lang="en-US"/>
        </a:p>
      </dgm:t>
    </dgm:pt>
    <dgm:pt modelId="{8C6A97B5-EF7F-436D-B31E-7AA8B2C28DA8}">
      <dgm:prSet phldrT="[Text]"/>
      <dgm:spPr>
        <a:xfrm>
          <a:off x="1079654" y="1642020"/>
          <a:ext cx="1528197" cy="993328"/>
        </a:xfrm>
        <a:prstGeom prst="roundRect">
          <a:avLst/>
        </a:prstGeom>
        <a:gradFill rotWithShape="0">
          <a:gsLst>
            <a:gs pos="0">
              <a:srgbClr val="C2BC80">
                <a:hueOff val="0"/>
                <a:satOff val="0"/>
                <a:lumOff val="0"/>
                <a:alphaOff val="0"/>
                <a:tint val="65000"/>
                <a:shade val="92000"/>
                <a:satMod val="130000"/>
              </a:srgbClr>
            </a:gs>
            <a:gs pos="45000">
              <a:srgbClr val="C2BC80">
                <a:hueOff val="0"/>
                <a:satOff val="0"/>
                <a:lumOff val="0"/>
                <a:alphaOff val="0"/>
                <a:tint val="60000"/>
                <a:shade val="99000"/>
                <a:satMod val="120000"/>
              </a:srgbClr>
            </a:gs>
            <a:gs pos="100000">
              <a:srgbClr val="C2BC80">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gm:spPr>
      <dgm:t>
        <a:bodyPr/>
        <a:lstStyle/>
        <a:p>
          <a:r>
            <a:rPr lang="en-US" dirty="0" smtClean="0">
              <a:solidFill>
                <a:srgbClr val="000000"/>
              </a:solidFill>
              <a:latin typeface="Calibri" panose="020F0502020204030204"/>
              <a:ea typeface="+mn-ea"/>
              <a:cs typeface="+mn-cs"/>
            </a:rPr>
            <a:t>Take action</a:t>
          </a:r>
          <a:endParaRPr lang="en-US" dirty="0">
            <a:solidFill>
              <a:srgbClr val="000000"/>
            </a:solidFill>
            <a:latin typeface="Calibri" panose="020F0502020204030204"/>
            <a:ea typeface="+mn-ea"/>
            <a:cs typeface="+mn-cs"/>
          </a:endParaRP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a:noFill/>
        <a:ln w="12700" cap="flat" cmpd="sng" algn="ctr">
          <a:solidFill>
            <a:srgbClr val="C2BC80">
              <a:hueOff val="0"/>
              <a:satOff val="0"/>
              <a:lumOff val="0"/>
              <a:alphaOff val="0"/>
            </a:srgbClr>
          </a:solidFill>
          <a:prstDash val="solid"/>
          <a:tailEnd type="arrow"/>
        </a:ln>
        <a:effectLst/>
      </dgm:spPr>
      <dgm:t>
        <a:bodyPr/>
        <a:lstStyle/>
        <a:p>
          <a:endParaRPr lang="en-US"/>
        </a:p>
      </dgm:t>
    </dgm:pt>
    <dgm:pt modelId="{8DCA525B-7423-41E4-85ED-BCF482F38E49}" type="pres">
      <dgm:prSet presAssocID="{F7783D9C-914A-4FF9-B4D0-AF22893EB0B3}" presName="cycle" presStyleCnt="0">
        <dgm:presLayoutVars>
          <dgm:dir/>
          <dgm:resizeHandles val="exact"/>
        </dgm:presLayoutVars>
      </dgm:prSet>
      <dgm:spPr/>
      <dgm:t>
        <a:bodyPr/>
        <a:lstStyle/>
        <a:p>
          <a:endParaRPr lang="en-US"/>
        </a:p>
      </dgm:t>
    </dgm:pt>
    <dgm:pt modelId="{EF6CA6FC-FD2A-4512-A392-551D8DE150CD}" type="pres">
      <dgm:prSet presAssocID="{15AFEFD8-BB2B-462A-8AEA-D998B5F92E2C}" presName="node" presStyleLbl="node1" presStyleIdx="0" presStyleCnt="4">
        <dgm:presLayoutVars>
          <dgm:bulletEnabled val="1"/>
        </dgm:presLayoutVars>
      </dgm:prSet>
      <dgm:spPr/>
      <dgm:t>
        <a:bodyPr/>
        <a:lstStyle/>
        <a:p>
          <a:endParaRPr lang="en-US"/>
        </a:p>
      </dgm:t>
    </dgm:pt>
    <dgm:pt modelId="{9349B59D-A567-42F6-93C0-BB875646A162}" type="pres">
      <dgm:prSet presAssocID="{15AFEFD8-BB2B-462A-8AEA-D998B5F92E2C}" presName="spNode" presStyleCnt="0"/>
      <dgm:spPr/>
    </dgm:pt>
    <dgm:pt modelId="{CFBB5B8D-454B-48EC-A185-210442C376F6}" type="pres">
      <dgm:prSet presAssocID="{33D2F85F-8994-4A45-9C9C-DDE5D8D5ECB2}" presName="sibTrans" presStyleLbl="sibTrans1D1" presStyleIdx="0" presStyleCnt="4"/>
      <dgm:spPr/>
      <dgm:t>
        <a:bodyPr/>
        <a:lstStyle/>
        <a:p>
          <a:endParaRPr lang="en-US"/>
        </a:p>
      </dgm:t>
    </dgm:pt>
    <dgm:pt modelId="{3038B6BD-182E-4AD6-991F-9954EE6091D7}" type="pres">
      <dgm:prSet presAssocID="{D8C427D8-29D7-481E-856C-77E46C12C4FA}" presName="node" presStyleLbl="node1" presStyleIdx="1" presStyleCnt="4">
        <dgm:presLayoutVars>
          <dgm:bulletEnabled val="1"/>
        </dgm:presLayoutVars>
      </dgm:prSet>
      <dgm:spPr/>
      <dgm:t>
        <a:bodyPr/>
        <a:lstStyle/>
        <a:p>
          <a:endParaRPr lang="en-US"/>
        </a:p>
      </dgm:t>
    </dgm:pt>
    <dgm:pt modelId="{AEB6E325-9CE2-4BC1-87B1-C6AF20436123}" type="pres">
      <dgm:prSet presAssocID="{D8C427D8-29D7-481E-856C-77E46C12C4FA}" presName="spNode" presStyleCnt="0"/>
      <dgm:spPr/>
    </dgm:pt>
    <dgm:pt modelId="{26D13A40-64C2-4586-A930-910A07FD30AA}" type="pres">
      <dgm:prSet presAssocID="{4542EDC0-7799-41CE-A515-B835C7219539}" presName="sibTrans" presStyleLbl="sibTrans1D1" presStyleIdx="1" presStyleCnt="4"/>
      <dgm:spPr/>
      <dgm:t>
        <a:bodyPr/>
        <a:lstStyle/>
        <a:p>
          <a:endParaRPr lang="en-US"/>
        </a:p>
      </dgm:t>
    </dgm:pt>
    <dgm:pt modelId="{2F0F79D6-6CCC-4F60-9377-5CA4E811441D}" type="pres">
      <dgm:prSet presAssocID="{E89E4F20-B487-43E5-94F2-55725FF8C98E}" presName="node" presStyleLbl="node1" presStyleIdx="2" presStyleCnt="4">
        <dgm:presLayoutVars>
          <dgm:bulletEnabled val="1"/>
        </dgm:presLayoutVars>
      </dgm:prSet>
      <dgm:spPr/>
      <dgm:t>
        <a:bodyPr/>
        <a:lstStyle/>
        <a:p>
          <a:endParaRPr lang="en-US"/>
        </a:p>
      </dgm:t>
    </dgm:pt>
    <dgm:pt modelId="{6CDA5BE6-BEAE-4C34-BCBB-7936C74EE5BB}" type="pres">
      <dgm:prSet presAssocID="{E89E4F20-B487-43E5-94F2-55725FF8C98E}" presName="spNode" presStyleCnt="0"/>
      <dgm:spPr/>
    </dgm:pt>
    <dgm:pt modelId="{89BE8398-DF42-4ABA-9F06-A42E3CEE640F}" type="pres">
      <dgm:prSet presAssocID="{680E0139-FFD4-4185-AA19-E9DC8F14322E}" presName="sibTrans" presStyleLbl="sibTrans1D1" presStyleIdx="2" presStyleCnt="4"/>
      <dgm:spPr/>
      <dgm:t>
        <a:bodyPr/>
        <a:lstStyle/>
        <a:p>
          <a:endParaRPr lang="en-US"/>
        </a:p>
      </dgm:t>
    </dgm:pt>
    <dgm:pt modelId="{EAEC6384-BDE6-403E-B431-AE17D86369B0}" type="pres">
      <dgm:prSet presAssocID="{8C6A97B5-EF7F-436D-B31E-7AA8B2C28DA8}" presName="node" presStyleLbl="node1" presStyleIdx="3" presStyleCnt="4">
        <dgm:presLayoutVars>
          <dgm:bulletEnabled val="1"/>
        </dgm:presLayoutVars>
      </dgm:prSet>
      <dgm:spPr/>
      <dgm:t>
        <a:bodyPr/>
        <a:lstStyle/>
        <a:p>
          <a:endParaRPr lang="en-US"/>
        </a:p>
      </dgm:t>
    </dgm:pt>
    <dgm:pt modelId="{A651E81E-CDEF-44A4-BC27-BEA778ECE691}" type="pres">
      <dgm:prSet presAssocID="{8C6A97B5-EF7F-436D-B31E-7AA8B2C28DA8}" presName="spNode" presStyleCnt="0"/>
      <dgm:spPr/>
    </dgm:pt>
    <dgm:pt modelId="{0D41E380-8CE1-4BD7-B47D-1F82333F37CF}" type="pres">
      <dgm:prSet presAssocID="{398A0762-90D6-4617-8CB9-A16ADCBB1B2F}" presName="sibTrans" presStyleLbl="sibTrans1D1" presStyleIdx="3" presStyleCnt="4"/>
      <dgm:spPr/>
      <dgm:t>
        <a:bodyPr/>
        <a:lstStyle/>
        <a:p>
          <a:endParaRPr lang="en-US"/>
        </a:p>
      </dgm:t>
    </dgm:pt>
  </dgm:ptLst>
  <dgm:cxnLst>
    <dgm:cxn modelId="{763E77D2-9847-4A96-94AF-AE65FB16928E}" type="presOf" srcId="{8C6A97B5-EF7F-436D-B31E-7AA8B2C28DA8}" destId="{EAEC6384-BDE6-403E-B431-AE17D86369B0}" srcOrd="0" destOrd="0" presId="urn:microsoft.com/office/officeart/2005/8/layout/cycle5"/>
    <dgm:cxn modelId="{A4906352-30BF-4A27-B3C5-B17DD13C651B}" type="presOf" srcId="{15AFEFD8-BB2B-462A-8AEA-D998B5F92E2C}" destId="{EF6CA6FC-FD2A-4512-A392-551D8DE150CD}" srcOrd="0" destOrd="0" presId="urn:microsoft.com/office/officeart/2005/8/layout/cycle5"/>
    <dgm:cxn modelId="{2690934A-45CF-4808-9727-96808F4064D7}" srcId="{F7783D9C-914A-4FF9-B4D0-AF22893EB0B3}" destId="{D8C427D8-29D7-481E-856C-77E46C12C4FA}" srcOrd="1" destOrd="0" parTransId="{2A0566FD-C814-4309-86A0-B890C8564A08}" sibTransId="{4542EDC0-7799-41CE-A515-B835C7219539}"/>
    <dgm:cxn modelId="{ACA8959A-ACCD-4F24-8E78-0147DBA80983}" srcId="{F7783D9C-914A-4FF9-B4D0-AF22893EB0B3}" destId="{E89E4F20-B487-43E5-94F2-55725FF8C98E}" srcOrd="2" destOrd="0" parTransId="{B734AFFD-457E-40F4-A6F9-CBCC6A0F886B}" sibTransId="{680E0139-FFD4-4185-AA19-E9DC8F14322E}"/>
    <dgm:cxn modelId="{A6BF1338-334B-4582-A173-00E9DD5E0B41}" type="presOf" srcId="{33D2F85F-8994-4A45-9C9C-DDE5D8D5ECB2}" destId="{CFBB5B8D-454B-48EC-A185-210442C376F6}" srcOrd="0" destOrd="0" presId="urn:microsoft.com/office/officeart/2005/8/layout/cycle5"/>
    <dgm:cxn modelId="{A102FC26-B84C-4EC7-B356-692974D62E84}" type="presOf" srcId="{D8C427D8-29D7-481E-856C-77E46C12C4FA}" destId="{3038B6BD-182E-4AD6-991F-9954EE6091D7}" srcOrd="0" destOrd="0" presId="urn:microsoft.com/office/officeart/2005/8/layout/cycle5"/>
    <dgm:cxn modelId="{5C827377-31BD-47E2-9178-78C7C06C1D44}" type="presOf" srcId="{680E0139-FFD4-4185-AA19-E9DC8F14322E}" destId="{89BE8398-DF42-4ABA-9F06-A42E3CEE640F}" srcOrd="0" destOrd="0" presId="urn:microsoft.com/office/officeart/2005/8/layout/cycle5"/>
    <dgm:cxn modelId="{0FBD7809-D53D-4627-B38C-72DD0030CBA0}" srcId="{F7783D9C-914A-4FF9-B4D0-AF22893EB0B3}" destId="{8C6A97B5-EF7F-436D-B31E-7AA8B2C28DA8}" srcOrd="3" destOrd="0" parTransId="{09F5BF85-9809-48B0-9A17-B9B0855EA424}" sibTransId="{398A0762-90D6-4617-8CB9-A16ADCBB1B2F}"/>
    <dgm:cxn modelId="{A5FD55F0-AFAA-4B65-8993-E088BBD94D00}" type="presOf" srcId="{4542EDC0-7799-41CE-A515-B835C7219539}" destId="{26D13A40-64C2-4586-A930-910A07FD30AA}" srcOrd="0" destOrd="0" presId="urn:microsoft.com/office/officeart/2005/8/layout/cycle5"/>
    <dgm:cxn modelId="{C0870A63-A1DC-45CA-8940-455D3FECF43D}" type="presOf" srcId="{F7783D9C-914A-4FF9-B4D0-AF22893EB0B3}" destId="{8DCA525B-7423-41E4-85ED-BCF482F38E49}" srcOrd="0" destOrd="0" presId="urn:microsoft.com/office/officeart/2005/8/layout/cycle5"/>
    <dgm:cxn modelId="{7C98F27C-D804-4006-A2D9-931E252A4340}" type="presOf" srcId="{E89E4F20-B487-43E5-94F2-55725FF8C98E}" destId="{2F0F79D6-6CCC-4F60-9377-5CA4E811441D}" srcOrd="0" destOrd="0" presId="urn:microsoft.com/office/officeart/2005/8/layout/cycle5"/>
    <dgm:cxn modelId="{50FC7F5E-169C-450A-8595-CB82B8F3C830}" type="presOf" srcId="{398A0762-90D6-4617-8CB9-A16ADCBB1B2F}" destId="{0D41E380-8CE1-4BD7-B47D-1F82333F37CF}" srcOrd="0" destOrd="0" presId="urn:microsoft.com/office/officeart/2005/8/layout/cycle5"/>
    <dgm:cxn modelId="{E17051DA-29C4-4773-A91C-D510845C9B2A}" srcId="{F7783D9C-914A-4FF9-B4D0-AF22893EB0B3}" destId="{15AFEFD8-BB2B-462A-8AEA-D998B5F92E2C}" srcOrd="0" destOrd="0" parTransId="{CA957027-E62A-4386-8671-FCE36F455F6E}" sibTransId="{33D2F85F-8994-4A45-9C9C-DDE5D8D5ECB2}"/>
    <dgm:cxn modelId="{486E6925-4C54-49A0-A251-FCE146AF0C61}" type="presParOf" srcId="{8DCA525B-7423-41E4-85ED-BCF482F38E49}" destId="{EF6CA6FC-FD2A-4512-A392-551D8DE150CD}" srcOrd="0" destOrd="0" presId="urn:microsoft.com/office/officeart/2005/8/layout/cycle5"/>
    <dgm:cxn modelId="{FD3006B1-89A5-45F7-B9F0-4F802C8F6957}" type="presParOf" srcId="{8DCA525B-7423-41E4-85ED-BCF482F38E49}" destId="{9349B59D-A567-42F6-93C0-BB875646A162}" srcOrd="1" destOrd="0" presId="urn:microsoft.com/office/officeart/2005/8/layout/cycle5"/>
    <dgm:cxn modelId="{10B8BEE6-C231-4C94-840C-5838E1709C95}" type="presParOf" srcId="{8DCA525B-7423-41E4-85ED-BCF482F38E49}" destId="{CFBB5B8D-454B-48EC-A185-210442C376F6}" srcOrd="2" destOrd="0" presId="urn:microsoft.com/office/officeart/2005/8/layout/cycle5"/>
    <dgm:cxn modelId="{82F919AB-0710-4C26-AC55-B4A065926126}" type="presParOf" srcId="{8DCA525B-7423-41E4-85ED-BCF482F38E49}" destId="{3038B6BD-182E-4AD6-991F-9954EE6091D7}" srcOrd="3" destOrd="0" presId="urn:microsoft.com/office/officeart/2005/8/layout/cycle5"/>
    <dgm:cxn modelId="{2A298AAA-9242-4EA1-B453-2CB5A9514AB8}" type="presParOf" srcId="{8DCA525B-7423-41E4-85ED-BCF482F38E49}" destId="{AEB6E325-9CE2-4BC1-87B1-C6AF20436123}" srcOrd="4" destOrd="0" presId="urn:microsoft.com/office/officeart/2005/8/layout/cycle5"/>
    <dgm:cxn modelId="{51775F4C-22B5-40BD-8F31-D834267D3E60}" type="presParOf" srcId="{8DCA525B-7423-41E4-85ED-BCF482F38E49}" destId="{26D13A40-64C2-4586-A930-910A07FD30AA}" srcOrd="5" destOrd="0" presId="urn:microsoft.com/office/officeart/2005/8/layout/cycle5"/>
    <dgm:cxn modelId="{A61ED388-97F2-4DCC-A2EA-5B01624DB889}" type="presParOf" srcId="{8DCA525B-7423-41E4-85ED-BCF482F38E49}" destId="{2F0F79D6-6CCC-4F60-9377-5CA4E811441D}" srcOrd="6" destOrd="0" presId="urn:microsoft.com/office/officeart/2005/8/layout/cycle5"/>
    <dgm:cxn modelId="{6D9C4AE5-FCD0-454B-8E7D-A8566DBCA74C}" type="presParOf" srcId="{8DCA525B-7423-41E4-85ED-BCF482F38E49}" destId="{6CDA5BE6-BEAE-4C34-BCBB-7936C74EE5BB}" srcOrd="7" destOrd="0" presId="urn:microsoft.com/office/officeart/2005/8/layout/cycle5"/>
    <dgm:cxn modelId="{23157549-751A-4882-B843-559B7F7639A6}" type="presParOf" srcId="{8DCA525B-7423-41E4-85ED-BCF482F38E49}" destId="{89BE8398-DF42-4ABA-9F06-A42E3CEE640F}" srcOrd="8" destOrd="0" presId="urn:microsoft.com/office/officeart/2005/8/layout/cycle5"/>
    <dgm:cxn modelId="{4F25CED9-28B2-434A-948C-C8892DE51284}" type="presParOf" srcId="{8DCA525B-7423-41E4-85ED-BCF482F38E49}" destId="{EAEC6384-BDE6-403E-B431-AE17D86369B0}" srcOrd="9" destOrd="0" presId="urn:microsoft.com/office/officeart/2005/8/layout/cycle5"/>
    <dgm:cxn modelId="{BDB01088-429E-4ABC-B173-847C4D77EED8}" type="presParOf" srcId="{8DCA525B-7423-41E4-85ED-BCF482F38E49}" destId="{A651E81E-CDEF-44A4-BC27-BEA778ECE691}" srcOrd="10" destOrd="0" presId="urn:microsoft.com/office/officeart/2005/8/layout/cycle5"/>
    <dgm:cxn modelId="{BDFFC5F3-1B79-4DDB-9987-DE59C91DE044}" type="presParOf" srcId="{8DCA525B-7423-41E4-85ED-BCF482F38E49}" destId="{0D41E380-8CE1-4BD7-B47D-1F82333F37CF}" srcOrd="11"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260852" y="907563"/>
          <a:ext cx="1417353" cy="171092"/>
        </a:xfrm>
        <a:prstGeom prst="rect">
          <a:avLst/>
        </a:prstGeom>
        <a:solidFill>
          <a:srgbClr val="BD582C">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585112" y="363"/>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Information obtained from initial call</a:t>
          </a:r>
          <a:endParaRPr lang="en-US" sz="1700" kern="1200" dirty="0">
            <a:solidFill>
              <a:sysClr val="window" lastClr="FFFFFF"/>
            </a:solidFill>
            <a:latin typeface="Calibri" panose="020F0502020204030204"/>
            <a:ea typeface="+mn-ea"/>
            <a:cs typeface="+mn-cs"/>
          </a:endParaRPr>
        </a:p>
      </dsp:txBody>
      <dsp:txXfrm>
        <a:off x="618520" y="33771"/>
        <a:ext cx="1834215" cy="1073802"/>
      </dsp:txXfrm>
    </dsp:sp>
    <dsp:sp modelId="{024EFAC4-4D99-4A1E-BF15-C25D5F8FED6E}">
      <dsp:nvSpPr>
        <dsp:cNvPr id="0" name=""/>
        <dsp:cNvSpPr/>
      </dsp:nvSpPr>
      <dsp:spPr>
        <a:xfrm rot="5400000">
          <a:off x="260852" y="2333337"/>
          <a:ext cx="1417353" cy="171092"/>
        </a:xfrm>
        <a:prstGeom prst="rect">
          <a:avLst/>
        </a:prstGeom>
        <a:solidFill>
          <a:srgbClr val="86564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585112" y="1426137"/>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Information from police systems</a:t>
          </a:r>
          <a:endParaRPr lang="en-US" sz="1700" kern="1200" dirty="0">
            <a:solidFill>
              <a:sysClr val="window" lastClr="FFFFFF"/>
            </a:solidFill>
            <a:latin typeface="Calibri" panose="020F0502020204030204"/>
            <a:ea typeface="+mn-ea"/>
            <a:cs typeface="+mn-cs"/>
          </a:endParaRPr>
        </a:p>
      </dsp:txBody>
      <dsp:txXfrm>
        <a:off x="618520" y="1459545"/>
        <a:ext cx="1834215" cy="1073802"/>
      </dsp:txXfrm>
    </dsp:sp>
    <dsp:sp modelId="{14914E43-5338-477F-B9C3-27B223D427D6}">
      <dsp:nvSpPr>
        <dsp:cNvPr id="0" name=""/>
        <dsp:cNvSpPr/>
      </dsp:nvSpPr>
      <dsp:spPr>
        <a:xfrm rot="5400000">
          <a:off x="260852" y="3759110"/>
          <a:ext cx="1417353" cy="171092"/>
        </a:xfrm>
        <a:prstGeom prst="rect">
          <a:avLst/>
        </a:prstGeom>
        <a:solidFill>
          <a:srgbClr val="9B8357">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585112" y="2851910"/>
          <a:ext cx="1901031" cy="1140618"/>
        </a:xfrm>
        <a:prstGeom prst="roundRect">
          <a:avLst>
            <a:gd name="adj" fmla="val 10000"/>
          </a:avLst>
        </a:prstGeom>
        <a:solidFill>
          <a:srgbClr val="9B8357">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Information from officer attending</a:t>
          </a:r>
          <a:endParaRPr lang="en-US" sz="1700" kern="1200" dirty="0">
            <a:solidFill>
              <a:sysClr val="window" lastClr="FFFFFF"/>
            </a:solidFill>
            <a:latin typeface="Calibri" panose="020F0502020204030204"/>
            <a:ea typeface="+mn-ea"/>
            <a:cs typeface="+mn-cs"/>
          </a:endParaRPr>
        </a:p>
      </dsp:txBody>
      <dsp:txXfrm>
        <a:off x="618520" y="2885318"/>
        <a:ext cx="1834215" cy="1073802"/>
      </dsp:txXfrm>
    </dsp:sp>
    <dsp:sp modelId="{1B9E751B-8298-4E74-A1A1-311C9EC298D2}">
      <dsp:nvSpPr>
        <dsp:cNvPr id="0" name=""/>
        <dsp:cNvSpPr/>
      </dsp:nvSpPr>
      <dsp:spPr>
        <a:xfrm>
          <a:off x="973738" y="4471997"/>
          <a:ext cx="2519951" cy="171092"/>
        </a:xfrm>
        <a:prstGeom prst="rect">
          <a:avLst/>
        </a:prstGeom>
        <a:solidFill>
          <a:srgbClr val="C2BC8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585112" y="4277684"/>
          <a:ext cx="1901031" cy="1140618"/>
        </a:xfrm>
        <a:prstGeom prst="roundRect">
          <a:avLst>
            <a:gd name="adj" fmla="val 10000"/>
          </a:avLst>
        </a:prstGeom>
        <a:solidFill>
          <a:srgbClr val="C2BC80">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Information provided by 1</a:t>
          </a:r>
          <a:r>
            <a:rPr lang="en-US" sz="1700" kern="1200" baseline="30000" dirty="0" smtClean="0">
              <a:solidFill>
                <a:sysClr val="window" lastClr="FFFFFF"/>
              </a:solidFill>
              <a:latin typeface="Calibri" panose="020F0502020204030204"/>
              <a:ea typeface="+mn-ea"/>
              <a:cs typeface="+mn-cs"/>
            </a:rPr>
            <a:t>st</a:t>
          </a:r>
          <a:r>
            <a:rPr lang="en-US" sz="1700" kern="1200" dirty="0" smtClean="0">
              <a:solidFill>
                <a:sysClr val="window" lastClr="FFFFFF"/>
              </a:solidFill>
              <a:latin typeface="Calibri" panose="020F0502020204030204"/>
              <a:ea typeface="+mn-ea"/>
              <a:cs typeface="+mn-cs"/>
            </a:rPr>
            <a:t> witness</a:t>
          </a:r>
          <a:endParaRPr lang="en-US" sz="1700" kern="1200" dirty="0">
            <a:solidFill>
              <a:sysClr val="window" lastClr="FFFFFF"/>
            </a:solidFill>
            <a:latin typeface="Calibri" panose="020F0502020204030204"/>
            <a:ea typeface="+mn-ea"/>
            <a:cs typeface="+mn-cs"/>
          </a:endParaRPr>
        </a:p>
      </dsp:txBody>
      <dsp:txXfrm>
        <a:off x="618520" y="4311092"/>
        <a:ext cx="1834215" cy="1073802"/>
      </dsp:txXfrm>
    </dsp:sp>
    <dsp:sp modelId="{02406E35-719E-4C36-8806-B11B1AC077B9}">
      <dsp:nvSpPr>
        <dsp:cNvPr id="0" name=""/>
        <dsp:cNvSpPr/>
      </dsp:nvSpPr>
      <dsp:spPr>
        <a:xfrm rot="16200000">
          <a:off x="2789223" y="3759110"/>
          <a:ext cx="1417353" cy="171092"/>
        </a:xfrm>
        <a:prstGeom prst="rect">
          <a:avLst/>
        </a:prstGeom>
        <a:solidFill>
          <a:srgbClr val="94A088">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3113484" y="4277684"/>
          <a:ext cx="1901031" cy="1140618"/>
        </a:xfrm>
        <a:prstGeom prst="roundRect">
          <a:avLst>
            <a:gd name="adj" fmla="val 10000"/>
          </a:avLst>
        </a:prstGeom>
        <a:solidFill>
          <a:srgbClr val="94A088">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Information provided by victim (1</a:t>
          </a:r>
          <a:r>
            <a:rPr lang="en-US" sz="1700" kern="1200" baseline="30000" dirty="0" smtClean="0">
              <a:solidFill>
                <a:sysClr val="window" lastClr="FFFFFF"/>
              </a:solidFill>
              <a:latin typeface="Calibri" panose="020F0502020204030204"/>
              <a:ea typeface="+mn-ea"/>
              <a:cs typeface="+mn-cs"/>
            </a:rPr>
            <a:t>st</a:t>
          </a:r>
          <a:r>
            <a:rPr lang="en-US" sz="1700" kern="1200" dirty="0" smtClean="0">
              <a:solidFill>
                <a:sysClr val="window" lastClr="FFFFFF"/>
              </a:solidFill>
              <a:latin typeface="Calibri" panose="020F0502020204030204"/>
              <a:ea typeface="+mn-ea"/>
              <a:cs typeface="+mn-cs"/>
            </a:rPr>
            <a:t> account)</a:t>
          </a:r>
          <a:endParaRPr lang="en-US" sz="1700" kern="1200" dirty="0">
            <a:solidFill>
              <a:sysClr val="window" lastClr="FFFFFF"/>
            </a:solidFill>
            <a:latin typeface="Calibri" panose="020F0502020204030204"/>
            <a:ea typeface="+mn-ea"/>
            <a:cs typeface="+mn-cs"/>
          </a:endParaRPr>
        </a:p>
      </dsp:txBody>
      <dsp:txXfrm>
        <a:off x="3146892" y="4311092"/>
        <a:ext cx="1834215" cy="1073802"/>
      </dsp:txXfrm>
    </dsp:sp>
    <dsp:sp modelId="{C21A33FF-D11F-47E5-91A1-DED9E5D3A6F6}">
      <dsp:nvSpPr>
        <dsp:cNvPr id="0" name=""/>
        <dsp:cNvSpPr/>
      </dsp:nvSpPr>
      <dsp:spPr>
        <a:xfrm rot="16200000">
          <a:off x="2789223" y="2333337"/>
          <a:ext cx="1417353" cy="171092"/>
        </a:xfrm>
        <a:prstGeom prst="rect">
          <a:avLst/>
        </a:prstGeom>
        <a:solidFill>
          <a:srgbClr val="BD582C">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3113484" y="2851910"/>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Evidence collected at scene (exhibits)</a:t>
          </a:r>
          <a:endParaRPr lang="en-US" sz="1700" kern="1200" dirty="0">
            <a:solidFill>
              <a:sysClr val="window" lastClr="FFFFFF"/>
            </a:solidFill>
            <a:latin typeface="Calibri" panose="020F0502020204030204"/>
            <a:ea typeface="+mn-ea"/>
            <a:cs typeface="+mn-cs"/>
          </a:endParaRPr>
        </a:p>
      </dsp:txBody>
      <dsp:txXfrm>
        <a:off x="3146892" y="2885318"/>
        <a:ext cx="1834215" cy="1073802"/>
      </dsp:txXfrm>
    </dsp:sp>
    <dsp:sp modelId="{0116E63E-5F3F-4A18-9F0F-EFE71CE30ABA}">
      <dsp:nvSpPr>
        <dsp:cNvPr id="0" name=""/>
        <dsp:cNvSpPr/>
      </dsp:nvSpPr>
      <dsp:spPr>
        <a:xfrm rot="16200000">
          <a:off x="2789223" y="907563"/>
          <a:ext cx="1417353" cy="171092"/>
        </a:xfrm>
        <a:prstGeom prst="rect">
          <a:avLst/>
        </a:prstGeom>
        <a:solidFill>
          <a:srgbClr val="86564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3113484" y="1426137"/>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Evidence from CSI in attendance</a:t>
          </a:r>
          <a:endParaRPr lang="en-US" sz="1700" kern="1200" dirty="0">
            <a:solidFill>
              <a:sysClr val="window" lastClr="FFFFFF"/>
            </a:solidFill>
            <a:latin typeface="Calibri" panose="020F0502020204030204"/>
            <a:ea typeface="+mn-ea"/>
            <a:cs typeface="+mn-cs"/>
          </a:endParaRPr>
        </a:p>
      </dsp:txBody>
      <dsp:txXfrm>
        <a:off x="3146892" y="1459545"/>
        <a:ext cx="1834215" cy="1073802"/>
      </dsp:txXfrm>
    </dsp:sp>
    <dsp:sp modelId="{3DE66A17-7A49-4C2B-9DA6-F085BAFC0B3F}">
      <dsp:nvSpPr>
        <dsp:cNvPr id="0" name=""/>
        <dsp:cNvSpPr/>
      </dsp:nvSpPr>
      <dsp:spPr>
        <a:xfrm>
          <a:off x="3502110" y="194677"/>
          <a:ext cx="2519951" cy="171092"/>
        </a:xfrm>
        <a:prstGeom prst="rect">
          <a:avLst/>
        </a:prstGeom>
        <a:solidFill>
          <a:srgbClr val="9B8357">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3113484" y="363"/>
          <a:ext cx="1901031" cy="1140618"/>
        </a:xfrm>
        <a:prstGeom prst="roundRect">
          <a:avLst>
            <a:gd name="adj" fmla="val 10000"/>
          </a:avLst>
        </a:prstGeom>
        <a:solidFill>
          <a:srgbClr val="9B8357">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Suspect information &amp; intelligence</a:t>
          </a:r>
          <a:endParaRPr lang="en-US" sz="1700" kern="1200" dirty="0">
            <a:solidFill>
              <a:sysClr val="window" lastClr="FFFFFF"/>
            </a:solidFill>
            <a:latin typeface="Calibri" panose="020F0502020204030204"/>
            <a:ea typeface="+mn-ea"/>
            <a:cs typeface="+mn-cs"/>
          </a:endParaRPr>
        </a:p>
      </dsp:txBody>
      <dsp:txXfrm>
        <a:off x="3146892" y="33771"/>
        <a:ext cx="1834215" cy="1073802"/>
      </dsp:txXfrm>
    </dsp:sp>
    <dsp:sp modelId="{84A051C4-FBD8-40A1-8A58-78B001EB0A8F}">
      <dsp:nvSpPr>
        <dsp:cNvPr id="0" name=""/>
        <dsp:cNvSpPr/>
      </dsp:nvSpPr>
      <dsp:spPr>
        <a:xfrm rot="5400000">
          <a:off x="5317595" y="907563"/>
          <a:ext cx="1417353" cy="171092"/>
        </a:xfrm>
        <a:prstGeom prst="rect">
          <a:avLst/>
        </a:prstGeom>
        <a:solidFill>
          <a:srgbClr val="C2BC8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5641855" y="363"/>
          <a:ext cx="1901031" cy="1140618"/>
        </a:xfrm>
        <a:prstGeom prst="roundRect">
          <a:avLst>
            <a:gd name="adj" fmla="val 10000"/>
          </a:avLst>
        </a:prstGeom>
        <a:solidFill>
          <a:srgbClr val="C2BC80">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Plan to locate &amp; manage suspect</a:t>
          </a:r>
          <a:endParaRPr lang="en-US" sz="1700" kern="1200" dirty="0">
            <a:solidFill>
              <a:sysClr val="window" lastClr="FFFFFF"/>
            </a:solidFill>
            <a:latin typeface="Calibri" panose="020F0502020204030204"/>
            <a:ea typeface="+mn-ea"/>
            <a:cs typeface="+mn-cs"/>
          </a:endParaRPr>
        </a:p>
      </dsp:txBody>
      <dsp:txXfrm>
        <a:off x="5675263" y="33771"/>
        <a:ext cx="1834215" cy="1073802"/>
      </dsp:txXfrm>
    </dsp:sp>
    <dsp:sp modelId="{1D2AD03E-9731-49FE-A8F9-037CE37D7AE5}">
      <dsp:nvSpPr>
        <dsp:cNvPr id="0" name=""/>
        <dsp:cNvSpPr/>
      </dsp:nvSpPr>
      <dsp:spPr>
        <a:xfrm rot="5400000">
          <a:off x="5317595" y="2333337"/>
          <a:ext cx="1417353" cy="171092"/>
        </a:xfrm>
        <a:prstGeom prst="rect">
          <a:avLst/>
        </a:prstGeom>
        <a:solidFill>
          <a:srgbClr val="94A088">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5641855" y="1426137"/>
          <a:ext cx="1901031" cy="1140618"/>
        </a:xfrm>
        <a:prstGeom prst="roundRect">
          <a:avLst>
            <a:gd name="adj" fmla="val 10000"/>
          </a:avLst>
        </a:prstGeom>
        <a:solidFill>
          <a:srgbClr val="94A088">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Complete crime report</a:t>
          </a:r>
          <a:endParaRPr lang="en-US" sz="1700" kern="1200" dirty="0">
            <a:solidFill>
              <a:sysClr val="window" lastClr="FFFFFF"/>
            </a:solidFill>
            <a:latin typeface="Calibri" panose="020F0502020204030204"/>
            <a:ea typeface="+mn-ea"/>
            <a:cs typeface="+mn-cs"/>
          </a:endParaRPr>
        </a:p>
      </dsp:txBody>
      <dsp:txXfrm>
        <a:off x="5675263" y="1459545"/>
        <a:ext cx="1834215" cy="1073802"/>
      </dsp:txXfrm>
    </dsp:sp>
    <dsp:sp modelId="{018C0345-39F4-405A-9F38-F128C9FAA427}">
      <dsp:nvSpPr>
        <dsp:cNvPr id="0" name=""/>
        <dsp:cNvSpPr/>
      </dsp:nvSpPr>
      <dsp:spPr>
        <a:xfrm rot="5400000">
          <a:off x="5317595" y="3759110"/>
          <a:ext cx="1417353" cy="171092"/>
        </a:xfrm>
        <a:prstGeom prst="rect">
          <a:avLst/>
        </a:prstGeom>
        <a:solidFill>
          <a:srgbClr val="BD582C">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5641855" y="2851910"/>
          <a:ext cx="1901031" cy="1140618"/>
        </a:xfrm>
        <a:prstGeom prst="roundRect">
          <a:avLst>
            <a:gd name="adj" fmla="val 10000"/>
          </a:avLst>
        </a:prstGeom>
        <a:solidFill>
          <a:srgbClr val="BD582C">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Consider multi-agency approach</a:t>
          </a:r>
          <a:endParaRPr lang="en-US" sz="1700" kern="1200" dirty="0">
            <a:solidFill>
              <a:sysClr val="window" lastClr="FFFFFF"/>
            </a:solidFill>
            <a:latin typeface="Calibri" panose="020F0502020204030204"/>
            <a:ea typeface="+mn-ea"/>
            <a:cs typeface="+mn-cs"/>
          </a:endParaRPr>
        </a:p>
      </dsp:txBody>
      <dsp:txXfrm>
        <a:off x="5675263" y="2885318"/>
        <a:ext cx="1834215" cy="1073802"/>
      </dsp:txXfrm>
    </dsp:sp>
    <dsp:sp modelId="{0948C36A-DD2B-49FF-8AE4-567A9602D1B8}">
      <dsp:nvSpPr>
        <dsp:cNvPr id="0" name=""/>
        <dsp:cNvSpPr/>
      </dsp:nvSpPr>
      <dsp:spPr>
        <a:xfrm>
          <a:off x="5641855" y="4277684"/>
          <a:ext cx="1901031" cy="1140618"/>
        </a:xfrm>
        <a:prstGeom prst="roundRect">
          <a:avLst>
            <a:gd name="adj" fmla="val 10000"/>
          </a:avLst>
        </a:prstGeom>
        <a:solidFill>
          <a:srgbClr val="865640">
            <a:hueOff val="0"/>
            <a:satOff val="0"/>
            <a:lumOff val="0"/>
            <a:alphaOff val="0"/>
          </a:srgbClr>
        </a:solidFill>
        <a:ln w="15875"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solidFill>
                <a:sysClr val="window" lastClr="FFFFFF"/>
              </a:solidFill>
              <a:latin typeface="Calibri" panose="020F0502020204030204"/>
              <a:ea typeface="+mn-ea"/>
              <a:cs typeface="+mn-cs"/>
            </a:rPr>
            <a:t>Consider future action- </a:t>
          </a:r>
          <a:r>
            <a:rPr lang="en-US" sz="1700" kern="1200" dirty="0" err="1" smtClean="0">
              <a:solidFill>
                <a:sysClr val="window" lastClr="FFFFFF"/>
              </a:solidFill>
              <a:latin typeface="Calibri" panose="020F0502020204030204"/>
              <a:ea typeface="+mn-ea"/>
              <a:cs typeface="+mn-cs"/>
            </a:rPr>
            <a:t>ie</a:t>
          </a:r>
          <a:r>
            <a:rPr lang="en-US" sz="1700" kern="1200" dirty="0" smtClean="0">
              <a:solidFill>
                <a:sysClr val="window" lastClr="FFFFFF"/>
              </a:solidFill>
              <a:latin typeface="Calibri" panose="020F0502020204030204"/>
              <a:ea typeface="+mn-ea"/>
              <a:cs typeface="+mn-cs"/>
            </a:rPr>
            <a:t> searches, interview, file prep</a:t>
          </a:r>
          <a:endParaRPr lang="en-US" sz="1700" kern="1200" dirty="0">
            <a:solidFill>
              <a:sysClr val="window" lastClr="FFFFFF"/>
            </a:solidFill>
            <a:latin typeface="Calibri" panose="020F0502020204030204"/>
            <a:ea typeface="+mn-ea"/>
            <a:cs typeface="+mn-cs"/>
          </a:endParaRPr>
        </a:p>
      </dsp:txBody>
      <dsp:txXfrm>
        <a:off x="5675263" y="4311092"/>
        <a:ext cx="1834215" cy="1073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CA6FC-FD2A-4512-A392-551D8DE150CD}">
      <dsp:nvSpPr>
        <dsp:cNvPr id="0" name=""/>
        <dsp:cNvSpPr/>
      </dsp:nvSpPr>
      <dsp:spPr>
        <a:xfrm>
          <a:off x="2721144" y="530"/>
          <a:ext cx="1528197" cy="993328"/>
        </a:xfrm>
        <a:prstGeom prst="roundRect">
          <a:avLst/>
        </a:prstGeom>
        <a:gradFill rotWithShape="0">
          <a:gsLst>
            <a:gs pos="0">
              <a:srgbClr val="BD582C">
                <a:hueOff val="0"/>
                <a:satOff val="0"/>
                <a:lumOff val="0"/>
                <a:alphaOff val="0"/>
                <a:tint val="65000"/>
                <a:shade val="92000"/>
                <a:satMod val="130000"/>
              </a:srgbClr>
            </a:gs>
            <a:gs pos="45000">
              <a:srgbClr val="BD582C">
                <a:hueOff val="0"/>
                <a:satOff val="0"/>
                <a:lumOff val="0"/>
                <a:alphaOff val="0"/>
                <a:tint val="60000"/>
                <a:shade val="99000"/>
                <a:satMod val="120000"/>
              </a:srgbClr>
            </a:gs>
            <a:gs pos="100000">
              <a:srgbClr val="BD582C">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solidFill>
                <a:srgbClr val="000000"/>
              </a:solidFill>
              <a:latin typeface="Calibri" panose="020F0502020204030204"/>
              <a:ea typeface="+mn-ea"/>
              <a:cs typeface="+mn-cs"/>
            </a:rPr>
            <a:t>Establish current position</a:t>
          </a:r>
          <a:endParaRPr lang="en-US" sz="1800" kern="1200" dirty="0">
            <a:solidFill>
              <a:srgbClr val="000000"/>
            </a:solidFill>
            <a:latin typeface="Calibri" panose="020F0502020204030204"/>
            <a:ea typeface="+mn-ea"/>
            <a:cs typeface="+mn-cs"/>
          </a:endParaRPr>
        </a:p>
      </dsp:txBody>
      <dsp:txXfrm>
        <a:off x="2769634" y="49020"/>
        <a:ext cx="1431217" cy="896348"/>
      </dsp:txXfrm>
    </dsp:sp>
    <dsp:sp modelId="{CFBB5B8D-454B-48EC-A185-210442C376F6}">
      <dsp:nvSpPr>
        <dsp:cNvPr id="0" name=""/>
        <dsp:cNvSpPr/>
      </dsp:nvSpPr>
      <dsp:spPr>
        <a:xfrm>
          <a:off x="1843753" y="497194"/>
          <a:ext cx="3282979" cy="3282979"/>
        </a:xfrm>
        <a:custGeom>
          <a:avLst/>
          <a:gdLst/>
          <a:ahLst/>
          <a:cxnLst/>
          <a:rect l="0" t="0" r="0" b="0"/>
          <a:pathLst>
            <a:path>
              <a:moveTo>
                <a:pt x="2616664" y="321064"/>
              </a:moveTo>
              <a:arcTo wR="1641489" hR="1641489" stAng="18386821" swAng="1634160"/>
            </a:path>
          </a:pathLst>
        </a:custGeom>
        <a:noFill/>
        <a:ln w="12700" cap="flat" cmpd="sng" algn="ctr">
          <a:solidFill>
            <a:srgbClr val="BD582C">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3038B6BD-182E-4AD6-991F-9954EE6091D7}">
      <dsp:nvSpPr>
        <dsp:cNvPr id="0" name=""/>
        <dsp:cNvSpPr/>
      </dsp:nvSpPr>
      <dsp:spPr>
        <a:xfrm>
          <a:off x="4362633" y="1642020"/>
          <a:ext cx="1528197" cy="993328"/>
        </a:xfrm>
        <a:prstGeom prst="roundRect">
          <a:avLst/>
        </a:prstGeom>
        <a:gradFill rotWithShape="0">
          <a:gsLst>
            <a:gs pos="0">
              <a:srgbClr val="865640">
                <a:hueOff val="0"/>
                <a:satOff val="0"/>
                <a:lumOff val="0"/>
                <a:alphaOff val="0"/>
                <a:tint val="65000"/>
                <a:shade val="92000"/>
                <a:satMod val="130000"/>
              </a:srgbClr>
            </a:gs>
            <a:gs pos="45000">
              <a:srgbClr val="865640">
                <a:hueOff val="0"/>
                <a:satOff val="0"/>
                <a:lumOff val="0"/>
                <a:alphaOff val="0"/>
                <a:tint val="60000"/>
                <a:shade val="99000"/>
                <a:satMod val="120000"/>
              </a:srgbClr>
            </a:gs>
            <a:gs pos="100000">
              <a:srgbClr val="865640">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err="1" smtClean="0">
              <a:solidFill>
                <a:srgbClr val="000000"/>
              </a:solidFill>
              <a:latin typeface="Calibri" panose="020F0502020204030204"/>
              <a:ea typeface="+mn-ea"/>
              <a:cs typeface="+mn-cs"/>
            </a:rPr>
            <a:t>Analyse</a:t>
          </a:r>
          <a:endParaRPr lang="en-US" sz="1800" kern="1200" dirty="0">
            <a:solidFill>
              <a:srgbClr val="000000"/>
            </a:solidFill>
            <a:latin typeface="Calibri" panose="020F0502020204030204"/>
            <a:ea typeface="+mn-ea"/>
            <a:cs typeface="+mn-cs"/>
          </a:endParaRPr>
        </a:p>
      </dsp:txBody>
      <dsp:txXfrm>
        <a:off x="4411123" y="1690510"/>
        <a:ext cx="1431217" cy="896348"/>
      </dsp:txXfrm>
    </dsp:sp>
    <dsp:sp modelId="{26D13A40-64C2-4586-A930-910A07FD30AA}">
      <dsp:nvSpPr>
        <dsp:cNvPr id="0" name=""/>
        <dsp:cNvSpPr/>
      </dsp:nvSpPr>
      <dsp:spPr>
        <a:xfrm>
          <a:off x="1843753" y="497194"/>
          <a:ext cx="3282979" cy="3282979"/>
        </a:xfrm>
        <a:custGeom>
          <a:avLst/>
          <a:gdLst/>
          <a:ahLst/>
          <a:cxnLst/>
          <a:rect l="0" t="0" r="0" b="0"/>
          <a:pathLst>
            <a:path>
              <a:moveTo>
                <a:pt x="3112846" y="2369222"/>
              </a:moveTo>
              <a:arcTo wR="1641489" hR="1641489" stAng="1579019" swAng="1634160"/>
            </a:path>
          </a:pathLst>
        </a:custGeom>
        <a:noFill/>
        <a:ln w="12700" cap="flat" cmpd="sng" algn="ctr">
          <a:solidFill>
            <a:srgbClr val="865640">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2F0F79D6-6CCC-4F60-9377-5CA4E811441D}">
      <dsp:nvSpPr>
        <dsp:cNvPr id="0" name=""/>
        <dsp:cNvSpPr/>
      </dsp:nvSpPr>
      <dsp:spPr>
        <a:xfrm>
          <a:off x="2721144" y="3283509"/>
          <a:ext cx="1528197" cy="993328"/>
        </a:xfrm>
        <a:prstGeom prst="roundRect">
          <a:avLst/>
        </a:prstGeom>
        <a:gradFill rotWithShape="0">
          <a:gsLst>
            <a:gs pos="0">
              <a:srgbClr val="9B8357">
                <a:hueOff val="0"/>
                <a:satOff val="0"/>
                <a:lumOff val="0"/>
                <a:alphaOff val="0"/>
                <a:tint val="65000"/>
                <a:shade val="92000"/>
                <a:satMod val="130000"/>
              </a:srgbClr>
            </a:gs>
            <a:gs pos="45000">
              <a:srgbClr val="9B8357">
                <a:hueOff val="0"/>
                <a:satOff val="0"/>
                <a:lumOff val="0"/>
                <a:alphaOff val="0"/>
                <a:tint val="60000"/>
                <a:shade val="99000"/>
                <a:satMod val="120000"/>
              </a:srgbClr>
            </a:gs>
            <a:gs pos="100000">
              <a:srgbClr val="9B8357">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solidFill>
                <a:srgbClr val="000000"/>
              </a:solidFill>
              <a:latin typeface="Calibri" panose="020F0502020204030204"/>
              <a:ea typeface="+mn-ea"/>
              <a:cs typeface="+mn-cs"/>
            </a:rPr>
            <a:t>Identify actions</a:t>
          </a:r>
          <a:endParaRPr lang="en-US" sz="1800" kern="1200" dirty="0">
            <a:solidFill>
              <a:srgbClr val="000000"/>
            </a:solidFill>
            <a:latin typeface="Calibri" panose="020F0502020204030204"/>
            <a:ea typeface="+mn-ea"/>
            <a:cs typeface="+mn-cs"/>
          </a:endParaRPr>
        </a:p>
      </dsp:txBody>
      <dsp:txXfrm>
        <a:off x="2769634" y="3331999"/>
        <a:ext cx="1431217" cy="896348"/>
      </dsp:txXfrm>
    </dsp:sp>
    <dsp:sp modelId="{89BE8398-DF42-4ABA-9F06-A42E3CEE640F}">
      <dsp:nvSpPr>
        <dsp:cNvPr id="0" name=""/>
        <dsp:cNvSpPr/>
      </dsp:nvSpPr>
      <dsp:spPr>
        <a:xfrm>
          <a:off x="1843753" y="497194"/>
          <a:ext cx="3282979" cy="3282979"/>
        </a:xfrm>
        <a:custGeom>
          <a:avLst/>
          <a:gdLst/>
          <a:ahLst/>
          <a:cxnLst/>
          <a:rect l="0" t="0" r="0" b="0"/>
          <a:pathLst>
            <a:path>
              <a:moveTo>
                <a:pt x="666314" y="2961914"/>
              </a:moveTo>
              <a:arcTo wR="1641489" hR="1641489" stAng="7586821" swAng="1634160"/>
            </a:path>
          </a:pathLst>
        </a:custGeom>
        <a:noFill/>
        <a:ln w="12700" cap="flat" cmpd="sng" algn="ctr">
          <a:solidFill>
            <a:srgbClr val="9B8357">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EAEC6384-BDE6-403E-B431-AE17D86369B0}">
      <dsp:nvSpPr>
        <dsp:cNvPr id="0" name=""/>
        <dsp:cNvSpPr/>
      </dsp:nvSpPr>
      <dsp:spPr>
        <a:xfrm>
          <a:off x="1079654" y="1642020"/>
          <a:ext cx="1528197" cy="993328"/>
        </a:xfrm>
        <a:prstGeom prst="roundRect">
          <a:avLst/>
        </a:prstGeom>
        <a:gradFill rotWithShape="0">
          <a:gsLst>
            <a:gs pos="0">
              <a:srgbClr val="C2BC80">
                <a:hueOff val="0"/>
                <a:satOff val="0"/>
                <a:lumOff val="0"/>
                <a:alphaOff val="0"/>
                <a:tint val="65000"/>
                <a:shade val="92000"/>
                <a:satMod val="130000"/>
              </a:srgbClr>
            </a:gs>
            <a:gs pos="45000">
              <a:srgbClr val="C2BC80">
                <a:hueOff val="0"/>
                <a:satOff val="0"/>
                <a:lumOff val="0"/>
                <a:alphaOff val="0"/>
                <a:tint val="60000"/>
                <a:shade val="99000"/>
                <a:satMod val="120000"/>
              </a:srgbClr>
            </a:gs>
            <a:gs pos="100000">
              <a:srgbClr val="C2BC80">
                <a:hueOff val="0"/>
                <a:satOff val="0"/>
                <a:lumOff val="0"/>
                <a:alphaOff val="0"/>
                <a:tint val="55000"/>
                <a:satMod val="140000"/>
              </a:srgb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solidFill>
                <a:srgbClr val="000000"/>
              </a:solidFill>
              <a:latin typeface="Calibri" panose="020F0502020204030204"/>
              <a:ea typeface="+mn-ea"/>
              <a:cs typeface="+mn-cs"/>
            </a:rPr>
            <a:t>Take action</a:t>
          </a:r>
          <a:endParaRPr lang="en-US" sz="1800" kern="1200" dirty="0">
            <a:solidFill>
              <a:srgbClr val="000000"/>
            </a:solidFill>
            <a:latin typeface="Calibri" panose="020F0502020204030204"/>
            <a:ea typeface="+mn-ea"/>
            <a:cs typeface="+mn-cs"/>
          </a:endParaRPr>
        </a:p>
      </dsp:txBody>
      <dsp:txXfrm>
        <a:off x="1128144" y="1690510"/>
        <a:ext cx="1431217" cy="896348"/>
      </dsp:txXfrm>
    </dsp:sp>
    <dsp:sp modelId="{0D41E380-8CE1-4BD7-B47D-1F82333F37CF}">
      <dsp:nvSpPr>
        <dsp:cNvPr id="0" name=""/>
        <dsp:cNvSpPr/>
      </dsp:nvSpPr>
      <dsp:spPr>
        <a:xfrm>
          <a:off x="1843753" y="497194"/>
          <a:ext cx="3282979" cy="3282979"/>
        </a:xfrm>
        <a:custGeom>
          <a:avLst/>
          <a:gdLst/>
          <a:ahLst/>
          <a:cxnLst/>
          <a:rect l="0" t="0" r="0" b="0"/>
          <a:pathLst>
            <a:path>
              <a:moveTo>
                <a:pt x="170132" y="913756"/>
              </a:moveTo>
              <a:arcTo wR="1641489" hR="1641489" stAng="12379019" swAng="1634160"/>
            </a:path>
          </a:pathLst>
        </a:custGeom>
        <a:noFill/>
        <a:ln w="12700" cap="flat" cmpd="sng" algn="ctr">
          <a:solidFill>
            <a:srgbClr val="C2BC80">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99D914F-2971-448C-A21D-7222E77F6D89}"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BC6242-B45E-4EF3-949A-1E68E1BBD3F7}" type="slidenum">
              <a:rPr lang="en-GB" smtClean="0"/>
              <a:t>‹#›</a:t>
            </a:fld>
            <a:endParaRPr lang="en-GB"/>
          </a:p>
        </p:txBody>
      </p:sp>
    </p:spTree>
    <p:extLst>
      <p:ext uri="{BB962C8B-B14F-4D97-AF65-F5344CB8AC3E}">
        <p14:creationId xmlns:p14="http://schemas.microsoft.com/office/powerpoint/2010/main" val="38278727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BAC78E-ACA9-42A3-B704-1ADF3D54E1FA}"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88599-AAFC-4498-B638-E4222DFD929F}" type="slidenum">
              <a:rPr lang="en-GB" smtClean="0"/>
              <a:t>‹#›</a:t>
            </a:fld>
            <a:endParaRPr lang="en-GB"/>
          </a:p>
        </p:txBody>
      </p:sp>
    </p:spTree>
    <p:extLst>
      <p:ext uri="{BB962C8B-B14F-4D97-AF65-F5344CB8AC3E}">
        <p14:creationId xmlns:p14="http://schemas.microsoft.com/office/powerpoint/2010/main" val="157866639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app.college.police.uk/app-content/investigations/investigative-strategies/communications-strategy/#internal-communications"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app.college.police.uk/app-content/investigations/managing-investigations/#managing-scenes" TargetMode="External"/><Relationship Id="rId4" Type="http://schemas.openxmlformats.org/officeDocument/2006/relationships/hyperlink" Target="https://www.app.college.police.uk/app-content/investigations/investigative-strategies/communications-strategy/#external-communications"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0" kern="1200" dirty="0" smtClean="0">
                <a:solidFill>
                  <a:schemeClr val="tx1"/>
                </a:solidFill>
                <a:effectLst/>
                <a:latin typeface="Arial" panose="020B0604020202020204" pitchFamily="34" charset="0"/>
                <a:ea typeface="+mn-ea"/>
                <a:cs typeface="Arial" panose="020B0604020202020204" pitchFamily="34" charset="0"/>
              </a:rPr>
              <a:t>Learning objectives:  By the end of the lesson,</a:t>
            </a:r>
            <a:r>
              <a:rPr lang="en-GB" sz="1200" b="0" kern="1200" baseline="0" dirty="0" smtClean="0">
                <a:solidFill>
                  <a:schemeClr val="tx1"/>
                </a:solidFill>
                <a:effectLst/>
                <a:latin typeface="Arial" panose="020B0604020202020204" pitchFamily="34" charset="0"/>
                <a:ea typeface="+mn-ea"/>
                <a:cs typeface="Arial" panose="020B0604020202020204" pitchFamily="34" charset="0"/>
              </a:rPr>
              <a:t> you will be able to:</a:t>
            </a:r>
          </a:p>
          <a:p>
            <a:pPr lvl="0"/>
            <a:endParaRPr lang="en-GB" sz="1200" b="0" kern="1200" baseline="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200" b="0" kern="1200" dirty="0" smtClean="0">
                <a:solidFill>
                  <a:schemeClr val="tx1"/>
                </a:solidFill>
                <a:effectLst/>
                <a:latin typeface="Arial" panose="020B0604020202020204" pitchFamily="34" charset="0"/>
                <a:ea typeface="+mn-ea"/>
                <a:cs typeface="Arial" panose="020B0604020202020204" pitchFamily="34" charset="0"/>
              </a:rPr>
              <a:t>Explain appropriate investigative actions when responding to and attending an incident</a:t>
            </a:r>
          </a:p>
          <a:p>
            <a:pPr marL="228600" lvl="0" indent="-228600">
              <a:buFont typeface="+mj-lt"/>
              <a:buAutoNum type="arabicPeriod"/>
            </a:pPr>
            <a:r>
              <a:rPr lang="en-GB" sz="1200" b="0" kern="1200" dirty="0" smtClean="0">
                <a:solidFill>
                  <a:schemeClr val="tx1"/>
                </a:solidFill>
                <a:effectLst/>
                <a:latin typeface="Arial" panose="020B0604020202020204" pitchFamily="34" charset="0"/>
                <a:ea typeface="+mn-ea"/>
                <a:cs typeface="Arial" panose="020B0604020202020204" pitchFamily="34" charset="0"/>
              </a:rPr>
              <a:t>State what information needs to be recorded when conducting an investigation</a:t>
            </a:r>
          </a:p>
          <a:p>
            <a:pPr marL="228600" indent="-228600">
              <a:buFont typeface="+mj-lt"/>
              <a:buAutoNum type="arabicPeriod"/>
            </a:pPr>
            <a:r>
              <a:rPr lang="en-GB" sz="1200" b="0" kern="1200" dirty="0" smtClean="0">
                <a:solidFill>
                  <a:schemeClr val="tx1"/>
                </a:solidFill>
                <a:effectLst/>
                <a:latin typeface="Arial" panose="020B0604020202020204" pitchFamily="34" charset="0"/>
                <a:ea typeface="+mn-ea"/>
                <a:cs typeface="Arial" panose="020B0604020202020204" pitchFamily="34" charset="0"/>
              </a:rPr>
              <a:t>Describe when a multi-agency approach can be used for investigating an incident</a:t>
            </a:r>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D988599-AAFC-4498-B638-E4222DFD929F}" type="slidenum">
              <a:rPr lang="en-GB" smtClean="0"/>
              <a:t>1</a:t>
            </a:fld>
            <a:endParaRPr lang="en-GB"/>
          </a:p>
        </p:txBody>
      </p:sp>
    </p:spTree>
    <p:extLst>
      <p:ext uri="{BB962C8B-B14F-4D97-AF65-F5344CB8AC3E}">
        <p14:creationId xmlns:p14="http://schemas.microsoft.com/office/powerpoint/2010/main" val="283335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a:t>
            </a:fld>
            <a:endParaRPr lang="en-GB"/>
          </a:p>
        </p:txBody>
      </p:sp>
    </p:spTree>
    <p:extLst>
      <p:ext uri="{BB962C8B-B14F-4D97-AF65-F5344CB8AC3E}">
        <p14:creationId xmlns:p14="http://schemas.microsoft.com/office/powerpoint/2010/main" val="3907837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Thousands of incidents are reported and managed by the Police each and every day.</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 What type of incidents are reported to, and managed by the police?</a:t>
            </a:r>
            <a:r>
              <a:rPr lang="en-GB" sz="1100" b="1" baseline="0" dirty="0" smtClean="0">
                <a:latin typeface="Arial" panose="020B0604020202020204" pitchFamily="34" charset="0"/>
                <a:cs typeface="Arial" panose="020B0604020202020204" pitchFamily="34" charset="0"/>
              </a:rPr>
              <a:t>  </a:t>
            </a:r>
            <a:r>
              <a:rPr lang="en-GB" sz="1100" b="0" baseline="0" dirty="0" smtClean="0">
                <a:latin typeface="Arial" panose="020B0604020202020204" pitchFamily="34" charset="0"/>
                <a:cs typeface="Arial" panose="020B0604020202020204" pitchFamily="34" charset="0"/>
              </a:rPr>
              <a:t>B</a:t>
            </a:r>
            <a:r>
              <a:rPr lang="en-GB" sz="1100" dirty="0" smtClean="0">
                <a:latin typeface="Arial" panose="020B0604020202020204" pitchFamily="34" charset="0"/>
                <a:cs typeface="Arial" panose="020B0604020202020204" pitchFamily="34" charset="0"/>
              </a:rPr>
              <a:t>oard blast the answers provided.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a:t>
            </a:fld>
            <a:endParaRPr lang="en-GB"/>
          </a:p>
        </p:txBody>
      </p:sp>
    </p:spTree>
    <p:extLst>
      <p:ext uri="{BB962C8B-B14F-4D97-AF65-F5344CB8AC3E}">
        <p14:creationId xmlns:p14="http://schemas.microsoft.com/office/powerpoint/2010/main" val="3431794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Here are some examples of incidents that police officers are involved with</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a:t>
            </a:fld>
            <a:endParaRPr lang="en-GB"/>
          </a:p>
        </p:txBody>
      </p:sp>
    </p:spTree>
    <p:extLst>
      <p:ext uri="{BB962C8B-B14F-4D97-AF65-F5344CB8AC3E}">
        <p14:creationId xmlns:p14="http://schemas.microsoft.com/office/powerpoint/2010/main" val="414948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Explain the management of a call by discussing how the public contacts the police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Explain that the investigation starts from the moment we are aware of the incident. An example of this is a 999 call will be recorded and may contain information vital to the investigation, such as vehicle index numbers or an offender shouting in the background.</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a:t>
            </a:fld>
            <a:endParaRPr lang="en-GB"/>
          </a:p>
        </p:txBody>
      </p:sp>
    </p:spTree>
    <p:extLst>
      <p:ext uri="{BB962C8B-B14F-4D97-AF65-F5344CB8AC3E}">
        <p14:creationId xmlns:p14="http://schemas.microsoft.com/office/powerpoint/2010/main" val="2115653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Q. Do we attend every incident that is reported to the police?</a:t>
            </a:r>
            <a:r>
              <a:rPr lang="en-GB" sz="1100" b="1"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No</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Explain the process of call screening that takes place in the control room to ensure that the correct response is provided to incidents that are reported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Explain that once received calls are graded to provide appropriate response.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40674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Discuss the mind-set of an officer who responds to a call from the public using the principles of the NDM</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 What information/intelligence is required before responding to an incident?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Expected answers should include: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 PND/PNC</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Force intelligence systems-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Niche</a:t>
            </a:r>
          </a:p>
          <a:p>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Call takers – local knowledge</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If these answers are not provided introduce and explain each of them</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Whilst considering the information gathered, an investigator must make a THRIVE assessment.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Namely, the threat posed, potential harm, likely action required in the initial investigation, the Vulnerability of self and others.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Continually evaluate the situation.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7</a:t>
            </a:fld>
            <a:endParaRPr lang="en-GB"/>
          </a:p>
        </p:txBody>
      </p:sp>
    </p:spTree>
    <p:extLst>
      <p:ext uri="{BB962C8B-B14F-4D97-AF65-F5344CB8AC3E}">
        <p14:creationId xmlns:p14="http://schemas.microsoft.com/office/powerpoint/2010/main" val="3677248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an officer becomes aware of an incident, that is the point from which they can have an impact on the ultimate outcome.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Think court from the outset.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Many cases are lost each year as a result of flaws in police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Document everything from the outset.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will never be able to produce your original documents if you write on the back of your hand, so use a reliable source.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8</a:t>
            </a:fld>
            <a:endParaRPr lang="en-GB"/>
          </a:p>
        </p:txBody>
      </p:sp>
    </p:spTree>
    <p:extLst>
      <p:ext uri="{BB962C8B-B14F-4D97-AF65-F5344CB8AC3E}">
        <p14:creationId xmlns:p14="http://schemas.microsoft.com/office/powerpoint/2010/main" val="2752456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a few definitions that you need to be aware of.  These are crucial, as they allow us to make important decisions.  The definitions are taken from CPIA and the accompanying code of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Criminal Investigation: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sets out the manner in which police officers are to record, retain and reveal to the prosecutor material obtained in a criminal investigation and which may be relevant to the investigation, and related matters.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code of practice applies in respect of criminal investigations conducted by police officers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9</a:t>
            </a:fld>
            <a:endParaRPr lang="en-GB"/>
          </a:p>
        </p:txBody>
      </p:sp>
    </p:spTree>
    <p:extLst>
      <p:ext uri="{BB962C8B-B14F-4D97-AF65-F5344CB8AC3E}">
        <p14:creationId xmlns:p14="http://schemas.microsoft.com/office/powerpoint/2010/main" val="2845073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The Criminal Procedure and Investigations Act 1996, Code of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NB: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Investigations can be either reactive or proactive.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Explain this definition of a criminal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 examples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10</a:t>
            </a:fld>
            <a:endParaRPr lang="en-GB"/>
          </a:p>
        </p:txBody>
      </p:sp>
    </p:spTree>
    <p:extLst>
      <p:ext uri="{BB962C8B-B14F-4D97-AF65-F5344CB8AC3E}">
        <p14:creationId xmlns:p14="http://schemas.microsoft.com/office/powerpoint/2010/main" val="2149507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Reactive: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Proactive :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11</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Perception of the media that taking a risk is negative – however, </a:t>
            </a:r>
            <a:r>
              <a:rPr lang="en-GB" sz="1100" dirty="0" smtClean="0">
                <a:solidFill>
                  <a:srgbClr val="000000">
                    <a:lumMod val="75000"/>
                    <a:lumOff val="25000"/>
                  </a:srgbClr>
                </a:solidFill>
                <a:latin typeface="Arial" panose="020B0604020202020204" pitchFamily="34" charset="0"/>
                <a:cs typeface="Arial" panose="020B0604020202020204" pitchFamily="34" charset="0"/>
              </a:rPr>
              <a:t>m</a:t>
            </a:r>
            <a:r>
              <a:rPr kumimoji="0" lang="en-GB" sz="1100" b="0" i="0" u="none" strike="noStrike" kern="1200" cap="none" spc="0" normalizeH="0" baseline="0" noProof="0" dirty="0" err="1"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ost</a:t>
            </a: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 policing decisions are risks - indeed, risk taking is at the core of police professionalism</a:t>
            </a: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endPar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Therefore, it is unavoidable- there are significant risks when attending incidents</a:t>
            </a: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endPar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Activity 1: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an opportunity to explore the students’ ability to identify those risks that are apparent, and those that demand wider consideration.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groups trainer to ask them to record and discuss the following: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risks do you think might arise when attending and making decisions about a call/ incident?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Anticipated responses are: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the suspect still at the scene, will there be any hostility from the victim, does the victim have any injuries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College of Policing APP https://www.app.college.police.uk/app-content/risk-2/?s=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2401338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Do you think we are the most appropriate resource to deal with all the incidents that we get called to?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If not, who else could we call on and why?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Record answers on white board.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answers are: Ambulance, fire, council, RPU, Firearms, Dog section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are the benefits to an early request for assistance?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13</a:t>
            </a:fld>
            <a:endParaRPr lang="en-GB"/>
          </a:p>
        </p:txBody>
      </p:sp>
    </p:spTree>
    <p:extLst>
      <p:ext uri="{BB962C8B-B14F-4D97-AF65-F5344CB8AC3E}">
        <p14:creationId xmlns:p14="http://schemas.microsoft.com/office/powerpoint/2010/main" val="3882714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College of Policing APP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https://www.app.college.police.uk/app-content/investigations/investigation-process/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mind-set of an officer arriving at an incident using the principles of the NDM, focusing on the initial arrival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Officers initially deployed to an incident are likely to have a number of competing demands placed on them, including: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dealing with a violent situation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providing first aid and calling for medical assistance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reassuring victims and witnesses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preventing public disorder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is your priority when arriving at a scene?</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Preserving Life-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pressures that are associated with this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 will discuss each of these throughout the course of this presentation and future presentations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When you arrive you will need to establish the events leading up to your attendance. So where will you get this information from?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Witnesses/ victims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CCTV</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Forensic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14</a:t>
            </a:fld>
            <a:endParaRPr lang="en-GB"/>
          </a:p>
        </p:txBody>
      </p:sp>
    </p:spTree>
    <p:extLst>
      <p:ext uri="{BB962C8B-B14F-4D97-AF65-F5344CB8AC3E}">
        <p14:creationId xmlns:p14="http://schemas.microsoft.com/office/powerpoint/2010/main" val="3640352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Here are some benefits of the Golden Hour Principles.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Best evidence is obtained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Accounts given when memory is freshest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Physical evidence secured and not disposed of or lost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Suspects located early maximising opportunities to recover property and forensic evidence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Interview, CPS advise and charge/remand completed sooner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	(Time, money and victim/witness safety)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rPr>
              <a:t>Public perception and confidence increased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15</a:t>
            </a:fld>
            <a:endParaRPr lang="en-GB"/>
          </a:p>
        </p:txBody>
      </p:sp>
    </p:spTree>
    <p:extLst>
      <p:ext uri="{BB962C8B-B14F-4D97-AF65-F5344CB8AC3E}">
        <p14:creationId xmlns:p14="http://schemas.microsoft.com/office/powerpoint/2010/main" val="3169372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16</a:t>
            </a:fld>
            <a:endParaRPr lang="en-GB"/>
          </a:p>
        </p:txBody>
      </p:sp>
    </p:spTree>
    <p:extLst>
      <p:ext uri="{BB962C8B-B14F-4D97-AF65-F5344CB8AC3E}">
        <p14:creationId xmlns:p14="http://schemas.microsoft.com/office/powerpoint/2010/main" val="31350831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the first question that you will want to 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rest of your investigation will be based on the answer to this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Prior to joining the police service you may have accepted the first answer provided. However, the answers that you get will form your 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Therefore, the smallest detail is of significance.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17</a:t>
            </a:fld>
            <a:endParaRPr lang="en-GB"/>
          </a:p>
        </p:txBody>
      </p:sp>
    </p:spTree>
    <p:extLst>
      <p:ext uri="{BB962C8B-B14F-4D97-AF65-F5344CB8AC3E}">
        <p14:creationId xmlns:p14="http://schemas.microsoft.com/office/powerpoint/2010/main" val="3088795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Reference: Core Investigative Doctrine 2005 https://polka.pnn.police.uk/GPDocuments/38/Shared%20Knowledge%20Documents/213/ACPO%20Guidance%20and%20Procedures/Core_Investigative_Doctrine.pdf/c7176a74-879b-46a1-96ab-440ab8c6dad7/Core_Investigative_Doctrine_V1.pdf</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There is no formal decision of an Investigative mind-set,</a:t>
            </a:r>
            <a:r>
              <a:rPr lang="en-GB" sz="1100" baseline="0" dirty="0" smtClean="0">
                <a:latin typeface="Arial" panose="020B0604020202020204" pitchFamily="34" charset="0"/>
                <a:cs typeface="Arial" panose="020B0604020202020204" pitchFamily="34" charset="0"/>
              </a:rPr>
              <a:t> s</a:t>
            </a:r>
            <a:r>
              <a:rPr lang="en-GB" sz="1100" dirty="0" smtClean="0">
                <a:latin typeface="Arial" panose="020B0604020202020204" pitchFamily="34" charset="0"/>
                <a:cs typeface="Arial" panose="020B0604020202020204" pitchFamily="34" charset="0"/>
              </a:rPr>
              <a:t>o….. </a:t>
            </a:r>
          </a:p>
          <a:p>
            <a:r>
              <a:rPr lang="en-GB" sz="1100" b="1" dirty="0" smtClean="0">
                <a:latin typeface="Arial" panose="020B0604020202020204" pitchFamily="34" charset="0"/>
                <a:cs typeface="Arial" panose="020B0604020202020204" pitchFamily="34" charset="0"/>
              </a:rPr>
              <a:t>Q. What does it mean to you? </a:t>
            </a:r>
            <a:r>
              <a:rPr lang="en-GB" sz="1100" b="1"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Record the student observations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According to the College of Policing the application of an investigative mind-set will bring some order to the way in which investigators examine material and make decisions.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There is no process map that will assist the investigator to develop the mind-set, it involves applying a set of principles to the investigation process.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a state of mind or attitude which investigators adopt and which can be developed over time through continued use.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will enable investigators to develop a disciplined approach which ensures that the decisions they make are appropriate to the case, are</a:t>
            </a:r>
          </a:p>
          <a:p>
            <a:r>
              <a:rPr lang="en-GB" sz="1100" dirty="0" smtClean="0">
                <a:latin typeface="Arial" panose="020B0604020202020204" pitchFamily="34" charset="0"/>
                <a:cs typeface="Arial" panose="020B0604020202020204" pitchFamily="34" charset="0"/>
              </a:rPr>
              <a:t>reasonable and can be explained to others.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18</a:t>
            </a:fld>
            <a:endParaRPr lang="en-GB"/>
          </a:p>
        </p:txBody>
      </p:sp>
    </p:spTree>
    <p:extLst>
      <p:ext uri="{BB962C8B-B14F-4D97-AF65-F5344CB8AC3E}">
        <p14:creationId xmlns:p14="http://schemas.microsoft.com/office/powerpoint/2010/main" val="942555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Q. What do the three statements mean to you?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Do you agree with them?</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Why do you think Police follow the three statements?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What are the consequences if we don’t?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Investigators should treat all material as possibly being wrong and regard all sources of material as potentially misleading. This is summed up by the ABC approach.</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Every account should be checked for inconsistency or conflict with</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other material. Investigators are most likely to be misled because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they have not paid attention to detail.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Prima facie assumptions should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never be made and material should never be accepted without</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question.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Investigators should constantly search for corroboration.</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19</a:t>
            </a:fld>
            <a:endParaRPr lang="en-GB"/>
          </a:p>
        </p:txBody>
      </p:sp>
    </p:spTree>
    <p:extLst>
      <p:ext uri="{BB962C8B-B14F-4D97-AF65-F5344CB8AC3E}">
        <p14:creationId xmlns:p14="http://schemas.microsoft.com/office/powerpoint/2010/main" val="870302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Ask what questions the students would like to ask Mrs Jones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This is an opportunity to encourage the students to think wider.</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Mrs Jones will have vital evidence of an early complaint.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Also she will be able to provide details of where the assault took place, who may be responsible and clothing worn at the time.</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20</a:t>
            </a:fld>
            <a:endParaRPr lang="en-GB"/>
          </a:p>
        </p:txBody>
      </p:sp>
    </p:spTree>
    <p:extLst>
      <p:ext uri="{BB962C8B-B14F-4D97-AF65-F5344CB8AC3E}">
        <p14:creationId xmlns:p14="http://schemas.microsoft.com/office/powerpoint/2010/main" val="522379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College of Policing APP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https://www.app.college.police.uk/app-content/investigations/victims-and-witnesses/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this case the victim and a witness are readily available, however that is not always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a number of recognised methods for identifying and locating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Briefly discuss the methods listed</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9873178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Use this opportunity to explore the students communication with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Achieving Best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information is likely to influence decisions made in respect of forensic and medical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examination of the victim, scene of crime examination, interviewing of other witnesses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more detailed account should not be pursued at this stage and should be left until the investigative interview takes place. On completion, the log MUST be signed by all persons present authenticating the accuracy of the record unless impracticable to do so by virtue of age/ disability. (NOT Child or Vulnerable Adult 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full a record as is possible should be made of the questions asked of and responses given by the witness. Extra considerations for child and vulnerable adult 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Listen to the witness.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Do NOT stop a witness who is freely recalling significant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Where it is necessary to ask questions, they should, as far as possible be open ended or specific-closed questions. Avoid forced choice, leading or multiple.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Ask no more questions than are necessary in the circumstances to take immediate 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Make a comprehensive note of the discussion, taking care to record the timing, setting and people present as well as what was said by the witness and anybody else present (particularly the actual questions asked of the witness).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Make notes of the demeanour of the witness and anything else that might be relevant to any subsequent formal interview or wider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Fully record any comments made by the witness or events that might be relevant to the legal process up to the time of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Ask the students to draft their opening dialogue with Sally.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Explore this.</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22</a:t>
            </a:fld>
            <a:endParaRPr lang="en-GB"/>
          </a:p>
        </p:txBody>
      </p:sp>
    </p:spTree>
    <p:extLst>
      <p:ext uri="{BB962C8B-B14F-4D97-AF65-F5344CB8AC3E}">
        <p14:creationId xmlns:p14="http://schemas.microsoft.com/office/powerpoint/2010/main" val="3475561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CCTV can provide compelling evidence and investigators should consider it in every investigation. Although it is primarily used for corroborating what is already known or suspected in volume crime incidents, CCTV is a powerful tool for triggering further investigative opportunities, and has a number of immediate benefits and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Forensic (covered in detail in another session)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Investigating a crime scene and forensic analysis using specialist procedures and techniques can provide evidence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prove that a crime has been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exclude a suspect from a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link a suspect with a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establish the identity of a victim, suspect or witness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corroborate or disprove witness accounts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interpret the scene in relation to movements within the scene and sequences of events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link crime scene to crime scene and provide intelligence on crime patterns.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Exhibits (covered in detail in another session)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investigator gathers material in a physical, documentary or biological format. This material is referred to as exhibits and requires collation, examination and storage to maintain its integrity and provenance. The investigator must keep accurate and comprehensive records of all exhibits throughout an investigation. As each exhibit is recovered, a record should be compiled detailing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precise description of the material recovered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precise location of recovery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time, day and date of recovery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individual who recovered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location and method of storage.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continuity of all exhibits must be maintained, and every movement and transfer accurately recorded. If the material is removed from storage for any reason, or transferred, for example, for forensic examination, this should be recorded. The record should detail the reasons for the movement, the name of the person who removed it, when it was removed and to whom it has been transferred. Advice on recovery, handling and storage of exhibits can be obtained from crime scene investigators, crime scene managers or supervisors.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Managing scenes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way in which a crime scene is managed affects the quality, quantity and integrity of the material gathered. It is, therefore, essential that investigators identify and prioritise crime scenes, as they may contain material vital to the successful outcome of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Once investigators have identified a scene or multiple scenes, they should make an initial assessment of its potential to provide material. The assessment and subsequent formulation of a scene strategy (which should include necessary resource allocation) should have due regard to forensic strategy considerations. Undue delay or failure to consider forensic issues at this stage may lead to valuable material being contaminated, overlooked or lost.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be mindful of the impact that securing and managing a scene can have on a community. They should consider community engagement strategies.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24</a:t>
            </a:fld>
            <a:endParaRPr lang="en-GB"/>
          </a:p>
        </p:txBody>
      </p:sp>
    </p:spTree>
    <p:extLst>
      <p:ext uri="{BB962C8B-B14F-4D97-AF65-F5344CB8AC3E}">
        <p14:creationId xmlns:p14="http://schemas.microsoft.com/office/powerpoint/2010/main" val="6571856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Although their principal aim  is to locate and gather material, there are two other important aims. These are 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 the victim’s family with a level of service that assists them to come to terms with the tragedy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satisfy legitimate requirements for information about an investigation from partner agencies and the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Each of the strategies listed here are explained fully in APP.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is the students responsibility to research element.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 the students with an overview of each element.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Search: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Most investigations require a search to be conducted. The nature and circumstances of the investigation indicate the level of search required, together with the resources and/or specialists needed.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Search is defined as the capacity to locate specific targets using intelligence assessment, systematic procedures and appropriate detection techniques.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House-to-house enquiries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tend to be used in residential locations but can be used in any area where people are associated with premises, such as business parks, shopping centres or industrial estates.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House-to-house enquiries are likely to feature in many investigations, and thorough enquiries are not necessarily resource intensive. For volume crimes, a single officer or small team may be able to complete house-to-house enquiries in the immediate area of an offence. In major crime cases, more resources may be required.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carried out over a wide area, these enquiries generate a large volume of material that must be accurately recorded, processed and followed 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Intelligence strategy: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directs the sourcing and collection of all information relevant to the investigation. All investigators should recognise that every investigation is unique and will potentially generate intelligence that can be used in other policing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Passive Data Generators: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are automated systems that gather and collate information for purposes unconnected with criminal investigation, but can be accessed by investigators.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Examples include: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financial information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CCTV</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other digital 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computer-based electronic evidence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telecommunications information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customer information, including subscriber information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Passive data generators are distinguished from other types of record keeping, such as patient records, in that they are automated, and require no judgement on the part of the person making them. They are also stored in systems that require technical expertise to access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Financial investigation: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financial investigation is any investigation into a person or person’s financial matters. It could also involve the investigation into the finances of a business or a private limited company. A financial investigation can determine where money comes from, how it is moved and how it is 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financial investigation techniques described in this module can be used in all types of investigations, and investigators are able to engage powerful legislative tools that target the proceeds of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module focuses on the knowledge and awareness required for a non-specialist investigator to use financial investigative tools, to understand money laundering, and instigate asset recovery and the confiscation of criminal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Communications strategy: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way in which investigators manage communications will have a significant effect on the investigation they are conducting. The main purpose of this strategy is to communicate or receive information which assists investigators to progress their enquiries. This can be achieved through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hlinkClick r:id="rId3" tooltip="internal communications"/>
              </a:rPr>
              <a:t>internal communications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by using colleagues and partners within the criminal justice system and through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hlinkClick r:id="rId4" tooltip="external communications"/>
              </a:rPr>
              <a:t>external communications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by using partner agencies and community networks.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Physical evidence: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three physical evidence strategies are built on the foundation of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Principle of Exchange, which states that ‘every contact leaves a trace’. They are: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crime scene strategy (see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hlinkClick r:id="rId5" tooltip="managing scenes"/>
              </a:rPr>
              <a:t>managing scenes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forensic strategy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pathology strategy.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three strategies are intricately interwoven and investigating officers should keep the objectives and outcomes of all three areas in mind when developing, reviewing and managing these strategies.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ANPR: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technology automatically reads vehicle registration marks (VRMs), allowing these details to be compared against database records. ANPR systems are used by the police, government agencies such as Highways England, and commercial companies including garages, shopping centres and car parks. ANPR provides a tactical option to disrupt, deter and detect criminal activity, and by doing so helps to increase public confidence in the police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25</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College of Policing APP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https://www.app.college.police.uk/app-content/investigations/managing-investigations/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each of the items listed, providing examples where required. A proportionate amount of time to be spent on this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Managing scenes: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way in which a crime scene is managed affects the quality, quantity and integrity of the material gathered. It is, therefore, essential that investigators identify and prioritise crime scenes, as they may contain material vital to the successful outcome of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Once investigators have identified a scene or multiple scenes, they should make an initial assessment of its potential to provide material. The assessment and subsequent formulation of a scene strategy (which should include necessary resource allocation) should have due regard to forensic strategy considerations. Undue delay or failure to consider forensic issues at this stage may lead to valuable material being contaminated, overlooked or lost.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be mindful of the impact that securing and managing a scene can have on a community. They should consider community engagement strategies.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CSIs and managers: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extent to which investigators are responsible for managing a crime scene and developing crime scene strategies is influenced by the complexity or seriousness of the investigation and local force policy.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gathering material, investigators should liaise with CSIs and managers to ensure that they use the most appropriate method for examining the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Identifying scenes: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crime scene can present itself in a number of ways and may not be immediately obvious to the investigator or initial attending officer. There may also be multiple crime scenes which relate to the offence. Scenes could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victim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routes to and from the scene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suspect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weapons (including live and spent ammunition)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suspect’s home address or other premises associated with the suspect or the commission of the offence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vehicles (including boats and caravans)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deposition or dump sites (including victim, clothing, weapons or stolen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scene of the offence is usually relatively easy to identify, and this should be considered a fast-track action (see initial investigation). Multiple scenes may need to be prioritised. Victims or witnesses may be able to tell investigators precisely where and how the offence was committed. This helps investigators to secure, search and preserve the scene at the earliest opportunity, and to recover the best possible material in a manner which preserves its integrity.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Securing the scene: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purpose of securing a scene is to maintain the integrity and provenance of any material which may be recovered from it. This simple and important action reduces the opportunities for the material to become contaminated or inadvertently cross-contaminated.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a number of methods the investigator can use to secure and manage crime scenes. They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using tape to prevent access to or from the scene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deploying officers to guard the scene (care should be taken to ensure that officers attend only one individual scene in order to prevent cross-contamination)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using vehicles as barriers to prevent entry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setting up road blocks to protect wider scenes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erecting temporary fencing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using road diversions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that persons entering the scene are wearing suitable protective clothing to prevent contamination of the scene, and to ensure that they are protected from any hazards present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using a scene log to manage and record all activities within the crime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Cross-contamination: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techniques of crime scene management are based on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principle of exchange. Anyone who enters the scene both takes something of the scene with them and leaves something of themselves behind. This means that every contact leaves a trace, however miniscule. This could 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DNA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fibres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footwear marks.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traces provide valuable material that can link a suspect to the crime. The techniques for recovering this material are highly specialised and CSIs have the necessary training and equipment to carry them out.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Equally, the movement of police officers or staff between scenes may cross-contaminate the available material, and confuse or mislead the investigation. If in doubt, officers should seek advice from CSIs or crime scene managers.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Preserving the scene: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investigator should seek advice from CSIs or managers to determine the appropriate level and method of protection required. This may include covering or lighting the scene and identifying and protecting access routes to or from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Risks to the scene which may need to be managed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damage being caused by exposure to the elements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animal disturbance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disturbance by material being moved from its original position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during initial attendance of paramedics)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microbiological activity causing decay to material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disturbance by items being taken into 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disturbance by material being removed from 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cross-contamination by transference between scenes.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scenes are not properly managed, this can distort initial findings and prolong subsequent efforts to identify offenders.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Managing the media: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Where the media attend the location of a crime, access to the scene should be carefully managed, both to protect the scene and for health and safety reasons. The investigating officer must decide when access to the scene should be allowed, but in some circumstances they may wish to consult their press office for advice and help. Media access should be under direct police supervision and media representatives should wear high-visibility jackets while at the scene. The media should be encouraged to obtain the information they want as quickly as possible, and their equipment,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high powered lighting, must not be allowed to endanger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Searching and examining the scene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Further information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Search strategy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may be necessary to search the scene before examination takes place. Protection of life always takes primacy over the preservation and recovery of forensic material.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Examination: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thorough examination of the scene is essential. As there is usually only one chance to do this, scene examination should not be made in haste unless a delay would result in the decomposition of evidence. Relevant experts should be consulted, where necessary, before commencing the examination.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be clear about what they require from the examination of a scene. This usually includes identifying: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material taken to or from the scene by the offender or the victim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access and egress routes to and from the scene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any passive data generators which may be of use to the investigation.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major or complex scenes where several crime scene investigators are required, a crime scene manager should play an active role in managing all aspects of the scene examination.  As soon as examination is complete, the investigator should consider releasing the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Releasing the scene: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not release a scene until they are satisfied that all expert advice has been considered and that a police search adviser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PolSA</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team has conducted a full and final search, if appropriate.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Once areas which have been covered by crime scene tents and stepping plates have been searched, the scene can be cleaned and released. In some cases, this may need to be conducted in liaison with the environmental health department or the local health authority,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where chemicals or biological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26</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27</a:t>
            </a:fld>
            <a:endParaRPr lang="en-GB"/>
          </a:p>
        </p:txBody>
      </p:sp>
    </p:spTree>
    <p:extLst>
      <p:ext uri="{BB962C8B-B14F-4D97-AF65-F5344CB8AC3E}">
        <p14:creationId xmlns:p14="http://schemas.microsoft.com/office/powerpoint/2010/main" val="25512334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a:t>
            </a:r>
            <a:r>
              <a:rPr lang="en-GB" sz="1100" b="1" dirty="0" smtClean="0">
                <a:latin typeface="Arial" panose="020B0604020202020204" pitchFamily="34" charset="0"/>
                <a:cs typeface="Arial" panose="020B0604020202020204" pitchFamily="34" charset="0"/>
              </a:rPr>
              <a:t>‘chain of evidence’ </a:t>
            </a:r>
            <a:r>
              <a:rPr lang="en-GB" sz="1100" dirty="0" smtClean="0">
                <a:latin typeface="Arial" panose="020B0604020202020204" pitchFamily="34" charset="0"/>
                <a:cs typeface="Arial" panose="020B0604020202020204" pitchFamily="34" charset="0"/>
              </a:rPr>
              <a:t>refers to the handling of evidence from the moment it is found and seized, right through the prosecution process. It provides an audit trail showing where that evidence has been at all times.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Explain about the continuity of evidence, including recording the transfer of evidence/ exhibits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Reference: Evidence in criminal investigations 24th February 2014 (obtained from CPS website) https://assets.publishing.service.gov.uk/government/uploads/system/uploads/attachment_data/file/488508/Evidence_v3.0EXT_clean.pdf</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28</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College of Policing APP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https://www.app.college.police.uk/app-content/investigations/working-with-suspects/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 Suspect Present: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Identification of suspects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some investigations the suspect is identified beyond reasonable doubt from the outset. They may have been caught red-handed, arrested during the initial response or identified from material gathered during the investigation. Whenever a suspect’s identity becomes known, consideration must be given to formal identification procedures.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Points to consider: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Where investigators are conducting interviews with witnesses and identification is likely to be an issue, guidelines contained in R v Turnbull (1977) QB 224 and captured in the mnemonic ADVOKATE will help to secure best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Descriptions should be obtained while the recollection is fresh in the mind of the witness. In some cases the suspect may still be in the locality and may not have had the opportunity to alter their appearance or conceal/dispose of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first principle of identification evidence is that failure to accurately record the description of a suspect as soon as it is available, and failure to use the description during the identification process, can seriously undermine the chances of a conviction. Investigators should bear in mind the difference between identification and recognition and that, where a witness claims to recognise a suspect, identification procedures must still be followed.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Arrest strategy: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investigator must decide whether the suspect can or should be arrested. The decision to deprive an individual of their freedom should not be taken lightly, and advice should be sought from the Crown Prosecution Service (CPS) if needed. Once a suspect has been identified, a strategy development approach can be adopted to gather material that will either implicate them in the offence or eliminate them. Every individual who falls within the suspect category must be treated in the same way. If there are specific reasons for not following the same procedure, these should be recorded in the crime report or policy file.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Managing the scene &amp; a suspect: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 suspect is present, consideration needs to be given to how any arrest would be conducted. Namely, who would manage the scene and who would manage the prisoner.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Cross contamination – see below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 Suspect Not Present: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Identification of Suspect: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 suspect is not at the scene then he/she must be located as a matter of urgency. As time passes valuable evidence will be lost. An investigator must also consider that, sufficient information will be required in order to locate the suspect. This might mean personal details or if unknown, a full description. Again, an investigator must consider that a formal identification procedure may need to take place. Therefore, consideration should be given to accurate recording of the first description.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Risk Assessment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action taken by an investigator will depend on the nature of the risk posed by the suspect. If it considered that there is a risk of injury to, either the suspect themselves or the public at large, then an investigator should consider prioritising this 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Circulate Details: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Utilise the PNC and local systems to circulate a description of the suspect.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Cross Contamination: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techniques of crime scene management are based on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principle of exchange. Anyone who enters the scene both takes something of the scene with them and leaves something of themselves behind. This means that every contact leaves a trace, however miniscule. This could be: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DNA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fibres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footwear marks.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traces provide valuable material that can link a suspect to the crime. The techniques for recovering this material are highly specialised and CSIs have the necessary training and equipment to carry them out.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Equally, the movement of police officers or staff between scenes may cross-contaminate the available material, and confuse or mislead the investigation. If in doubt, officers should seek advice from CSIs or crime scene managers.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Use this opportunity to explore the students strategy for locating and managing the suspect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29</a:t>
            </a:fld>
            <a:endParaRPr lang="en-GB"/>
          </a:p>
        </p:txBody>
      </p:sp>
    </p:spTree>
    <p:extLst>
      <p:ext uri="{BB962C8B-B14F-4D97-AF65-F5344CB8AC3E}">
        <p14:creationId xmlns:p14="http://schemas.microsoft.com/office/powerpoint/2010/main" val="897102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powers are available to deal with an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response: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Too many to list e.g. powers of arrest, entry, search, offences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about the policies of the force for managing certain types of incident, such as domestic violence. At this time there is a policy to take positive action at the scene of a domestic incident. However, there may not be sufficient grounds to effect an arrest. Does this policy override the law? Discuss the compounding pressures.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will need to filter through them using the information and your experience to guide you.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However, newly appointed officers have limited experience which makes decision making more difficult.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30</a:t>
            </a:fld>
            <a:endParaRPr lang="en-GB"/>
          </a:p>
        </p:txBody>
      </p:sp>
    </p:spTree>
    <p:extLst>
      <p:ext uri="{BB962C8B-B14F-4D97-AF65-F5344CB8AC3E}">
        <p14:creationId xmlns:p14="http://schemas.microsoft.com/office/powerpoint/2010/main" val="16586753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of the options that are available to you. Think about the consequences of taking each option.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example: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have a man in-front of you who is armed with a knife. You want to put him in a position of disadvantage.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shout at him, “Throw the knife away and drop to your knees with your hands above your head.”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He complies with your request and throws the knife away. However, refuses to drop onto his knees.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Had you considered what you would do if he said ‘no’?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options available will naturally be linked to the situation you have in-front of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31</a:t>
            </a:fld>
            <a:endParaRPr lang="en-GB"/>
          </a:p>
        </p:txBody>
      </p:sp>
    </p:spTree>
    <p:extLst>
      <p:ext uri="{BB962C8B-B14F-4D97-AF65-F5344CB8AC3E}">
        <p14:creationId xmlns:p14="http://schemas.microsoft.com/office/powerpoint/2010/main" val="19031264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Adopting an evidence based approach to investigations will allow officers to a greater chance of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Evidence-based policing is the application of empirical research to police procedures. Police have long worked to improve their evidence-based research, learning from past experiences, applying and refining what worked and discarding what did not work. The difference between the evidence provided by the traditional approach and more recent procedures is the degree to which standardised empirical and scientific methodology is used to solve crimes.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traditional police investigations, evidence was often anecdotal and procedures were highly personalised, depending on the particular experience and outlook of senior police and civilian leadership. However, the modern concept of evidence-based policing implies the use of formal academic research, in order to derive the most effective policies and procedures possible. This research is often conducted by professional scholars and experts in the fields of criminology, sociology and psychology.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Applying Evidence-Based Policing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Once research has been conducted on a particular issue, police procedures are developed, based on their effectiveness, and on which political leaders or police departments decide what methods to use. Researchers often make specific recommendations to maintain an objective or unbiased disposition in relation to the evidence gathered. They may, however, demonstrate that one response is superior to another based on statistics such as reduced crime levels, community complaints against officers and on duty related injuries.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Advantages of Evidence-Based Policing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biggest advantage to applying evidence-based policing is that police can base their decisions upon established and proven methods of investigation. Furthermore, they can build on existing evidence and advance procedures through innovations based on the practical experience of police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Evidence-based crime prevention Sherman, Lawrence W (2002)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Police innovation: contrasting perspectives Braga, Anthony Allan &amp;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Weisburd</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David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32</a:t>
            </a:fld>
            <a:endParaRPr lang="en-GB"/>
          </a:p>
        </p:txBody>
      </p:sp>
    </p:spTree>
    <p:extLst>
      <p:ext uri="{BB962C8B-B14F-4D97-AF65-F5344CB8AC3E}">
        <p14:creationId xmlns:p14="http://schemas.microsoft.com/office/powerpoint/2010/main" val="7825725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 the mind-set of an officer arriving at an incident using the principles of the NDM, focusing on the options available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34501829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Striking a healthy balance between too much and too little confidence can be challenging. Too much and you can come off as cocky and stumble into unforeseen obstacles when you overestimate your own abilities or fail to complete projects on deadline because you underestimate the time and effort they require.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the same time, having too little confidence can prevent you from taking risks and seizing opportunities—in school, at work, in your social life, and beyond. Projecting just enough confidence helps you gain credibility, make a good lasting first impression, deal with pressure and meet personal and professional challenges head 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Lacking confidence in decision-making abilities, due to a lack of experience or a belief that the individual is a poor decision maker, or worrying too much about the decision and believing that the outcome of the decision has too many consequences to make the decision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is the impact of lacking in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Better Decision-Making Methods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Gather relevant, thorough, and accurate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no shortcut to gathering good information. Good information is the essential building blocks of any decision. There are many ways to gather information. If your information is inaccurate, incomplete, or misleading, you will be handicapped in making a good decision.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Gather information from multiple sources as a reliability check. Gather enough information that you are well informed, but do not wait for the “magical” piece of information that will suddenly illuminate your understanding. Each piece of information will help you get a better understanding of the puzzle, but you don’t need every piece of the puzzle in order to get a pretty good sense for what the picture looks like.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Seek options and variables.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Make sure you have an adequate amount of options. Ponder them thoughtfully. Evaluate and rank your options until you have some that seem more adequate than others. Talk with others about your options.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Seek the variables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Develop an understanding of good decision making skills and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Make sure that you know, implement, and stick with good decision making procedures. Know the outcomes you want from your decisions.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Learn to live with an element of uncertainty and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Almost all decision-making has some element of risk involved. Of course the more important the decision, the more we have to lose. But, realise that most decisions are not irreversible There will likely be no sense of guarantee that your decision will work out, until after you have started down the path. It has been said that “life gives the tests first and the lesson afterwards.” Develop the ability to compromise on some things, while holding fast to fundamental values. Realise that you will  end up with both good and bad in your choice, hopefully more good than bad. If you have more bad than good, it may be time to make a different choice.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Understand the need for the support of others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Recognise the important influence of others in your life. Seek them out for counsel. But, remember the decision is yours, and you have to live with the consequences, on one else 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Accept responsibility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Learn to make choices and becoming responsible for those choices.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will find that sometimes your decisions will make you temporarily lonely, disliked, or unappreciated, but over the long haul you will feel better about yourself and perhaps even admired by others because of your integrity that you are true to yourself. You cannot not have an identity or position.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Practice, practice, practise.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no substitute for practice and Practise  in making choices. Even “bad” choices provide great learning experiences. Those choices that are bad can be changed.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Embrace your “brand”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no need to be ashamed of who you are. You do not need to let others by default on your part make decisions for you, just because you want to be accepted, loved, or admired by them. Stand up for the things you value and you will ultimately have less to worry about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Remain open and flexible.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Even though we must make decisions daily, we will continue to learn. If we later find that we need to change a previous decision, because we know more now, don’t be afraid to make a change. The modern world-of-work requires that we be flexible and adaptable.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34</a:t>
            </a:fld>
            <a:endParaRPr lang="en-GB"/>
          </a:p>
        </p:txBody>
      </p:sp>
    </p:spTree>
    <p:extLst>
      <p:ext uri="{BB962C8B-B14F-4D97-AF65-F5344CB8AC3E}">
        <p14:creationId xmlns:p14="http://schemas.microsoft.com/office/powerpoint/2010/main" val="5255865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21099489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Crime recording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Forces should comply with the national crime recording standard (NCRS) and the Home Office counting rules (HOCR) when recording crimes. Each force has a crime registrar (FCR) who acts as the final arbiter for the interpretation of the NCRS and the HOCR, and for the quality assurance process. Any questions on the correct classifications or process should be directed to the FCR.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Many crimes are initially reported and recorded as incidents. Incident recording is set out in ACPO (2011) National Standard for Incident Recording (NSIR).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National crime recording standard- there will be a separate session on this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NCRS promotes consistency between police forces in how to record crime and in providing a victim-orientated approach to crime recording. This standard has three basic principles: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police register an incident report for all reports of incidents (whether from victims, witnesses or third parties and whether crime related or not)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incident is recorded as a crime (notifiable offence) if, on the balance of probability,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circumstances as reported amount to a crime defined by law,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no credible evidence to the contrary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once recorded, a crime remains so unless there is additional verifiable information to disprove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APP Crime recording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Decision Logs- used in more serious cases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Definition of a ‘decision’ A decision in this context can be defined 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‘Anything which could be construed as having chosen a course of action that could affect the outcome of an investigation in either a positive or a negative way’.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Specific decisions you must always record You must always record decisions to go against policy.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must also record decisions made jointly with representatives from other agencies. You must invite the senior representative of the other agency to countersign the entry. If they refuse the offer, you must record it and any reason(s) offered for refusal, for example, they are keeping a separate record.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Negative decisions You must also record any negative decisions, when you decide not to take a certain course of action. If you make a conscious decision not to do something, it may create more issues than the decision to follow a course of action would have done.  For  example, decisions not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conduct surveillance on an individual  arrest somebody  search a set of premises, or  oppose unconditional bail.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Consolidated entries  Combined entries in decision logs may sometimes be appropriate, for example, when appointing staff to roles at the start of a case. These entries can list all the decisions taken as one entry, using bullet points if appropriate.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you are uncertain as to whether to make an entry in a decision log, or how much detail to include, a final test to consider would 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‘If, in five years time, you have to stand in front of a public enquiry, court, or other tribunal and justify why you did or did not do a certain thing, would putting more detail in the decision log assist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Decision Logs https://assets.publishing.service.gov.uk/government/uploads/system/uploads/attachment_data/file/488524/Case_decision_logs_v4.0EXT_clean.pdf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36</a:t>
            </a:fld>
            <a:endParaRPr lang="en-GB"/>
          </a:p>
        </p:txBody>
      </p:sp>
    </p:spTree>
    <p:extLst>
      <p:ext uri="{BB962C8B-B14F-4D97-AF65-F5344CB8AC3E}">
        <p14:creationId xmlns:p14="http://schemas.microsoft.com/office/powerpoint/2010/main" val="40489126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Investigative strategies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investigative strategy is a plan that sets out the appropriate actions needed to further the investigation. These may include: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Identifying a line of enquiry to pursue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Determining the objective of pursuing a particular line of enquiry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Identifying the investigative action(s) necessary to efficiently achieve that objective taking into account resources, priorities and proportionality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Conducting the investigative action and gathering the maximum amount of material, which may generate further lines of enquiry.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37</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man reports that his car has been stolen. You go to the scene of the theft, and the owner of the car tells you that he parked it in a side street and when he returned to collect it, it had disappeared.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an example of a strategy.  Further elements would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Line of Enquiry- Tracker enquiries To establish current location of the vehicle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Objective- Establish whether the car has a tracker device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Investigative Action- If so ask the owner to inform the tracker company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must be remembered that the above is a plan and that the investigative actions are not necessarily carried out immediately or by the person devising the plan. If, for example, the theft took place at midnight an immediate door to door enquiry may not be reasonable. It would be left to others on duty during the day to make the further enquiries.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Implementing investigative strategies: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 the investigation progresses, you will need to consider how to carry out the actions identified in the investigative strategy. You may need to consider the following: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scene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search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Victims and witnesses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Suspects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Arrest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Interview.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will need to develop a strategy for each to ensure that investigative opportunities are fully developed.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Investigation: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PIP Level 1 Conduct Investigations College of Policing Version 2.2</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38</a:t>
            </a:fld>
            <a:endParaRPr lang="en-GB"/>
          </a:p>
        </p:txBody>
      </p:sp>
    </p:spTree>
    <p:extLst>
      <p:ext uri="{BB962C8B-B14F-4D97-AF65-F5344CB8AC3E}">
        <p14:creationId xmlns:p14="http://schemas.microsoft.com/office/powerpoint/2010/main" val="7781458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Follow the incident through.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information will assist with your decision making, ensure that information is not missed and allow a swift handover if one becomes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NICHE, this would be recorded in your occurrence log.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39</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Examine existing material</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Examine the existing material gathered</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inconsistencies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outstanding actions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Analyse sufficiency</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Is the existing material sufficient to proceed with a prosecution</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What actions were due to be completed when a previous evaluation took place, have they been completed or are they still outstanding</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What can I do to progress the investigation</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What has changed since the previous evaluation</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actions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the actions that need to be completed to progress the investigation</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when the actions need to be completed by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Identify who will need to complete the actions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Take action</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Take identified actions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Arrange for the actions to be completed</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Repeat the process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Repeat the review/ evaluation process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Investigative and evidential evaluation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Material which has been gathered during an investigation should be subjected to a periodical formal evaluation to allow the investigator to review the progress of the investigation, explore whether any additional lines of enquiry can be identified and ensure that all existing lines of enquiry and investigative actions have been pursued and completed. It also allows investigators to review the actions and decisions already taken. This process of evaluation is as relevant to volume crime investigations as it is to more serious or complex investigations.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Investigators should follow a standard model of evaluation, as this will enable them to become competent in its use, and allow them to evaluate material in a consistent, structured and auditable format. There are two types of formal evaluation: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Investigative evaluation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Evidential evaluation.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Investigative evaluation should identify: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What is known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What is still to be established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Consistencies in the material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Conflicts between different material.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Evidential evaluation should consider: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The overall strength of the case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Whether sufficient evidence exists against a suspect to proceed to charge.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During the early stages of an investigation a greater emphasis should be placed on investigative evaluation in order to identify a suspect. Later, and particularly during the suspect management phase of the investigation, the emphasis will shift toward ensuring that an evidentially robust case can be passed to the CPS for prosecution purposes.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Requirements of the evaluation process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The first stage of any evaluation is to set the objectives. An investigator must have a clear idea of the reasons he or she is carrying it out. In the early stages of the investigation the objectives are likely to be basic and broad such as: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The nature of the crime, if the investigation involves a crime. This may seem obvious but does require careful thought. There is a difference between an assault and an assault where injury occurs as a consequence, and the evidence required to prove different offences may differ accordingly.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The material should be relevant to the investigation. All material gathered should be included in the evaluation, and, in the early stages, nothing should be discarded as it may become relevant later.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The reliability of the material; it must be in a form in which it can be produced as evidence, or anyone using it as intelligence can rely upon its accuracy.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 It must be admissible as evidence. If, as it has been gathered, it is not admissible, it must be put into a form that can be produced at court. For example, information gathered from a witness has to be put on to a witness statement form to be produced in court. Previously, the courts have required the best evidence to be produced, e.g. an original document rather than a copy. Now, however, courts are prepared to accept copies, but investigators should attempt to obtain the best evidence available in whatever form.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40</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Who will be available to assist you with your initial investigation?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Make a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How are you going to work with them?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Direct the students towards understanding their roles.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How will you achieve this?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 B</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 asking them, spending time with them and learning about their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41</a:t>
            </a:fld>
            <a:endParaRPr lang="en-GB"/>
          </a:p>
        </p:txBody>
      </p:sp>
    </p:spTree>
    <p:extLst>
      <p:ext uri="{BB962C8B-B14F-4D97-AF65-F5344CB8AC3E}">
        <p14:creationId xmlns:p14="http://schemas.microsoft.com/office/powerpoint/2010/main" val="41097038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are just a fraction of the people you will be working with</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42</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various incidents that police officers attend, there is a requirement that other agencies are involved or informed.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referred to as multi-agency working.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defined as, ‘involving multiple agencies’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Definition of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Mutli</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-agency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Https://www.collinsdictionary.com/dictionary/english/multiagency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for the students- what type require a multiagency response?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answers- those involving children, domestic incidents, neighbourhood disputes,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for the students- What type of agencies will you work with?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answers- social services, schools, social housing,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for the students- What does ‘multi-agency working’ actually mean?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Expected answers- information sharing, pulling resources together, adopting a common goal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Explain that this will be explored in detail in later sessions.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43</a:t>
            </a:fld>
            <a:endParaRPr lang="en-GB"/>
          </a:p>
        </p:txBody>
      </p:sp>
    </p:spTree>
    <p:extLst>
      <p:ext uri="{BB962C8B-B14F-4D97-AF65-F5344CB8AC3E}">
        <p14:creationId xmlns:p14="http://schemas.microsoft.com/office/powerpoint/2010/main" val="3814844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47587421"/>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3760669"/>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99419452"/>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0222810"/>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6505977"/>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2595828"/>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5867932"/>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5182378"/>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24552637"/>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8053036"/>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73557"/>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4561381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jp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29.jpg"/><Relationship Id="rId4" Type="http://schemas.openxmlformats.org/officeDocument/2006/relationships/image" Target="../media/image28.jp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36.jpg"/></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4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613030"/>
            <a:ext cx="4551903"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Conducting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rPr>
              <a:t>Investigations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83469" y="126062"/>
            <a:ext cx="792549" cy="957155"/>
          </a:xfrm>
          <a:prstGeom prst="rect">
            <a:avLst/>
          </a:prstGeom>
        </p:spPr>
      </p:pic>
    </p:spTree>
    <p:extLst>
      <p:ext uri="{BB962C8B-B14F-4D97-AF65-F5344CB8AC3E}">
        <p14:creationId xmlns:p14="http://schemas.microsoft.com/office/powerpoint/2010/main" val="25482419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374264" y="2420669"/>
            <a:ext cx="5074277" cy="769441"/>
          </a:xfrm>
          <a:prstGeom prst="rect">
            <a:avLst/>
          </a:prstGeom>
          <a:solidFill>
            <a:srgbClr val="002060"/>
          </a:solidFill>
        </p:spPr>
        <p:txBody>
          <a:bodyPr wrap="square" rtlCol="0">
            <a:spAutoFit/>
          </a:bodyPr>
          <a:lstStyle/>
          <a:p>
            <a:pPr algn="ctr"/>
            <a:r>
              <a:rPr lang="en-GB" sz="4400" b="1" dirty="0" smtClean="0">
                <a:solidFill>
                  <a:schemeClr val="bg1"/>
                </a:solidFill>
              </a:rPr>
              <a:t>Initial Contact</a:t>
            </a:r>
            <a:endParaRPr lang="en-GB" sz="4400" b="1" dirty="0">
              <a:solidFill>
                <a:schemeClr val="bg1"/>
              </a:solidFill>
            </a:endParaRPr>
          </a:p>
        </p:txBody>
      </p:sp>
    </p:spTree>
    <p:extLst>
      <p:ext uri="{BB962C8B-B14F-4D97-AF65-F5344CB8AC3E}">
        <p14:creationId xmlns:p14="http://schemas.microsoft.com/office/powerpoint/2010/main" val="1906634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281937" y="1783131"/>
            <a:ext cx="4710344" cy="3137647"/>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An incident is defined as,</a:t>
            </a:r>
            <a:r>
              <a:rPr kumimoji="0" lang="en-GB" sz="2800" b="0" i="0" u="none" strike="noStrike" kern="1200" cap="none" spc="0" normalizeH="0" noProof="0" dirty="0" smtClean="0">
                <a:ln>
                  <a:noFill/>
                </a:ln>
                <a:solidFill>
                  <a:schemeClr val="tx1"/>
                </a:solidFill>
                <a:effectLst/>
                <a:uLnTx/>
                <a:uFillTx/>
                <a:latin typeface="Calibri" panose="020F0502020204030204"/>
                <a:ea typeface="+mn-ea"/>
                <a:cs typeface="+mn-cs"/>
              </a:rPr>
              <a:t> </a:t>
            </a:r>
            <a:r>
              <a:rPr lang="en-GB" sz="2800" b="1" i="1" dirty="0" smtClean="0">
                <a:solidFill>
                  <a:schemeClr val="tx1"/>
                </a:solidFill>
                <a:latin typeface="Calibri" panose="020F0502020204030204"/>
              </a:rPr>
              <a:t>‘a</a:t>
            </a:r>
            <a:r>
              <a:rPr kumimoji="0" lang="en-GB" sz="2800" b="1" i="1" u="none" strike="noStrike" kern="1200" cap="none" spc="0" normalizeH="0" baseline="0" noProof="0" dirty="0" smtClean="0">
                <a:ln>
                  <a:noFill/>
                </a:ln>
                <a:solidFill>
                  <a:schemeClr val="tx1"/>
                </a:solidFill>
                <a:effectLst/>
                <a:uLnTx/>
                <a:uFillTx/>
                <a:latin typeface="Calibri" panose="020F0502020204030204"/>
              </a:rPr>
              <a:t>n instance of something happening; an event or occurrence.’</a:t>
            </a:r>
          </a:p>
          <a:p>
            <a:pPr marL="0" marR="0" lvl="0" indent="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800" b="0" i="1" u="none" strike="noStrike" kern="1200" cap="none" spc="0" normalizeH="0" baseline="0" noProof="0" dirty="0" smtClean="0">
                <a:ln>
                  <a:noFill/>
                </a:ln>
                <a:solidFill>
                  <a:schemeClr val="tx1"/>
                </a:solidFill>
                <a:effectLst/>
                <a:uLnTx/>
                <a:uFillTx/>
                <a:latin typeface="Calibri" panose="020F0502020204030204"/>
                <a:ea typeface="+mn-ea"/>
                <a:cs typeface="+mn-cs"/>
              </a:rPr>
              <a:t>(Oxford Dictionaries.com, 2018)</a:t>
            </a:r>
          </a:p>
          <a:p>
            <a:pPr marL="0" marR="0" lvl="0" indent="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sz="2800" b="0" i="1"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endParaRPr kumimoji="0" lang="en-GB" sz="2000" b="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p:cNvPicPr>
            <a:picLocks noChangeAspect="1"/>
          </p:cNvPicPr>
          <p:nvPr/>
        </p:nvPicPr>
        <p:blipFill>
          <a:blip r:embed="rId4"/>
          <a:stretch>
            <a:fillRect/>
          </a:stretch>
        </p:blipFill>
        <p:spPr>
          <a:xfrm>
            <a:off x="6578580" y="1783131"/>
            <a:ext cx="4018812" cy="3211056"/>
          </a:xfrm>
          <a:prstGeom prst="rect">
            <a:avLst/>
          </a:prstGeom>
        </p:spPr>
      </p:pic>
      <p:sp>
        <p:nvSpPr>
          <p:cNvPr id="6" name="TextBox 5"/>
          <p:cNvSpPr txBox="1"/>
          <p:nvPr/>
        </p:nvSpPr>
        <p:spPr>
          <a:xfrm>
            <a:off x="1851821" y="42646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Definition of an Incident</a:t>
            </a:r>
            <a:endParaRPr lang="en-GB" sz="3200" b="1" dirty="0">
              <a:solidFill>
                <a:schemeClr val="bg1"/>
              </a:solidFill>
            </a:endParaRPr>
          </a:p>
        </p:txBody>
      </p:sp>
    </p:spTree>
    <p:extLst>
      <p:ext uri="{BB962C8B-B14F-4D97-AF65-F5344CB8AC3E}">
        <p14:creationId xmlns:p14="http://schemas.microsoft.com/office/powerpoint/2010/main" val="71268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2202870" y="1745812"/>
            <a:ext cx="7578821" cy="344717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Theft						Burglary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Robbery					Assault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Criminal Damage				Drugs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Anti social behaviour 			Hate Crime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Harassment					Domestic Abuse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Road Traffic Collisions			Firearms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Anything…</a:t>
            </a:r>
            <a:endPar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851820" y="490857"/>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Policing Incidents</a:t>
            </a:r>
            <a:endParaRPr lang="en-GB" sz="3600" b="1" dirty="0">
              <a:solidFill>
                <a:schemeClr val="bg1"/>
              </a:solidFill>
            </a:endParaRPr>
          </a:p>
        </p:txBody>
      </p:sp>
    </p:spTree>
    <p:extLst>
      <p:ext uri="{BB962C8B-B14F-4D97-AF65-F5344CB8AC3E}">
        <p14:creationId xmlns:p14="http://schemas.microsoft.com/office/powerpoint/2010/main" val="74032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28944" y="1440455"/>
            <a:ext cx="10059272" cy="3859102"/>
          </a:xfrm>
          <a:prstGeom prst="rect">
            <a:avLst/>
          </a:prstGeom>
        </p:spPr>
      </p:pic>
      <p:pic>
        <p:nvPicPr>
          <p:cNvPr id="4" name="Picture 3"/>
          <p:cNvPicPr>
            <a:picLocks noChangeAspect="1"/>
          </p:cNvPicPr>
          <p:nvPr/>
        </p:nvPicPr>
        <p:blipFill rotWithShape="1">
          <a:blip r:embed="rId5">
            <a:extLst>
              <a:ext uri="{28A0092B-C50C-407E-A947-70E740481C1C}">
                <a14:useLocalDpi xmlns:a14="http://schemas.microsoft.com/office/drawing/2010/main" val="0"/>
              </a:ext>
            </a:extLst>
          </a:blip>
          <a:srcRect b="9816"/>
          <a:stretch/>
        </p:blipFill>
        <p:spPr>
          <a:xfrm>
            <a:off x="9317938" y="2311882"/>
            <a:ext cx="1936064" cy="2720241"/>
          </a:xfrm>
          <a:prstGeom prst="rect">
            <a:avLst/>
          </a:prstGeom>
        </p:spPr>
      </p:pic>
      <p:sp>
        <p:nvSpPr>
          <p:cNvPr id="5" name="TextBox 4"/>
          <p:cNvSpPr txBox="1"/>
          <p:nvPr/>
        </p:nvSpPr>
        <p:spPr>
          <a:xfrm>
            <a:off x="1851821" y="58824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Where does the journey start?</a:t>
            </a:r>
            <a:endParaRPr lang="en-GB" sz="3200" b="1" dirty="0">
              <a:solidFill>
                <a:schemeClr val="bg1"/>
              </a:solidFill>
            </a:endParaRPr>
          </a:p>
        </p:txBody>
      </p:sp>
    </p:spTree>
    <p:extLst>
      <p:ext uri="{BB962C8B-B14F-4D97-AF65-F5344CB8AC3E}">
        <p14:creationId xmlns:p14="http://schemas.microsoft.com/office/powerpoint/2010/main" val="15363473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70703" y="1834637"/>
            <a:ext cx="9028907" cy="3611563"/>
          </a:xfrm>
          <a:prstGeom prst="rect">
            <a:avLst/>
          </a:prstGeom>
        </p:spPr>
      </p:pic>
      <p:sp>
        <p:nvSpPr>
          <p:cNvPr id="5" name="TextBox 4"/>
          <p:cNvSpPr txBox="1"/>
          <p:nvPr/>
        </p:nvSpPr>
        <p:spPr>
          <a:xfrm>
            <a:off x="1864700" y="54237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Call Screening</a:t>
            </a:r>
            <a:endParaRPr lang="en-GB" sz="3200" b="1" dirty="0">
              <a:solidFill>
                <a:schemeClr val="bg1"/>
              </a:solidFill>
            </a:endParaRPr>
          </a:p>
        </p:txBody>
      </p:sp>
    </p:spTree>
    <p:extLst>
      <p:ext uri="{BB962C8B-B14F-4D97-AF65-F5344CB8AC3E}">
        <p14:creationId xmlns:p14="http://schemas.microsoft.com/office/powerpoint/2010/main" val="20589212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851821" y="2332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Responding to a Call: Initial Thoughts</a:t>
            </a:r>
            <a:endParaRPr lang="en-GB" sz="3200" b="1" dirty="0">
              <a:solidFill>
                <a:schemeClr val="bg1"/>
              </a:solidFill>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8475" y="1090612"/>
            <a:ext cx="6115050" cy="4676775"/>
          </a:xfrm>
          <a:prstGeom prst="rect">
            <a:avLst/>
          </a:prstGeom>
        </p:spPr>
      </p:pic>
    </p:spTree>
    <p:extLst>
      <p:ext uri="{BB962C8B-B14F-4D97-AF65-F5344CB8AC3E}">
        <p14:creationId xmlns:p14="http://schemas.microsoft.com/office/powerpoint/2010/main" val="182740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980139" y="1846729"/>
            <a:ext cx="6024283" cy="3388659"/>
          </a:xfrm>
          <a:prstGeom prst="rect">
            <a:avLst/>
          </a:prstGeom>
        </p:spPr>
      </p:pic>
      <p:sp>
        <p:nvSpPr>
          <p:cNvPr id="4" name="TextBox 3"/>
          <p:cNvSpPr txBox="1"/>
          <p:nvPr/>
        </p:nvSpPr>
        <p:spPr>
          <a:xfrm>
            <a:off x="1851820" y="61964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Think Court!!!</a:t>
            </a:r>
            <a:endParaRPr lang="en-GB" sz="3200" b="1" dirty="0">
              <a:solidFill>
                <a:schemeClr val="bg1"/>
              </a:solidFill>
            </a:endParaRPr>
          </a:p>
        </p:txBody>
      </p:sp>
    </p:spTree>
    <p:extLst>
      <p:ext uri="{BB962C8B-B14F-4D97-AF65-F5344CB8AC3E}">
        <p14:creationId xmlns:p14="http://schemas.microsoft.com/office/powerpoint/2010/main" val="64664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425078" y="1678101"/>
            <a:ext cx="9932894" cy="3566883"/>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b="1" i="0" u="none" strike="noStrike" kern="1200" cap="none" spc="0" normalizeH="0" baseline="0" noProof="0" dirty="0" smtClean="0">
                <a:ln>
                  <a:noFill/>
                </a:ln>
                <a:solidFill>
                  <a:schemeClr val="tx1"/>
                </a:solidFill>
                <a:effectLst/>
                <a:uLnTx/>
                <a:uFillTx/>
                <a:latin typeface="Calibri" panose="020F0502020204030204"/>
              </a:rPr>
              <a:t>The Criminal Procedure and Investigations Act 1996 </a:t>
            </a:r>
            <a:r>
              <a:rPr kumimoji="0" lang="en-GB" b="0" i="0" u="none" strike="noStrike" kern="1200" cap="none" spc="0" normalizeH="0" baseline="0" noProof="0" dirty="0" smtClean="0">
                <a:ln>
                  <a:noFill/>
                </a:ln>
                <a:solidFill>
                  <a:schemeClr val="tx1"/>
                </a:solidFill>
                <a:effectLst/>
                <a:uLnTx/>
                <a:uFillTx/>
                <a:latin typeface="Calibri" panose="020F0502020204030204"/>
              </a:rPr>
              <a:t>is a piece of statutory legislation in the UK that regulates the procedures of investigating and prosecution of criminal offences.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rPr>
              <a:t>The accompanying Code of Practice provides a number of relevant definitions, including:</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rPr>
              <a:t>- Criminal investigations; Investigator;</a:t>
            </a:r>
            <a:r>
              <a:rPr kumimoji="0" lang="en-GB" b="0" i="0" u="none" strike="noStrike" kern="1200" cap="none" spc="0" normalizeH="0" noProof="0" dirty="0" smtClean="0">
                <a:ln>
                  <a:noFill/>
                </a:ln>
                <a:solidFill>
                  <a:schemeClr val="tx1"/>
                </a:solidFill>
                <a:effectLst/>
                <a:uLnTx/>
                <a:uFillTx/>
                <a:latin typeface="Calibri" panose="020F0502020204030204"/>
              </a:rPr>
              <a:t> The Officer in charge of an investigation and the Disclosure </a:t>
            </a:r>
            <a:r>
              <a:rPr lang="en-GB" dirty="0" smtClean="0">
                <a:solidFill>
                  <a:schemeClr val="tx1"/>
                </a:solidFill>
                <a:latin typeface="Calibri" panose="020F0502020204030204"/>
              </a:rPr>
              <a:t>O</a:t>
            </a:r>
            <a:r>
              <a:rPr kumimoji="0" lang="en-GB" b="0" i="0" u="none" strike="noStrike" kern="1200" cap="none" spc="0" normalizeH="0" noProof="0" dirty="0" err="1" smtClean="0">
                <a:ln>
                  <a:noFill/>
                </a:ln>
                <a:solidFill>
                  <a:schemeClr val="tx1"/>
                </a:solidFill>
                <a:effectLst/>
                <a:uLnTx/>
                <a:uFillTx/>
                <a:latin typeface="Calibri" panose="020F0502020204030204"/>
              </a:rPr>
              <a:t>fficer</a:t>
            </a:r>
            <a:r>
              <a:rPr lang="en-GB" dirty="0">
                <a:solidFill>
                  <a:schemeClr val="tx1"/>
                </a:solidFill>
                <a:latin typeface="Calibri" panose="020F0502020204030204"/>
              </a:rPr>
              <a:t> </a:t>
            </a:r>
            <a:endParaRPr kumimoji="0" lang="en-GB" b="0" i="0" u="none" strike="noStrike" kern="1200" cap="none" spc="0" normalizeH="0" baseline="0" noProof="0" dirty="0" smtClean="0">
              <a:ln>
                <a:noFill/>
              </a:ln>
              <a:solidFill>
                <a:schemeClr val="tx1"/>
              </a:solidFill>
              <a:effectLst/>
              <a:uLnTx/>
              <a:uFillTx/>
              <a:latin typeface="Calibri" panose="020F0502020204030204"/>
            </a:endParaRPr>
          </a:p>
        </p:txBody>
      </p:sp>
      <p:sp>
        <p:nvSpPr>
          <p:cNvPr id="5" name="TextBox 4"/>
          <p:cNvSpPr txBox="1"/>
          <p:nvPr/>
        </p:nvSpPr>
        <p:spPr>
          <a:xfrm>
            <a:off x="1851821" y="555252"/>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 Criminal Investigation</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1851822" y="4862280"/>
            <a:ext cx="8280919" cy="920778"/>
          </a:xfrm>
          <a:prstGeom prst="rect">
            <a:avLst/>
          </a:prstGeom>
        </p:spPr>
      </p:pic>
    </p:spTree>
    <p:extLst>
      <p:ext uri="{BB962C8B-B14F-4D97-AF65-F5344CB8AC3E}">
        <p14:creationId xmlns:p14="http://schemas.microsoft.com/office/powerpoint/2010/main" val="28636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426720" y="1458384"/>
            <a:ext cx="9131122" cy="4667665"/>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1" i="0" u="none" strike="noStrike" kern="1200" cap="none" spc="0" normalizeH="0" baseline="0" noProof="0" dirty="0" smtClean="0">
                <a:ln>
                  <a:noFill/>
                </a:ln>
                <a:solidFill>
                  <a:schemeClr val="tx1"/>
                </a:solidFill>
                <a:effectLst/>
                <a:uLnTx/>
                <a:uFillTx/>
                <a:latin typeface="Calibri" panose="020F0502020204030204"/>
                <a:ea typeface="+mn-ea"/>
                <a:cs typeface="+mn-cs"/>
              </a:rPr>
              <a:t>Criminal investigation </a:t>
            </a: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is defined as: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An investigation conducted by police officers with a view to it being ascertained whether a person should be charged with an offence, or whether a person charged with an offence is guilty of it.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1" i="0" u="none" strike="noStrike" kern="1200" cap="none" spc="0" normalizeH="0" baseline="0" noProof="0" dirty="0" smtClean="0">
                <a:ln>
                  <a:noFill/>
                </a:ln>
                <a:solidFill>
                  <a:schemeClr val="tx1"/>
                </a:solidFill>
                <a:effectLst/>
                <a:uLnTx/>
                <a:uFillTx/>
                <a:latin typeface="Calibri" panose="020F0502020204030204"/>
                <a:ea typeface="+mn-ea"/>
                <a:cs typeface="+mn-cs"/>
              </a:rPr>
              <a:t>Investigations</a:t>
            </a: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 may be carried out in relation to:</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-crimes that have been committed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-identifying whether a crime has actually been committed, with a view to commencing criminal proceedings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-crimes that the police believe may be committed, for example, when premises or individuals are kept under observation for a period of time, with a view to the possible institution of criminal proceedings</a:t>
            </a:r>
            <a:r>
              <a:rPr kumimoji="0" lang="en-GB"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endPar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51821" y="38782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 Criminal Investigation</a:t>
            </a:r>
            <a:endParaRPr lang="en-GB" sz="3200" b="1" dirty="0">
              <a:solidFill>
                <a:schemeClr val="bg1"/>
              </a:solidFill>
            </a:endParaRPr>
          </a:p>
        </p:txBody>
      </p:sp>
    </p:spTree>
    <p:extLst>
      <p:ext uri="{BB962C8B-B14F-4D97-AF65-F5344CB8AC3E}">
        <p14:creationId xmlns:p14="http://schemas.microsoft.com/office/powerpoint/2010/main" val="223923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981010" y="1417493"/>
            <a:ext cx="6423837" cy="4220308"/>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0" i="0" u="none" strike="noStrike" kern="1200" cap="none" spc="0" normalizeH="0" baseline="0" noProof="0" dirty="0" smtClean="0">
                <a:ln>
                  <a:noFill/>
                </a:ln>
                <a:solidFill>
                  <a:schemeClr val="tx1"/>
                </a:solidFill>
                <a:effectLst/>
                <a:uLnTx/>
                <a:uFillTx/>
                <a:latin typeface="Calibri" panose="020F0502020204030204"/>
                <a:ea typeface="+mn-ea"/>
                <a:cs typeface="+mn-cs"/>
              </a:rPr>
              <a:t>There are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two methods </a:t>
            </a:r>
            <a:r>
              <a:rPr kumimoji="0" lang="en-GB" sz="2300" b="0" i="0" u="none" strike="noStrike" kern="1200" cap="none" spc="0" normalizeH="0" baseline="0" noProof="0" dirty="0" smtClean="0">
                <a:ln>
                  <a:noFill/>
                </a:ln>
                <a:solidFill>
                  <a:schemeClr val="tx1"/>
                </a:solidFill>
                <a:effectLst/>
                <a:uLnTx/>
                <a:uFillTx/>
                <a:latin typeface="Calibri" panose="020F0502020204030204"/>
                <a:ea typeface="+mn-ea"/>
                <a:cs typeface="+mn-cs"/>
              </a:rPr>
              <a:t>of criminal investigation: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Reactive: </a:t>
            </a:r>
            <a:r>
              <a:rPr kumimoji="0" lang="en-GB" sz="2300" b="0" i="0" u="none" strike="noStrike" kern="1200" cap="none" spc="0" normalizeH="0" baseline="0" noProof="0" dirty="0" smtClean="0">
                <a:ln>
                  <a:noFill/>
                </a:ln>
                <a:solidFill>
                  <a:schemeClr val="tx1"/>
                </a:solidFill>
                <a:effectLst/>
                <a:uLnTx/>
                <a:uFillTx/>
                <a:latin typeface="Calibri" panose="020F0502020204030204"/>
                <a:ea typeface="+mn-ea"/>
                <a:cs typeface="+mn-cs"/>
              </a:rPr>
              <a:t>This starts with the discovery of a crime and seeks to bring offenders to justice by uncovering material that identifies suspects and provides sufficient evidence to enable a court to determine their guilt.</a:t>
            </a:r>
            <a:endPar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Proactive: </a:t>
            </a:r>
            <a:r>
              <a:rPr kumimoji="0" lang="en-GB" sz="2300" b="0" i="0" u="none" strike="noStrike" kern="1200" cap="none" spc="0" normalizeH="0" baseline="0" noProof="0" dirty="0" smtClean="0">
                <a:ln>
                  <a:noFill/>
                </a:ln>
                <a:solidFill>
                  <a:schemeClr val="tx1"/>
                </a:solidFill>
                <a:effectLst/>
                <a:uLnTx/>
                <a:uFillTx/>
                <a:latin typeface="Calibri" panose="020F0502020204030204"/>
                <a:ea typeface="+mn-ea"/>
                <a:cs typeface="+mn-cs"/>
              </a:rPr>
              <a:t>This usually starts with an intelligence analysis that a particular individual or group is involved in criminal enterprise.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851821" y="2332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Methods of Investigation</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776883" y="2155924"/>
            <a:ext cx="3810000" cy="2743445"/>
          </a:xfrm>
          <a:prstGeom prst="rect">
            <a:avLst/>
          </a:prstGeom>
        </p:spPr>
      </p:pic>
    </p:spTree>
    <p:extLst>
      <p:ext uri="{BB962C8B-B14F-4D97-AF65-F5344CB8AC3E}">
        <p14:creationId xmlns:p14="http://schemas.microsoft.com/office/powerpoint/2010/main" val="313501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201387" y="1204303"/>
            <a:ext cx="10058400" cy="945264"/>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2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Making rational, effective and defensible decisions can be difficult, especially in the complex environment of policing which is characterised by uncertainty.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851821" y="2332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Risk</a:t>
            </a:r>
            <a:endParaRPr lang="en-GB" sz="3200" b="1" dirty="0">
              <a:solidFill>
                <a:schemeClr val="bg1"/>
              </a:solidFill>
            </a:endParaRPr>
          </a:p>
        </p:txBody>
      </p:sp>
      <p:pic>
        <p:nvPicPr>
          <p:cNvPr id="6" name="Picture 5"/>
          <p:cNvPicPr>
            <a:picLocks noChangeAspect="1"/>
          </p:cNvPicPr>
          <p:nvPr/>
        </p:nvPicPr>
        <p:blipFill rotWithShape="1">
          <a:blip r:embed="rId4"/>
          <a:srcRect b="16656"/>
          <a:stretch/>
        </p:blipFill>
        <p:spPr>
          <a:xfrm>
            <a:off x="3083975" y="2474259"/>
            <a:ext cx="6293224" cy="3350623"/>
          </a:xfrm>
          <a:prstGeom prst="rect">
            <a:avLst/>
          </a:prstGeom>
        </p:spPr>
      </p:pic>
    </p:spTree>
    <p:extLst>
      <p:ext uri="{BB962C8B-B14F-4D97-AF65-F5344CB8AC3E}">
        <p14:creationId xmlns:p14="http://schemas.microsoft.com/office/powerpoint/2010/main" val="19492795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3850" y="1115403"/>
            <a:ext cx="2926832" cy="2321281"/>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69399" y="1115403"/>
            <a:ext cx="2926832" cy="232128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28864" y="3672476"/>
            <a:ext cx="2926832" cy="2293549"/>
          </a:xfrm>
          <a:prstGeom prst="rect">
            <a:avLst/>
          </a:prstGeom>
        </p:spPr>
      </p:pic>
      <p:sp>
        <p:nvSpPr>
          <p:cNvPr id="7" name="TextBox 6"/>
          <p:cNvSpPr txBox="1"/>
          <p:nvPr/>
        </p:nvSpPr>
        <p:spPr>
          <a:xfrm>
            <a:off x="4528864" y="1583545"/>
            <a:ext cx="2926832" cy="1384995"/>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chemeClr val="accent5">
                    <a:lumMod val="50000"/>
                  </a:schemeClr>
                </a:solidFill>
                <a:effectLst/>
                <a:uLnTx/>
                <a:uFillTx/>
              </a:rPr>
              <a:t>What resources are available to assist you?</a:t>
            </a:r>
            <a:endParaRPr kumimoji="0" lang="en-GB" sz="2800" b="0" i="0" u="none" strike="noStrike" kern="0" cap="none" spc="0" normalizeH="0" baseline="0" noProof="0" dirty="0">
              <a:ln>
                <a:noFill/>
              </a:ln>
              <a:solidFill>
                <a:schemeClr val="accent5">
                  <a:lumMod val="50000"/>
                </a:schemeClr>
              </a:solidFill>
              <a:effectLst/>
              <a:uLnTx/>
              <a:uFillTx/>
            </a:endParaRPr>
          </a:p>
        </p:txBody>
      </p:sp>
      <p:sp>
        <p:nvSpPr>
          <p:cNvPr id="8" name="TextBox 7"/>
          <p:cNvSpPr txBox="1"/>
          <p:nvPr/>
        </p:nvSpPr>
        <p:spPr>
          <a:xfrm>
            <a:off x="1851821" y="2332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Are you the appropriate response?</a:t>
            </a:r>
            <a:endParaRPr lang="en-GB" sz="3200" b="1" dirty="0">
              <a:solidFill>
                <a:schemeClr val="bg1"/>
              </a:solidFill>
            </a:endParaRPr>
          </a:p>
        </p:txBody>
      </p:sp>
    </p:spTree>
    <p:extLst>
      <p:ext uri="{BB962C8B-B14F-4D97-AF65-F5344CB8AC3E}">
        <p14:creationId xmlns:p14="http://schemas.microsoft.com/office/powerpoint/2010/main" val="39466597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714978" y="1350218"/>
            <a:ext cx="8719940" cy="390537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There are a number of things to consider, </a:t>
            </a: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but what is your priority?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Preserve life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Identify victims/ witnesses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Preserve scenes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Secure evidence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Identify suspects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851821" y="2332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Arriving at an Incident</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074948" y="2402552"/>
            <a:ext cx="3673509" cy="2584359"/>
          </a:xfrm>
          <a:prstGeom prst="rect">
            <a:avLst/>
          </a:prstGeom>
        </p:spPr>
      </p:pic>
    </p:spTree>
    <p:extLst>
      <p:ext uri="{BB962C8B-B14F-4D97-AF65-F5344CB8AC3E}">
        <p14:creationId xmlns:p14="http://schemas.microsoft.com/office/powerpoint/2010/main" val="149405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674254" y="897541"/>
            <a:ext cx="9569338" cy="5108812"/>
          </a:xfrm>
          <a:prstGeom prst="rect">
            <a:avLst/>
          </a:prstGeom>
          <a:extLst>
            <a:ext uri="{FAA26D3D-D897-4be2-8F04-BA451C77F1D7}"/>
          </a:extLst>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-Best evidence is obtained </a:t>
            </a:r>
          </a:p>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-Accounts given when memory is freshest</a:t>
            </a:r>
          </a:p>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-Physical evidence secured and not disposed of or lost</a:t>
            </a:r>
          </a:p>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-Suspects located early maximising opportunities to recover property and forensic evidence</a:t>
            </a:r>
          </a:p>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-Case progressed expeditiously saving time, money and ensuring victim/witness safety</a:t>
            </a:r>
          </a:p>
          <a:p>
            <a:pPr>
              <a:lnSpc>
                <a:spcPct val="150000"/>
              </a:lnSpc>
              <a:buClrTx/>
            </a:pPr>
            <a:r>
              <a:rPr lang="en-GB" altLang="en-US" sz="2300" dirty="0" smtClean="0">
                <a:solidFill>
                  <a:schemeClr val="tx1"/>
                </a:solidFill>
                <a:latin typeface="Calibri" panose="020F0502020204030204" pitchFamily="34" charset="0"/>
                <a:ea typeface="ＭＳ Ｐゴシック" panose="020B0600070205080204" pitchFamily="34" charset="-128"/>
              </a:rPr>
              <a:t>-Public perception and confidence increased</a:t>
            </a:r>
            <a:endParaRPr lang="en-GB" altLang="en-US" sz="2300" dirty="0">
              <a:solidFill>
                <a:schemeClr val="tx1"/>
              </a:solidFill>
              <a:latin typeface="Calibri" panose="020F0502020204030204" pitchFamily="34" charset="0"/>
              <a:ea typeface="ＭＳ Ｐゴシック" panose="020B0600070205080204" pitchFamily="34" charset="-128"/>
            </a:endParaRPr>
          </a:p>
        </p:txBody>
      </p:sp>
      <p:sp>
        <p:nvSpPr>
          <p:cNvPr id="4" name="TextBox 3"/>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Why is the ‘Golden Hour’ important? Positives</a:t>
            </a:r>
            <a:endParaRPr lang="en-GB" sz="3200" b="1" dirty="0">
              <a:solidFill>
                <a:schemeClr val="bg1"/>
              </a:solidFill>
            </a:endParaRPr>
          </a:p>
        </p:txBody>
      </p:sp>
    </p:spTree>
    <p:extLst>
      <p:ext uri="{BB962C8B-B14F-4D97-AF65-F5344CB8AC3E}">
        <p14:creationId xmlns:p14="http://schemas.microsoft.com/office/powerpoint/2010/main" val="4032064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831691" y="2117522"/>
            <a:ext cx="7138219" cy="120032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7200" b="0" i="0" u="none" strike="noStrike" kern="0" cap="none" spc="-50" normalizeH="0" baseline="0" noProof="0" dirty="0" smtClean="0">
                <a:ln>
                  <a:noFill/>
                </a:ln>
                <a:solidFill>
                  <a:schemeClr val="accent5">
                    <a:lumMod val="50000"/>
                  </a:schemeClr>
                </a:solidFill>
                <a:effectLst/>
                <a:uLnTx/>
                <a:uFillTx/>
                <a:latin typeface="Calibri Light" panose="020F0302020204030204"/>
                <a:ea typeface="+mj-ea"/>
                <a:cs typeface="+mj-cs"/>
              </a:rPr>
              <a:t>Initial Investigation</a:t>
            </a:r>
            <a:endParaRPr kumimoji="0" lang="en-GB" sz="1800" b="0" i="0" u="none" strike="noStrike" kern="0" cap="none" spc="0" normalizeH="0" baseline="0" noProof="0" dirty="0" smtClean="0">
              <a:ln>
                <a:noFill/>
              </a:ln>
              <a:solidFill>
                <a:schemeClr val="accent5">
                  <a:lumMod val="50000"/>
                </a:schemeClr>
              </a:solidFill>
              <a:effectLst/>
              <a:uLnTx/>
              <a:uFillTx/>
            </a:endParaRPr>
          </a:p>
        </p:txBody>
      </p:sp>
    </p:spTree>
    <p:extLst>
      <p:ext uri="{BB962C8B-B14F-4D97-AF65-F5344CB8AC3E}">
        <p14:creationId xmlns:p14="http://schemas.microsoft.com/office/powerpoint/2010/main" val="14804371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7650003" y="819955"/>
            <a:ext cx="3690937" cy="4692498"/>
          </a:xfrm>
          <a:prstGeom prst="rect">
            <a:avLst/>
          </a:prstGeom>
        </p:spPr>
      </p:pic>
      <p:sp>
        <p:nvSpPr>
          <p:cNvPr id="6" name="TextBox 5"/>
          <p:cNvSpPr txBox="1"/>
          <p:nvPr/>
        </p:nvSpPr>
        <p:spPr>
          <a:xfrm>
            <a:off x="908545" y="2658373"/>
            <a:ext cx="7082117" cy="1015663"/>
          </a:xfrm>
          <a:prstGeom prst="rect">
            <a:avLst/>
          </a:prstGeom>
          <a:noFill/>
        </p:spPr>
        <p:txBody>
          <a:bodyPr wrap="square" rtlCol="0">
            <a:spAutoFit/>
          </a:bodyPr>
          <a:lstStyle/>
          <a:p>
            <a:r>
              <a:rPr lang="en-GB" sz="6000" dirty="0" smtClean="0"/>
              <a:t>What has happened?</a:t>
            </a:r>
            <a:endParaRPr lang="en-GB" sz="6000" dirty="0"/>
          </a:p>
        </p:txBody>
      </p:sp>
    </p:spTree>
    <p:extLst>
      <p:ext uri="{BB962C8B-B14F-4D97-AF65-F5344CB8AC3E}">
        <p14:creationId xmlns:p14="http://schemas.microsoft.com/office/powerpoint/2010/main" val="26503147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43103" y="1713373"/>
            <a:ext cx="3623557" cy="3620943"/>
          </a:xfrm>
          <a:prstGeom prst="rect">
            <a:avLst/>
          </a:prstGeom>
        </p:spPr>
      </p:pic>
      <p:sp>
        <p:nvSpPr>
          <p:cNvPr id="4" name="Content Placeholder 4"/>
          <p:cNvSpPr txBox="1">
            <a:spLocks/>
          </p:cNvSpPr>
          <p:nvPr/>
        </p:nvSpPr>
        <p:spPr>
          <a:xfrm>
            <a:off x="4941906" y="1261587"/>
            <a:ext cx="5774079" cy="452451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lang="en-GB" dirty="0">
              <a:solidFill>
                <a:srgbClr val="000000">
                  <a:lumMod val="75000"/>
                  <a:lumOff val="25000"/>
                </a:srgbClr>
              </a:solidFill>
              <a:latin typeface="Calibri" panose="020F0502020204030204"/>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6605748" y="1169456"/>
            <a:ext cx="3533064" cy="4616648"/>
          </a:xfrm>
          <a:prstGeom prst="rect">
            <a:avLst/>
          </a:prstGeom>
          <a:noFill/>
        </p:spPr>
        <p:txBody>
          <a:bodyPr wrap="square" rtlCol="0">
            <a:spAutoFit/>
          </a:bodyPr>
          <a:lstStyle/>
          <a:p>
            <a:pPr marL="0" marR="0" lvl="0" indent="0" algn="ctr" defTabSz="457200" eaLnBrk="1" fontAlgn="auto" latinLnBrk="0" hangingPunct="1">
              <a:lnSpc>
                <a:spcPct val="150000"/>
              </a:lnSpc>
              <a:spcBef>
                <a:spcPts val="0"/>
              </a:spcBef>
              <a:spcAft>
                <a:spcPts val="0"/>
              </a:spcAft>
              <a:buClrTx/>
              <a:buSzTx/>
              <a:buFontTx/>
              <a:buNone/>
              <a:tabLst/>
              <a:defRPr/>
            </a:pPr>
            <a:r>
              <a:rPr kumimoji="0" lang="en-GB" sz="2800" b="1" i="0" u="none" strike="noStrike" kern="0" cap="none" spc="0" normalizeH="0" baseline="0" noProof="0" dirty="0">
                <a:ln>
                  <a:noFill/>
                </a:ln>
                <a:solidFill>
                  <a:srgbClr val="000000"/>
                </a:solidFill>
                <a:effectLst/>
                <a:uLnTx/>
                <a:uFillTx/>
              </a:rPr>
              <a:t>Principles</a:t>
            </a:r>
          </a:p>
          <a:p>
            <a:pPr marL="0" marR="0" lvl="0" indent="0" algn="ctr" defTabSz="457200" eaLnBrk="1" fontAlgn="auto" latinLnBrk="0" hangingPunct="1">
              <a:lnSpc>
                <a:spcPct val="150000"/>
              </a:lnSpc>
              <a:spcBef>
                <a:spcPts val="0"/>
              </a:spcBef>
              <a:spcAft>
                <a:spcPts val="0"/>
              </a:spcAft>
              <a:buClrTx/>
              <a:buSzTx/>
              <a:buFontTx/>
              <a:buNone/>
              <a:tabLst/>
              <a:defRPr/>
            </a:pPr>
            <a:endParaRPr kumimoji="0" lang="en-GB" sz="2800" b="1" i="0" u="none" strike="noStrike" kern="0" cap="none" spc="0" normalizeH="0" baseline="0" noProof="0" dirty="0" smtClean="0">
              <a:ln>
                <a:noFill/>
              </a:ln>
              <a:solidFill>
                <a:srgbClr val="000000"/>
              </a:solidFill>
              <a:effectLst/>
              <a:uLnTx/>
              <a:uFillTx/>
            </a:endParaRPr>
          </a:p>
          <a:p>
            <a:pPr marL="0" marR="0" lvl="0" indent="0" algn="ctr" defTabSz="457200" eaLnBrk="1" fontAlgn="auto" latinLnBrk="0" hangingPunct="1">
              <a:lnSpc>
                <a:spcPct val="15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rPr>
              <a:t>Experience</a:t>
            </a:r>
          </a:p>
          <a:p>
            <a:pPr marL="0" marR="0" lvl="0" indent="0" algn="ctr" defTabSz="457200" eaLnBrk="1" fontAlgn="auto" latinLnBrk="0" hangingPunct="1">
              <a:lnSpc>
                <a:spcPct val="150000"/>
              </a:lnSpc>
              <a:spcBef>
                <a:spcPts val="0"/>
              </a:spcBef>
              <a:spcAft>
                <a:spcPts val="0"/>
              </a:spcAft>
              <a:buClrTx/>
              <a:buSzTx/>
              <a:buFontTx/>
              <a:buNone/>
              <a:tabLst/>
              <a:defRPr/>
            </a:pPr>
            <a:endParaRPr kumimoji="0" lang="en-GB" sz="2800" b="1" i="0" u="none" strike="noStrike" kern="0" cap="none" spc="0" normalizeH="0" baseline="0" noProof="0" dirty="0">
              <a:ln>
                <a:noFill/>
              </a:ln>
              <a:solidFill>
                <a:srgbClr val="000000"/>
              </a:solidFill>
              <a:effectLst/>
              <a:uLnTx/>
              <a:uFillTx/>
            </a:endParaRPr>
          </a:p>
          <a:p>
            <a:pPr marL="0" marR="0" lvl="0" indent="0" algn="ctr" defTabSz="457200" eaLnBrk="1" fontAlgn="auto" latinLnBrk="0" hangingPunct="1">
              <a:lnSpc>
                <a:spcPct val="15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rPr>
              <a:t>Disciplined</a:t>
            </a:r>
          </a:p>
          <a:p>
            <a:pPr marL="0" marR="0" lvl="0" indent="0" algn="ctr" defTabSz="457200" eaLnBrk="1" fontAlgn="auto" latinLnBrk="0" hangingPunct="1">
              <a:lnSpc>
                <a:spcPct val="150000"/>
              </a:lnSpc>
              <a:spcBef>
                <a:spcPts val="0"/>
              </a:spcBef>
              <a:spcAft>
                <a:spcPts val="0"/>
              </a:spcAft>
              <a:buClrTx/>
              <a:buSzTx/>
              <a:buFontTx/>
              <a:buNone/>
              <a:tabLst/>
              <a:defRPr/>
            </a:pPr>
            <a:endParaRPr kumimoji="0" lang="en-GB" sz="2800" b="1" i="0" u="none" strike="noStrike" kern="0" cap="none" spc="0" normalizeH="0" baseline="0" noProof="0" dirty="0">
              <a:ln>
                <a:noFill/>
              </a:ln>
              <a:solidFill>
                <a:srgbClr val="000000"/>
              </a:solidFill>
              <a:effectLst/>
              <a:uLnTx/>
              <a:uFillTx/>
            </a:endParaRPr>
          </a:p>
          <a:p>
            <a:pPr marL="0" marR="0" lvl="0" indent="0" algn="ctr" defTabSz="457200" eaLnBrk="1" fontAlgn="auto" latinLnBrk="0" hangingPunct="1">
              <a:lnSpc>
                <a:spcPct val="15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00"/>
                </a:solidFill>
                <a:effectLst/>
                <a:uLnTx/>
                <a:uFillTx/>
              </a:rPr>
              <a:t>Rational  </a:t>
            </a:r>
            <a:endParaRPr kumimoji="0" lang="en-GB" sz="2800" b="1" i="0" u="none" strike="noStrike" kern="0" cap="none" spc="0" normalizeH="0" baseline="0" noProof="0" dirty="0">
              <a:ln>
                <a:noFill/>
              </a:ln>
              <a:solidFill>
                <a:srgbClr val="000000"/>
              </a:solidFill>
              <a:effectLst/>
              <a:uLnTx/>
              <a:uFillTx/>
            </a:endParaRPr>
          </a:p>
        </p:txBody>
      </p:sp>
      <p:sp>
        <p:nvSpPr>
          <p:cNvPr id="6" name="TextBox 5"/>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Investigative Mind-Set</a:t>
            </a:r>
            <a:endParaRPr lang="en-GB" sz="3200" b="1" dirty="0">
              <a:solidFill>
                <a:schemeClr val="bg1"/>
              </a:solidFill>
            </a:endParaRPr>
          </a:p>
        </p:txBody>
      </p:sp>
    </p:spTree>
    <p:extLst>
      <p:ext uri="{BB962C8B-B14F-4D97-AF65-F5344CB8AC3E}">
        <p14:creationId xmlns:p14="http://schemas.microsoft.com/office/powerpoint/2010/main" val="360510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939987" y="1470210"/>
            <a:ext cx="4670074" cy="4189173"/>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Tx/>
              <a:buSzPct val="100000"/>
              <a:buNone/>
              <a:tabLst/>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4800" b="1" i="0" u="none" strike="noStrike" kern="1200" cap="none" spc="0" normalizeH="0" baseline="0" noProof="0" dirty="0" smtClean="0">
                <a:ln>
                  <a:noFill/>
                </a:ln>
                <a:solidFill>
                  <a:srgbClr val="FF0000"/>
                </a:solidFill>
                <a:effectLst/>
                <a:uLnTx/>
                <a:uFillTx/>
                <a:latin typeface="Calibri" panose="020F0502020204030204"/>
                <a:ea typeface="+mn-ea"/>
                <a:cs typeface="+mn-cs"/>
              </a:rPr>
              <a:t>A</a:t>
            </a: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ssume nothing</a:t>
            </a:r>
          </a:p>
          <a:p>
            <a:pPr marL="0" indent="0">
              <a:buClrTx/>
              <a:buNone/>
              <a:defRPr/>
            </a:pPr>
            <a:endPar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Tx/>
              <a:buSzPct val="100000"/>
              <a:buNone/>
              <a:tabLst/>
              <a:defRPr/>
            </a:pPr>
            <a:endPar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Tx/>
              <a:buSzPct val="100000"/>
              <a:buNone/>
              <a:tabLst/>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4400" b="1" i="0" u="none" strike="noStrike" kern="1200" cap="none" spc="0" normalizeH="0" baseline="0" noProof="0" dirty="0" smtClean="0">
                <a:ln>
                  <a:noFill/>
                </a:ln>
                <a:solidFill>
                  <a:srgbClr val="FF0000"/>
                </a:solidFill>
                <a:effectLst/>
                <a:uLnTx/>
                <a:uFillTx/>
                <a:latin typeface="Calibri" panose="020F0502020204030204"/>
                <a:ea typeface="+mn-ea"/>
                <a:cs typeface="+mn-cs"/>
              </a:rPr>
              <a:t>B</a:t>
            </a: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elieve nothing</a:t>
            </a:r>
          </a:p>
          <a:p>
            <a:pPr marL="0" indent="0">
              <a:buClrTx/>
              <a:buNone/>
              <a:defRPr/>
            </a:pPr>
            <a:endPar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Tx/>
              <a:buSzPct val="100000"/>
              <a:buNone/>
              <a:tabLst/>
              <a:defRPr/>
            </a:pPr>
            <a:endPar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Tx/>
              <a:buSzPct val="100000"/>
              <a:buNone/>
              <a:tabLst/>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5200" b="1" i="0" u="none" strike="noStrike" kern="1200" cap="none" spc="0" normalizeH="0" baseline="0" noProof="0" dirty="0" smtClean="0">
                <a:ln>
                  <a:noFill/>
                </a:ln>
                <a:solidFill>
                  <a:srgbClr val="FF0000"/>
                </a:solidFill>
                <a:effectLst/>
                <a:uLnTx/>
                <a:uFillTx/>
                <a:latin typeface="Calibri" panose="020F0502020204030204"/>
                <a:ea typeface="+mn-ea"/>
                <a:cs typeface="+mn-cs"/>
              </a:rPr>
              <a:t>C</a:t>
            </a: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hallenge everything</a:t>
            </a:r>
            <a:r>
              <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3" name="TextBox 2"/>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The A-B-C Approach</a:t>
            </a:r>
            <a:endParaRPr lang="en-GB" sz="3200" b="1" dirty="0">
              <a:solidFill>
                <a:schemeClr val="bg1"/>
              </a:solidFill>
            </a:endParaRPr>
          </a:p>
        </p:txBody>
      </p:sp>
      <p:pic>
        <p:nvPicPr>
          <p:cNvPr id="4" name="Picture 3"/>
          <p:cNvPicPr>
            <a:picLocks noChangeAspect="1"/>
          </p:cNvPicPr>
          <p:nvPr/>
        </p:nvPicPr>
        <p:blipFill>
          <a:blip r:embed="rId4"/>
          <a:stretch>
            <a:fillRect/>
          </a:stretch>
        </p:blipFill>
        <p:spPr>
          <a:xfrm>
            <a:off x="8611676" y="2515925"/>
            <a:ext cx="2693104" cy="2097741"/>
          </a:xfrm>
          <a:prstGeom prst="rect">
            <a:avLst/>
          </a:prstGeom>
        </p:spPr>
      </p:pic>
      <p:pic>
        <p:nvPicPr>
          <p:cNvPr id="5" name="Picture 4"/>
          <p:cNvPicPr>
            <a:picLocks noChangeAspect="1"/>
          </p:cNvPicPr>
          <p:nvPr/>
        </p:nvPicPr>
        <p:blipFill>
          <a:blip r:embed="rId5"/>
          <a:stretch>
            <a:fillRect/>
          </a:stretch>
        </p:blipFill>
        <p:spPr>
          <a:xfrm>
            <a:off x="5504331" y="1064973"/>
            <a:ext cx="2693104" cy="2097741"/>
          </a:xfrm>
          <a:prstGeom prst="rect">
            <a:avLst/>
          </a:prstGeom>
        </p:spPr>
      </p:pic>
      <p:pic>
        <p:nvPicPr>
          <p:cNvPr id="6" name="Picture 5"/>
          <p:cNvPicPr>
            <a:picLocks noChangeAspect="1"/>
          </p:cNvPicPr>
          <p:nvPr/>
        </p:nvPicPr>
        <p:blipFill>
          <a:blip r:embed="rId6"/>
          <a:stretch>
            <a:fillRect/>
          </a:stretch>
        </p:blipFill>
        <p:spPr>
          <a:xfrm>
            <a:off x="5610061" y="3844029"/>
            <a:ext cx="2693104" cy="2097741"/>
          </a:xfrm>
          <a:prstGeom prst="rect">
            <a:avLst/>
          </a:prstGeom>
        </p:spPr>
      </p:pic>
    </p:spTree>
    <p:extLst>
      <p:ext uri="{BB962C8B-B14F-4D97-AF65-F5344CB8AC3E}">
        <p14:creationId xmlns:p14="http://schemas.microsoft.com/office/powerpoint/2010/main" val="125039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5"/>
          <p:cNvSpPr txBox="1">
            <a:spLocks/>
          </p:cNvSpPr>
          <p:nvPr/>
        </p:nvSpPr>
        <p:spPr>
          <a:xfrm>
            <a:off x="1318350" y="1032152"/>
            <a:ext cx="9397635" cy="3629495"/>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On arrival, you are greeted by Mrs Dianne Jones, who is approximately 35 years of age and appears a little upset.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She explains that her daughter is in the kitchen/ dining area.</a:t>
            </a:r>
          </a:p>
          <a:p>
            <a:pPr marL="0" marR="0" lvl="0" indent="0" algn="l" defTabSz="914400" rtl="0" eaLnBrk="1" fontAlgn="auto" latinLnBrk="0" hangingPunct="1">
              <a:lnSpc>
                <a:spcPct val="150000"/>
              </a:lnSpc>
              <a:spcBef>
                <a:spcPts val="1200"/>
              </a:spcBef>
              <a:spcAft>
                <a:spcPts val="200"/>
              </a:spcAft>
              <a:buClr>
                <a:srgbClr val="E48312"/>
              </a:buClr>
              <a:buSzPct val="100000"/>
              <a:buNone/>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ea typeface="+mn-ea"/>
                <a:cs typeface="+mn-cs"/>
              </a:rPr>
              <a:t>You enter the kitchen/ dining area where you find Sally Jones sat on a chair next to a table.</a:t>
            </a:r>
          </a:p>
        </p:txBody>
      </p:sp>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Arrival at the address of the caller</a:t>
            </a:r>
            <a:endParaRPr lang="en-GB" sz="3200" b="1" dirty="0">
              <a:solidFill>
                <a:schemeClr val="bg1"/>
              </a:solidFill>
            </a:endParaRPr>
          </a:p>
        </p:txBody>
      </p:sp>
      <p:sp>
        <p:nvSpPr>
          <p:cNvPr id="2" name="Rectangle 1"/>
          <p:cNvSpPr/>
          <p:nvPr/>
        </p:nvSpPr>
        <p:spPr>
          <a:xfrm>
            <a:off x="2274701" y="5039743"/>
            <a:ext cx="7484934" cy="671851"/>
          </a:xfrm>
          <a:prstGeom prst="rect">
            <a:avLst/>
          </a:prstGeom>
          <a:solidFill>
            <a:schemeClr val="accent1">
              <a:lumMod val="20000"/>
              <a:lumOff val="80000"/>
            </a:schemeClr>
          </a:solidFill>
        </p:spPr>
        <p:txBody>
          <a:bodyPr wrap="none">
            <a:spAutoFit/>
          </a:bodyPr>
          <a:lstStyle/>
          <a:p>
            <a:pPr algn="ctr">
              <a:lnSpc>
                <a:spcPct val="150000"/>
              </a:lnSpc>
              <a:buClr>
                <a:srgbClr val="E48312"/>
              </a:buClr>
              <a:defRPr/>
            </a:pPr>
            <a:r>
              <a:rPr lang="en-GB" sz="2800" b="1" dirty="0">
                <a:solidFill>
                  <a:srgbClr val="002060"/>
                </a:solidFill>
              </a:rPr>
              <a:t>What questions would you like to ask Mrs Jones?</a:t>
            </a:r>
          </a:p>
        </p:txBody>
      </p:sp>
    </p:spTree>
    <p:extLst>
      <p:ext uri="{BB962C8B-B14F-4D97-AF65-F5344CB8AC3E}">
        <p14:creationId xmlns:p14="http://schemas.microsoft.com/office/powerpoint/2010/main" val="262657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18350" y="1288489"/>
            <a:ext cx="9397635" cy="413093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Methods for identifying and locating witnesses: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viewing CCTV				- anniversary appeals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house-to-house enquiries			- financial investigation</a:t>
            </a:r>
            <a:r>
              <a:rPr kumimoji="0" lang="en-GB" sz="2400" b="0" i="0" u="none" strike="noStrike" kern="1200" cap="none" spc="0" normalizeH="0" noProof="0" dirty="0" smtClean="0">
                <a:ln>
                  <a:noFill/>
                </a:ln>
                <a:solidFill>
                  <a:schemeClr val="tx1"/>
                </a:solidFill>
                <a:effectLst/>
                <a:uLnTx/>
                <a:uFillTx/>
                <a:latin typeface="Calibri" panose="020F0502020204030204"/>
                <a:ea typeface="+mn-ea"/>
                <a:cs typeface="+mn-cs"/>
              </a:rPr>
              <a:t>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suspect interviews				- social media</a:t>
            </a:r>
          </a:p>
          <a:p>
            <a:pPr lvl="0">
              <a:buClr>
                <a:srgbClr val="E48312"/>
              </a:buClr>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open-source internet search tools		- </a:t>
            </a:r>
            <a:r>
              <a:rPr lang="en-GB" sz="2400" dirty="0">
                <a:solidFill>
                  <a:schemeClr val="tx1"/>
                </a:solidFill>
              </a:rPr>
              <a:t>interview with victims and </a:t>
            </a:r>
            <a:r>
              <a:rPr lang="en-GB" sz="2400" dirty="0" smtClean="0">
                <a:solidFill>
                  <a:schemeClr val="tx1"/>
                </a:solidFill>
              </a:rPr>
              <a:t>							  other witnesses                           - </a:t>
            </a:r>
            <a:r>
              <a:rPr lang="en-GB" sz="2400" dirty="0">
                <a:solidFill>
                  <a:schemeClr val="tx1"/>
                </a:solidFill>
              </a:rPr>
              <a:t>media appeals</a:t>
            </a:r>
            <a:endParaRPr kumimoji="0" lang="en-GB" sz="24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Identifying and Locating Witnesses</a:t>
            </a:r>
            <a:endParaRPr lang="en-GB" sz="3200" b="1" dirty="0">
              <a:solidFill>
                <a:schemeClr val="bg1"/>
              </a:solidFill>
            </a:endParaRPr>
          </a:p>
        </p:txBody>
      </p:sp>
    </p:spTree>
    <p:extLst>
      <p:ext uri="{BB962C8B-B14F-4D97-AF65-F5344CB8AC3E}">
        <p14:creationId xmlns:p14="http://schemas.microsoft.com/office/powerpoint/2010/main" val="90897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5"/>
          <p:cNvSpPr txBox="1">
            <a:spLocks/>
          </p:cNvSpPr>
          <p:nvPr/>
        </p:nvSpPr>
        <p:spPr>
          <a:xfrm>
            <a:off x="1490571" y="1214917"/>
            <a:ext cx="9225414" cy="294470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rPr>
              <a:t>You enter the kitchen/ dining area where you find Sally Jones sat on a chair next to a table.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800" b="0" i="0" u="none" strike="noStrike" kern="1200" cap="none" spc="0" normalizeH="0" baseline="0" noProof="0" dirty="0" smtClean="0">
                <a:ln>
                  <a:noFill/>
                </a:ln>
                <a:solidFill>
                  <a:schemeClr val="tx1"/>
                </a:solidFill>
                <a:effectLst/>
                <a:uLnTx/>
                <a:uFillTx/>
                <a:latin typeface="Calibri" panose="020F0502020204030204"/>
              </a:rPr>
              <a:t>Sally is clearly upset. She has bloodshot eyes and has been crying. She is visibly shaking.</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800" b="0" i="0" u="none" strike="noStrike" kern="1200" cap="none" spc="0" normalizeH="0" baseline="0" noProof="0" dirty="0" smtClean="0">
              <a:ln>
                <a:noFill/>
              </a:ln>
              <a:solidFill>
                <a:schemeClr val="tx1"/>
              </a:solidFill>
              <a:effectLst/>
              <a:uLnTx/>
              <a:uFillTx/>
              <a:latin typeface="Calibri" panose="020F0502020204030204"/>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Locating the Victim</a:t>
            </a:r>
            <a:endParaRPr lang="en-GB" sz="3200" b="1" dirty="0">
              <a:solidFill>
                <a:schemeClr val="bg1"/>
              </a:solidFill>
            </a:endParaRPr>
          </a:p>
        </p:txBody>
      </p:sp>
      <p:sp>
        <p:nvSpPr>
          <p:cNvPr id="2" name="Rectangle 1"/>
          <p:cNvSpPr/>
          <p:nvPr/>
        </p:nvSpPr>
        <p:spPr>
          <a:xfrm>
            <a:off x="2436184" y="4645297"/>
            <a:ext cx="7334187" cy="671851"/>
          </a:xfrm>
          <a:prstGeom prst="rect">
            <a:avLst/>
          </a:prstGeom>
          <a:solidFill>
            <a:schemeClr val="accent1">
              <a:lumMod val="20000"/>
              <a:lumOff val="80000"/>
            </a:schemeClr>
          </a:solidFill>
        </p:spPr>
        <p:txBody>
          <a:bodyPr wrap="none">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800" b="1" dirty="0">
                <a:solidFill>
                  <a:srgbClr val="002060"/>
                </a:solidFill>
              </a:rPr>
              <a:t>How would you start a conversation with Sally?</a:t>
            </a:r>
          </a:p>
        </p:txBody>
      </p:sp>
    </p:spTree>
    <p:extLst>
      <p:ext uri="{BB962C8B-B14F-4D97-AF65-F5344CB8AC3E}">
        <p14:creationId xmlns:p14="http://schemas.microsoft.com/office/powerpoint/2010/main" val="392953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18350" y="2187586"/>
            <a:ext cx="9397635" cy="923330"/>
          </a:xfrm>
          <a:prstGeom prst="rect">
            <a:avLst/>
          </a:prstGeom>
          <a:solidFill>
            <a:srgbClr val="002060"/>
          </a:solidFill>
        </p:spPr>
        <p:txBody>
          <a:bodyPr wrap="square" rtlCol="0">
            <a:spAutoFit/>
          </a:bodyPr>
          <a:lstStyle/>
          <a:p>
            <a:pPr algn="ctr"/>
            <a:r>
              <a:rPr lang="en-GB" sz="5400" b="1" dirty="0" smtClean="0">
                <a:solidFill>
                  <a:schemeClr val="bg1"/>
                </a:solidFill>
              </a:rPr>
              <a:t>Investigative Strategies</a:t>
            </a:r>
            <a:endParaRPr lang="en-GB" sz="5400" b="1" dirty="0">
              <a:solidFill>
                <a:schemeClr val="bg1"/>
              </a:solidFill>
            </a:endParaRPr>
          </a:p>
        </p:txBody>
      </p:sp>
    </p:spTree>
    <p:extLst>
      <p:ext uri="{BB962C8B-B14F-4D97-AF65-F5344CB8AC3E}">
        <p14:creationId xmlns:p14="http://schemas.microsoft.com/office/powerpoint/2010/main" val="21155107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6480" y="1073880"/>
            <a:ext cx="4176752" cy="4176752"/>
          </a:xfrm>
          <a:prstGeom prst="rect">
            <a:avLst/>
          </a:prstGeom>
        </p:spPr>
      </p:pic>
      <p:sp>
        <p:nvSpPr>
          <p:cNvPr id="4" name="Content Placeholder 3"/>
          <p:cNvSpPr txBox="1">
            <a:spLocks/>
          </p:cNvSpPr>
          <p:nvPr/>
        </p:nvSpPr>
        <p:spPr>
          <a:xfrm>
            <a:off x="2652093" y="1356548"/>
            <a:ext cx="3134387" cy="361141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a:buClrTx/>
              <a:buFont typeface="Wingdings" panose="05000000000000000000" pitchFamily="2" charset="2"/>
              <a:buChar char="Ø"/>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Forensic</a:t>
            </a:r>
          </a:p>
          <a:p>
            <a:pPr>
              <a:buClrTx/>
              <a:buFont typeface="Wingdings" panose="05000000000000000000" pitchFamily="2" charset="2"/>
              <a:buChar char="Ø"/>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Exhibits</a:t>
            </a:r>
          </a:p>
          <a:p>
            <a:pPr>
              <a:buClrTx/>
              <a:buFont typeface="Wingdings" panose="05000000000000000000" pitchFamily="2" charset="2"/>
              <a:buChar char="Ø"/>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Scene </a:t>
            </a:r>
          </a:p>
          <a:p>
            <a:pPr>
              <a:buClrTx/>
              <a:buFont typeface="Wingdings" panose="05000000000000000000" pitchFamily="2" charset="2"/>
              <a:buChar char="Ø"/>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Evidence</a:t>
            </a:r>
          </a:p>
          <a:p>
            <a:pPr>
              <a:buClrTx/>
              <a:buFont typeface="Wingdings" panose="05000000000000000000" pitchFamily="2" charset="2"/>
              <a:buChar char="Ø"/>
              <a:defRPr/>
            </a:pPr>
            <a:r>
              <a:rPr kumimoji="0" lang="en-GB" sz="3200" b="1" i="0" u="none" strike="noStrike" kern="1200" cap="none" spc="0" normalizeH="0" baseline="0" noProof="0" dirty="0" smtClean="0">
                <a:ln>
                  <a:noFill/>
                </a:ln>
                <a:solidFill>
                  <a:schemeClr val="tx1"/>
                </a:solidFill>
                <a:effectLst/>
                <a:uLnTx/>
                <a:uFillTx/>
                <a:latin typeface="Calibri" panose="020F0502020204030204"/>
                <a:ea typeface="+mn-ea"/>
                <a:cs typeface="+mn-cs"/>
              </a:rPr>
              <a:t>Suspect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Where else will you get the material?</a:t>
            </a:r>
            <a:endParaRPr lang="en-GB" sz="3200" b="1" dirty="0">
              <a:solidFill>
                <a:schemeClr val="bg1"/>
              </a:solidFill>
            </a:endParaRPr>
          </a:p>
        </p:txBody>
      </p:sp>
    </p:spTree>
    <p:extLst>
      <p:ext uri="{BB962C8B-B14F-4D97-AF65-F5344CB8AC3E}">
        <p14:creationId xmlns:p14="http://schemas.microsoft.com/office/powerpoint/2010/main" val="386830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3713179" y="1326778"/>
            <a:ext cx="4607976" cy="458992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Search</a:t>
            </a:r>
            <a:endPar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house-to-house enquiries</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Intelligence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strategy</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Passive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data generators</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Financial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investigation</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Communications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strategy</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Physical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evidence</a:t>
            </a:r>
          </a:p>
          <a:p>
            <a:pPr marL="0" marR="0" lvl="0" indent="0" algn="ctr" defTabSz="914400" rtl="0" eaLnBrk="1" fontAlgn="auto" latinLnBrk="0" hangingPunct="1">
              <a:lnSpc>
                <a:spcPct val="90000"/>
              </a:lnSpc>
              <a:spcBef>
                <a:spcPts val="1200"/>
              </a:spcBef>
              <a:spcAft>
                <a:spcPts val="200"/>
              </a:spcAft>
              <a:buClrTx/>
              <a:buSzPct val="100000"/>
              <a:buNone/>
              <a:tabLst/>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ANPR</a:t>
            </a:r>
            <a:endParaRPr kumimoji="0" lang="en-GB"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TextBox 2"/>
          <p:cNvSpPr txBox="1"/>
          <p:nvPr/>
        </p:nvSpPr>
        <p:spPr>
          <a:xfrm>
            <a:off x="1318349" y="470151"/>
            <a:ext cx="9397635" cy="523220"/>
          </a:xfrm>
          <a:prstGeom prst="rect">
            <a:avLst/>
          </a:prstGeom>
          <a:solidFill>
            <a:srgbClr val="002060"/>
          </a:solidFill>
        </p:spPr>
        <p:txBody>
          <a:bodyPr wrap="square" rtlCol="0">
            <a:spAutoFit/>
          </a:bodyPr>
          <a:lstStyle/>
          <a:p>
            <a:pPr algn="ctr"/>
            <a:r>
              <a:rPr lang="en-GB" sz="2800" b="1" dirty="0" smtClean="0">
                <a:solidFill>
                  <a:schemeClr val="bg1"/>
                </a:solidFill>
              </a:rPr>
              <a:t>Strategies to Assist in Gathering </a:t>
            </a:r>
            <a:r>
              <a:rPr lang="en-GB" sz="2800" b="1" dirty="0">
                <a:solidFill>
                  <a:schemeClr val="bg1"/>
                </a:solidFill>
              </a:rPr>
              <a:t>M</a:t>
            </a:r>
            <a:r>
              <a:rPr lang="en-GB" sz="2800" b="1" dirty="0" smtClean="0">
                <a:solidFill>
                  <a:schemeClr val="bg1"/>
                </a:solidFill>
              </a:rPr>
              <a:t>aterial</a:t>
            </a:r>
            <a:endParaRPr lang="en-GB" sz="2800" b="1" dirty="0">
              <a:solidFill>
                <a:schemeClr val="bg1"/>
              </a:solidFill>
            </a:endParaRPr>
          </a:p>
        </p:txBody>
      </p:sp>
    </p:spTree>
    <p:extLst>
      <p:ext uri="{BB962C8B-B14F-4D97-AF65-F5344CB8AC3E}">
        <p14:creationId xmlns:p14="http://schemas.microsoft.com/office/powerpoint/2010/main" val="3582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fade">
                                      <p:cBhvr>
                                        <p:cTn id="42"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18350" y="1648091"/>
            <a:ext cx="5633768" cy="3611416"/>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Managing scenes</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Identifying scenes</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Securing the scene</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Cross-contamination</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Preserving the scene</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Searching and examining the scene</a:t>
            </a:r>
          </a:p>
          <a:p>
            <a:pPr marL="0" indent="0">
              <a:buClrTx/>
              <a:buNone/>
              <a:defRPr/>
            </a:pP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Releasing the scene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52118" y="1648091"/>
            <a:ext cx="3626235" cy="3611416"/>
          </a:xfrm>
          <a:prstGeom prst="rect">
            <a:avLst/>
          </a:prstGeom>
        </p:spPr>
      </p:pic>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The Scene</a:t>
            </a:r>
            <a:endParaRPr lang="en-GB" sz="3200" b="1" dirty="0">
              <a:solidFill>
                <a:schemeClr val="bg1"/>
              </a:solidFill>
            </a:endParaRPr>
          </a:p>
        </p:txBody>
      </p:sp>
    </p:spTree>
    <p:extLst>
      <p:ext uri="{BB962C8B-B14F-4D97-AF65-F5344CB8AC3E}">
        <p14:creationId xmlns:p14="http://schemas.microsoft.com/office/powerpoint/2010/main" val="338640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57836" y="897541"/>
            <a:ext cx="10040470" cy="5019166"/>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800" dirty="0" smtClean="0">
                <a:solidFill>
                  <a:schemeClr val="tx1"/>
                </a:solidFill>
                <a:latin typeface="Calibri" panose="020F0502020204030204"/>
              </a:rPr>
              <a:t>The b</a:t>
            </a:r>
            <a:r>
              <a:rPr kumimoji="0" lang="en-GB" sz="2800" i="0" u="none" strike="noStrike" kern="1200" cap="none" spc="0" normalizeH="0" baseline="0" noProof="0" dirty="0" err="1" smtClean="0">
                <a:ln>
                  <a:noFill/>
                </a:ln>
                <a:solidFill>
                  <a:schemeClr val="tx1"/>
                </a:solidFill>
                <a:effectLst/>
                <a:uLnTx/>
                <a:uFillTx/>
                <a:latin typeface="Calibri" panose="020F0502020204030204"/>
                <a:ea typeface="+mn-ea"/>
                <a:cs typeface="+mn-cs"/>
              </a:rPr>
              <a:t>est</a:t>
            </a:r>
            <a:r>
              <a:rPr kumimoji="0" lang="en-GB" sz="2800" i="0" u="none" strike="noStrike" kern="1200" cap="none" spc="0" normalizeH="0" baseline="0" noProof="0" dirty="0" smtClean="0">
                <a:ln>
                  <a:noFill/>
                </a:ln>
                <a:solidFill>
                  <a:schemeClr val="tx1"/>
                </a:solidFill>
                <a:effectLst/>
                <a:uLnTx/>
                <a:uFillTx/>
                <a:latin typeface="Calibri" panose="020F0502020204030204"/>
                <a:ea typeface="+mn-ea"/>
                <a:cs typeface="+mn-cs"/>
              </a:rPr>
              <a:t> evidence is </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primary </a:t>
            </a:r>
            <a:r>
              <a:rPr kumimoji="0" lang="en-GB" sz="2800" i="0" u="none" strike="noStrike" kern="1200" cap="none" spc="0" normalizeH="0" baseline="0" noProof="0" dirty="0" smtClean="0">
                <a:ln>
                  <a:noFill/>
                </a:ln>
                <a:solidFill>
                  <a:schemeClr val="tx1"/>
                </a:solidFill>
                <a:effectLst/>
                <a:uLnTx/>
                <a:uFillTx/>
                <a:latin typeface="Calibri" panose="020F0502020204030204"/>
                <a:ea typeface="+mn-ea"/>
                <a:cs typeface="+mn-cs"/>
              </a:rPr>
              <a:t>or</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direct </a:t>
            </a:r>
            <a:r>
              <a:rPr kumimoji="0" lang="en-GB" sz="2800" i="0" u="none" strike="noStrike" kern="1200" cap="none" spc="0" normalizeH="0" baseline="0" noProof="0" dirty="0" smtClean="0">
                <a:ln>
                  <a:noFill/>
                </a:ln>
                <a:solidFill>
                  <a:schemeClr val="tx1"/>
                </a:solidFill>
                <a:effectLst/>
                <a:uLnTx/>
                <a:uFillTx/>
                <a:latin typeface="Calibri" panose="020F0502020204030204"/>
                <a:ea typeface="+mn-ea"/>
                <a:cs typeface="+mn-cs"/>
              </a:rPr>
              <a:t>evidence</a:t>
            </a:r>
            <a:r>
              <a:rPr kumimoji="0" lang="en-GB" sz="2800" b="1" i="0" u="none" strike="noStrike" kern="1200" cap="none" spc="0" normalizeH="0" baseline="0" noProof="0" dirty="0" smtClean="0">
                <a:ln>
                  <a:noFill/>
                </a:ln>
                <a:solidFill>
                  <a:schemeClr val="tx1"/>
                </a:solidFill>
                <a:effectLst/>
                <a:uLnTx/>
                <a:uFillTx/>
                <a:latin typeface="Calibri" panose="020F0502020204030204"/>
                <a:ea typeface="+mn-ea"/>
                <a:cs typeface="+mn-cs"/>
              </a:rPr>
              <a:t>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1" i="0" u="none" strike="noStrike" kern="1200" cap="none" spc="0" normalizeH="0" baseline="0" noProof="0" dirty="0" smtClean="0">
                <a:ln>
                  <a:noFill/>
                </a:ln>
                <a:solidFill>
                  <a:srgbClr val="FF0000"/>
                </a:solidFill>
                <a:effectLst/>
                <a:uLnTx/>
                <a:uFillTx/>
                <a:latin typeface="Calibri" panose="020F0502020204030204"/>
                <a:ea typeface="+mn-ea"/>
                <a:cs typeface="+mn-cs"/>
              </a:rPr>
              <a:t>Primary evidence </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is an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original document</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 or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a statement </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about its contents.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1" i="0" u="none" strike="noStrike" kern="1200" cap="none" spc="0" normalizeH="0" baseline="0" noProof="0" dirty="0" smtClean="0">
                <a:ln>
                  <a:noFill/>
                </a:ln>
                <a:solidFill>
                  <a:srgbClr val="FF0000"/>
                </a:solidFill>
                <a:effectLst/>
                <a:uLnTx/>
                <a:uFillTx/>
                <a:latin typeface="Calibri" panose="020F0502020204030204"/>
                <a:ea typeface="+mn-ea"/>
                <a:cs typeface="+mn-cs"/>
              </a:rPr>
              <a:t>Direct evidence </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is evidence that is known personally to the witness because they have personal experience through their senses e.g. something they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saw, heard</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 or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touched</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300" b="1" i="0" u="none" strike="noStrike" kern="1200" cap="none" spc="0" normalizeH="0" baseline="0" noProof="0" dirty="0" smtClean="0">
                <a:ln>
                  <a:noFill/>
                </a:ln>
                <a:solidFill>
                  <a:srgbClr val="FF0000"/>
                </a:solidFill>
                <a:effectLst/>
                <a:uLnTx/>
                <a:uFillTx/>
                <a:latin typeface="Calibri" panose="020F0502020204030204"/>
                <a:ea typeface="+mn-ea"/>
                <a:cs typeface="+mn-cs"/>
              </a:rPr>
              <a:t>Secondary evidence </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is evidence that has been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reproduced from an original document</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 or </a:t>
            </a:r>
            <a:r>
              <a:rPr kumimoji="0" lang="en-GB" sz="2300" b="1" i="0" u="none" strike="noStrike" kern="1200" cap="none" spc="0" normalizeH="0" baseline="0" noProof="0" dirty="0" smtClean="0">
                <a:ln>
                  <a:noFill/>
                </a:ln>
                <a:solidFill>
                  <a:schemeClr val="tx1"/>
                </a:solidFill>
                <a:effectLst/>
                <a:uLnTx/>
                <a:uFillTx/>
                <a:latin typeface="Calibri" panose="020F0502020204030204"/>
                <a:ea typeface="+mn-ea"/>
                <a:cs typeface="+mn-cs"/>
              </a:rPr>
              <a:t>substituted for an original item</a:t>
            </a:r>
            <a:r>
              <a:rPr lang="en-GB" sz="2300" dirty="0">
                <a:solidFill>
                  <a:schemeClr val="tx1"/>
                </a:solidFill>
                <a:latin typeface="Calibri" panose="020F0502020204030204"/>
              </a:rPr>
              <a:t> </a:t>
            </a:r>
            <a:r>
              <a:rPr lang="en-GB" sz="2300" dirty="0" smtClean="0">
                <a:solidFill>
                  <a:schemeClr val="tx1"/>
                </a:solidFill>
                <a:latin typeface="Calibri" panose="020F0502020204030204"/>
              </a:rPr>
              <a:t>e.g.</a:t>
            </a:r>
            <a:r>
              <a:rPr kumimoji="0" lang="en-GB" sz="2300" i="0" u="none" strike="noStrike" kern="1200" cap="none" spc="0" normalizeH="0" baseline="0" noProof="0" dirty="0" smtClean="0">
                <a:ln>
                  <a:noFill/>
                </a:ln>
                <a:solidFill>
                  <a:schemeClr val="tx1"/>
                </a:solidFill>
                <a:effectLst/>
                <a:uLnTx/>
                <a:uFillTx/>
                <a:latin typeface="Calibri" panose="020F0502020204030204"/>
                <a:ea typeface="+mn-ea"/>
                <a:cs typeface="+mn-cs"/>
              </a:rPr>
              <a:t> a photocopy of a document or photograph would be considered secondary evidence</a:t>
            </a: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endParaRPr kumimoji="0" lang="en-GB" sz="20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Evidence</a:t>
            </a:r>
            <a:endParaRPr lang="en-GB" sz="3200" b="1" dirty="0">
              <a:solidFill>
                <a:schemeClr val="bg1"/>
              </a:solidFill>
            </a:endParaRPr>
          </a:p>
        </p:txBody>
      </p:sp>
    </p:spTree>
    <p:extLst>
      <p:ext uri="{BB962C8B-B14F-4D97-AF65-F5344CB8AC3E}">
        <p14:creationId xmlns:p14="http://schemas.microsoft.com/office/powerpoint/2010/main" val="409143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18350" y="1363706"/>
            <a:ext cx="8973132" cy="442749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You need to be able to show how the evidence was seized, including:</a:t>
            </a:r>
          </a:p>
          <a:p>
            <a:pPr marL="285750" marR="0" lvl="0" indent="-285750" algn="l" defTabSz="457200" rtl="0" eaLnBrk="1" fontAlgn="auto" latinLnBrk="0" hangingPunct="1">
              <a:lnSpc>
                <a:spcPct val="150000"/>
              </a:lnSpc>
              <a:spcBef>
                <a:spcPts val="1200"/>
              </a:spcBef>
              <a:spcAft>
                <a:spcPts val="200"/>
              </a:spcAft>
              <a:buClrTx/>
              <a:buSzPct val="100000"/>
              <a:buFont typeface="Arial" panose="020B0604020202020204" pitchFamily="34" charset="0"/>
              <a:buChar char="•"/>
              <a:tabLst/>
              <a:defRPr/>
            </a:pPr>
            <a:r>
              <a:rPr lang="en-GB" sz="2400" b="1" dirty="0">
                <a:solidFill>
                  <a:srgbClr val="0070C0"/>
                </a:solidFill>
                <a:latin typeface="Calibri" panose="020F0502020204030204"/>
              </a:rPr>
              <a:t>W</a:t>
            </a:r>
            <a:r>
              <a:rPr kumimoji="0" lang="en-GB" sz="2400" b="1" i="0" u="none" strike="noStrike" kern="1200" cap="none" spc="0" normalizeH="0" baseline="0" noProof="0" dirty="0" smtClean="0">
                <a:ln>
                  <a:noFill/>
                </a:ln>
                <a:solidFill>
                  <a:srgbClr val="0070C0"/>
                </a:solidFill>
                <a:effectLst/>
                <a:uLnTx/>
                <a:uFillTx/>
                <a:latin typeface="Calibri" panose="020F0502020204030204"/>
              </a:rPr>
              <a:t>here</a:t>
            </a: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 it was found</a:t>
            </a:r>
          </a:p>
          <a:p>
            <a:pPr marL="285750" marR="0" lvl="0" indent="-285750" algn="l" defTabSz="457200" rtl="0" eaLnBrk="1" fontAlgn="auto" latinLnBrk="0" hangingPunct="1">
              <a:lnSpc>
                <a:spcPct val="150000"/>
              </a:lnSpc>
              <a:spcBef>
                <a:spcPts val="1200"/>
              </a:spcBef>
              <a:spcAft>
                <a:spcPts val="200"/>
              </a:spcAft>
              <a:buClrTx/>
              <a:buSzPct val="100000"/>
              <a:buFont typeface="Arial" panose="020B0604020202020204" pitchFamily="34" charset="0"/>
              <a:buChar char="•"/>
              <a:tabLst/>
              <a:defRPr/>
            </a:pPr>
            <a:r>
              <a:rPr lang="en-GB" sz="2400" b="1" dirty="0">
                <a:solidFill>
                  <a:srgbClr val="0070C0"/>
                </a:solidFill>
                <a:latin typeface="Calibri" panose="020F0502020204030204"/>
              </a:rPr>
              <a:t>W</a:t>
            </a:r>
            <a:r>
              <a:rPr kumimoji="0" lang="en-GB" sz="2400" b="1" i="0" u="none" strike="noStrike" kern="1200" cap="none" spc="0" normalizeH="0" baseline="0" noProof="0" dirty="0" smtClean="0">
                <a:ln>
                  <a:noFill/>
                </a:ln>
                <a:solidFill>
                  <a:srgbClr val="0070C0"/>
                </a:solidFill>
                <a:effectLst/>
                <a:uLnTx/>
                <a:uFillTx/>
                <a:latin typeface="Calibri" panose="020F0502020204030204"/>
              </a:rPr>
              <a:t>here</a:t>
            </a: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 it was seized</a:t>
            </a:r>
          </a:p>
          <a:p>
            <a:pPr marL="285750" marR="0" lvl="0" indent="-285750" algn="l" defTabSz="457200" rtl="0" eaLnBrk="1" fontAlgn="auto" latinLnBrk="0" hangingPunct="1">
              <a:lnSpc>
                <a:spcPct val="150000"/>
              </a:lnSpc>
              <a:spcBef>
                <a:spcPts val="1200"/>
              </a:spcBef>
              <a:spcAft>
                <a:spcPts val="200"/>
              </a:spcAft>
              <a:buClrTx/>
              <a:buSzPct val="100000"/>
              <a:buFont typeface="Arial" panose="020B0604020202020204" pitchFamily="34" charset="0"/>
              <a:buChar char="•"/>
              <a:tabLst/>
              <a:defRPr/>
            </a:pP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the </a:t>
            </a:r>
            <a:r>
              <a:rPr kumimoji="0" lang="en-GB" sz="2400" b="1" i="0" u="none" strike="noStrike" kern="1200" cap="none" spc="0" normalizeH="0" baseline="0" noProof="0" dirty="0" smtClean="0">
                <a:ln>
                  <a:noFill/>
                </a:ln>
                <a:solidFill>
                  <a:srgbClr val="0070C0"/>
                </a:solidFill>
                <a:effectLst/>
                <a:uLnTx/>
                <a:uFillTx/>
                <a:latin typeface="Calibri" panose="020F0502020204030204"/>
                <a:ea typeface="+mn-ea"/>
                <a:cs typeface="+mn-cs"/>
              </a:rPr>
              <a:t>time</a:t>
            </a: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 of seizure</a:t>
            </a:r>
          </a:p>
          <a:p>
            <a:pPr marL="285750" marR="0" lvl="0" indent="-285750" algn="l" defTabSz="457200" rtl="0" eaLnBrk="1" fontAlgn="auto" latinLnBrk="0" hangingPunct="1">
              <a:lnSpc>
                <a:spcPct val="150000"/>
              </a:lnSpc>
              <a:spcBef>
                <a:spcPts val="1200"/>
              </a:spcBef>
              <a:spcAft>
                <a:spcPts val="200"/>
              </a:spcAft>
              <a:buClrTx/>
              <a:buSzPct val="100000"/>
              <a:buFont typeface="Arial" panose="020B0604020202020204" pitchFamily="34" charset="0"/>
              <a:buChar char="•"/>
              <a:tabLst/>
              <a:defRPr/>
            </a:pP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the </a:t>
            </a:r>
            <a:r>
              <a:rPr kumimoji="0" lang="en-GB" sz="2400" b="1" i="0" u="none" strike="noStrike" kern="1200" cap="none" spc="0" normalizeH="0" baseline="0" noProof="0" dirty="0" smtClean="0">
                <a:ln>
                  <a:noFill/>
                </a:ln>
                <a:solidFill>
                  <a:srgbClr val="0070C0"/>
                </a:solidFill>
                <a:effectLst/>
                <a:uLnTx/>
                <a:uFillTx/>
                <a:latin typeface="Calibri" panose="020F0502020204030204"/>
                <a:ea typeface="+mn-ea"/>
                <a:cs typeface="+mn-cs"/>
              </a:rPr>
              <a:t>date</a:t>
            </a: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 it was seized</a:t>
            </a:r>
          </a:p>
          <a:p>
            <a:pPr marL="285750" marR="0" lvl="0" indent="-285750" algn="l" defTabSz="457200" rtl="0" eaLnBrk="1" fontAlgn="auto" latinLnBrk="0" hangingPunct="1">
              <a:lnSpc>
                <a:spcPct val="150000"/>
              </a:lnSpc>
              <a:spcBef>
                <a:spcPts val="1200"/>
              </a:spcBef>
              <a:spcAft>
                <a:spcPts val="200"/>
              </a:spcAft>
              <a:buClrTx/>
              <a:buSzPct val="100000"/>
              <a:buFont typeface="Arial" panose="020B0604020202020204" pitchFamily="34" charset="0"/>
              <a:buChar char="•"/>
              <a:tabLst/>
              <a:defRPr/>
            </a:pPr>
            <a:r>
              <a:rPr lang="en-GB" sz="2400" b="1" dirty="0">
                <a:solidFill>
                  <a:srgbClr val="0070C0"/>
                </a:solidFill>
                <a:latin typeface="Calibri" panose="020F0502020204030204"/>
              </a:rPr>
              <a:t>W</a:t>
            </a:r>
            <a:r>
              <a:rPr kumimoji="0" lang="en-GB" sz="2400" b="1" i="0" u="none" strike="noStrike" kern="1200" cap="none" spc="0" normalizeH="0" baseline="0" noProof="0" dirty="0" err="1" smtClean="0">
                <a:ln>
                  <a:noFill/>
                </a:ln>
                <a:solidFill>
                  <a:srgbClr val="0070C0"/>
                </a:solidFill>
                <a:effectLst/>
                <a:uLnTx/>
                <a:uFillTx/>
                <a:latin typeface="Calibri" panose="020F0502020204030204"/>
                <a:ea typeface="+mn-ea"/>
                <a:cs typeface="+mn-cs"/>
              </a:rPr>
              <a:t>ho</a:t>
            </a:r>
            <a:r>
              <a:rPr kumimoji="0" lang="en-GB" sz="2400" i="0" u="none" strike="noStrike" kern="1200" cap="none" spc="0" normalizeH="0" baseline="0" noProof="0" dirty="0" smtClean="0">
                <a:ln>
                  <a:noFill/>
                </a:ln>
                <a:solidFill>
                  <a:srgbClr val="000000"/>
                </a:solidFill>
                <a:effectLst/>
                <a:uLnTx/>
                <a:uFillTx/>
                <a:latin typeface="Calibri" panose="020F0502020204030204"/>
                <a:ea typeface="+mn-ea"/>
                <a:cs typeface="+mn-cs"/>
              </a:rPr>
              <a:t> it was seized by, and what was done with it after it was seized</a:t>
            </a:r>
            <a:r>
              <a:rPr kumimoji="0" lang="en-GB" sz="2400" b="1" i="0" u="none" strike="noStrike" kern="1200" cap="none" spc="0" normalizeH="0" baseline="0" noProof="0" dirty="0" smtClean="0">
                <a:ln>
                  <a:noFill/>
                </a:ln>
                <a:solidFill>
                  <a:srgbClr val="000000"/>
                </a:solidFill>
                <a:effectLst/>
                <a:uLnTx/>
                <a:uFillTx/>
                <a:latin typeface="Calibri" panose="020F0502020204030204"/>
                <a:ea typeface="+mn-ea"/>
                <a:cs typeface="+mn-cs"/>
              </a:rPr>
              <a:t>.</a:t>
            </a:r>
            <a:endParaRPr kumimoji="0" lang="en-GB" sz="2400" b="1"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smtClean="0">
                <a:solidFill>
                  <a:schemeClr val="bg1"/>
                </a:solidFill>
              </a:rPr>
              <a:t>Chain of Evidence</a:t>
            </a:r>
            <a:endParaRPr lang="en-GB" sz="3600" b="1" dirty="0">
              <a:solidFill>
                <a:schemeClr val="bg1"/>
              </a:solidFill>
            </a:endParaRPr>
          </a:p>
        </p:txBody>
      </p:sp>
      <p:pic>
        <p:nvPicPr>
          <p:cNvPr id="6" name="Picture 5"/>
          <p:cNvPicPr>
            <a:picLocks noChangeAspect="1"/>
          </p:cNvPicPr>
          <p:nvPr/>
        </p:nvPicPr>
        <p:blipFill>
          <a:blip r:embed="rId4"/>
          <a:stretch>
            <a:fillRect/>
          </a:stretch>
        </p:blipFill>
        <p:spPr>
          <a:xfrm>
            <a:off x="6837082" y="2753360"/>
            <a:ext cx="1158240" cy="1158240"/>
          </a:xfrm>
          <a:prstGeom prst="rect">
            <a:avLst/>
          </a:prstGeom>
        </p:spPr>
      </p:pic>
      <p:pic>
        <p:nvPicPr>
          <p:cNvPr id="7" name="Picture 6"/>
          <p:cNvPicPr>
            <a:picLocks noChangeAspect="1"/>
          </p:cNvPicPr>
          <p:nvPr/>
        </p:nvPicPr>
        <p:blipFill rotWithShape="1">
          <a:blip r:embed="rId5"/>
          <a:srcRect l="17264" r="14322"/>
          <a:stretch/>
        </p:blipFill>
        <p:spPr>
          <a:xfrm>
            <a:off x="8356904" y="3332480"/>
            <a:ext cx="1381760" cy="1351116"/>
          </a:xfrm>
          <a:prstGeom prst="rect">
            <a:avLst/>
          </a:prstGeom>
        </p:spPr>
      </p:pic>
      <p:pic>
        <p:nvPicPr>
          <p:cNvPr id="8" name="Picture 7"/>
          <p:cNvPicPr>
            <a:picLocks noChangeAspect="1"/>
          </p:cNvPicPr>
          <p:nvPr/>
        </p:nvPicPr>
        <p:blipFill>
          <a:blip r:embed="rId6"/>
          <a:stretch>
            <a:fillRect/>
          </a:stretch>
        </p:blipFill>
        <p:spPr>
          <a:xfrm>
            <a:off x="5134331" y="2114413"/>
            <a:ext cx="1341169" cy="1218067"/>
          </a:xfrm>
          <a:prstGeom prst="rect">
            <a:avLst/>
          </a:prstGeom>
        </p:spPr>
      </p:pic>
      <p:pic>
        <p:nvPicPr>
          <p:cNvPr id="9" name="Picture 8"/>
          <p:cNvPicPr>
            <a:picLocks noChangeAspect="1"/>
          </p:cNvPicPr>
          <p:nvPr/>
        </p:nvPicPr>
        <p:blipFill>
          <a:blip r:embed="rId7"/>
          <a:stretch>
            <a:fillRect/>
          </a:stretch>
        </p:blipFill>
        <p:spPr>
          <a:xfrm>
            <a:off x="10046738" y="4258627"/>
            <a:ext cx="1338494" cy="1207453"/>
          </a:xfrm>
          <a:prstGeom prst="rect">
            <a:avLst/>
          </a:prstGeom>
        </p:spPr>
      </p:pic>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Effect transition="in" filter="fade">
                                      <p:cBhvr>
                                        <p:cTn id="9" dur="500"/>
                                        <p:tgtEl>
                                          <p:spTgt spid="3">
                                            <p:txEl>
                                              <p:pRg st="1" end="1"/>
                                            </p:txEl>
                                          </p:spTgt>
                                        </p:tgtEl>
                                      </p:cBhvr>
                                    </p:animEffect>
                                  </p:childTnLst>
                                </p:cTn>
                              </p:par>
                              <p:par>
                                <p:cTn id="10" presetID="10"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900634" y="1820468"/>
            <a:ext cx="4710133" cy="263831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Suspect Present</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Identification of suspects</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Arrest- yes or no</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Managing the scene &amp; a suspect</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Cross contamination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Content Placeholder 3"/>
          <p:cNvSpPr txBox="1">
            <a:spLocks/>
          </p:cNvSpPr>
          <p:nvPr/>
        </p:nvSpPr>
        <p:spPr>
          <a:xfrm>
            <a:off x="6484876" y="1809338"/>
            <a:ext cx="4710133" cy="263831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Suspect Not Present</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Identification of suspects</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Risk assessment</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Circulate details</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Cross Contamination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1"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5" name="Content Placeholder 5"/>
          <p:cNvSpPr txBox="1">
            <a:spLocks/>
          </p:cNvSpPr>
          <p:nvPr/>
        </p:nvSpPr>
        <p:spPr>
          <a:xfrm>
            <a:off x="2309422" y="4756067"/>
            <a:ext cx="7415489" cy="625642"/>
          </a:xfrm>
          <a:prstGeom prst="rect">
            <a:avLst/>
          </a:prstGeom>
          <a:solidFill>
            <a:schemeClr val="accent1">
              <a:lumMod val="20000"/>
              <a:lumOff val="80000"/>
            </a:schemeClr>
          </a:solidFill>
        </p:spPr>
        <p:txBody>
          <a:bodyPr vert="horz" lIns="0" tIns="45720" rIns="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With relation to the suspect, what are your intended actions?</a:t>
            </a:r>
            <a:endParaRPr kumimoji="0" lang="en-GB" sz="2800" b="1" i="1" u="none" strike="noStrike" kern="1200" cap="none" spc="0" normalizeH="0" baseline="0" noProof="0" dirty="0" smtClean="0">
              <a:ln>
                <a:noFill/>
              </a:ln>
              <a:solidFill>
                <a:srgbClr val="002060"/>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318350" y="251210"/>
            <a:ext cx="9397635" cy="646331"/>
          </a:xfrm>
          <a:prstGeom prst="rect">
            <a:avLst/>
          </a:prstGeom>
          <a:solidFill>
            <a:srgbClr val="002060"/>
          </a:solidFill>
        </p:spPr>
        <p:txBody>
          <a:bodyPr wrap="square" rtlCol="0">
            <a:spAutoFit/>
          </a:bodyPr>
          <a:lstStyle/>
          <a:p>
            <a:pPr algn="ctr"/>
            <a:r>
              <a:rPr lang="en-GB" sz="3600" b="1" dirty="0" smtClean="0">
                <a:solidFill>
                  <a:schemeClr val="bg1"/>
                </a:solidFill>
              </a:rPr>
              <a:t>The Suspect</a:t>
            </a:r>
            <a:endParaRPr lang="en-GB" sz="3600" b="1" dirty="0">
              <a:solidFill>
                <a:schemeClr val="bg1"/>
              </a:solidFill>
            </a:endParaRPr>
          </a:p>
        </p:txBody>
      </p:sp>
    </p:spTree>
    <p:extLst>
      <p:ext uri="{BB962C8B-B14F-4D97-AF65-F5344CB8AC3E}">
        <p14:creationId xmlns:p14="http://schemas.microsoft.com/office/powerpoint/2010/main" val="3793010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1155393" y="2863403"/>
            <a:ext cx="10058400" cy="923150"/>
          </a:xfrm>
          <a:prstGeom prst="rect">
            <a:avLst/>
          </a:prstGeom>
        </p:spPr>
        <p:txBody>
          <a:bodyPr vert="horz" lIns="91440" tIns="45720" rIns="91440" bIns="45720" rtlCol="0" anchor="b">
            <a:normAutofit lnSpcReduction="10000"/>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sz="6600" b="1" i="0" u="none" strike="noStrike" kern="1200" cap="none" spc="-50" normalizeH="0" baseline="0" noProof="0" dirty="0" smtClean="0">
                <a:ln>
                  <a:noFill/>
                </a:ln>
                <a:solidFill>
                  <a:srgbClr val="000000">
                    <a:lumMod val="85000"/>
                    <a:lumOff val="15000"/>
                  </a:srgbClr>
                </a:solidFill>
                <a:effectLst/>
                <a:uLnTx/>
                <a:uFillTx/>
                <a:latin typeface="Calibri Light" panose="020F0302020204030204"/>
                <a:ea typeface="+mj-ea"/>
                <a:cs typeface="+mj-cs"/>
              </a:rPr>
              <a:t>What powers are available?</a:t>
            </a:r>
            <a:endParaRPr kumimoji="0" lang="en-GB" sz="6600" b="1" i="0" u="none" strike="noStrike" kern="1200" cap="none" spc="-50" normalizeH="0" baseline="0" noProof="0" dirty="0">
              <a:ln>
                <a:noFill/>
              </a:ln>
              <a:solidFill>
                <a:srgbClr val="000000">
                  <a:lumMod val="85000"/>
                  <a:lumOff val="15000"/>
                </a:srgbClr>
              </a:solidFill>
              <a:effectLst/>
              <a:uLnTx/>
              <a:uFillTx/>
              <a:latin typeface="Calibri Light" panose="020F0302020204030204"/>
              <a:ea typeface="+mj-ea"/>
              <a:cs typeface="+mj-cs"/>
            </a:endParaRPr>
          </a:p>
        </p:txBody>
      </p:sp>
      <p:sp>
        <p:nvSpPr>
          <p:cNvPr id="3" name="TextBox 2"/>
          <p:cNvSpPr txBox="1"/>
          <p:nvPr/>
        </p:nvSpPr>
        <p:spPr>
          <a:xfrm>
            <a:off x="1485776" y="1126974"/>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Powers – Options - Actions</a:t>
            </a:r>
            <a:endParaRPr lang="en-GB" sz="3200" b="1" dirty="0">
              <a:solidFill>
                <a:schemeClr val="bg1"/>
              </a:solidFill>
            </a:endParaRPr>
          </a:p>
        </p:txBody>
      </p:sp>
    </p:spTree>
    <p:extLst>
      <p:ext uri="{BB962C8B-B14F-4D97-AF65-F5344CB8AC3E}">
        <p14:creationId xmlns:p14="http://schemas.microsoft.com/office/powerpoint/2010/main" val="14894770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0169" y="1494204"/>
            <a:ext cx="6522156" cy="3668713"/>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476" y="1509399"/>
            <a:ext cx="6959082" cy="3653518"/>
          </a:xfrm>
          <a:prstGeom prst="rect">
            <a:avLst/>
          </a:prstGeom>
        </p:spPr>
      </p:pic>
      <p:sp>
        <p:nvSpPr>
          <p:cNvPr id="7" name="TextBox 6"/>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Options</a:t>
            </a:r>
            <a:endParaRPr lang="en-GB" sz="3200" b="1" dirty="0">
              <a:solidFill>
                <a:schemeClr val="bg1"/>
              </a:solidFill>
            </a:endParaRPr>
          </a:p>
        </p:txBody>
      </p:sp>
    </p:spTree>
    <p:extLst>
      <p:ext uri="{BB962C8B-B14F-4D97-AF65-F5344CB8AC3E}">
        <p14:creationId xmlns:p14="http://schemas.microsoft.com/office/powerpoint/2010/main" val="7022816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0101" y="2704377"/>
            <a:ext cx="4108572" cy="3081429"/>
          </a:xfrm>
          <a:prstGeom prst="rect">
            <a:avLst/>
          </a:prstGeom>
        </p:spPr>
      </p:pic>
      <p:sp>
        <p:nvSpPr>
          <p:cNvPr id="4" name="TextBox 3"/>
          <p:cNvSpPr txBox="1"/>
          <p:nvPr/>
        </p:nvSpPr>
        <p:spPr>
          <a:xfrm>
            <a:off x="781923" y="1574383"/>
            <a:ext cx="2310063" cy="707886"/>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rPr>
              <a:t>Previous knowledge of type of incident</a:t>
            </a:r>
          </a:p>
        </p:txBody>
      </p:sp>
      <p:sp>
        <p:nvSpPr>
          <p:cNvPr id="5" name="TextBox 4"/>
          <p:cNvSpPr txBox="1"/>
          <p:nvPr/>
        </p:nvSpPr>
        <p:spPr>
          <a:xfrm>
            <a:off x="457458" y="3908386"/>
            <a:ext cx="2310063" cy="707886"/>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rPr>
              <a:t>College of Policing website </a:t>
            </a:r>
            <a:r>
              <a:rPr kumimoji="0" lang="en-GB" sz="2000" b="0" i="0" u="none" strike="noStrike" kern="0" cap="none" spc="0" normalizeH="0" baseline="0" noProof="0" dirty="0" err="1" smtClean="0">
                <a:ln>
                  <a:noFill/>
                </a:ln>
                <a:solidFill>
                  <a:srgbClr val="000000"/>
                </a:solidFill>
                <a:effectLst/>
                <a:uLnTx/>
                <a:uFillTx/>
              </a:rPr>
              <a:t>eg</a:t>
            </a:r>
            <a:r>
              <a:rPr kumimoji="0" lang="en-GB" sz="2000" b="0" i="0" u="none" strike="noStrike" kern="0" cap="none" spc="0" normalizeH="0" baseline="0" noProof="0" dirty="0" smtClean="0">
                <a:ln>
                  <a:noFill/>
                </a:ln>
                <a:solidFill>
                  <a:srgbClr val="000000"/>
                </a:solidFill>
                <a:effectLst/>
                <a:uLnTx/>
                <a:uFillTx/>
              </a:rPr>
              <a:t>. APP</a:t>
            </a:r>
          </a:p>
        </p:txBody>
      </p:sp>
      <p:sp>
        <p:nvSpPr>
          <p:cNvPr id="6" name="TextBox 5"/>
          <p:cNvSpPr txBox="1"/>
          <p:nvPr/>
        </p:nvSpPr>
        <p:spPr>
          <a:xfrm>
            <a:off x="4676403" y="1220440"/>
            <a:ext cx="2310063" cy="707886"/>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rPr>
              <a:t>Police Online Knowledge Agency</a:t>
            </a:r>
          </a:p>
        </p:txBody>
      </p:sp>
      <p:sp>
        <p:nvSpPr>
          <p:cNvPr id="7" name="TextBox 6"/>
          <p:cNvSpPr txBox="1"/>
          <p:nvPr/>
        </p:nvSpPr>
        <p:spPr>
          <a:xfrm>
            <a:off x="8450677" y="1928326"/>
            <a:ext cx="2127797" cy="1015663"/>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rPr>
              <a:t>What has worked in other similar organisations</a:t>
            </a:r>
          </a:p>
        </p:txBody>
      </p:sp>
      <p:sp>
        <p:nvSpPr>
          <p:cNvPr id="8" name="TextBox 7"/>
          <p:cNvSpPr txBox="1"/>
          <p:nvPr/>
        </p:nvSpPr>
        <p:spPr>
          <a:xfrm>
            <a:off x="9030781" y="3891148"/>
            <a:ext cx="2310063" cy="707886"/>
          </a:xfrm>
          <a:prstGeom prst="rect">
            <a:avLst/>
          </a:prstGeom>
          <a:noFill/>
        </p:spPr>
        <p:txBody>
          <a:bodyPr wrap="square" rtlCol="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srgbClr val="000000"/>
                </a:solidFill>
                <a:effectLst/>
                <a:uLnTx/>
                <a:uFillTx/>
              </a:rPr>
              <a:t>Theoretical Perspective</a:t>
            </a:r>
          </a:p>
        </p:txBody>
      </p:sp>
      <p:sp>
        <p:nvSpPr>
          <p:cNvPr id="9" name="Down Arrow 8"/>
          <p:cNvSpPr/>
          <p:nvPr/>
        </p:nvSpPr>
        <p:spPr>
          <a:xfrm rot="16200000">
            <a:off x="3315854" y="3516371"/>
            <a:ext cx="395250" cy="1491915"/>
          </a:xfrm>
          <a:prstGeom prst="downArrow">
            <a:avLst/>
          </a:prstGeom>
          <a:solidFill>
            <a:srgbClr val="FF0000"/>
          </a:solidFill>
          <a:ln w="15875" cap="flat" cmpd="sng" algn="ctr">
            <a:solidFill>
              <a:srgbClr val="E48312">
                <a:shade val="50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panose="020F0502020204030204"/>
              <a:ea typeface="+mn-ea"/>
              <a:cs typeface="+mn-cs"/>
            </a:endParaRPr>
          </a:p>
        </p:txBody>
      </p:sp>
      <p:sp>
        <p:nvSpPr>
          <p:cNvPr id="10" name="Down Arrow 9"/>
          <p:cNvSpPr/>
          <p:nvPr/>
        </p:nvSpPr>
        <p:spPr>
          <a:xfrm rot="18394549">
            <a:off x="3540959" y="1633590"/>
            <a:ext cx="395250" cy="1491915"/>
          </a:xfrm>
          <a:prstGeom prst="downArrow">
            <a:avLst/>
          </a:prstGeom>
          <a:solidFill>
            <a:srgbClr val="FF0000"/>
          </a:solidFill>
          <a:ln w="15875" cap="flat" cmpd="sng" algn="ctr">
            <a:solidFill>
              <a:srgbClr val="E48312">
                <a:shade val="50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panose="020F0502020204030204"/>
              <a:ea typeface="+mn-ea"/>
              <a:cs typeface="+mn-cs"/>
            </a:endParaRPr>
          </a:p>
        </p:txBody>
      </p:sp>
      <p:sp>
        <p:nvSpPr>
          <p:cNvPr id="11" name="Down Arrow 10"/>
          <p:cNvSpPr/>
          <p:nvPr/>
        </p:nvSpPr>
        <p:spPr>
          <a:xfrm>
            <a:off x="5633809" y="1991740"/>
            <a:ext cx="395250" cy="649222"/>
          </a:xfrm>
          <a:prstGeom prst="downArrow">
            <a:avLst/>
          </a:prstGeom>
          <a:solidFill>
            <a:srgbClr val="FF0000"/>
          </a:solidFill>
          <a:ln w="15875" cap="flat" cmpd="sng" algn="ctr">
            <a:solidFill>
              <a:srgbClr val="E48312">
                <a:shade val="50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panose="020F0502020204030204"/>
              <a:ea typeface="+mn-ea"/>
              <a:cs typeface="+mn-cs"/>
            </a:endParaRPr>
          </a:p>
        </p:txBody>
      </p:sp>
      <p:sp>
        <p:nvSpPr>
          <p:cNvPr id="12" name="Down Arrow 11"/>
          <p:cNvSpPr/>
          <p:nvPr/>
        </p:nvSpPr>
        <p:spPr>
          <a:xfrm rot="3101842">
            <a:off x="7693439" y="2198031"/>
            <a:ext cx="395250" cy="1491915"/>
          </a:xfrm>
          <a:prstGeom prst="downArrow">
            <a:avLst/>
          </a:prstGeom>
          <a:solidFill>
            <a:srgbClr val="FF0000"/>
          </a:solidFill>
          <a:ln w="15875" cap="flat" cmpd="sng" algn="ctr">
            <a:solidFill>
              <a:srgbClr val="E48312">
                <a:shade val="50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panose="020F0502020204030204"/>
              <a:ea typeface="+mn-ea"/>
              <a:cs typeface="+mn-cs"/>
            </a:endParaRPr>
          </a:p>
        </p:txBody>
      </p:sp>
      <p:sp>
        <p:nvSpPr>
          <p:cNvPr id="13" name="Down Arrow 12"/>
          <p:cNvSpPr/>
          <p:nvPr/>
        </p:nvSpPr>
        <p:spPr>
          <a:xfrm rot="5400000">
            <a:off x="8322102" y="3532753"/>
            <a:ext cx="395250" cy="1491915"/>
          </a:xfrm>
          <a:prstGeom prst="downArrow">
            <a:avLst/>
          </a:prstGeom>
          <a:solidFill>
            <a:srgbClr val="FF0000"/>
          </a:solidFill>
          <a:ln w="15875" cap="flat" cmpd="sng" algn="ctr">
            <a:solidFill>
              <a:srgbClr val="E48312">
                <a:shade val="50000"/>
              </a:srgbClr>
            </a:solid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Calibri" panose="020F0502020204030204"/>
              <a:ea typeface="+mn-ea"/>
              <a:cs typeface="+mn-cs"/>
            </a:endParaRPr>
          </a:p>
        </p:txBody>
      </p:sp>
      <p:sp>
        <p:nvSpPr>
          <p:cNvPr id="14" name="TextBox 13"/>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Evidence-Based Approach to Investigations</a:t>
            </a:r>
            <a:endParaRPr lang="en-GB" sz="3200" b="1" dirty="0">
              <a:solidFill>
                <a:schemeClr val="bg1"/>
              </a:solidFill>
            </a:endParaRPr>
          </a:p>
        </p:txBody>
      </p:sp>
    </p:spTree>
    <p:extLst>
      <p:ext uri="{BB962C8B-B14F-4D97-AF65-F5344CB8AC3E}">
        <p14:creationId xmlns:p14="http://schemas.microsoft.com/office/powerpoint/2010/main" val="211118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Arriving at an Incident</a:t>
            </a:r>
            <a:endParaRPr lang="en-GB" sz="3200" b="1" dirty="0">
              <a:solidFill>
                <a:schemeClr val="bg1"/>
              </a:solidFill>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053" y="1210310"/>
            <a:ext cx="6216227" cy="4662170"/>
          </a:xfrm>
          <a:prstGeom prst="rect">
            <a:avLst/>
          </a:prstGeom>
        </p:spPr>
      </p:pic>
    </p:spTree>
    <p:extLst>
      <p:ext uri="{BB962C8B-B14F-4D97-AF65-F5344CB8AC3E}">
        <p14:creationId xmlns:p14="http://schemas.microsoft.com/office/powerpoint/2010/main" val="7472249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18349" y="2277346"/>
            <a:ext cx="10017760" cy="3518222"/>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sz="2200" b="1" i="0" u="sng" strike="noStrike" kern="1200" cap="none" spc="0" normalizeH="0" baseline="0" noProof="0" dirty="0" smtClean="0">
                <a:ln>
                  <a:noFill/>
                </a:ln>
                <a:solidFill>
                  <a:schemeClr val="tx1"/>
                </a:solidFill>
                <a:effectLst/>
                <a:uLnTx/>
                <a:uFillTx/>
                <a:latin typeface="Calibri" panose="020F0502020204030204"/>
              </a:rPr>
              <a:t>Building confidence</a:t>
            </a:r>
          </a:p>
          <a:p>
            <a:pPr marL="0" indent="0">
              <a:buClrTx/>
              <a:buNone/>
            </a:pPr>
            <a:r>
              <a:rPr lang="en-GB" sz="2200" dirty="0">
                <a:solidFill>
                  <a:schemeClr val="tx1"/>
                </a:solidFill>
              </a:rPr>
              <a:t>Develop an understanding of good decision making skills and processes</a:t>
            </a:r>
          </a:p>
          <a:p>
            <a:pPr marL="0" indent="0">
              <a:buClrTx/>
              <a:buNone/>
            </a:pPr>
            <a:r>
              <a:rPr kumimoji="0" lang="en-GB" sz="2200" b="0" i="0" u="none" strike="noStrike" kern="1200" cap="none" spc="0" normalizeH="0" baseline="0" noProof="0" dirty="0" smtClean="0">
                <a:ln>
                  <a:noFill/>
                </a:ln>
                <a:solidFill>
                  <a:schemeClr val="tx1"/>
                </a:solidFill>
                <a:effectLst/>
                <a:uLnTx/>
                <a:uFillTx/>
                <a:latin typeface="Calibri" panose="020F0502020204030204"/>
              </a:rPr>
              <a:t>Gather relevant, thorough, and accurate information</a:t>
            </a:r>
          </a:p>
          <a:p>
            <a:pPr marL="0" indent="0">
              <a:buClrTx/>
              <a:buNone/>
              <a:defRPr/>
            </a:pPr>
            <a:r>
              <a:rPr kumimoji="0" lang="en-GB" sz="2200" b="0" i="0" u="none" strike="noStrike" kern="1200" cap="none" spc="0" normalizeH="0" baseline="0" noProof="0" dirty="0" smtClean="0">
                <a:ln>
                  <a:noFill/>
                </a:ln>
                <a:solidFill>
                  <a:schemeClr val="tx1"/>
                </a:solidFill>
                <a:effectLst/>
                <a:uLnTx/>
                <a:uFillTx/>
                <a:latin typeface="Calibri" panose="020F0502020204030204"/>
              </a:rPr>
              <a:t>Learn to live with an element of uncertainty and risk.</a:t>
            </a:r>
          </a:p>
          <a:p>
            <a:pPr marL="0" indent="0">
              <a:buClrTx/>
              <a:buNone/>
              <a:defRPr/>
            </a:pPr>
            <a:r>
              <a:rPr kumimoji="0" lang="en-GB" sz="2200" b="0" i="0" u="none" strike="noStrike" kern="1200" cap="none" spc="0" normalizeH="0" baseline="0" noProof="0" dirty="0" smtClean="0">
                <a:ln>
                  <a:noFill/>
                </a:ln>
                <a:solidFill>
                  <a:schemeClr val="tx1"/>
                </a:solidFill>
                <a:effectLst/>
                <a:uLnTx/>
                <a:uFillTx/>
                <a:latin typeface="Calibri" panose="020F0502020204030204"/>
              </a:rPr>
              <a:t>Understand the need for the support of others</a:t>
            </a:r>
          </a:p>
          <a:p>
            <a:pPr marL="0" indent="0">
              <a:buClrTx/>
              <a:buNone/>
              <a:defRPr/>
            </a:pPr>
            <a:r>
              <a:rPr kumimoji="0" lang="en-GB" sz="2200" b="0" i="0" u="none" strike="noStrike" kern="1200" cap="none" spc="0" normalizeH="0" baseline="0" noProof="0" dirty="0" smtClean="0">
                <a:ln>
                  <a:noFill/>
                </a:ln>
                <a:solidFill>
                  <a:schemeClr val="tx1"/>
                </a:solidFill>
                <a:effectLst/>
                <a:uLnTx/>
                <a:uFillTx/>
                <a:latin typeface="Calibri" panose="020F0502020204030204"/>
              </a:rPr>
              <a:t>Accept responsibility</a:t>
            </a:r>
          </a:p>
          <a:p>
            <a:pPr marL="0" indent="0">
              <a:buClrTx/>
              <a:buNone/>
              <a:defRPr/>
            </a:pPr>
            <a:r>
              <a:rPr kumimoji="0" lang="en-GB" sz="2200" b="0" i="0" u="none" strike="noStrike" kern="1200" cap="none" spc="0" normalizeH="0" baseline="0" noProof="0" dirty="0" smtClean="0">
                <a:ln>
                  <a:noFill/>
                </a:ln>
                <a:solidFill>
                  <a:schemeClr val="tx1"/>
                </a:solidFill>
                <a:effectLst/>
                <a:uLnTx/>
                <a:uFillTx/>
                <a:latin typeface="Calibri" panose="020F0502020204030204"/>
              </a:rPr>
              <a:t>Practice, practice, practise</a:t>
            </a:r>
          </a:p>
          <a:p>
            <a:pPr marL="0" indent="0">
              <a:buClrTx/>
              <a:buNone/>
              <a:defRPr/>
            </a:pPr>
            <a:r>
              <a:rPr kumimoji="0" lang="en-GB" sz="2200" b="0" i="0" u="none" strike="noStrike" kern="1200" cap="none" spc="0" normalizeH="0" baseline="0" noProof="0" dirty="0" smtClean="0">
                <a:ln>
                  <a:noFill/>
                </a:ln>
                <a:solidFill>
                  <a:schemeClr val="tx1"/>
                </a:solidFill>
                <a:effectLst/>
                <a:uLnTx/>
                <a:uFillTx/>
                <a:latin typeface="Calibri" panose="020F0502020204030204"/>
              </a:rPr>
              <a:t>Remain open and flexible.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Take Action</a:t>
            </a:r>
            <a:endParaRPr lang="en-GB" sz="3200" b="1" dirty="0">
              <a:solidFill>
                <a:schemeClr val="bg1"/>
              </a:solidFill>
            </a:endParaRPr>
          </a:p>
        </p:txBody>
      </p:sp>
      <p:pic>
        <p:nvPicPr>
          <p:cNvPr id="6" name="Picture 5"/>
          <p:cNvPicPr>
            <a:picLocks noChangeAspect="1"/>
          </p:cNvPicPr>
          <p:nvPr/>
        </p:nvPicPr>
        <p:blipFill rotWithShape="1">
          <a:blip r:embed="rId4"/>
          <a:srcRect l="10585" t="10630" r="8146"/>
          <a:stretch/>
        </p:blipFill>
        <p:spPr>
          <a:xfrm>
            <a:off x="8635999" y="3169920"/>
            <a:ext cx="2458721" cy="2621281"/>
          </a:xfrm>
          <a:prstGeom prst="rect">
            <a:avLst/>
          </a:prstGeom>
        </p:spPr>
      </p:pic>
      <p:sp>
        <p:nvSpPr>
          <p:cNvPr id="7" name="Rectangle 6"/>
          <p:cNvSpPr/>
          <p:nvPr/>
        </p:nvSpPr>
        <p:spPr>
          <a:xfrm>
            <a:off x="1318349" y="1018826"/>
            <a:ext cx="9397635" cy="1075679"/>
          </a:xfrm>
          <a:prstGeom prst="rect">
            <a:avLst/>
          </a:prstGeom>
        </p:spPr>
        <p:txBody>
          <a:bodyPr wrap="square">
            <a:spAutoFit/>
          </a:bodyPr>
          <a:lstStyle/>
          <a:p>
            <a:pPr lvl="0" algn="r">
              <a:lnSpc>
                <a:spcPct val="170000"/>
              </a:lnSpc>
              <a:spcBef>
                <a:spcPts val="1200"/>
              </a:spcBef>
              <a:spcAft>
                <a:spcPts val="200"/>
              </a:spcAft>
              <a:buClr>
                <a:srgbClr val="E48312"/>
              </a:buClr>
              <a:buSzPct val="100000"/>
              <a:defRPr/>
            </a:pPr>
            <a:r>
              <a:rPr lang="en-GB" sz="2000" b="1" dirty="0"/>
              <a:t>Take action with confidence, namely,  ‘a belief in one's self and one's ability to succeed’  </a:t>
            </a:r>
            <a:r>
              <a:rPr lang="en-GB" sz="2000" b="1" i="1" dirty="0"/>
              <a:t>(Psychology Today 2018</a:t>
            </a:r>
            <a:r>
              <a:rPr lang="en-GB" sz="2000" i="1" dirty="0"/>
              <a:t>)</a:t>
            </a:r>
          </a:p>
        </p:txBody>
      </p:sp>
    </p:spTree>
    <p:extLst>
      <p:ext uri="{BB962C8B-B14F-4D97-AF65-F5344CB8AC3E}">
        <p14:creationId xmlns:p14="http://schemas.microsoft.com/office/powerpoint/2010/main" val="149414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gtEl>
                                        <p:attrNameLst>
                                          <p:attrName>style.visibility</p:attrName>
                                        </p:attrNameLst>
                                      </p:cBhvr>
                                      <p:to>
                                        <p:strVal val="visible"/>
                                      </p:to>
                                    </p:set>
                                    <p:animEffect transition="in" filter="fade">
                                      <p:cBhvr>
                                        <p:cTn id="5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Crime Reports and Decision Logs</a:t>
            </a:r>
            <a:endParaRPr lang="en-GB" sz="3200" b="1" dirty="0">
              <a:solidFill>
                <a:schemeClr val="bg1"/>
              </a:solidFill>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99647" y="1899473"/>
            <a:ext cx="6035040" cy="4007266"/>
          </a:xfrm>
          <a:prstGeom prst="rect">
            <a:avLst/>
          </a:prstGeom>
        </p:spPr>
      </p:pic>
      <p:sp>
        <p:nvSpPr>
          <p:cNvPr id="5" name="TextBox 4"/>
          <p:cNvSpPr txBox="1"/>
          <p:nvPr/>
        </p:nvSpPr>
        <p:spPr>
          <a:xfrm>
            <a:off x="2999647" y="1013786"/>
            <a:ext cx="6035040" cy="646331"/>
          </a:xfrm>
          <a:prstGeom prst="rect">
            <a:avLst/>
          </a:prstGeom>
          <a:noFill/>
        </p:spPr>
        <p:txBody>
          <a:bodyPr wrap="square" rtlCol="0">
            <a:spAutoFit/>
          </a:bodyPr>
          <a:lstStyle/>
          <a:p>
            <a:pPr algn="ctr"/>
            <a:r>
              <a:rPr lang="en-GB" sz="3600" b="1" dirty="0" smtClean="0"/>
              <a:t>What would you record?</a:t>
            </a:r>
            <a:endParaRPr lang="en-GB" sz="3600" b="1" dirty="0"/>
          </a:p>
        </p:txBody>
      </p:sp>
    </p:spTree>
    <p:extLst>
      <p:ext uri="{BB962C8B-B14F-4D97-AF65-F5344CB8AC3E}">
        <p14:creationId xmlns:p14="http://schemas.microsoft.com/office/powerpoint/2010/main" val="8599926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206016" y="1214148"/>
            <a:ext cx="4811151" cy="4206321"/>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Crime reports</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record details which include:</a:t>
            </a:r>
          </a:p>
          <a:p>
            <a:pPr>
              <a:buClrTx/>
              <a:buFont typeface="Arial" panose="020B0604020202020204" pitchFamily="34" charset="0"/>
              <a:buChar char="•"/>
              <a:defRPr/>
            </a:pPr>
            <a:r>
              <a:rPr lang="en-GB" sz="2200" dirty="0">
                <a:solidFill>
                  <a:schemeClr val="tx1"/>
                </a:solidFill>
                <a:latin typeface="Calibri" panose="020F0502020204030204"/>
              </a:rPr>
              <a:t>N</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ame</a:t>
            </a:r>
            <a:endPar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a:buClrTx/>
              <a:buFont typeface="Arial" panose="020B0604020202020204" pitchFamily="34" charset="0"/>
              <a:buChar char="•"/>
              <a:defRPr/>
            </a:pPr>
            <a:r>
              <a:rPr lang="en-GB" sz="2200" dirty="0">
                <a:solidFill>
                  <a:schemeClr val="tx1"/>
                </a:solidFill>
                <a:latin typeface="Calibri" panose="020F0502020204030204"/>
              </a:rPr>
              <a:t>T</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ime</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day, date of incident</a:t>
            </a:r>
          </a:p>
          <a:p>
            <a:pPr>
              <a:buClrTx/>
              <a:buFont typeface="Arial" panose="020B0604020202020204" pitchFamily="34" charset="0"/>
              <a:buChar char="•"/>
              <a:defRPr/>
            </a:pPr>
            <a:r>
              <a:rPr lang="en-GB" sz="2200" dirty="0">
                <a:solidFill>
                  <a:schemeClr val="tx1"/>
                </a:solidFill>
                <a:latin typeface="Calibri" panose="020F0502020204030204"/>
              </a:rPr>
              <a:t>T</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ime</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day, date of recording</a:t>
            </a:r>
          </a:p>
          <a:p>
            <a:pPr>
              <a:buClrTx/>
              <a:buFont typeface="Arial" panose="020B0604020202020204" pitchFamily="34" charset="0"/>
              <a:buChar char="•"/>
              <a:defRPr/>
            </a:pPr>
            <a:r>
              <a:rPr lang="en-GB" sz="2200" dirty="0">
                <a:solidFill>
                  <a:schemeClr val="tx1"/>
                </a:solidFill>
                <a:latin typeface="Calibri" panose="020F0502020204030204"/>
              </a:rPr>
              <a:t>H</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ow the crime was reported</a:t>
            </a:r>
          </a:p>
          <a:p>
            <a:pPr>
              <a:buClrTx/>
              <a:buFont typeface="Arial" panose="020B0604020202020204" pitchFamily="34" charset="0"/>
              <a:buChar char="•"/>
              <a:defRPr/>
            </a:pPr>
            <a:r>
              <a:rPr lang="en-GB" sz="2200" dirty="0">
                <a:solidFill>
                  <a:schemeClr val="tx1"/>
                </a:solidFill>
                <a:latin typeface="Calibri" panose="020F0502020204030204"/>
              </a:rPr>
              <a:t>W</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ho</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reported the crime and the method</a:t>
            </a:r>
          </a:p>
          <a:p>
            <a:pPr>
              <a:buClrTx/>
              <a:buFont typeface="Arial" panose="020B0604020202020204" pitchFamily="34" charset="0"/>
              <a:buChar char="•"/>
              <a:defRPr/>
            </a:pPr>
            <a:r>
              <a:rPr lang="en-GB" sz="2200" dirty="0">
                <a:solidFill>
                  <a:schemeClr val="tx1"/>
                </a:solidFill>
                <a:latin typeface="Calibri" panose="020F0502020204030204"/>
              </a:rPr>
              <a:t>L</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ocation</a:t>
            </a:r>
            <a:endPar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a:buClrTx/>
              <a:buFont typeface="Arial" panose="020B0604020202020204" pitchFamily="34" charset="0"/>
              <a:buChar char="•"/>
              <a:defRPr/>
            </a:pPr>
            <a:r>
              <a:rPr lang="en-GB" sz="2200" dirty="0">
                <a:solidFill>
                  <a:schemeClr val="tx1"/>
                </a:solidFill>
                <a:latin typeface="Calibri" panose="020F0502020204030204"/>
              </a:rPr>
              <a:t>M</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odus</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operandi – this field should be as complete as possible because it often forms the basis for identifying suspects</a:t>
            </a:r>
            <a:r>
              <a:rPr kumimoji="0" lang="en-GB" b="0" i="0" u="none" strike="noStrike" kern="1200" cap="none" spc="0" normalizeH="0" baseline="0" noProof="0" dirty="0" smtClean="0">
                <a:ln>
                  <a:noFill/>
                </a:ln>
                <a:solidFill>
                  <a:schemeClr val="tx1"/>
                </a:solidFill>
                <a:effectLst/>
                <a:uLnTx/>
                <a:uFillTx/>
                <a:latin typeface="Calibri" panose="020F0502020204030204"/>
                <a:ea typeface="+mn-ea"/>
                <a:cs typeface="+mn-cs"/>
              </a:rPr>
              <a:t>.</a:t>
            </a:r>
            <a:endParaRPr kumimoji="0" lang="en-GB"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3" name="Content Placeholder 3"/>
          <p:cNvSpPr txBox="1">
            <a:spLocks/>
          </p:cNvSpPr>
          <p:nvPr/>
        </p:nvSpPr>
        <p:spPr>
          <a:xfrm>
            <a:off x="6395933" y="1214148"/>
            <a:ext cx="4811151" cy="4084401"/>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Decision logs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This is </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not intended to be a record of every single action taken in an investigation. Case decisions can be either: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lang="en-GB" sz="2200" b="1" dirty="0">
                <a:solidFill>
                  <a:schemeClr val="tx1"/>
                </a:solidFill>
                <a:latin typeface="Calibri" panose="020F0502020204030204"/>
              </a:rPr>
              <a:t>S</a:t>
            </a:r>
            <a:r>
              <a:rPr kumimoji="0" lang="en-GB" sz="2200" b="1" i="0" u="none" strike="noStrike" kern="1200" cap="none" spc="0" normalizeH="0" baseline="0" noProof="0" dirty="0" err="1" smtClean="0">
                <a:ln>
                  <a:noFill/>
                </a:ln>
                <a:solidFill>
                  <a:schemeClr val="tx1"/>
                </a:solidFill>
                <a:effectLst/>
                <a:uLnTx/>
                <a:uFillTx/>
                <a:latin typeface="Calibri" panose="020F0502020204030204"/>
                <a:ea typeface="+mn-ea"/>
                <a:cs typeface="+mn-cs"/>
              </a:rPr>
              <a:t>trategic</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those decisions made around the intention of what the investigation is to achieve, or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lang="en-GB" sz="2200" b="1" dirty="0">
                <a:solidFill>
                  <a:schemeClr val="tx1"/>
                </a:solidFill>
                <a:latin typeface="Calibri" panose="020F0502020204030204"/>
              </a:rPr>
              <a:t>T</a:t>
            </a:r>
            <a:r>
              <a:rPr kumimoji="0" lang="en-GB" sz="2200" b="1" i="0" u="none" strike="noStrike" kern="1200" cap="none" spc="0" normalizeH="0" baseline="0" noProof="0" dirty="0" err="1" smtClean="0">
                <a:ln>
                  <a:noFill/>
                </a:ln>
                <a:solidFill>
                  <a:schemeClr val="tx1"/>
                </a:solidFill>
                <a:effectLst/>
                <a:uLnTx/>
                <a:uFillTx/>
                <a:latin typeface="Calibri" panose="020F0502020204030204"/>
                <a:ea typeface="+mn-ea"/>
                <a:cs typeface="+mn-cs"/>
              </a:rPr>
              <a:t>actical</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a:t>
            </a:r>
            <a:r>
              <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rPr>
              <a:t>-  those decisions where the focus of an investigation may shift or the targets are changed.</a:t>
            </a:r>
          </a:p>
        </p:txBody>
      </p:sp>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Crime Reports and Decision Logs</a:t>
            </a:r>
            <a:endParaRPr lang="en-GB" sz="3200" b="1" dirty="0">
              <a:solidFill>
                <a:schemeClr val="bg1"/>
              </a:solidFill>
            </a:endParaRPr>
          </a:p>
        </p:txBody>
      </p:sp>
    </p:spTree>
    <p:extLst>
      <p:ext uri="{BB962C8B-B14F-4D97-AF65-F5344CB8AC3E}">
        <p14:creationId xmlns:p14="http://schemas.microsoft.com/office/powerpoint/2010/main" val="95317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4"/>
          <a:srcRect l="6666" t="7286" r="2810" b="11277"/>
          <a:stretch/>
        </p:blipFill>
        <p:spPr>
          <a:xfrm rot="2725879">
            <a:off x="9041729" y="2215736"/>
            <a:ext cx="2929948" cy="1845095"/>
          </a:xfrm>
          <a:prstGeom prst="rect">
            <a:avLst/>
          </a:prstGeom>
        </p:spPr>
      </p:pic>
      <p:sp>
        <p:nvSpPr>
          <p:cNvPr id="3" name="Content Placeholder 5"/>
          <p:cNvSpPr txBox="1">
            <a:spLocks/>
          </p:cNvSpPr>
          <p:nvPr/>
        </p:nvSpPr>
        <p:spPr>
          <a:xfrm>
            <a:off x="1318350" y="1102655"/>
            <a:ext cx="8161295" cy="4071256"/>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Identifying</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a line of enquiry to pursue </a:t>
            </a:r>
          </a:p>
          <a:p>
            <a:pPr marL="91440" marR="0" lvl="0" indent="-9144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Determining</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objective of pursuing a particular line of enquiry </a:t>
            </a:r>
          </a:p>
          <a:p>
            <a:pPr marL="91440" marR="0" lvl="0" indent="-9144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Identifying</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investigative action(s) necessary to efficiently achieve that objective taking into account resources, priorities and proportionality </a:t>
            </a:r>
          </a:p>
          <a:p>
            <a:pPr marL="91440" marR="0" lvl="0" indent="-91440" algn="l" defTabSz="914400" rtl="0" eaLnBrk="1" fontAlgn="auto" latinLnBrk="0" hangingPunct="1">
              <a:lnSpc>
                <a:spcPct val="150000"/>
              </a:lnSpc>
              <a:spcBef>
                <a:spcPts val="1200"/>
              </a:spcBef>
              <a:spcAft>
                <a:spcPts val="200"/>
              </a:spcAft>
              <a:buClrTx/>
              <a:buSzPct val="100000"/>
              <a:buFont typeface="Wingdings" panose="05000000000000000000" pitchFamily="2" charset="2"/>
              <a:buChar char="§"/>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Conducting</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 the investigative action and gathering the maximum amount of material, which may generate further lines of enquiry. </a:t>
            </a:r>
            <a:endParaRPr kumimoji="0" lang="en-GB" sz="24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Investigative Strategies</a:t>
            </a:r>
            <a:endParaRPr lang="en-GB" sz="3200" b="1" dirty="0">
              <a:solidFill>
                <a:schemeClr val="bg1"/>
              </a:solidFill>
            </a:endParaRPr>
          </a:p>
        </p:txBody>
      </p:sp>
    </p:spTree>
    <p:extLst>
      <p:ext uri="{BB962C8B-B14F-4D97-AF65-F5344CB8AC3E}">
        <p14:creationId xmlns:p14="http://schemas.microsoft.com/office/powerpoint/2010/main" val="2655276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292160188"/>
              </p:ext>
            </p:extLst>
          </p:nvPr>
        </p:nvGraphicFramePr>
        <p:xfrm>
          <a:off x="1320799" y="197646"/>
          <a:ext cx="9570720" cy="5638139"/>
        </p:xfrm>
        <a:graphic>
          <a:graphicData uri="http://schemas.openxmlformats.org/drawingml/2006/table">
            <a:tbl>
              <a:tblPr firstRow="1" bandRow="1">
                <a:tableStyleId>{D113A9D2-9D6B-4929-AA2D-F23B5EE8CBE7}</a:tableStyleId>
              </a:tblPr>
              <a:tblGrid>
                <a:gridCol w="2194561">
                  <a:extLst>
                    <a:ext uri="{9D8B030D-6E8A-4147-A177-3AD203B41FA5}">
                      <a16:colId xmlns:a16="http://schemas.microsoft.com/office/drawing/2014/main" val="4100832554"/>
                    </a:ext>
                  </a:extLst>
                </a:gridCol>
                <a:gridCol w="4185919">
                  <a:extLst>
                    <a:ext uri="{9D8B030D-6E8A-4147-A177-3AD203B41FA5}">
                      <a16:colId xmlns:a16="http://schemas.microsoft.com/office/drawing/2014/main" val="2037621477"/>
                    </a:ext>
                  </a:extLst>
                </a:gridCol>
                <a:gridCol w="3190240">
                  <a:extLst>
                    <a:ext uri="{9D8B030D-6E8A-4147-A177-3AD203B41FA5}">
                      <a16:colId xmlns:a16="http://schemas.microsoft.com/office/drawing/2014/main" val="1856897830"/>
                    </a:ext>
                  </a:extLst>
                </a:gridCol>
              </a:tblGrid>
              <a:tr h="442479">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smtClean="0"/>
                        <a:t>Line of enquiry </a:t>
                      </a:r>
                      <a:endParaRPr lang="en-GB" sz="2400" dirty="0"/>
                    </a:p>
                  </a:txBody>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smtClean="0"/>
                        <a:t>Objective</a:t>
                      </a:r>
                      <a:endParaRPr lang="en-GB" sz="2400" dirty="0"/>
                    </a:p>
                  </a:txBody>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smtClean="0"/>
                        <a:t>Investigative action </a:t>
                      </a:r>
                      <a:endParaRPr lang="en-GB" sz="2400" dirty="0"/>
                    </a:p>
                  </a:txBody>
                  <a:tcPr/>
                </a:tc>
                <a:extLst>
                  <a:ext uri="{0D108BD9-81ED-4DB2-BD59-A6C34878D82A}">
                    <a16:rowId xmlns:a16="http://schemas.microsoft.com/office/drawing/2014/main" val="426382826"/>
                  </a:ext>
                </a:extLst>
              </a:tr>
              <a:tr h="2230594">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200" dirty="0" smtClean="0"/>
                        <a:t>Make enquiries with force </a:t>
                      </a:r>
                    </a:p>
                    <a:p>
                      <a:endParaRPr lang="en-GB" sz="2200"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sz="2200" dirty="0" smtClean="0"/>
                        <a:t>Establish if the car has been towed away for illegal parking or otherwise reported e.g. for speeding, which will provide a location at a specific time </a:t>
                      </a:r>
                    </a:p>
                    <a:p>
                      <a:r>
                        <a:rPr lang="en-GB" sz="2200" dirty="0" smtClean="0"/>
                        <a:t>Contact force centre </a:t>
                      </a:r>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smtClean="0"/>
                        <a:t>Force centre to alert other force members and contact PND and ANPR </a:t>
                      </a:r>
                    </a:p>
                    <a:p>
                      <a:endParaRPr lang="en-GB" sz="2200" dirty="0"/>
                    </a:p>
                  </a:txBody>
                  <a:tcPr/>
                </a:tc>
                <a:extLst>
                  <a:ext uri="{0D108BD9-81ED-4DB2-BD59-A6C34878D82A}">
                    <a16:rowId xmlns:a16="http://schemas.microsoft.com/office/drawing/2014/main" val="1550977079"/>
                  </a:ext>
                </a:extLst>
              </a:tr>
              <a:tr h="1182505">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200" dirty="0" smtClean="0"/>
                        <a:t>House to house enquiries </a:t>
                      </a:r>
                    </a:p>
                    <a:p>
                      <a:endParaRPr lang="en-GB" sz="2200"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smtClean="0"/>
                        <a:t>Identify any witness sightings of the theft </a:t>
                      </a:r>
                    </a:p>
                    <a:p>
                      <a:endParaRPr lang="en-GB" sz="2200"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smtClean="0"/>
                        <a:t>Establish which houses overlook the scene and speak to the inhabitants </a:t>
                      </a:r>
                    </a:p>
                  </a:txBody>
                  <a:tcPr/>
                </a:tc>
                <a:extLst>
                  <a:ext uri="{0D108BD9-81ED-4DB2-BD59-A6C34878D82A}">
                    <a16:rowId xmlns:a16="http://schemas.microsoft.com/office/drawing/2014/main" val="2671482392"/>
                  </a:ext>
                </a:extLst>
              </a:tr>
              <a:tr h="1710918">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sz="2200" dirty="0" smtClean="0"/>
                        <a:t>CCTV coverage </a:t>
                      </a:r>
                      <a:endParaRPr lang="en-GB" sz="2200"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smtClean="0"/>
                        <a:t>Identify any sightings of the theft </a:t>
                      </a:r>
                    </a:p>
                    <a:p>
                      <a:endParaRPr lang="en-GB" sz="2200" dirty="0"/>
                    </a:p>
                  </a:txBody>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smtClean="0"/>
                        <a:t>Note the authority responsible for any cameras nearby and contact them for recovery of footage </a:t>
                      </a:r>
                    </a:p>
                  </a:txBody>
                  <a:tcPr/>
                </a:tc>
                <a:extLst>
                  <a:ext uri="{0D108BD9-81ED-4DB2-BD59-A6C34878D82A}">
                    <a16:rowId xmlns:a16="http://schemas.microsoft.com/office/drawing/2014/main" val="1133109365"/>
                  </a:ext>
                </a:extLst>
              </a:tr>
            </a:tbl>
          </a:graphicData>
        </a:graphic>
      </p:graphicFrame>
    </p:spTree>
    <p:extLst>
      <p:ext uri="{BB962C8B-B14F-4D97-AF65-F5344CB8AC3E}">
        <p14:creationId xmlns:p14="http://schemas.microsoft.com/office/powerpoint/2010/main" val="34693241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970351838"/>
              </p:ext>
            </p:extLst>
          </p:nvPr>
        </p:nvGraphicFramePr>
        <p:xfrm>
          <a:off x="1895935" y="363389"/>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286340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18350" y="1466820"/>
            <a:ext cx="4330610" cy="3970318"/>
          </a:xfrm>
          <a:prstGeom prst="rect">
            <a:avLst/>
          </a:prstGeom>
          <a:noFill/>
        </p:spPr>
        <p:txBody>
          <a:bodyPr wrap="square" rtlCol="0">
            <a:spAutoFit/>
          </a:bodyPr>
          <a:lstStyle/>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rgbClr val="000000"/>
                </a:solidFill>
                <a:effectLst/>
                <a:uLnTx/>
                <a:uFillTx/>
              </a:rPr>
              <a:t>Examine existing material</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smtClean="0">
              <a:ln>
                <a:noFill/>
              </a:ln>
              <a:solidFill>
                <a:srgbClr val="000000"/>
              </a:solidFill>
              <a:effectLst/>
              <a:uLnTx/>
              <a:uFillTx/>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rgbClr val="000000"/>
                </a:solidFill>
                <a:effectLst/>
                <a:uLnTx/>
                <a:uFillTx/>
              </a:rPr>
              <a:t>Analyse sufficiency</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smtClean="0">
              <a:ln>
                <a:noFill/>
              </a:ln>
              <a:solidFill>
                <a:srgbClr val="000000"/>
              </a:solidFill>
              <a:effectLst/>
              <a:uLnTx/>
              <a:uFillTx/>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rgbClr val="000000"/>
                </a:solidFill>
                <a:effectLst/>
                <a:uLnTx/>
                <a:uFillTx/>
              </a:rPr>
              <a:t>Identify actions</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smtClean="0">
              <a:ln>
                <a:noFill/>
              </a:ln>
              <a:solidFill>
                <a:srgbClr val="000000"/>
              </a:solidFill>
              <a:effectLst/>
              <a:uLnTx/>
              <a:uFillTx/>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rgbClr val="000000"/>
                </a:solidFill>
                <a:effectLst/>
                <a:uLnTx/>
                <a:uFillTx/>
              </a:rPr>
              <a:t>Take action</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smtClean="0">
              <a:ln>
                <a:noFill/>
              </a:ln>
              <a:solidFill>
                <a:srgbClr val="000000"/>
              </a:solidFill>
              <a:effectLst/>
              <a:uLnTx/>
              <a:uFillTx/>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rgbClr val="000000"/>
                </a:solidFill>
                <a:effectLst/>
                <a:uLnTx/>
                <a:uFillTx/>
              </a:rPr>
              <a:t>Repeat the process</a:t>
            </a:r>
          </a:p>
        </p:txBody>
      </p:sp>
      <p:graphicFrame>
        <p:nvGraphicFramePr>
          <p:cNvPr id="4" name="Diagram 3"/>
          <p:cNvGraphicFramePr/>
          <p:nvPr>
            <p:extLst>
              <p:ext uri="{D42A27DB-BD31-4B8C-83A1-F6EECF244321}">
                <p14:modId xmlns:p14="http://schemas.microsoft.com/office/powerpoint/2010/main" val="2056272199"/>
              </p:ext>
            </p:extLst>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Investigative and Evidential Evaluation</a:t>
            </a:r>
            <a:endParaRPr lang="en-GB" sz="3200" b="1" dirty="0">
              <a:solidFill>
                <a:schemeClr val="bg1"/>
              </a:solidFill>
            </a:endParaRPr>
          </a:p>
        </p:txBody>
      </p:sp>
    </p:spTree>
    <p:extLst>
      <p:ext uri="{BB962C8B-B14F-4D97-AF65-F5344CB8AC3E}">
        <p14:creationId xmlns:p14="http://schemas.microsoft.com/office/powerpoint/2010/main" val="240217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47935" y="1734160"/>
            <a:ext cx="7337426" cy="3668713"/>
          </a:xfrm>
          <a:prstGeom prst="rect">
            <a:avLst/>
          </a:prstGeom>
        </p:spPr>
      </p:pic>
      <p:sp>
        <p:nvSpPr>
          <p:cNvPr id="5" name="TextBox 4"/>
          <p:cNvSpPr txBox="1"/>
          <p:nvPr/>
        </p:nvSpPr>
        <p:spPr>
          <a:xfrm>
            <a:off x="1417830" y="534545"/>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Understanding the Role of Others</a:t>
            </a:r>
            <a:endParaRPr lang="en-GB" sz="3200" b="1" dirty="0">
              <a:solidFill>
                <a:schemeClr val="bg1"/>
              </a:solidFill>
            </a:endParaRPr>
          </a:p>
        </p:txBody>
      </p:sp>
    </p:spTree>
    <p:extLst>
      <p:ext uri="{BB962C8B-B14F-4D97-AF65-F5344CB8AC3E}">
        <p14:creationId xmlns:p14="http://schemas.microsoft.com/office/powerpoint/2010/main" val="25600968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03649" y="2839666"/>
            <a:ext cx="3045767" cy="2473883"/>
          </a:xfrm>
          <a:prstGeom prst="rect">
            <a:avLst/>
          </a:prstGeom>
        </p:spPr>
      </p:pic>
      <p:sp>
        <p:nvSpPr>
          <p:cNvPr id="4" name="Rectangle 3"/>
          <p:cNvSpPr/>
          <p:nvPr/>
        </p:nvSpPr>
        <p:spPr>
          <a:xfrm>
            <a:off x="991070" y="1567288"/>
            <a:ext cx="2345514" cy="1077218"/>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Crime Scene </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Investigators</a:t>
            </a:r>
          </a:p>
        </p:txBody>
      </p:sp>
      <p:sp>
        <p:nvSpPr>
          <p:cNvPr id="5" name="Rectangle 4"/>
          <p:cNvSpPr/>
          <p:nvPr/>
        </p:nvSpPr>
        <p:spPr>
          <a:xfrm>
            <a:off x="3785901" y="1477340"/>
            <a:ext cx="4622163" cy="584775"/>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Collision Investigation Unit</a:t>
            </a:r>
          </a:p>
        </p:txBody>
      </p:sp>
      <p:sp>
        <p:nvSpPr>
          <p:cNvPr id="6" name="Rectangle 5"/>
          <p:cNvSpPr/>
          <p:nvPr/>
        </p:nvSpPr>
        <p:spPr>
          <a:xfrm>
            <a:off x="8240115" y="2156800"/>
            <a:ext cx="3433568" cy="1077218"/>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Crown Prosecution </a:t>
            </a:r>
          </a:p>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Service</a:t>
            </a:r>
          </a:p>
        </p:txBody>
      </p:sp>
      <p:sp>
        <p:nvSpPr>
          <p:cNvPr id="7" name="Rectangle 6"/>
          <p:cNvSpPr/>
          <p:nvPr/>
        </p:nvSpPr>
        <p:spPr>
          <a:xfrm>
            <a:off x="8744077" y="3596530"/>
            <a:ext cx="1927708" cy="584775"/>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Detectives</a:t>
            </a:r>
          </a:p>
        </p:txBody>
      </p:sp>
      <p:sp>
        <p:nvSpPr>
          <p:cNvPr id="8" name="Rectangle 7"/>
          <p:cNvSpPr/>
          <p:nvPr/>
        </p:nvSpPr>
        <p:spPr>
          <a:xfrm>
            <a:off x="8163069" y="4728773"/>
            <a:ext cx="2905604" cy="584775"/>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Phone providers</a:t>
            </a:r>
          </a:p>
        </p:txBody>
      </p:sp>
      <p:sp>
        <p:nvSpPr>
          <p:cNvPr id="9" name="Rectangle 8"/>
          <p:cNvSpPr/>
          <p:nvPr/>
        </p:nvSpPr>
        <p:spPr>
          <a:xfrm>
            <a:off x="762770" y="3304143"/>
            <a:ext cx="2599366" cy="584775"/>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Social Services</a:t>
            </a:r>
          </a:p>
        </p:txBody>
      </p:sp>
      <p:sp>
        <p:nvSpPr>
          <p:cNvPr id="10" name="Rectangle 9"/>
          <p:cNvSpPr/>
          <p:nvPr/>
        </p:nvSpPr>
        <p:spPr>
          <a:xfrm>
            <a:off x="991070" y="4728774"/>
            <a:ext cx="2421880" cy="584775"/>
          </a:xfrm>
          <a:prstGeom prst="rect">
            <a:avLst/>
          </a:prstGeom>
          <a:noFill/>
        </p:spPr>
        <p:txBody>
          <a:bodyPr wrap="none" lIns="91440" tIns="45720" rIns="91440" bIns="45720">
            <a:spAutoFit/>
          </a:bodyP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3200" b="0" i="0" u="none" strike="noStrike" kern="0" cap="none" spc="0" normalizeH="0" baseline="0" noProof="0" dirty="0" smtClean="0">
                <a:ln w="0"/>
                <a:solidFill>
                  <a:srgbClr val="000000"/>
                </a:solidFill>
                <a:effectLst>
                  <a:outerShdw blurRad="38100" dist="19050" dir="2700000" algn="tl" rotWithShape="0">
                    <a:srgbClr val="000000">
                      <a:alpha val="40000"/>
                    </a:srgbClr>
                  </a:outerShdw>
                </a:effectLst>
                <a:uLnTx/>
                <a:uFillTx/>
              </a:rPr>
              <a:t>Dog Handlers</a:t>
            </a:r>
          </a:p>
        </p:txBody>
      </p:sp>
      <p:sp>
        <p:nvSpPr>
          <p:cNvPr id="11" name="TextBox 10"/>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Understanding the Role of Others</a:t>
            </a:r>
            <a:endParaRPr lang="en-GB" sz="3200" b="1" dirty="0">
              <a:solidFill>
                <a:schemeClr val="bg1"/>
              </a:solidFill>
            </a:endParaRPr>
          </a:p>
        </p:txBody>
      </p:sp>
    </p:spTree>
    <p:extLst>
      <p:ext uri="{BB962C8B-B14F-4D97-AF65-F5344CB8AC3E}">
        <p14:creationId xmlns:p14="http://schemas.microsoft.com/office/powerpoint/2010/main" val="3159413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8147367" y="2009406"/>
            <a:ext cx="3781425" cy="2781300"/>
          </a:xfrm>
          <a:prstGeom prst="rect">
            <a:avLst/>
          </a:prstGeom>
        </p:spPr>
      </p:pic>
      <p:sp>
        <p:nvSpPr>
          <p:cNvPr id="3" name="Content Placeholder 3"/>
          <p:cNvSpPr txBox="1">
            <a:spLocks/>
          </p:cNvSpPr>
          <p:nvPr/>
        </p:nvSpPr>
        <p:spPr>
          <a:xfrm>
            <a:off x="573547" y="1270681"/>
            <a:ext cx="10142437" cy="4258751"/>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3200" noProof="0" dirty="0" smtClean="0">
                <a:solidFill>
                  <a:schemeClr val="tx1"/>
                </a:solidFill>
                <a:latin typeface="Calibri" panose="020F0502020204030204"/>
              </a:rPr>
              <a:t>1. </a:t>
            </a:r>
            <a:r>
              <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rPr>
              <a:t>Incidents:</a:t>
            </a:r>
            <a:r>
              <a:rPr kumimoji="0" lang="en-GB" sz="3200" b="0" i="0" u="none" strike="noStrike" kern="1200" cap="none" spc="0" normalizeH="0" noProof="0" dirty="0" smtClean="0">
                <a:ln>
                  <a:noFill/>
                </a:ln>
                <a:solidFill>
                  <a:schemeClr val="tx1"/>
                </a:solidFill>
                <a:effectLst/>
                <a:uLnTx/>
                <a:uFillTx/>
                <a:latin typeface="Calibri" panose="020F0502020204030204"/>
                <a:ea typeface="+mn-ea"/>
                <a:cs typeface="+mn-cs"/>
              </a:rPr>
              <a:t> W</a:t>
            </a:r>
            <a:r>
              <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rPr>
              <a:t>hat type require a multiagency response?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rPr>
              <a:t>2. What type of agencies will you work with?</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200" b="0" i="0" u="none" strike="noStrike" kern="1200" cap="none" spc="0" normalizeH="0" baseline="0" noProof="0" dirty="0" smtClean="0">
                <a:ln>
                  <a:noFill/>
                </a:ln>
                <a:solidFill>
                  <a:schemeClr val="tx1"/>
                </a:solidFill>
                <a:effectLst/>
                <a:uLnTx/>
                <a:uFillTx/>
                <a:latin typeface="Calibri" panose="020F0502020204030204"/>
                <a:ea typeface="+mn-ea"/>
                <a:cs typeface="+mn-cs"/>
              </a:rPr>
              <a:t>3. What does ‘multi-agency working’ actually mean?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18350" y="251210"/>
            <a:ext cx="9397635" cy="584775"/>
          </a:xfrm>
          <a:prstGeom prst="rect">
            <a:avLst/>
          </a:prstGeom>
          <a:solidFill>
            <a:srgbClr val="002060"/>
          </a:solidFill>
        </p:spPr>
        <p:txBody>
          <a:bodyPr wrap="square" rtlCol="0">
            <a:spAutoFit/>
          </a:bodyPr>
          <a:lstStyle/>
          <a:p>
            <a:pPr algn="ctr"/>
            <a:r>
              <a:rPr lang="en-GB" sz="3200" b="1" dirty="0" smtClean="0">
                <a:solidFill>
                  <a:schemeClr val="bg1"/>
                </a:solidFill>
              </a:rPr>
              <a:t>Multi-Agency Work</a:t>
            </a:r>
            <a:endParaRPr lang="en-GB" sz="3200" b="1" dirty="0">
              <a:solidFill>
                <a:schemeClr val="bg1"/>
              </a:solidFill>
            </a:endParaRPr>
          </a:p>
        </p:txBody>
      </p:sp>
    </p:spTree>
    <p:extLst>
      <p:ext uri="{BB962C8B-B14F-4D97-AF65-F5344CB8AC3E}">
        <p14:creationId xmlns:p14="http://schemas.microsoft.com/office/powerpoint/2010/main" val="77297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544725" y="1097080"/>
            <a:ext cx="5405770" cy="3938559"/>
          </a:xfrm>
          <a:prstGeom prst="rect">
            <a:avLst/>
          </a:prstGeom>
        </p:spPr>
      </p:pic>
    </p:spTree>
    <p:extLst>
      <p:ext uri="{BB962C8B-B14F-4D97-AF65-F5344CB8AC3E}">
        <p14:creationId xmlns:p14="http://schemas.microsoft.com/office/powerpoint/2010/main" val="333650928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607</TotalTime>
  <Words>5397</Words>
  <Application>Microsoft Office PowerPoint</Application>
  <PresentationFormat>Widescreen</PresentationFormat>
  <Paragraphs>919</Paragraphs>
  <Slides>44</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ＭＳ Ｐゴシック</vt:lpstr>
      <vt:lpstr>Arial</vt:lpstr>
      <vt:lpstr>Calibri</vt:lpstr>
      <vt:lpstr>Calibri Light</vt:lpstr>
      <vt:lpstr>Microsoft Sans Serif</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57</cp:revision>
  <dcterms:created xsi:type="dcterms:W3CDTF">2018-12-21T13:24:44Z</dcterms:created>
  <dcterms:modified xsi:type="dcterms:W3CDTF">2019-02-20T16:02:23Z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adba5ef8-074f-4923-a88c-1800c91f2367</vt:lpwstr>
  </property>
  <property fmtid="{D5CDD505-2E9C-101B-9397-08002B2CF9AE}" pid="6" name="Classification">
    <vt:lpwstr>OFFICIAL</vt:lpwstr>
  </property>
  <property fmtid="{D5CDD505-2E9C-101B-9397-08002B2CF9AE}" pid="7" name="Visibility">
    <vt:lpwstr>NOT VISIBLE</vt:lpwstr>
  </property>
</Properties>
</file>