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8" r:id="rId1"/>
  </p:sldMasterIdLst>
  <p:sldIdLst>
    <p:sldId id="257" r:id="rId2"/>
    <p:sldId id="258" r:id="rId3"/>
    <p:sldId id="259" r:id="rId4"/>
    <p:sldId id="264" r:id="rId5"/>
    <p:sldId id="260" r:id="rId6"/>
    <p:sldId id="261" r:id="rId7"/>
    <p:sldId id="262" r:id="rId8"/>
    <p:sldId id="263" r:id="rId9"/>
    <p:sldId id="265" r:id="rId10"/>
    <p:sldId id="266" r:id="rId11"/>
    <p:sldId id="267"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794A43F-29E6-40FC-9150-D93C5DB994AF}">
          <p14:sldIdLst>
            <p14:sldId id="257"/>
          </p14:sldIdLst>
        </p14:section>
        <p14:section name="Untitled Section" id="{29817EDD-C221-4989-B542-0AEF9654BA47}">
          <p14:sldIdLst>
            <p14:sldId id="258"/>
            <p14:sldId id="259"/>
            <p14:sldId id="264"/>
            <p14:sldId id="260"/>
            <p14:sldId id="261"/>
            <p14:sldId id="262"/>
            <p14:sldId id="263"/>
            <p14:sldId id="265"/>
            <p14:sldId id="266"/>
            <p14:sldId id="267"/>
            <p14:sldId id="26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4BA669-C79F-4B4B-859D-3B3FC78EC5D5}" v="7" dt="2024-07-30T08:47:44.6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2" d="100"/>
          <a:sy n="82" d="100"/>
        </p:scale>
        <p:origin x="49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GB"/>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65422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4880501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GB"/>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3756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771155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GB"/>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8/6/2024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175185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8/6/2024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79640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46CE7D5-CF57-46EF-B807-FDD0502418D4}" type="datetimeFigureOut">
              <a:rPr lang="en-US" smtClean="0"/>
              <a:t>8/6/2024</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419098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GB"/>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46CE7D5-CF57-46EF-B807-FDD0502418D4}" type="datetimeFigureOut">
              <a:rPr lang="en-US" smtClean="0"/>
              <a:t>8/6/2024</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770614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67612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9207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118218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GB"/>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46CE7D5-CF57-46EF-B807-FDD0502418D4}" type="datetimeFigureOut">
              <a:rPr lang="en-US" smtClean="0"/>
              <a:t>8/6/2024</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330EA680-D336-4FF7-8B7A-9848BB0A1C32}"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7093314"/>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indeed.com/career-advice/careers/what-does-a-project-manager-do#:~:text=Project%20managers%20typically%20work%20in,software%20and%20placing%20business%20calls" TargetMode="External"/><Relationship Id="rId2" Type="http://schemas.openxmlformats.org/officeDocument/2006/relationships/hyperlink" Target="https://www.projectmanager.com/blog/project-manager-job-descriptio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50550-6C39-B563-D3F0-C17DC33A1CF5}"/>
              </a:ext>
            </a:extLst>
          </p:cNvPr>
          <p:cNvSpPr>
            <a:spLocks noGrp="1"/>
          </p:cNvSpPr>
          <p:nvPr>
            <p:ph type="title"/>
          </p:nvPr>
        </p:nvSpPr>
        <p:spPr>
          <a:xfrm>
            <a:off x="1097280" y="286603"/>
            <a:ext cx="10058400" cy="1712467"/>
          </a:xfrm>
        </p:spPr>
        <p:txBody>
          <a:bodyPr anchor="b">
            <a:normAutofit/>
          </a:bodyPr>
          <a:lstStyle/>
          <a:p>
            <a:r>
              <a:rPr lang="en-GB" sz="2000" b="1" i="1" dirty="0">
                <a:solidFill>
                  <a:schemeClr val="tx1"/>
                </a:solidFill>
                <a:latin typeface="+mn-lt"/>
                <a:cs typeface="Arial"/>
              </a:rPr>
              <a:t>Student Name: MOHAMMADHANZALAH MOHAMEDJAVID KAZI</a:t>
            </a:r>
            <a:endParaRPr lang="en-US" sz="2000" dirty="0">
              <a:solidFill>
                <a:schemeClr val="tx1"/>
              </a:solidFill>
              <a:latin typeface="+mn-lt"/>
              <a:cs typeface="Arial"/>
            </a:endParaRPr>
          </a:p>
          <a:p>
            <a:r>
              <a:rPr lang="en-GB" sz="2000" b="1" i="1" dirty="0">
                <a:solidFill>
                  <a:schemeClr val="tx1"/>
                </a:solidFill>
                <a:latin typeface="+mn-lt"/>
                <a:cs typeface="Arial"/>
              </a:rPr>
              <a:t>Student Number:2331319</a:t>
            </a:r>
            <a:endParaRPr lang="en-US" sz="2000" dirty="0">
              <a:solidFill>
                <a:schemeClr val="tx1"/>
              </a:solidFill>
              <a:latin typeface="+mn-lt"/>
              <a:cs typeface="Arial"/>
            </a:endParaRPr>
          </a:p>
          <a:p>
            <a:r>
              <a:rPr lang="en-GB" sz="2000" b="1" i="1" dirty="0">
                <a:solidFill>
                  <a:schemeClr val="tx1"/>
                </a:solidFill>
                <a:latin typeface="+mn-lt"/>
                <a:cs typeface="Arial"/>
              </a:rPr>
              <a:t>Course Name:</a:t>
            </a:r>
            <a:r>
              <a:rPr lang="en-GB" sz="2000" i="1" dirty="0">
                <a:solidFill>
                  <a:schemeClr val="tx1"/>
                </a:solidFill>
                <a:latin typeface="+mn-lt"/>
                <a:cs typeface="Arial"/>
              </a:rPr>
              <a:t> Human Capital management </a:t>
            </a:r>
            <a:endParaRPr lang="en-US" sz="2000" dirty="0">
              <a:solidFill>
                <a:schemeClr val="tx1"/>
              </a:solidFill>
              <a:latin typeface="+mn-lt"/>
              <a:cs typeface="Arial"/>
            </a:endParaRPr>
          </a:p>
          <a:p>
            <a:r>
              <a:rPr lang="en-GB" sz="2000" b="1" i="1" dirty="0">
                <a:solidFill>
                  <a:schemeClr val="tx1"/>
                </a:solidFill>
                <a:latin typeface="+mn-lt"/>
                <a:cs typeface="Arial"/>
              </a:rPr>
              <a:t>Lecturer Name: </a:t>
            </a:r>
            <a:r>
              <a:rPr lang="en-GB" sz="2000" i="1" dirty="0">
                <a:solidFill>
                  <a:schemeClr val="tx1"/>
                </a:solidFill>
                <a:latin typeface="+mn-lt"/>
                <a:cs typeface="Arial"/>
              </a:rPr>
              <a:t>Nishi </a:t>
            </a:r>
            <a:r>
              <a:rPr lang="en-GB" sz="2000" i="1" dirty="0" err="1">
                <a:solidFill>
                  <a:schemeClr val="tx1"/>
                </a:solidFill>
                <a:latin typeface="+mn-lt"/>
                <a:cs typeface="Arial"/>
              </a:rPr>
              <a:t>Ramsurrun</a:t>
            </a:r>
            <a:endParaRPr lang="en-US" sz="2000" dirty="0">
              <a:solidFill>
                <a:schemeClr val="tx1"/>
              </a:solidFill>
              <a:latin typeface="+mn-lt"/>
              <a:cs typeface="Arial"/>
            </a:endParaRPr>
          </a:p>
          <a:p>
            <a:r>
              <a:rPr lang="en-GB" sz="2000" b="1" i="1" dirty="0">
                <a:solidFill>
                  <a:schemeClr val="tx1"/>
                </a:solidFill>
                <a:latin typeface="+mn-lt"/>
                <a:cs typeface="Arial"/>
              </a:rPr>
              <a:t>Session</a:t>
            </a:r>
            <a:r>
              <a:rPr lang="en-GB" sz="2000" i="1" dirty="0">
                <a:solidFill>
                  <a:schemeClr val="tx1"/>
                </a:solidFill>
                <a:latin typeface="+mn-lt"/>
                <a:cs typeface="Arial"/>
              </a:rPr>
              <a:t>: </a:t>
            </a:r>
            <a:r>
              <a:rPr lang="en-GB" sz="2000" b="1" i="1" dirty="0">
                <a:solidFill>
                  <a:schemeClr val="tx1"/>
                </a:solidFill>
                <a:latin typeface="+mn-lt"/>
                <a:cs typeface="Arial"/>
              </a:rPr>
              <a:t>June 2024 Term </a:t>
            </a:r>
            <a:endParaRPr lang="en-US" sz="2000" i="1" dirty="0">
              <a:solidFill>
                <a:schemeClr val="tx1"/>
              </a:solidFill>
              <a:latin typeface="+mn-lt"/>
              <a:cs typeface="Arial"/>
            </a:endParaRPr>
          </a:p>
          <a:p>
            <a:endParaRPr lang="en-GB" sz="1600" b="1" dirty="0">
              <a:latin typeface="Arial"/>
              <a:cs typeface="Arial"/>
            </a:endParaRPr>
          </a:p>
        </p:txBody>
      </p:sp>
      <p:sp>
        <p:nvSpPr>
          <p:cNvPr id="6" name="Content Placeholder 5">
            <a:extLst>
              <a:ext uri="{FF2B5EF4-FFF2-40B4-BE49-F238E27FC236}">
                <a16:creationId xmlns:a16="http://schemas.microsoft.com/office/drawing/2014/main" id="{478C6230-9DE8-5F9B-FE86-0C1B0EB62EEB}"/>
              </a:ext>
            </a:extLst>
          </p:cNvPr>
          <p:cNvSpPr>
            <a:spLocks noGrp="1"/>
          </p:cNvSpPr>
          <p:nvPr>
            <p:ph idx="1"/>
          </p:nvPr>
        </p:nvSpPr>
        <p:spPr/>
        <p:txBody>
          <a:bodyPr vert="horz" lIns="91440" tIns="45720" rIns="91440" bIns="45720" rtlCol="0" anchor="ctr">
            <a:normAutofit/>
          </a:bodyPr>
          <a:lstStyle/>
          <a:p>
            <a:pPr>
              <a:spcBef>
                <a:spcPct val="0"/>
              </a:spcBef>
              <a:buFont typeface="Wingdings" panose="020B0604020202020204" pitchFamily="34" charset="0"/>
              <a:buChar char="§"/>
            </a:pPr>
            <a:endParaRPr lang="en-US" sz="2000" dirty="0">
              <a:latin typeface="Arial"/>
              <a:cs typeface="Arial"/>
            </a:endParaRPr>
          </a:p>
          <a:p>
            <a:pPr>
              <a:spcBef>
                <a:spcPct val="0"/>
              </a:spcBef>
              <a:buFont typeface="Wingdings" panose="020B0604020202020204" pitchFamily="34" charset="0"/>
              <a:buChar char="§"/>
            </a:pPr>
            <a:endParaRPr lang="en-US" sz="2000" dirty="0">
              <a:latin typeface="Arial"/>
              <a:cs typeface="Segoe UI"/>
            </a:endParaRPr>
          </a:p>
          <a:p>
            <a:pPr>
              <a:buFont typeface="Wingdings" panose="020B0604020202020204" pitchFamily="34" charset="0"/>
              <a:buChar char="§"/>
            </a:pPr>
            <a:endParaRPr lang="en-US" sz="2000" dirty="0"/>
          </a:p>
        </p:txBody>
      </p:sp>
      <p:pic>
        <p:nvPicPr>
          <p:cNvPr id="7" name="Picture 6" descr="A black background with white text&#10;&#10;Description automatically generated">
            <a:extLst>
              <a:ext uri="{FF2B5EF4-FFF2-40B4-BE49-F238E27FC236}">
                <a16:creationId xmlns:a16="http://schemas.microsoft.com/office/drawing/2014/main" id="{B9E415BA-9F5C-FA19-5B03-1738AA215376}"/>
              </a:ext>
            </a:extLst>
          </p:cNvPr>
          <p:cNvPicPr>
            <a:picLocks noChangeAspect="1"/>
          </p:cNvPicPr>
          <p:nvPr/>
        </p:nvPicPr>
        <p:blipFill>
          <a:blip r:embed="rId2"/>
          <a:stretch>
            <a:fillRect/>
          </a:stretch>
        </p:blipFill>
        <p:spPr>
          <a:xfrm>
            <a:off x="5911532" y="3485143"/>
            <a:ext cx="5150277" cy="1712467"/>
          </a:xfrm>
          <a:prstGeom prst="rect">
            <a:avLst/>
          </a:prstGeom>
        </p:spPr>
      </p:pic>
    </p:spTree>
    <p:extLst>
      <p:ext uri="{BB962C8B-B14F-4D97-AF65-F5344CB8AC3E}">
        <p14:creationId xmlns:p14="http://schemas.microsoft.com/office/powerpoint/2010/main" val="41488407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C2C3E-413A-22DC-17D7-07F3A1F4B78D}"/>
              </a:ext>
            </a:extLst>
          </p:cNvPr>
          <p:cNvSpPr>
            <a:spLocks noGrp="1"/>
          </p:cNvSpPr>
          <p:nvPr>
            <p:ph type="title"/>
          </p:nvPr>
        </p:nvSpPr>
        <p:spPr>
          <a:xfrm>
            <a:off x="1200150" y="247650"/>
            <a:ext cx="9906000" cy="1504950"/>
          </a:xfrm>
        </p:spPr>
        <p:txBody>
          <a:bodyPr>
            <a:normAutofit/>
          </a:bodyPr>
          <a:lstStyle/>
          <a:p>
            <a:r>
              <a:rPr lang="en-US" sz="3600" b="1" dirty="0">
                <a:latin typeface="Arial Black" panose="020B0A04020102020204" pitchFamily="34" charset="0"/>
                <a:ea typeface="Calibri" panose="020F0502020204030204" pitchFamily="34" charset="0"/>
                <a:cs typeface="Calibri" panose="020F0502020204030204" pitchFamily="34" charset="0"/>
              </a:rPr>
              <a:t>Contents</a:t>
            </a:r>
            <a:r>
              <a:rPr lang="en-US" sz="2400" b="1" dirty="0">
                <a:latin typeface="Wide Latin" panose="020A0A07050505020404" pitchFamily="18" charset="0"/>
                <a:ea typeface="Calibri" panose="020F0502020204030204" pitchFamily="34" charset="0"/>
                <a:cs typeface="Calibri" panose="020F0502020204030204" pitchFamily="34" charset="0"/>
              </a:rPr>
              <a:t> </a:t>
            </a:r>
            <a:r>
              <a:rPr lang="en-US" sz="4400" b="1" dirty="0">
                <a:latin typeface="Centaur" panose="02030504050205020304" pitchFamily="18" charset="0"/>
                <a:ea typeface="Calibri" panose="020F0502020204030204" pitchFamily="34" charset="0"/>
                <a:cs typeface="Calibri" panose="020F0502020204030204" pitchFamily="34" charset="0"/>
              </a:rPr>
              <a:t> </a:t>
            </a:r>
            <a:r>
              <a:rPr lang="en-US" sz="4800" b="1" dirty="0">
                <a:latin typeface="Calibri" panose="020F0502020204030204" pitchFamily="34" charset="0"/>
                <a:ea typeface="Calibri" panose="020F0502020204030204" pitchFamily="34" charset="0"/>
                <a:cs typeface="Calibri" panose="020F0502020204030204" pitchFamily="34" charset="0"/>
              </a:rPr>
              <a:t>                                       </a:t>
            </a:r>
            <a:r>
              <a:rPr lang="en-US" sz="1800" b="1" dirty="0">
                <a:latin typeface="Calibri" panose="020F0502020204030204" pitchFamily="34" charset="0"/>
                <a:ea typeface="Calibri" panose="020F0502020204030204" pitchFamily="34" charset="0"/>
                <a:cs typeface="Calibri" panose="020F0502020204030204" pitchFamily="34" charset="0"/>
              </a:rPr>
              <a:t>Page no</a:t>
            </a:r>
            <a:r>
              <a:rPr lang="en-US" sz="4800" b="1" dirty="0">
                <a:latin typeface="Calibri" panose="020F0502020204030204" pitchFamily="34" charset="0"/>
                <a:ea typeface="Calibri" panose="020F0502020204030204" pitchFamily="34" charset="0"/>
                <a:cs typeface="Calibri" panose="020F0502020204030204" pitchFamily="34" charset="0"/>
              </a:rPr>
              <a:t>                                            </a:t>
            </a:r>
            <a:endParaRPr lang="en-US" sz="16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87EA8A05-F115-74E9-6E21-3F03F85DE9EA}"/>
              </a:ext>
            </a:extLst>
          </p:cNvPr>
          <p:cNvSpPr>
            <a:spLocks noGrp="1"/>
          </p:cNvSpPr>
          <p:nvPr>
            <p:ph idx="1"/>
          </p:nvPr>
        </p:nvSpPr>
        <p:spPr>
          <a:xfrm>
            <a:off x="1200150" y="1885390"/>
            <a:ext cx="8596668" cy="4258236"/>
          </a:xfrm>
        </p:spPr>
        <p:txBody>
          <a:bodyPr>
            <a:normAutofit fontScale="92500" lnSpcReduction="10000"/>
          </a:bodyPr>
          <a:lstStyle/>
          <a:p>
            <a:pPr marL="457200" indent="-457200">
              <a:buFont typeface="+mj-lt"/>
              <a:buAutoNum type="arabicParenR"/>
            </a:pPr>
            <a:r>
              <a:rPr lang="en-US" sz="2000" b="1" dirty="0">
                <a:latin typeface="Calibri" panose="020F0502020204030204" pitchFamily="34" charset="0"/>
                <a:ea typeface="Calibri" panose="020F0502020204030204" pitchFamily="34" charset="0"/>
                <a:cs typeface="Calibri" panose="020F0502020204030204" pitchFamily="34" charset="0"/>
              </a:rPr>
              <a:t>Introduction on Toyota Motors                                                                                   3</a:t>
            </a:r>
          </a:p>
          <a:p>
            <a:pPr marL="457200" indent="-457200">
              <a:buFont typeface="+mj-lt"/>
              <a:buAutoNum type="arabicParenR"/>
            </a:pPr>
            <a:r>
              <a:rPr lang="en-US" sz="2000" b="1" dirty="0">
                <a:latin typeface="Calibri" panose="020F0502020204030204" pitchFamily="34" charset="0"/>
                <a:ea typeface="Calibri" panose="020F0502020204030204" pitchFamily="34" charset="0"/>
                <a:cs typeface="Calibri" panose="020F0502020204030204" pitchFamily="34" charset="0"/>
              </a:rPr>
              <a:t>Strategic Goal of Toyota Company                                                                              4</a:t>
            </a:r>
          </a:p>
          <a:p>
            <a:pPr marL="457200" indent="-457200">
              <a:buFont typeface="+mj-lt"/>
              <a:buAutoNum type="arabicParenR"/>
            </a:pPr>
            <a:r>
              <a:rPr lang="en-US" sz="2000" b="1" dirty="0">
                <a:latin typeface="Calibri" panose="020F0502020204030204" pitchFamily="34" charset="0"/>
                <a:ea typeface="Calibri" panose="020F0502020204030204" pitchFamily="34" charset="0"/>
                <a:cs typeface="Calibri" panose="020F0502020204030204" pitchFamily="34" charset="0"/>
              </a:rPr>
              <a:t>Job Analysis / Position                                                                                                   5</a:t>
            </a:r>
          </a:p>
          <a:p>
            <a:pPr marL="457200" indent="-457200">
              <a:buFont typeface="+mj-lt"/>
              <a:buAutoNum type="arabicParenR"/>
            </a:pPr>
            <a:r>
              <a:rPr lang="en-US" sz="2000" b="1" dirty="0">
                <a:latin typeface="Calibri" panose="020F0502020204030204" pitchFamily="34" charset="0"/>
                <a:ea typeface="Calibri" panose="020F0502020204030204" pitchFamily="34" charset="0"/>
                <a:cs typeface="Calibri" panose="020F0502020204030204" pitchFamily="34" charset="0"/>
              </a:rPr>
              <a:t>Job Description                                                                                                                6</a:t>
            </a:r>
          </a:p>
          <a:p>
            <a:pPr marL="457200" indent="-457200">
              <a:buFont typeface="+mj-lt"/>
              <a:buAutoNum type="arabicParenR"/>
            </a:pPr>
            <a:r>
              <a:rPr lang="en-US" sz="2000" b="1" dirty="0">
                <a:latin typeface="Calibri" panose="020F0502020204030204" pitchFamily="34" charset="0"/>
                <a:ea typeface="Calibri" panose="020F0502020204030204" pitchFamily="34" charset="0"/>
                <a:cs typeface="Calibri" panose="020F0502020204030204" pitchFamily="34" charset="0"/>
              </a:rPr>
              <a:t>Person Specification                                                                                                       7</a:t>
            </a:r>
          </a:p>
          <a:p>
            <a:pPr marL="457200" indent="-457200">
              <a:buFont typeface="+mj-lt"/>
              <a:buAutoNum type="arabicParenR"/>
            </a:pPr>
            <a:r>
              <a:rPr lang="en-US" sz="2000" b="1" dirty="0">
                <a:latin typeface="Calibri" panose="020F0502020204030204" pitchFamily="34" charset="0"/>
                <a:ea typeface="Calibri" panose="020F0502020204030204" pitchFamily="34" charset="0"/>
                <a:cs typeface="Calibri" panose="020F0502020204030204" pitchFamily="34" charset="0"/>
              </a:rPr>
              <a:t>Required skills                                                                                                                  8</a:t>
            </a:r>
          </a:p>
          <a:p>
            <a:pPr marL="457200" indent="-457200">
              <a:buFont typeface="+mj-lt"/>
              <a:buAutoNum type="arabicParenR"/>
            </a:pPr>
            <a:r>
              <a:rPr lang="en-US" sz="2000" b="1" dirty="0">
                <a:latin typeface="Calibri" panose="020F0502020204030204" pitchFamily="34" charset="0"/>
                <a:ea typeface="Calibri" panose="020F0502020204030204" pitchFamily="34" charset="0"/>
                <a:cs typeface="Calibri" panose="020F0502020204030204" pitchFamily="34" charset="0"/>
              </a:rPr>
              <a:t> Pay and working Conditions                                                                                        9</a:t>
            </a:r>
          </a:p>
          <a:p>
            <a:pPr marL="457200" indent="-457200">
              <a:buFont typeface="+mj-lt"/>
              <a:buAutoNum type="arabicParenR"/>
            </a:pPr>
            <a:r>
              <a:rPr lang="en-US" sz="2000" b="1" dirty="0">
                <a:latin typeface="Calibri" panose="020F0502020204030204" pitchFamily="34" charset="0"/>
                <a:ea typeface="Calibri" panose="020F0502020204030204" pitchFamily="34" charset="0"/>
                <a:cs typeface="Calibri" panose="020F0502020204030204" pitchFamily="34" charset="0"/>
              </a:rPr>
              <a:t>Flexible working arrangement with justifications                                                   10</a:t>
            </a:r>
          </a:p>
          <a:p>
            <a:pPr marL="457200" indent="-457200">
              <a:buFont typeface="+mj-lt"/>
              <a:buAutoNum type="arabicParenR"/>
            </a:pPr>
            <a:r>
              <a:rPr lang="en-US" sz="2000" b="1" dirty="0">
                <a:latin typeface="Calibri" panose="020F0502020204030204" pitchFamily="34" charset="0"/>
                <a:ea typeface="Calibri" panose="020F0502020204030204" pitchFamily="34" charset="0"/>
                <a:cs typeface="Calibri" panose="020F0502020204030204" pitchFamily="34" charset="0"/>
              </a:rPr>
              <a:t>Conclusion                                                                                                                        11</a:t>
            </a:r>
          </a:p>
          <a:p>
            <a:pPr marL="457200" indent="-457200">
              <a:buFont typeface="+mj-lt"/>
              <a:buAutoNum type="arabicParenR"/>
            </a:pPr>
            <a:r>
              <a:rPr lang="en-US" sz="2000" b="1" dirty="0">
                <a:latin typeface="Calibri" panose="020F0502020204030204" pitchFamily="34" charset="0"/>
                <a:ea typeface="Calibri" panose="020F0502020204030204" pitchFamily="34" charset="0"/>
                <a:cs typeface="Calibri" panose="020F0502020204030204" pitchFamily="34" charset="0"/>
              </a:rPr>
              <a:t>References                                                                                                                        12</a:t>
            </a:r>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28370083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7F361-DABB-28B7-7E23-96D58892A10F}"/>
              </a:ext>
            </a:extLst>
          </p:cNvPr>
          <p:cNvSpPr>
            <a:spLocks noGrp="1"/>
          </p:cNvSpPr>
          <p:nvPr>
            <p:ph type="title"/>
          </p:nvPr>
        </p:nvSpPr>
        <p:spPr/>
        <p:txBody>
          <a:bodyPr>
            <a:normAutofit/>
          </a:bodyPr>
          <a:lstStyle/>
          <a:p>
            <a:r>
              <a:rPr lang="en-US" sz="4000" b="1" dirty="0">
                <a:latin typeface="Calibri" panose="020F0502020204030204" pitchFamily="34" charset="0"/>
                <a:ea typeface="Calibri" panose="020F0502020204030204" pitchFamily="34" charset="0"/>
                <a:cs typeface="Calibri" panose="020F0502020204030204" pitchFamily="34" charset="0"/>
              </a:rPr>
              <a:t>Introduction on  </a:t>
            </a:r>
            <a:r>
              <a:rPr lang="en-US" sz="4000" b="1" dirty="0">
                <a:solidFill>
                  <a:srgbClr val="FF0000"/>
                </a:solidFill>
                <a:latin typeface="Wide Latin" panose="020A0A07050505020404" pitchFamily="18" charset="0"/>
                <a:ea typeface="Calibri" panose="020F0502020204030204" pitchFamily="34" charset="0"/>
                <a:cs typeface="Calibri" panose="020F0502020204030204" pitchFamily="34" charset="0"/>
              </a:rPr>
              <a:t>TOYOTA</a:t>
            </a:r>
            <a:r>
              <a:rPr lang="en-US" sz="4000" b="1" dirty="0">
                <a:latin typeface="Calibri" panose="020F0502020204030204" pitchFamily="34" charset="0"/>
                <a:ea typeface="Calibri" panose="020F0502020204030204" pitchFamily="34" charset="0"/>
                <a:cs typeface="Calibri" panose="020F0502020204030204" pitchFamily="34" charset="0"/>
              </a:rPr>
              <a:t>  </a:t>
            </a:r>
          </a:p>
        </p:txBody>
      </p:sp>
      <p:sp>
        <p:nvSpPr>
          <p:cNvPr id="3" name="Content Placeholder 2">
            <a:extLst>
              <a:ext uri="{FF2B5EF4-FFF2-40B4-BE49-F238E27FC236}">
                <a16:creationId xmlns:a16="http://schemas.microsoft.com/office/drawing/2014/main" id="{8AF19670-C83A-6E91-EB31-3F1F2E529A02}"/>
              </a:ext>
            </a:extLst>
          </p:cNvPr>
          <p:cNvSpPr>
            <a:spLocks noGrp="1"/>
          </p:cNvSpPr>
          <p:nvPr>
            <p:ph sz="half" idx="1"/>
          </p:nvPr>
        </p:nvSpPr>
        <p:spPr>
          <a:xfrm>
            <a:off x="677334" y="2160589"/>
            <a:ext cx="5984723" cy="3880772"/>
          </a:xfrm>
        </p:spPr>
        <p:txBody>
          <a:bodyPr>
            <a:normAutofit/>
          </a:bodyPr>
          <a:lstStyle/>
          <a:p>
            <a:r>
              <a:rPr lang="en-GB" dirty="0"/>
              <a:t>Toyota is a multinational company, and the headquarters of the concerned company is situated in Japan.</a:t>
            </a:r>
          </a:p>
          <a:p>
            <a:r>
              <a:rPr lang="en-GB" dirty="0"/>
              <a:t>The mission of the concerned company is to develop better cars for the future and give freedom to everyone to move, which provides “happiness to all” (Toyota, 2024).</a:t>
            </a:r>
          </a:p>
          <a:p>
            <a:r>
              <a:rPr lang="en-GB" dirty="0"/>
              <a:t> By the end of 2024, the revenue of Toyota will reach around ¥45.1 trillion, which is comparatively higher than the previous year (</a:t>
            </a:r>
            <a:r>
              <a:rPr lang="en-GB" dirty="0" err="1"/>
              <a:t>Carlier</a:t>
            </a:r>
            <a:r>
              <a:rPr lang="en-GB" dirty="0"/>
              <a:t>, 2024).</a:t>
            </a:r>
          </a:p>
          <a:p>
            <a:pPr marL="0" indent="0">
              <a:buNone/>
            </a:pPr>
            <a:endParaRPr lang="en-US" dirty="0"/>
          </a:p>
        </p:txBody>
      </p:sp>
      <p:pic>
        <p:nvPicPr>
          <p:cNvPr id="6" name="Content Placeholder 5">
            <a:extLst>
              <a:ext uri="{FF2B5EF4-FFF2-40B4-BE49-F238E27FC236}">
                <a16:creationId xmlns:a16="http://schemas.microsoft.com/office/drawing/2014/main" id="{BCE0E946-6685-8EE1-E903-1C8BB59A92EE}"/>
              </a:ext>
            </a:extLst>
          </p:cNvPr>
          <p:cNvPicPr>
            <a:picLocks noGrp="1" noChangeAspect="1"/>
          </p:cNvPicPr>
          <p:nvPr>
            <p:ph sz="half" idx="2"/>
          </p:nvPr>
        </p:nvPicPr>
        <p:blipFill>
          <a:blip r:embed="rId2"/>
          <a:stretch>
            <a:fillRect/>
          </a:stretch>
        </p:blipFill>
        <p:spPr>
          <a:xfrm>
            <a:off x="6997332" y="1930400"/>
            <a:ext cx="4777273" cy="3962778"/>
          </a:xfrm>
        </p:spPr>
      </p:pic>
    </p:spTree>
    <p:extLst>
      <p:ext uri="{BB962C8B-B14F-4D97-AF65-F5344CB8AC3E}">
        <p14:creationId xmlns:p14="http://schemas.microsoft.com/office/powerpoint/2010/main" val="20407527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AABDB-8F00-C61B-35EB-DC475C36A7E2}"/>
              </a:ext>
            </a:extLst>
          </p:cNvPr>
          <p:cNvSpPr>
            <a:spLocks noGrp="1"/>
          </p:cNvSpPr>
          <p:nvPr>
            <p:ph type="title"/>
          </p:nvPr>
        </p:nvSpPr>
        <p:spPr>
          <a:xfrm>
            <a:off x="1097280" y="606490"/>
            <a:ext cx="10058400" cy="1129004"/>
          </a:xfrm>
        </p:spPr>
        <p:txBody>
          <a:bodyPr>
            <a:normAutofit/>
          </a:bodyPr>
          <a:lstStyle/>
          <a:p>
            <a:pPr algn="ctr"/>
            <a:r>
              <a:rPr lang="en-US" sz="3600" b="1" dirty="0">
                <a:latin typeface="Calibri" panose="020F0502020204030204" pitchFamily="34" charset="0"/>
                <a:ea typeface="Calibri" panose="020F0502020204030204" pitchFamily="34" charset="0"/>
                <a:cs typeface="Calibri" panose="020F0502020204030204" pitchFamily="34" charset="0"/>
              </a:rPr>
              <a:t>Strategic Goal of </a:t>
            </a:r>
            <a:r>
              <a:rPr lang="en-US" sz="2800" b="1" dirty="0">
                <a:solidFill>
                  <a:srgbClr val="FF0000"/>
                </a:solidFill>
                <a:latin typeface="Wide Latin" panose="020A0A07050505020404" pitchFamily="18" charset="0"/>
                <a:ea typeface="Calibri" panose="020F0502020204030204" pitchFamily="34" charset="0"/>
                <a:cs typeface="Calibri" panose="020F0502020204030204" pitchFamily="34" charset="0"/>
              </a:rPr>
              <a:t>Toyota Company</a:t>
            </a:r>
          </a:p>
        </p:txBody>
      </p:sp>
      <p:sp>
        <p:nvSpPr>
          <p:cNvPr id="4" name="Content Placeholder 3">
            <a:extLst>
              <a:ext uri="{FF2B5EF4-FFF2-40B4-BE49-F238E27FC236}">
                <a16:creationId xmlns:a16="http://schemas.microsoft.com/office/drawing/2014/main" id="{E6781167-F18F-5D3D-4D83-BF2131DBB550}"/>
              </a:ext>
            </a:extLst>
          </p:cNvPr>
          <p:cNvSpPr>
            <a:spLocks noGrp="1"/>
          </p:cNvSpPr>
          <p:nvPr>
            <p:ph sz="half" idx="1"/>
          </p:nvPr>
        </p:nvSpPr>
        <p:spPr>
          <a:xfrm>
            <a:off x="1097279" y="1845734"/>
            <a:ext cx="4937760" cy="4023360"/>
          </a:xfrm>
        </p:spPr>
        <p:txBody>
          <a:bodyPr/>
          <a:lstStyle/>
          <a:p>
            <a:r>
              <a:rPr lang="en-GB" dirty="0"/>
              <a:t>● “Challenge 2050” has been set by the management of Toyota and this goal has been developed by mitigating negative impacts on the environment (Toyota, 2024b).</a:t>
            </a:r>
          </a:p>
          <a:p>
            <a:r>
              <a:rPr lang="en-GB" dirty="0"/>
              <a:t> ● 6 visionaries have been set by the concerned company, and the primary focus has been shifted by this company to manufacture new vehicles, which are carbon neutral.</a:t>
            </a:r>
          </a:p>
          <a:p>
            <a:r>
              <a:rPr lang="en-GB" dirty="0"/>
              <a:t> ● The primary focus areas of this company are carbon neutrality, maintaining biodiversity, reducing the waste of water, and responsible use of materials.</a:t>
            </a:r>
          </a:p>
        </p:txBody>
      </p:sp>
      <p:pic>
        <p:nvPicPr>
          <p:cNvPr id="10" name="Content Placeholder 9">
            <a:extLst>
              <a:ext uri="{FF2B5EF4-FFF2-40B4-BE49-F238E27FC236}">
                <a16:creationId xmlns:a16="http://schemas.microsoft.com/office/drawing/2014/main" id="{CADFBD7C-F33F-3B81-95AC-E509BB8BACD3}"/>
              </a:ext>
            </a:extLst>
          </p:cNvPr>
          <p:cNvPicPr>
            <a:picLocks noGrp="1" noChangeAspect="1"/>
          </p:cNvPicPr>
          <p:nvPr>
            <p:ph sz="half" idx="2"/>
          </p:nvPr>
        </p:nvPicPr>
        <p:blipFill>
          <a:blip r:embed="rId2"/>
          <a:stretch>
            <a:fillRect/>
          </a:stretch>
        </p:blipFill>
        <p:spPr>
          <a:xfrm>
            <a:off x="6035039" y="1845734"/>
            <a:ext cx="5120641" cy="4023359"/>
          </a:xfrm>
        </p:spPr>
      </p:pic>
    </p:spTree>
    <p:extLst>
      <p:ext uri="{BB962C8B-B14F-4D97-AF65-F5344CB8AC3E}">
        <p14:creationId xmlns:p14="http://schemas.microsoft.com/office/powerpoint/2010/main" val="16027190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991CD-F6B7-A7D5-C199-5355872CA9FA}"/>
              </a:ext>
            </a:extLst>
          </p:cNvPr>
          <p:cNvSpPr>
            <a:spLocks noGrp="1"/>
          </p:cNvSpPr>
          <p:nvPr>
            <p:ph type="title"/>
          </p:nvPr>
        </p:nvSpPr>
        <p:spPr/>
        <p:txBody>
          <a:bodyPr>
            <a:normAutofit/>
          </a:bodyPr>
          <a:lstStyle/>
          <a:p>
            <a:pPr algn="ctr"/>
            <a:r>
              <a:rPr lang="en-US" sz="3600" b="1" dirty="0">
                <a:latin typeface="Arial Black" panose="020B0A04020102020204" pitchFamily="34" charset="0"/>
              </a:rPr>
              <a:t>Job Analysis / Position </a:t>
            </a:r>
          </a:p>
        </p:txBody>
      </p:sp>
      <p:sp>
        <p:nvSpPr>
          <p:cNvPr id="3" name="Content Placeholder 2">
            <a:extLst>
              <a:ext uri="{FF2B5EF4-FFF2-40B4-BE49-F238E27FC236}">
                <a16:creationId xmlns:a16="http://schemas.microsoft.com/office/drawing/2014/main" id="{7E487311-F0DE-210D-B30D-5470AFEF2AFF}"/>
              </a:ext>
            </a:extLst>
          </p:cNvPr>
          <p:cNvSpPr>
            <a:spLocks noGrp="1"/>
          </p:cNvSpPr>
          <p:nvPr>
            <p:ph idx="1"/>
          </p:nvPr>
        </p:nvSpPr>
        <p:spPr>
          <a:xfrm>
            <a:off x="1218508" y="1737360"/>
            <a:ext cx="9937171" cy="4523481"/>
          </a:xfrm>
        </p:spPr>
        <p:txBody>
          <a:bodyPr>
            <a:normAutofit/>
          </a:bodyPr>
          <a:lstStyle/>
          <a:p>
            <a:pPr algn="ctr"/>
            <a:endParaRPr lang="en-US" sz="2000" b="1" u="sng" dirty="0">
              <a:latin typeface="Calibri" panose="020F0502020204030204" pitchFamily="34" charset="0"/>
              <a:ea typeface="Calibri" panose="020F0502020204030204" pitchFamily="34" charset="0"/>
              <a:cs typeface="Calibri" panose="020F0502020204030204" pitchFamily="34" charset="0"/>
            </a:endParaRPr>
          </a:p>
          <a:p>
            <a:pPr marL="0" indent="0" algn="ctr">
              <a:buNone/>
            </a:pPr>
            <a:r>
              <a:rPr lang="en-US" sz="2000" b="1" u="sng" dirty="0">
                <a:latin typeface="Calibri" panose="020F0502020204030204" pitchFamily="34" charset="0"/>
                <a:ea typeface="Calibri" panose="020F0502020204030204" pitchFamily="34" charset="0"/>
                <a:cs typeface="Calibri" panose="020F0502020204030204" pitchFamily="34" charset="0"/>
              </a:rPr>
              <a:t>Position</a:t>
            </a:r>
            <a:r>
              <a:rPr lang="en-US" b="1" u="sng" dirty="0">
                <a:latin typeface="Calibri" panose="020F0502020204030204" pitchFamily="34" charset="0"/>
                <a:ea typeface="Calibri" panose="020F0502020204030204" pitchFamily="34" charset="0"/>
                <a:cs typeface="Calibri" panose="020F0502020204030204" pitchFamily="34" charset="0"/>
              </a:rPr>
              <a:t>:</a:t>
            </a:r>
            <a:r>
              <a:rPr lang="en-US" b="1" dirty="0">
                <a:latin typeface="Calibri" panose="020F0502020204030204" pitchFamily="34" charset="0"/>
                <a:ea typeface="Calibri" panose="020F0502020204030204" pitchFamily="34" charset="0"/>
                <a:cs typeface="Calibri" panose="020F0502020204030204" pitchFamily="34" charset="0"/>
              </a:rPr>
              <a:t> </a:t>
            </a:r>
            <a:r>
              <a:rPr lang="en-US" sz="2200" b="1" dirty="0">
                <a:latin typeface="Calibri" panose="020F0502020204030204" pitchFamily="34" charset="0"/>
                <a:ea typeface="Calibri" panose="020F0502020204030204" pitchFamily="34" charset="0"/>
                <a:cs typeface="Calibri" panose="020F0502020204030204" pitchFamily="34" charset="0"/>
              </a:rPr>
              <a:t>Junior</a:t>
            </a:r>
            <a:r>
              <a:rPr lang="en-US" b="1" dirty="0">
                <a:latin typeface="Calibri" panose="020F0502020204030204" pitchFamily="34" charset="0"/>
                <a:ea typeface="Calibri" panose="020F0502020204030204" pitchFamily="34" charset="0"/>
                <a:cs typeface="Calibri" panose="020F0502020204030204" pitchFamily="34" charset="0"/>
              </a:rPr>
              <a:t> Project Manager </a:t>
            </a:r>
          </a:p>
          <a:p>
            <a:pPr>
              <a:buFont typeface="Wingdings" panose="05000000000000000000" pitchFamily="2" charset="2"/>
              <a:buChar char="§"/>
            </a:pPr>
            <a:r>
              <a:rPr lang="en-GB" dirty="0">
                <a:latin typeface="Calibri" panose="020F0502020204030204" pitchFamily="34" charset="0"/>
                <a:ea typeface="Calibri" panose="020F0502020204030204" pitchFamily="34" charset="0"/>
                <a:cs typeface="Calibri" panose="020F0502020204030204" pitchFamily="34" charset="0"/>
              </a:rPr>
              <a:t>A Junior Project Manager is an entry-level professional who supports the planning, execution, and completion of projects under the guidance of senior project managers. </a:t>
            </a:r>
          </a:p>
          <a:p>
            <a:pPr>
              <a:buFont typeface="Wingdings" panose="05000000000000000000" pitchFamily="2" charset="2"/>
              <a:buChar char="§"/>
            </a:pPr>
            <a:r>
              <a:rPr lang="en-GB" dirty="0">
                <a:latin typeface="Calibri" panose="020F0502020204030204" pitchFamily="34" charset="0"/>
                <a:ea typeface="Calibri" panose="020F0502020204030204" pitchFamily="34" charset="0"/>
                <a:cs typeface="Calibri" panose="020F0502020204030204" pitchFamily="34" charset="0"/>
              </a:rPr>
              <a:t>They coordinate tasks, communicate with stakeholders, monitor progress, and help resolve issues to ensure projects are delivered on time and within budget.</a:t>
            </a:r>
            <a:endParaRPr lang="en-US" dirty="0">
              <a:latin typeface="Calibri" panose="020F0502020204030204" pitchFamily="34" charset="0"/>
              <a:ea typeface="Calibri" panose="020F0502020204030204" pitchFamily="34" charset="0"/>
              <a:cs typeface="Calibri" panose="020F0502020204030204" pitchFamily="34" charset="0"/>
            </a:endParaRPr>
          </a:p>
          <a:p>
            <a:endParaRPr lang="en-US" b="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380222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AB9D8-1BFA-5C79-EE09-BAFFD86956B3}"/>
              </a:ext>
            </a:extLst>
          </p:cNvPr>
          <p:cNvSpPr>
            <a:spLocks noGrp="1"/>
          </p:cNvSpPr>
          <p:nvPr>
            <p:ph type="title"/>
          </p:nvPr>
        </p:nvSpPr>
        <p:spPr>
          <a:xfrm>
            <a:off x="1121540" y="221289"/>
            <a:ext cx="10058400" cy="1450757"/>
          </a:xfrm>
        </p:spPr>
        <p:txBody>
          <a:bodyPr>
            <a:normAutofit/>
          </a:bodyPr>
          <a:lstStyle/>
          <a:p>
            <a:pPr algn="ctr"/>
            <a:r>
              <a:rPr lang="en-US" sz="3600" b="1" dirty="0">
                <a:latin typeface="Arial Black" panose="020B0A04020102020204" pitchFamily="34" charset="0"/>
              </a:rPr>
              <a:t>Job Description </a:t>
            </a:r>
          </a:p>
        </p:txBody>
      </p:sp>
      <p:sp>
        <p:nvSpPr>
          <p:cNvPr id="3" name="Content Placeholder 2">
            <a:extLst>
              <a:ext uri="{FF2B5EF4-FFF2-40B4-BE49-F238E27FC236}">
                <a16:creationId xmlns:a16="http://schemas.microsoft.com/office/drawing/2014/main" id="{2844656F-6113-1188-EA93-63605849BEBA}"/>
              </a:ext>
            </a:extLst>
          </p:cNvPr>
          <p:cNvSpPr>
            <a:spLocks noGrp="1"/>
          </p:cNvSpPr>
          <p:nvPr>
            <p:ph idx="1"/>
          </p:nvPr>
        </p:nvSpPr>
        <p:spPr>
          <a:xfrm>
            <a:off x="1121541" y="1772816"/>
            <a:ext cx="10058399" cy="4226768"/>
          </a:xfrm>
        </p:spPr>
        <p:txBody>
          <a:bodyPr>
            <a:normAutofit fontScale="62500" lnSpcReduction="20000"/>
          </a:bodyPr>
          <a:lstStyle/>
          <a:p>
            <a:pPr>
              <a:buFont typeface="Wingdings" panose="05000000000000000000" pitchFamily="2" charset="2"/>
              <a:buChar char="§"/>
            </a:pPr>
            <a:endParaRPr lang="en-US" sz="2500" dirty="0"/>
          </a:p>
          <a:p>
            <a:pPr>
              <a:buFont typeface="Wingdings" panose="05000000000000000000" pitchFamily="2" charset="2"/>
              <a:buChar char="§"/>
            </a:pPr>
            <a:r>
              <a:rPr lang="en-US" sz="2500" dirty="0"/>
              <a:t>A Junior Project manager is responsible for the direction, coordination, implementation, executive, control and completion of the project while remaining aligned with the strategy, commitments and goals of the organization.</a:t>
            </a:r>
          </a:p>
          <a:p>
            <a:pPr>
              <a:buFont typeface="Wingdings" panose="05000000000000000000" pitchFamily="2" charset="2"/>
              <a:buChar char="§"/>
            </a:pPr>
            <a:endParaRPr lang="en-US" sz="2500" dirty="0"/>
          </a:p>
          <a:p>
            <a:pPr algn="ctr"/>
            <a:r>
              <a:rPr lang="en-US" sz="2500" b="1" u="sng" dirty="0">
                <a:latin typeface="Calibri" panose="020F0502020204030204" pitchFamily="34" charset="0"/>
                <a:ea typeface="Calibri" panose="020F0502020204030204" pitchFamily="34" charset="0"/>
                <a:cs typeface="Calibri" panose="020F0502020204030204" pitchFamily="34" charset="0"/>
              </a:rPr>
              <a:t>Role and responsibilities:</a:t>
            </a:r>
            <a:endParaRPr lang="en-US" sz="2500" b="1" dirty="0">
              <a:latin typeface="Calibri" panose="020F0502020204030204" pitchFamily="34" charset="0"/>
              <a:ea typeface="Calibri" panose="020F0502020204030204" pitchFamily="34" charset="0"/>
              <a:cs typeface="Calibri" panose="020F0502020204030204" pitchFamily="34" charset="0"/>
            </a:endParaRPr>
          </a:p>
          <a:p>
            <a:pPr>
              <a:buFont typeface="Wingdings" panose="05000000000000000000" pitchFamily="2" charset="2"/>
              <a:buChar char="§"/>
            </a:pPr>
            <a:r>
              <a:rPr lang="en-GB" sz="2500" dirty="0">
                <a:latin typeface="Calibri" panose="020F0502020204030204" pitchFamily="34" charset="0"/>
                <a:ea typeface="Calibri" panose="020F0502020204030204" pitchFamily="34" charset="0"/>
                <a:cs typeface="Calibri" panose="020F0502020204030204" pitchFamily="34" charset="0"/>
              </a:rPr>
              <a:t>Assist in planning, executing, and closing projects.</a:t>
            </a:r>
          </a:p>
          <a:p>
            <a:pPr>
              <a:buFont typeface="Wingdings" panose="05000000000000000000" pitchFamily="2" charset="2"/>
              <a:buChar char="§"/>
            </a:pPr>
            <a:r>
              <a:rPr lang="en-GB" sz="2500" dirty="0">
                <a:latin typeface="Calibri" panose="020F0502020204030204" pitchFamily="34" charset="0"/>
                <a:ea typeface="Calibri" panose="020F0502020204030204" pitchFamily="34" charset="0"/>
                <a:cs typeface="Calibri" panose="020F0502020204030204" pitchFamily="34" charset="0"/>
              </a:rPr>
              <a:t>Support senior project managers in coordinating project activities.</a:t>
            </a:r>
          </a:p>
          <a:p>
            <a:pPr>
              <a:buFont typeface="Wingdings" panose="05000000000000000000" pitchFamily="2" charset="2"/>
              <a:buChar char="§"/>
            </a:pPr>
            <a:r>
              <a:rPr lang="en-GB" sz="2500" dirty="0">
                <a:latin typeface="Calibri" panose="020F0502020204030204" pitchFamily="34" charset="0"/>
                <a:ea typeface="Calibri" panose="020F0502020204030204" pitchFamily="34" charset="0"/>
                <a:cs typeface="Calibri" panose="020F0502020204030204" pitchFamily="34" charset="0"/>
              </a:rPr>
              <a:t>Monitor project progress and update stakeholders.</a:t>
            </a:r>
          </a:p>
          <a:p>
            <a:pPr>
              <a:buFont typeface="Wingdings" panose="05000000000000000000" pitchFamily="2" charset="2"/>
              <a:buChar char="§"/>
            </a:pPr>
            <a:r>
              <a:rPr lang="en-GB" sz="2500" dirty="0">
                <a:latin typeface="Calibri" panose="020F0502020204030204" pitchFamily="34" charset="0"/>
                <a:ea typeface="Calibri" panose="020F0502020204030204" pitchFamily="34" charset="0"/>
                <a:cs typeface="Calibri" panose="020F0502020204030204" pitchFamily="34" charset="0"/>
              </a:rPr>
              <a:t>Help manage project schedules and budgets.</a:t>
            </a:r>
          </a:p>
          <a:p>
            <a:pPr>
              <a:buFont typeface="Wingdings" panose="05000000000000000000" pitchFamily="2" charset="2"/>
              <a:buChar char="§"/>
            </a:pPr>
            <a:r>
              <a:rPr lang="en-GB" sz="2500" dirty="0">
                <a:latin typeface="Calibri" panose="020F0502020204030204" pitchFamily="34" charset="0"/>
                <a:ea typeface="Calibri" panose="020F0502020204030204" pitchFamily="34" charset="0"/>
                <a:cs typeface="Calibri" panose="020F0502020204030204" pitchFamily="34" charset="0"/>
              </a:rPr>
              <a:t>Prepare project documentation and reports.</a:t>
            </a:r>
          </a:p>
          <a:p>
            <a:pPr>
              <a:buFont typeface="Wingdings" panose="05000000000000000000" pitchFamily="2" charset="2"/>
              <a:buChar char="§"/>
            </a:pPr>
            <a:r>
              <a:rPr lang="en-GB" sz="2500" dirty="0">
                <a:latin typeface="Calibri" panose="020F0502020204030204" pitchFamily="34" charset="0"/>
                <a:ea typeface="Calibri" panose="020F0502020204030204" pitchFamily="34" charset="0"/>
                <a:cs typeface="Calibri" panose="020F0502020204030204" pitchFamily="34" charset="0"/>
              </a:rPr>
              <a:t>Facilitate communication among project team members.</a:t>
            </a:r>
          </a:p>
          <a:p>
            <a:pPr>
              <a:buFont typeface="Wingdings" panose="05000000000000000000" pitchFamily="2" charset="2"/>
              <a:buChar char="§"/>
            </a:pPr>
            <a:r>
              <a:rPr lang="en-GB" sz="2500" dirty="0">
                <a:latin typeface="Calibri" panose="020F0502020204030204" pitchFamily="34" charset="0"/>
                <a:ea typeface="Calibri" panose="020F0502020204030204" pitchFamily="34" charset="0"/>
                <a:cs typeface="Calibri" panose="020F0502020204030204" pitchFamily="34" charset="0"/>
              </a:rPr>
              <a:t>Contribute to continuous improvement of project processes.</a:t>
            </a:r>
            <a:endParaRPr lang="en-US" sz="2500" dirty="0">
              <a:latin typeface="Calibri" panose="020F0502020204030204" pitchFamily="34" charset="0"/>
              <a:ea typeface="Calibri" panose="020F0502020204030204" pitchFamily="34" charset="0"/>
              <a:cs typeface="Calibri" panose="020F0502020204030204" pitchFamily="34" charset="0"/>
            </a:endParaRPr>
          </a:p>
          <a:p>
            <a:endParaRPr lang="en-US" dirty="0"/>
          </a:p>
          <a:p>
            <a:endParaRPr lang="en-US" dirty="0"/>
          </a:p>
        </p:txBody>
      </p:sp>
    </p:spTree>
    <p:extLst>
      <p:ext uri="{BB962C8B-B14F-4D97-AF65-F5344CB8AC3E}">
        <p14:creationId xmlns:p14="http://schemas.microsoft.com/office/powerpoint/2010/main" val="1590118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25550-4EDB-C97C-85A6-9D2B506248BC}"/>
              </a:ext>
            </a:extLst>
          </p:cNvPr>
          <p:cNvSpPr>
            <a:spLocks noGrp="1"/>
          </p:cNvSpPr>
          <p:nvPr>
            <p:ph type="title"/>
          </p:nvPr>
        </p:nvSpPr>
        <p:spPr/>
        <p:txBody>
          <a:bodyPr>
            <a:normAutofit/>
          </a:bodyPr>
          <a:lstStyle/>
          <a:p>
            <a:pPr algn="ctr"/>
            <a:r>
              <a:rPr lang="en-US" sz="4000" b="1" dirty="0">
                <a:latin typeface="Calibri" panose="020F0502020204030204" pitchFamily="34" charset="0"/>
                <a:ea typeface="Calibri" panose="020F0502020204030204" pitchFamily="34" charset="0"/>
                <a:cs typeface="Calibri" panose="020F0502020204030204" pitchFamily="34" charset="0"/>
              </a:rPr>
              <a:t>Person Specification </a:t>
            </a:r>
          </a:p>
        </p:txBody>
      </p:sp>
      <p:sp>
        <p:nvSpPr>
          <p:cNvPr id="3" name="Content Placeholder 2">
            <a:extLst>
              <a:ext uri="{FF2B5EF4-FFF2-40B4-BE49-F238E27FC236}">
                <a16:creationId xmlns:a16="http://schemas.microsoft.com/office/drawing/2014/main" id="{EED9F95C-2EE7-A9FF-75E1-DAC2A9FEA362}"/>
              </a:ext>
            </a:extLst>
          </p:cNvPr>
          <p:cNvSpPr>
            <a:spLocks noGrp="1"/>
          </p:cNvSpPr>
          <p:nvPr>
            <p:ph idx="1"/>
          </p:nvPr>
        </p:nvSpPr>
        <p:spPr>
          <a:xfrm>
            <a:off x="1097279" y="1737360"/>
            <a:ext cx="10202091" cy="4473476"/>
          </a:xfrm>
        </p:spPr>
        <p:txBody>
          <a:bodyPr>
            <a:normAutofit fontScale="85000" lnSpcReduction="20000"/>
          </a:bodyPr>
          <a:lstStyle/>
          <a:p>
            <a:pPr marL="0" indent="0" algn="ctr">
              <a:buNone/>
            </a:pPr>
            <a:endParaRPr lang="en-US" b="1" u="sng" dirty="0"/>
          </a:p>
          <a:p>
            <a:pPr marL="0" indent="0" algn="ctr">
              <a:buNone/>
            </a:pPr>
            <a:r>
              <a:rPr lang="en-US" b="1" u="sng" dirty="0"/>
              <a:t>Qualification &amp; Experience:</a:t>
            </a:r>
          </a:p>
          <a:p>
            <a:pPr>
              <a:buFont typeface="Wingdings" panose="05000000000000000000" pitchFamily="2" charset="2"/>
              <a:buChar char="§"/>
            </a:pPr>
            <a:r>
              <a:rPr lang="en-US" dirty="0">
                <a:latin typeface="Calibri" panose="020F0502020204030204" pitchFamily="34" charset="0"/>
                <a:ea typeface="Calibri" panose="020F0502020204030204" pitchFamily="34" charset="0"/>
                <a:cs typeface="Calibri" panose="020F0502020204030204" pitchFamily="34" charset="0"/>
              </a:rPr>
              <a:t>Bachelor’s Degree and At least three years of experience in a project manager or related role</a:t>
            </a:r>
          </a:p>
          <a:p>
            <a:pPr>
              <a:buFont typeface="Wingdings" panose="05000000000000000000" pitchFamily="2" charset="2"/>
              <a:buChar char="§"/>
            </a:pPr>
            <a:r>
              <a:rPr lang="en-US" dirty="0">
                <a:latin typeface="Calibri" panose="020F0502020204030204" pitchFamily="34" charset="0"/>
                <a:ea typeface="Calibri" panose="020F0502020204030204" pitchFamily="34" charset="0"/>
                <a:cs typeface="Calibri" panose="020F0502020204030204" pitchFamily="34" charset="0"/>
              </a:rPr>
              <a:t>The ability to communicate</a:t>
            </a:r>
          </a:p>
          <a:p>
            <a:pPr>
              <a:buFont typeface="Wingdings" panose="05000000000000000000" pitchFamily="2" charset="2"/>
              <a:buChar char="§"/>
            </a:pPr>
            <a:r>
              <a:rPr lang="en-US" dirty="0">
                <a:latin typeface="Calibri" panose="020F0502020204030204" pitchFamily="34" charset="0"/>
                <a:ea typeface="Calibri" panose="020F0502020204030204" pitchFamily="34" charset="0"/>
                <a:cs typeface="Calibri" panose="020F0502020204030204" pitchFamily="34" charset="0"/>
              </a:rPr>
              <a:t>Proven experience in project manager or related role.</a:t>
            </a:r>
          </a:p>
          <a:p>
            <a:pPr marL="0" indent="0">
              <a:buNone/>
            </a:pPr>
            <a:endParaRPr lang="en-US" dirty="0">
              <a:latin typeface="Calibri" panose="020F0502020204030204" pitchFamily="34" charset="0"/>
              <a:ea typeface="Calibri" panose="020F0502020204030204" pitchFamily="34" charset="0"/>
              <a:cs typeface="Calibri" panose="020F0502020204030204" pitchFamily="34" charset="0"/>
            </a:endParaRPr>
          </a:p>
          <a:p>
            <a:pPr marL="0" indent="0" algn="ctr">
              <a:buNone/>
            </a:pPr>
            <a:r>
              <a:rPr lang="en-US" b="1" u="sng" dirty="0">
                <a:latin typeface="Calibri" panose="020F0502020204030204" pitchFamily="34" charset="0"/>
                <a:ea typeface="Calibri" panose="020F0502020204030204" pitchFamily="34" charset="0"/>
                <a:cs typeface="Calibri" panose="020F0502020204030204" pitchFamily="34" charset="0"/>
              </a:rPr>
              <a:t>Personal Attributes:</a:t>
            </a:r>
            <a:endParaRPr lang="en-US" dirty="0"/>
          </a:p>
          <a:p>
            <a:pPr>
              <a:buFont typeface="Wingdings" panose="05000000000000000000" pitchFamily="2" charset="2"/>
              <a:buChar char="§"/>
            </a:pPr>
            <a:r>
              <a:rPr lang="en-US" dirty="0">
                <a:latin typeface="Calibri" panose="020F0502020204030204" pitchFamily="34" charset="0"/>
                <a:ea typeface="Calibri" panose="020F0502020204030204" pitchFamily="34" charset="0"/>
                <a:cs typeface="Calibri" panose="020F0502020204030204" pitchFamily="34" charset="0"/>
              </a:rPr>
              <a:t>Leadership skills</a:t>
            </a:r>
          </a:p>
          <a:p>
            <a:pPr>
              <a:buFont typeface="Wingdings" panose="05000000000000000000" pitchFamily="2" charset="2"/>
              <a:buChar char="§"/>
            </a:pPr>
            <a:r>
              <a:rPr lang="en-US" dirty="0">
                <a:latin typeface="Calibri" panose="020F0502020204030204" pitchFamily="34" charset="0"/>
                <a:ea typeface="Calibri" panose="020F0502020204030204" pitchFamily="34" charset="0"/>
                <a:cs typeface="Calibri" panose="020F0502020204030204" pitchFamily="34" charset="0"/>
              </a:rPr>
              <a:t>Communication skills</a:t>
            </a:r>
          </a:p>
          <a:p>
            <a:pPr>
              <a:buFont typeface="Wingdings" panose="05000000000000000000" pitchFamily="2" charset="2"/>
              <a:buChar char="§"/>
            </a:pPr>
            <a:r>
              <a:rPr lang="en-US" dirty="0">
                <a:latin typeface="Calibri" panose="020F0502020204030204" pitchFamily="34" charset="0"/>
                <a:ea typeface="Calibri" panose="020F0502020204030204" pitchFamily="34" charset="0"/>
                <a:cs typeface="Calibri" panose="020F0502020204030204" pitchFamily="34" charset="0"/>
              </a:rPr>
              <a:t>Team-building skills</a:t>
            </a:r>
          </a:p>
          <a:p>
            <a:pPr>
              <a:buFont typeface="Wingdings" panose="05000000000000000000" pitchFamily="2" charset="2"/>
              <a:buChar char="§"/>
            </a:pPr>
            <a:r>
              <a:rPr lang="en-US" dirty="0">
                <a:latin typeface="Calibri" panose="020F0502020204030204" pitchFamily="34" charset="0"/>
                <a:ea typeface="Calibri" panose="020F0502020204030204" pitchFamily="34" charset="0"/>
                <a:cs typeface="Calibri" panose="020F0502020204030204" pitchFamily="34" charset="0"/>
              </a:rPr>
              <a:t>Problem solving skills</a:t>
            </a:r>
          </a:p>
          <a:p>
            <a:pPr>
              <a:buFont typeface="Wingdings" panose="05000000000000000000" pitchFamily="2" charset="2"/>
              <a:buChar char="§"/>
            </a:pPr>
            <a:r>
              <a:rPr lang="en-US" dirty="0">
                <a:latin typeface="Calibri" panose="020F0502020204030204" pitchFamily="34" charset="0"/>
                <a:ea typeface="Calibri" panose="020F0502020204030204" pitchFamily="34" charset="0"/>
                <a:cs typeface="Calibri" panose="020F0502020204030204" pitchFamily="34" charset="0"/>
              </a:rPr>
              <a:t>Delegation skills</a:t>
            </a:r>
          </a:p>
          <a:p>
            <a:endParaRPr lang="en-US" dirty="0">
              <a:latin typeface="Calibri" panose="020F0502020204030204" pitchFamily="34" charset="0"/>
              <a:ea typeface="Calibri" panose="020F0502020204030204" pitchFamily="34" charset="0"/>
              <a:cs typeface="Calibri" panose="020F0502020204030204" pitchFamily="34" charset="0"/>
            </a:endParaRPr>
          </a:p>
          <a:p>
            <a:endParaRPr lang="en-US"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44180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7E6B03-000D-DA59-BF70-B802E94783AC}"/>
              </a:ext>
            </a:extLst>
          </p:cNvPr>
          <p:cNvSpPr>
            <a:spLocks noGrp="1"/>
          </p:cNvSpPr>
          <p:nvPr>
            <p:ph type="title"/>
          </p:nvPr>
        </p:nvSpPr>
        <p:spPr/>
        <p:txBody>
          <a:bodyPr>
            <a:normAutofit/>
          </a:bodyPr>
          <a:lstStyle/>
          <a:p>
            <a:pPr algn="ctr"/>
            <a:r>
              <a:rPr lang="en-US" sz="4000" b="1" dirty="0">
                <a:latin typeface="Calibri" panose="020F0502020204030204" pitchFamily="34" charset="0"/>
                <a:ea typeface="Calibri" panose="020F0502020204030204" pitchFamily="34" charset="0"/>
                <a:cs typeface="Calibri" panose="020F0502020204030204" pitchFamily="34" charset="0"/>
              </a:rPr>
              <a:t>Required skills </a:t>
            </a:r>
          </a:p>
        </p:txBody>
      </p:sp>
      <p:sp>
        <p:nvSpPr>
          <p:cNvPr id="3" name="Content Placeholder 2">
            <a:extLst>
              <a:ext uri="{FF2B5EF4-FFF2-40B4-BE49-F238E27FC236}">
                <a16:creationId xmlns:a16="http://schemas.microsoft.com/office/drawing/2014/main" id="{41836773-4167-9D1D-39C2-175F7332FB7C}"/>
              </a:ext>
            </a:extLst>
          </p:cNvPr>
          <p:cNvSpPr>
            <a:spLocks noGrp="1"/>
          </p:cNvSpPr>
          <p:nvPr>
            <p:ph idx="1"/>
          </p:nvPr>
        </p:nvSpPr>
        <p:spPr/>
        <p:txBody>
          <a:bodyPr/>
          <a:lstStyle/>
          <a:p>
            <a:pPr>
              <a:buFont typeface="Wingdings" panose="05000000000000000000" pitchFamily="2" charset="2"/>
              <a:buChar char="§"/>
            </a:pPr>
            <a:r>
              <a:rPr lang="en-US" dirty="0"/>
              <a:t>Communication Skills</a:t>
            </a:r>
          </a:p>
          <a:p>
            <a:pPr>
              <a:buFont typeface="Wingdings" panose="05000000000000000000" pitchFamily="2" charset="2"/>
              <a:buChar char="§"/>
            </a:pPr>
            <a:r>
              <a:rPr lang="en-US" dirty="0"/>
              <a:t>Time Management</a:t>
            </a:r>
          </a:p>
          <a:p>
            <a:pPr>
              <a:buFont typeface="Wingdings" panose="05000000000000000000" pitchFamily="2" charset="2"/>
              <a:buChar char="§"/>
            </a:pPr>
            <a:r>
              <a:rPr lang="en-US" dirty="0"/>
              <a:t>Team Collaboration</a:t>
            </a:r>
          </a:p>
          <a:p>
            <a:pPr>
              <a:buFont typeface="Wingdings" panose="05000000000000000000" pitchFamily="2" charset="2"/>
              <a:buChar char="§"/>
            </a:pPr>
            <a:r>
              <a:rPr lang="en-US" dirty="0"/>
              <a:t>Problem Solving</a:t>
            </a:r>
          </a:p>
          <a:p>
            <a:pPr>
              <a:buFont typeface="Wingdings" panose="05000000000000000000" pitchFamily="2" charset="2"/>
              <a:buChar char="§"/>
            </a:pPr>
            <a:r>
              <a:rPr lang="en-US" dirty="0"/>
              <a:t>Basic Financial Skills</a:t>
            </a:r>
          </a:p>
          <a:p>
            <a:pPr>
              <a:buFont typeface="Wingdings" panose="05000000000000000000" pitchFamily="2" charset="2"/>
              <a:buChar char="§"/>
            </a:pPr>
            <a:r>
              <a:rPr lang="en-US" dirty="0"/>
              <a:t>Leadership Skills</a:t>
            </a:r>
          </a:p>
          <a:p>
            <a:pPr>
              <a:buFont typeface="Wingdings" panose="05000000000000000000" pitchFamily="2" charset="2"/>
              <a:buChar char="§"/>
            </a:pPr>
            <a:r>
              <a:rPr lang="en-US" dirty="0"/>
              <a:t>Soft Skills</a:t>
            </a:r>
          </a:p>
        </p:txBody>
      </p:sp>
    </p:spTree>
    <p:extLst>
      <p:ext uri="{BB962C8B-B14F-4D97-AF65-F5344CB8AC3E}">
        <p14:creationId xmlns:p14="http://schemas.microsoft.com/office/powerpoint/2010/main" val="2706160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A9A1B-549C-CBB3-D90E-7941C4925104}"/>
              </a:ext>
            </a:extLst>
          </p:cNvPr>
          <p:cNvSpPr>
            <a:spLocks noGrp="1"/>
          </p:cNvSpPr>
          <p:nvPr>
            <p:ph type="title"/>
          </p:nvPr>
        </p:nvSpPr>
        <p:spPr/>
        <p:txBody>
          <a:bodyPr>
            <a:normAutofit/>
          </a:bodyPr>
          <a:lstStyle/>
          <a:p>
            <a:pPr algn="ctr"/>
            <a:r>
              <a:rPr lang="en-US" b="1" dirty="0">
                <a:latin typeface="Calibri" panose="020F0502020204030204" pitchFamily="34" charset="0"/>
                <a:ea typeface="Calibri" panose="020F0502020204030204" pitchFamily="34" charset="0"/>
                <a:cs typeface="Calibri" panose="020F0502020204030204" pitchFamily="34" charset="0"/>
              </a:rPr>
              <a:t>Pay and working Conditions </a:t>
            </a:r>
          </a:p>
        </p:txBody>
      </p:sp>
      <p:sp>
        <p:nvSpPr>
          <p:cNvPr id="3" name="Content Placeholder 2">
            <a:extLst>
              <a:ext uri="{FF2B5EF4-FFF2-40B4-BE49-F238E27FC236}">
                <a16:creationId xmlns:a16="http://schemas.microsoft.com/office/drawing/2014/main" id="{031A7076-D69B-DD65-FA52-5BFAA10EEA45}"/>
              </a:ext>
            </a:extLst>
          </p:cNvPr>
          <p:cNvSpPr>
            <a:spLocks noGrp="1"/>
          </p:cNvSpPr>
          <p:nvPr>
            <p:ph idx="1"/>
          </p:nvPr>
        </p:nvSpPr>
        <p:spPr/>
        <p:txBody>
          <a:bodyPr>
            <a:normAutofit/>
          </a:bodyPr>
          <a:lstStyle/>
          <a:p>
            <a:pPr marL="0" indent="0" algn="ctr">
              <a:buNone/>
            </a:pPr>
            <a:r>
              <a:rPr lang="en-US" sz="2000" b="1" u="sng" dirty="0">
                <a:latin typeface="Calibri" panose="020F0502020204030204" pitchFamily="34" charset="0"/>
                <a:ea typeface="Calibri" panose="020F0502020204030204" pitchFamily="34" charset="0"/>
                <a:cs typeface="Calibri" panose="020F0502020204030204" pitchFamily="34" charset="0"/>
              </a:rPr>
              <a:t>Pay:</a:t>
            </a:r>
          </a:p>
          <a:p>
            <a:pPr>
              <a:buFont typeface="Wingdings" panose="05000000000000000000" pitchFamily="2" charset="2"/>
              <a:buChar char="§"/>
            </a:pPr>
            <a:r>
              <a:rPr lang="en-GB" dirty="0">
                <a:latin typeface="Calibri" panose="020F0502020204030204" pitchFamily="34" charset="0"/>
                <a:ea typeface="Calibri" panose="020F0502020204030204" pitchFamily="34" charset="0"/>
                <a:cs typeface="Calibri" panose="020F0502020204030204" pitchFamily="34" charset="0"/>
              </a:rPr>
              <a:t>The average salary ranges from £30,000 to £50,000 per year, depending on </a:t>
            </a:r>
            <a:r>
              <a:rPr lang="en-GB">
                <a:latin typeface="Calibri" panose="020F0502020204030204" pitchFamily="34" charset="0"/>
                <a:ea typeface="Calibri" panose="020F0502020204030204" pitchFamily="34" charset="0"/>
                <a:cs typeface="Calibri" panose="020F0502020204030204" pitchFamily="34" charset="0"/>
              </a:rPr>
              <a:t>the  </a:t>
            </a:r>
            <a:r>
              <a:rPr lang="en-GB" dirty="0">
                <a:latin typeface="Calibri" panose="020F0502020204030204" pitchFamily="34" charset="0"/>
                <a:ea typeface="Calibri" panose="020F0502020204030204" pitchFamily="34" charset="0"/>
                <a:cs typeface="Calibri" panose="020F0502020204030204" pitchFamily="34" charset="0"/>
              </a:rPr>
              <a:t>location, and experience level.</a:t>
            </a:r>
            <a:endParaRPr lang="en-US" sz="2000" dirty="0">
              <a:latin typeface="Calibri" panose="020F0502020204030204" pitchFamily="34" charset="0"/>
              <a:ea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ea typeface="Calibri" panose="020F0502020204030204" pitchFamily="34" charset="0"/>
              <a:cs typeface="Calibri" panose="020F0502020204030204" pitchFamily="34" charset="0"/>
            </a:endParaRPr>
          </a:p>
          <a:p>
            <a:pPr marL="0" indent="0" algn="ctr">
              <a:buNone/>
            </a:pPr>
            <a:r>
              <a:rPr lang="en-GB" b="1" u="sng" dirty="0">
                <a:latin typeface="Calibri" panose="020F0502020204030204" pitchFamily="34" charset="0"/>
                <a:ea typeface="Calibri" panose="020F0502020204030204" pitchFamily="34" charset="0"/>
                <a:cs typeface="Calibri" panose="020F0502020204030204" pitchFamily="34" charset="0"/>
              </a:rPr>
              <a:t>Working Conditions:</a:t>
            </a:r>
          </a:p>
          <a:p>
            <a:pPr>
              <a:buFont typeface="Wingdings" panose="05000000000000000000" pitchFamily="2" charset="2"/>
              <a:buChar char="§"/>
            </a:pPr>
            <a:r>
              <a:rPr lang="en-GB" dirty="0">
                <a:latin typeface="Calibri" panose="020F0502020204030204" pitchFamily="34" charset="0"/>
                <a:ea typeface="Calibri" panose="020F0502020204030204" pitchFamily="34" charset="0"/>
                <a:cs typeface="Calibri" panose="020F0502020204030204" pitchFamily="34" charset="0"/>
              </a:rPr>
              <a:t>Typically works in an office environment. May require occasional travel for client meetings or site visits. Standard full-time hours, with possible overtime during critical project phases.</a:t>
            </a:r>
          </a:p>
          <a:p>
            <a:pPr>
              <a:buFont typeface="Wingdings" panose="05000000000000000000" pitchFamily="2" charset="2"/>
              <a:buChar char="§"/>
            </a:pPr>
            <a:r>
              <a:rPr lang="en-GB" dirty="0">
                <a:latin typeface="Calibri" panose="020F0502020204030204" pitchFamily="34" charset="0"/>
                <a:ea typeface="Calibri" panose="020F0502020204030204" pitchFamily="34" charset="0"/>
                <a:cs typeface="Calibri" panose="020F0502020204030204" pitchFamily="34" charset="0"/>
              </a:rPr>
              <a:t> Collaborative team setting, often involving coordination with multiple departments. High-paced and deadline-driven, requiring effective stress management.</a:t>
            </a:r>
            <a:endParaRPr lang="en-US"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296500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901B45-570A-A62B-8CF9-667DF5D2E0BA}"/>
              </a:ext>
            </a:extLst>
          </p:cNvPr>
          <p:cNvSpPr>
            <a:spLocks noGrp="1"/>
          </p:cNvSpPr>
          <p:nvPr>
            <p:ph type="title"/>
          </p:nvPr>
        </p:nvSpPr>
        <p:spPr/>
        <p:txBody>
          <a:bodyPr/>
          <a:lstStyle/>
          <a:p>
            <a:pPr algn="ctr"/>
            <a:r>
              <a:rPr lang="en-US" b="1" dirty="0">
                <a:latin typeface="Calibri" panose="020F0502020204030204" pitchFamily="34" charset="0"/>
                <a:ea typeface="Calibri" panose="020F0502020204030204" pitchFamily="34" charset="0"/>
                <a:cs typeface="Calibri" panose="020F0502020204030204" pitchFamily="34" charset="0"/>
              </a:rPr>
              <a:t>Flexible working arrangement with justifications </a:t>
            </a:r>
          </a:p>
        </p:txBody>
      </p:sp>
      <p:sp>
        <p:nvSpPr>
          <p:cNvPr id="3" name="Content Placeholder 2">
            <a:extLst>
              <a:ext uri="{FF2B5EF4-FFF2-40B4-BE49-F238E27FC236}">
                <a16:creationId xmlns:a16="http://schemas.microsoft.com/office/drawing/2014/main" id="{BF5C7F7B-E488-4494-31D4-BDBA4ACFED6B}"/>
              </a:ext>
            </a:extLst>
          </p:cNvPr>
          <p:cNvSpPr>
            <a:spLocks noGrp="1"/>
          </p:cNvSpPr>
          <p:nvPr>
            <p:ph idx="1"/>
          </p:nvPr>
        </p:nvSpPr>
        <p:spPr/>
        <p:txBody>
          <a:bodyPr/>
          <a:lstStyle/>
          <a:p>
            <a:pPr>
              <a:buFont typeface="Wingdings" panose="05000000000000000000" pitchFamily="2" charset="2"/>
              <a:buChar char="Ø"/>
            </a:pPr>
            <a:r>
              <a:rPr lang="en-US" dirty="0">
                <a:latin typeface="Calibri" panose="020F0502020204030204" pitchFamily="34" charset="0"/>
                <a:ea typeface="Calibri" panose="020F0502020204030204" pitchFamily="34" charset="0"/>
                <a:cs typeface="Calibri" panose="020F0502020204030204" pitchFamily="34" charset="0"/>
              </a:rPr>
              <a:t>Toyota offer’s flexible working arrangements, including remote work options and flexible hours</a:t>
            </a:r>
          </a:p>
          <a:p>
            <a:pPr>
              <a:buFont typeface="Wingdings" panose="05000000000000000000" pitchFamily="2" charset="2"/>
              <a:buChar char="Ø"/>
            </a:pPr>
            <a:r>
              <a:rPr lang="en-US" dirty="0">
                <a:latin typeface="Calibri" panose="020F0502020204030204" pitchFamily="34" charset="0"/>
                <a:ea typeface="Calibri" panose="020F0502020204030204" pitchFamily="34" charset="0"/>
                <a:cs typeface="Calibri" panose="020F0502020204030204" pitchFamily="34" charset="0"/>
              </a:rPr>
              <a:t>Typically work in an office environment, though they may occasionally need to be present at the project’s physical worksite</a:t>
            </a:r>
          </a:p>
          <a:p>
            <a:pPr>
              <a:buFont typeface="Wingdings" panose="05000000000000000000" pitchFamily="2" charset="2"/>
              <a:buChar char="Ø"/>
            </a:pPr>
            <a:r>
              <a:rPr lang="en-US" dirty="0">
                <a:latin typeface="Calibri" panose="020F0502020204030204" pitchFamily="34" charset="0"/>
                <a:ea typeface="Calibri" panose="020F0502020204030204" pitchFamily="34" charset="0"/>
                <a:cs typeface="Calibri" panose="020F0502020204030204" pitchFamily="34" charset="0"/>
              </a:rPr>
              <a:t>They spend their most of time at computer station sitting or standing for business project</a:t>
            </a:r>
          </a:p>
          <a:p>
            <a:pPr>
              <a:buFont typeface="Wingdings" panose="05000000000000000000" pitchFamily="2" charset="2"/>
              <a:buChar char="Ø"/>
            </a:pPr>
            <a:r>
              <a:rPr lang="en-US" dirty="0">
                <a:latin typeface="Calibri" panose="020F0502020204030204" pitchFamily="34" charset="0"/>
                <a:ea typeface="Calibri" panose="020F0502020204030204" pitchFamily="34" charset="0"/>
                <a:cs typeface="Calibri" panose="020F0502020204030204" pitchFamily="34" charset="0"/>
              </a:rPr>
              <a:t>Flexible hour’s can boost employee satisfaction, productivity and helps to attract top talent.</a:t>
            </a:r>
          </a:p>
          <a:p>
            <a:endParaRPr lang="en-US" dirty="0"/>
          </a:p>
        </p:txBody>
      </p:sp>
    </p:spTree>
    <p:extLst>
      <p:ext uri="{BB962C8B-B14F-4D97-AF65-F5344CB8AC3E}">
        <p14:creationId xmlns:p14="http://schemas.microsoft.com/office/powerpoint/2010/main" val="41729160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8790D-4D94-FD22-70D2-76DC4269BAF7}"/>
              </a:ext>
            </a:extLst>
          </p:cNvPr>
          <p:cNvSpPr>
            <a:spLocks noGrp="1"/>
          </p:cNvSpPr>
          <p:nvPr>
            <p:ph type="title"/>
          </p:nvPr>
        </p:nvSpPr>
        <p:spPr/>
        <p:txBody>
          <a:bodyPr>
            <a:normAutofit/>
          </a:bodyPr>
          <a:lstStyle/>
          <a:p>
            <a:pPr algn="ctr"/>
            <a:r>
              <a:rPr lang="en-US" sz="4000" b="1" dirty="0">
                <a:latin typeface="Calibri" panose="020F0502020204030204" pitchFamily="34" charset="0"/>
                <a:ea typeface="Calibri" panose="020F0502020204030204" pitchFamily="34" charset="0"/>
                <a:cs typeface="Calibri" panose="020F0502020204030204" pitchFamily="34" charset="0"/>
              </a:rPr>
              <a:t>Conclusion</a:t>
            </a:r>
            <a:r>
              <a:rPr lang="en-US" sz="4000" b="1" dirty="0"/>
              <a:t> </a:t>
            </a:r>
          </a:p>
        </p:txBody>
      </p:sp>
      <p:sp>
        <p:nvSpPr>
          <p:cNvPr id="3" name="Content Placeholder 2">
            <a:extLst>
              <a:ext uri="{FF2B5EF4-FFF2-40B4-BE49-F238E27FC236}">
                <a16:creationId xmlns:a16="http://schemas.microsoft.com/office/drawing/2014/main" id="{C08A2CA2-1445-9956-BE03-D9BBF6FCDE75}"/>
              </a:ext>
            </a:extLst>
          </p:cNvPr>
          <p:cNvSpPr>
            <a:spLocks noGrp="1"/>
          </p:cNvSpPr>
          <p:nvPr>
            <p:ph idx="1"/>
          </p:nvPr>
        </p:nvSpPr>
        <p:spPr/>
        <p:txBody>
          <a:bodyPr/>
          <a:lstStyle/>
          <a:p>
            <a:pPr>
              <a:buFont typeface="Wingdings" panose="05000000000000000000" pitchFamily="2" charset="2"/>
              <a:buChar char="§"/>
            </a:pPr>
            <a:r>
              <a:rPr lang="en-GB" dirty="0"/>
              <a:t>A Junior Project Manager plays a crucial role in ensuring the successful execution of projects by leveraging their skills in communication, organization, and problem-solving. With competitive pay and dynamic working conditions, this role offers a solid foundation for those looking to advance their careers in project management. </a:t>
            </a:r>
          </a:p>
          <a:p>
            <a:pPr>
              <a:buFont typeface="Wingdings" panose="05000000000000000000" pitchFamily="2" charset="2"/>
              <a:buChar char="§"/>
            </a:pPr>
            <a:r>
              <a:rPr lang="en-GB" dirty="0"/>
              <a:t>The experience gained in this position equips individuals with the necessary tools and knowledge to take on more senior roles in the future, making it an excellent entry point into the project management field.</a:t>
            </a:r>
            <a:endParaRPr lang="en-US" dirty="0"/>
          </a:p>
        </p:txBody>
      </p:sp>
    </p:spTree>
    <p:extLst>
      <p:ext uri="{BB962C8B-B14F-4D97-AF65-F5344CB8AC3E}">
        <p14:creationId xmlns:p14="http://schemas.microsoft.com/office/powerpoint/2010/main" val="32648089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3F2AE-DFE5-477F-BC0A-989F1707199D}"/>
              </a:ext>
            </a:extLst>
          </p:cNvPr>
          <p:cNvSpPr>
            <a:spLocks noGrp="1"/>
          </p:cNvSpPr>
          <p:nvPr>
            <p:ph type="title"/>
          </p:nvPr>
        </p:nvSpPr>
        <p:spPr>
          <a:xfrm>
            <a:off x="677334" y="457200"/>
            <a:ext cx="8596668" cy="1320800"/>
          </a:xfrm>
        </p:spPr>
        <p:txBody>
          <a:bodyPr>
            <a:normAutofit/>
          </a:bodyPr>
          <a:lstStyle/>
          <a:p>
            <a:pPr algn="ctr"/>
            <a:r>
              <a:rPr lang="en-US" sz="4400" b="1" dirty="0">
                <a:latin typeface="Calibri" panose="020F0502020204030204" pitchFamily="34" charset="0"/>
                <a:ea typeface="Calibri" panose="020F0502020204030204" pitchFamily="34" charset="0"/>
                <a:cs typeface="Calibri" panose="020F0502020204030204" pitchFamily="34" charset="0"/>
              </a:rPr>
              <a:t>References </a:t>
            </a:r>
          </a:p>
        </p:txBody>
      </p:sp>
      <p:sp>
        <p:nvSpPr>
          <p:cNvPr id="3" name="Content Placeholder 2">
            <a:extLst>
              <a:ext uri="{FF2B5EF4-FFF2-40B4-BE49-F238E27FC236}">
                <a16:creationId xmlns:a16="http://schemas.microsoft.com/office/drawing/2014/main" id="{F69EECF2-CA29-D5FA-6FAE-07E04EB4EE02}"/>
              </a:ext>
            </a:extLst>
          </p:cNvPr>
          <p:cNvSpPr>
            <a:spLocks noGrp="1"/>
          </p:cNvSpPr>
          <p:nvPr>
            <p:ph idx="1"/>
          </p:nvPr>
        </p:nvSpPr>
        <p:spPr/>
        <p:txBody>
          <a:bodyPr vert="horz" lIns="91440" tIns="45720" rIns="91440" bIns="45720" rtlCol="0" anchor="t">
            <a:normAutofit/>
          </a:bodyPr>
          <a:lstStyle/>
          <a:p>
            <a:r>
              <a:rPr lang="en-US" sz="1400">
                <a:latin typeface="Calibri" panose="020F0502020204030204" pitchFamily="34" charset="0"/>
                <a:ea typeface="Calibri" panose="020F0502020204030204" pitchFamily="34" charset="0"/>
                <a:cs typeface="Calibri" panose="020F0502020204030204" pitchFamily="34" charset="0"/>
                <a:hlinkClick r:id="rId2"/>
              </a:rPr>
              <a:t>https</a:t>
            </a:r>
            <a:r>
              <a:rPr lang="en-US" sz="1400" dirty="0">
                <a:latin typeface="Calibri" panose="020F0502020204030204" pitchFamily="34" charset="0"/>
                <a:ea typeface="Calibri" panose="020F0502020204030204" pitchFamily="34" charset="0"/>
                <a:cs typeface="Calibri" panose="020F0502020204030204" pitchFamily="34" charset="0"/>
                <a:hlinkClick r:id="rId2"/>
              </a:rPr>
              <a:t>://www.projectmanager.com/blog/project-manager-job-description</a:t>
            </a:r>
            <a:endParaRPr lang="en-US" sz="1400" dirty="0">
              <a:latin typeface="Calibri" panose="020F0502020204030204" pitchFamily="34" charset="0"/>
              <a:ea typeface="Calibri" panose="020F0502020204030204" pitchFamily="34" charset="0"/>
              <a:cs typeface="Calibri" panose="020F0502020204030204" pitchFamily="34" charset="0"/>
            </a:endParaRPr>
          </a:p>
          <a:p>
            <a:r>
              <a:rPr lang="en-US" sz="1400" dirty="0">
                <a:latin typeface="Calibri" panose="020F0502020204030204" pitchFamily="34" charset="0"/>
                <a:ea typeface="Calibri" panose="020F0502020204030204" pitchFamily="34" charset="0"/>
                <a:cs typeface="Calibri" panose="020F0502020204030204" pitchFamily="34" charset="0"/>
                <a:hlinkClick r:id="rId3"/>
              </a:rPr>
              <a:t>https://www.indeed.com/career-advice/careers/what-does-a-project-manager-do#:~:text=Project%20managers%20typically%20work%20in,software%20and%20placing%20business%20calls</a:t>
            </a:r>
            <a:endParaRPr lang="en-US" sz="1400" dirty="0">
              <a:latin typeface="Calibri" panose="020F0502020204030204" pitchFamily="34" charset="0"/>
              <a:ea typeface="Calibri" panose="020F0502020204030204" pitchFamily="34" charset="0"/>
              <a:cs typeface="Calibri" panose="020F0502020204030204" pitchFamily="34" charset="0"/>
            </a:endParaRPr>
          </a:p>
          <a:p>
            <a:endParaRPr lang="en-US" sz="16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59081254"/>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409</TotalTime>
  <Words>762</Words>
  <Application>Microsoft Office PowerPoint</Application>
  <PresentationFormat>Widescreen</PresentationFormat>
  <Paragraphs>83</Paragraphs>
  <Slides>12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Arial Black</vt:lpstr>
      <vt:lpstr>Calibri</vt:lpstr>
      <vt:lpstr>Calibri Light</vt:lpstr>
      <vt:lpstr>Centaur</vt:lpstr>
      <vt:lpstr>Wide Latin</vt:lpstr>
      <vt:lpstr>Wingdings</vt:lpstr>
      <vt:lpstr>Retrospect</vt:lpstr>
      <vt:lpstr>Student Name: MOHAMMADHANZALAH MOHAMEDJAVID KAZI Student Number:2331319 Course Name: Human Capital management  Lecturer Name: Nishi Ramsurrun Session: June 2024 Term  </vt:lpstr>
      <vt:lpstr>Contents                                         Page no                                            </vt:lpstr>
      <vt:lpstr>Introduction on  TOYOTA  </vt:lpstr>
      <vt:lpstr>Strategic Goal of Toyota Company</vt:lpstr>
      <vt:lpstr>Job Analysis / Position </vt:lpstr>
      <vt:lpstr>Job Description </vt:lpstr>
      <vt:lpstr>Person Specification </vt:lpstr>
      <vt:lpstr>Required skills </vt:lpstr>
      <vt:lpstr>Pay and working Conditions </vt:lpstr>
      <vt:lpstr>Flexible working arrangement with justifications </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hanzala kazi</dc:creator>
  <cp:lastModifiedBy>hanzala kazi</cp:lastModifiedBy>
  <cp:revision>102</cp:revision>
  <dcterms:created xsi:type="dcterms:W3CDTF">2024-06-27T11:21:54Z</dcterms:created>
  <dcterms:modified xsi:type="dcterms:W3CDTF">2024-08-06T08:36:28Z</dcterms:modified>
</cp:coreProperties>
</file>