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handoutMasterIdLst>
    <p:handoutMasterId r:id="rId29"/>
  </p:handoutMasterIdLst>
  <p:sldIdLst>
    <p:sldId id="282" r:id="rId2"/>
    <p:sldId id="295" r:id="rId3"/>
    <p:sldId id="299" r:id="rId4"/>
    <p:sldId id="300" r:id="rId5"/>
    <p:sldId id="285" r:id="rId6"/>
    <p:sldId id="286" r:id="rId7"/>
    <p:sldId id="287" r:id="rId8"/>
    <p:sldId id="288" r:id="rId9"/>
    <p:sldId id="289" r:id="rId10"/>
    <p:sldId id="290" r:id="rId11"/>
    <p:sldId id="291" r:id="rId12"/>
    <p:sldId id="292" r:id="rId13"/>
    <p:sldId id="301" r:id="rId14"/>
    <p:sldId id="293" r:id="rId15"/>
    <p:sldId id="302" r:id="rId16"/>
    <p:sldId id="303" r:id="rId17"/>
    <p:sldId id="298" r:id="rId18"/>
    <p:sldId id="305" r:id="rId19"/>
    <p:sldId id="308" r:id="rId20"/>
    <p:sldId id="306" r:id="rId21"/>
    <p:sldId id="309" r:id="rId22"/>
    <p:sldId id="312" r:id="rId23"/>
    <p:sldId id="314" r:id="rId24"/>
    <p:sldId id="310" r:id="rId25"/>
    <p:sldId id="311" r:id="rId26"/>
    <p:sldId id="294" r:id="rId27"/>
  </p:sldIdLst>
  <p:sldSz cx="9144000" cy="6858000" type="screen4x3"/>
  <p:notesSz cx="6797675" cy="9926638"/>
  <p:defaultTextStyle>
    <a:defPPr>
      <a:defRPr lang="en-GB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DDDDDD"/>
    <a:srgbClr val="CCECFF"/>
    <a:srgbClr val="CCFFFF"/>
    <a:srgbClr val="C8CACA"/>
    <a:srgbClr val="C6CBCC"/>
    <a:srgbClr val="D1D1D1"/>
    <a:srgbClr val="C0C0C0"/>
    <a:srgbClr val="FF0000"/>
    <a:srgbClr val="0000FF"/>
    <a:srgbClr val="008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439" autoAdjust="0"/>
  </p:normalViewPr>
  <p:slideViewPr>
    <p:cSldViewPr>
      <p:cViewPr varScale="1">
        <p:scale>
          <a:sx n="67" d="100"/>
          <a:sy n="67" d="100"/>
        </p:scale>
        <p:origin x="-147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294" y="1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/>
          <a:lstStyle>
            <a:lvl1pPr algn="r">
              <a:defRPr sz="1200"/>
            </a:lvl1pPr>
          </a:lstStyle>
          <a:p>
            <a:fld id="{EB69F7DD-6D45-49AE-8418-DD41681E5018}" type="datetimeFigureOut">
              <a:rPr lang="en-GB" smtClean="0"/>
              <a:pPr/>
              <a:t>20/09/2017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294" y="9429305"/>
            <a:ext cx="2945862" cy="497333"/>
          </a:xfrm>
          <a:prstGeom prst="rect">
            <a:avLst/>
          </a:prstGeom>
        </p:spPr>
        <p:txBody>
          <a:bodyPr vert="horz" lIns="88221" tIns="44111" rIns="88221" bIns="44111" rtlCol="0" anchor="b"/>
          <a:lstStyle>
            <a:lvl1pPr algn="r">
              <a:defRPr sz="1200"/>
            </a:lvl1pPr>
          </a:lstStyle>
          <a:p>
            <a:fld id="{8FFDD327-96D8-4821-908B-4244F43CA1B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60723743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586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defTabSz="955731">
              <a:defRPr sz="1300"/>
            </a:lvl1pPr>
          </a:lstStyle>
          <a:p>
            <a:endParaRPr lang="en-GB"/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0294" y="0"/>
            <a:ext cx="294586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>
            <a:lvl1pPr algn="r" defTabSz="955731">
              <a:defRPr sz="1300"/>
            </a:lvl1pPr>
          </a:lstStyle>
          <a:p>
            <a:endParaRPr lang="en-GB"/>
          </a:p>
        </p:txBody>
      </p:sp>
      <p:sp>
        <p:nvSpPr>
          <p:cNvPr id="14340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143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64" y="4714653"/>
            <a:ext cx="5438748" cy="44667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43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9305"/>
            <a:ext cx="294586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defTabSz="955731">
              <a:defRPr sz="1300"/>
            </a:lvl1pPr>
          </a:lstStyle>
          <a:p>
            <a:endParaRPr lang="en-GB"/>
          </a:p>
        </p:txBody>
      </p:sp>
      <p:sp>
        <p:nvSpPr>
          <p:cNvPr id="143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0294" y="9429305"/>
            <a:ext cx="2945862" cy="4957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5562" tIns="47781" rIns="95562" bIns="47781" numCol="1" anchor="b" anchorCtr="0" compatLnSpc="1">
            <a:prstTxWarp prst="textNoShape">
              <a:avLst/>
            </a:prstTxWarp>
          </a:bodyPr>
          <a:lstStyle>
            <a:lvl1pPr algn="r" defTabSz="955731">
              <a:defRPr sz="1300"/>
            </a:lvl1pPr>
          </a:lstStyle>
          <a:p>
            <a:fld id="{DDC57288-04F5-4892-8510-384314DEA278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791273465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investorwords.com/4563/short_term.html" TargetMode="External"/><Relationship Id="rId13" Type="http://schemas.openxmlformats.org/officeDocument/2006/relationships/hyperlink" Target="http://www.businessdictionary.com/definition/current-asset.html" TargetMode="External"/><Relationship Id="rId3" Type="http://schemas.openxmlformats.org/officeDocument/2006/relationships/hyperlink" Target="http://www.businessdictionary.com/definition/measure.html" TargetMode="External"/><Relationship Id="rId7" Type="http://schemas.openxmlformats.org/officeDocument/2006/relationships/hyperlink" Target="http://www.investorwords.com/10302/meet.html" TargetMode="External"/><Relationship Id="rId12" Type="http://schemas.openxmlformats.org/officeDocument/2006/relationships/hyperlink" Target="http://www.businessdictionary.com/definition/ability.html" TargetMode="External"/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Relationship Id="rId6" Type="http://schemas.openxmlformats.org/officeDocument/2006/relationships/hyperlink" Target="http://www.businessdictionary.com/definition/cash.html" TargetMode="External"/><Relationship Id="rId11" Type="http://schemas.openxmlformats.org/officeDocument/2006/relationships/hyperlink" Target="http://www.businessdictionary.com/definition/accounting.html" TargetMode="External"/><Relationship Id="rId5" Type="http://schemas.openxmlformats.org/officeDocument/2006/relationships/hyperlink" Target="http://www.businessdictionary.com/definition/organization.html" TargetMode="External"/><Relationship Id="rId10" Type="http://schemas.openxmlformats.org/officeDocument/2006/relationships/hyperlink" Target="http://www.businessdictionary.com/definition/asset.html" TargetMode="External"/><Relationship Id="rId4" Type="http://schemas.openxmlformats.org/officeDocument/2006/relationships/hyperlink" Target="http://www.businessdictionary.com/definition/person.html" TargetMode="External"/><Relationship Id="rId9" Type="http://schemas.openxmlformats.org/officeDocument/2006/relationships/hyperlink" Target="http://www.businessdictionary.com/definition/obligation.html" TargetMode="External"/><Relationship Id="rId14" Type="http://schemas.openxmlformats.org/officeDocument/2006/relationships/hyperlink" Target="http://www.businessdictionary.com/definition/current-liabilities.html" TargetMode="Externa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220553" indent="-220553"/>
            <a:r>
              <a:rPr lang="en-GB" dirty="0" smtClean="0"/>
              <a:t>A </a:t>
            </a:r>
            <a:r>
              <a:rPr lang="en-GB" dirty="0" smtClean="0">
                <a:hlinkClick r:id="rId3"/>
              </a:rPr>
              <a:t>measure</a:t>
            </a:r>
            <a:r>
              <a:rPr lang="en-GB" dirty="0" smtClean="0"/>
              <a:t> of the extent to which a </a:t>
            </a:r>
            <a:r>
              <a:rPr lang="en-GB" dirty="0" smtClean="0">
                <a:hlinkClick r:id="rId4"/>
              </a:rPr>
              <a:t>person</a:t>
            </a:r>
            <a:r>
              <a:rPr lang="en-GB" dirty="0" smtClean="0"/>
              <a:t> or </a:t>
            </a:r>
            <a:r>
              <a:rPr lang="en-GB" dirty="0" smtClean="0">
                <a:hlinkClick r:id="rId5"/>
              </a:rPr>
              <a:t>organisation</a:t>
            </a:r>
            <a:r>
              <a:rPr lang="en-GB" dirty="0" smtClean="0"/>
              <a:t> has </a:t>
            </a:r>
            <a:r>
              <a:rPr lang="en-GB" dirty="0" smtClean="0">
                <a:hlinkClick r:id="rId6"/>
              </a:rPr>
              <a:t>cash</a:t>
            </a:r>
            <a:r>
              <a:rPr lang="en-GB" dirty="0" smtClean="0"/>
              <a:t> to </a:t>
            </a:r>
            <a:r>
              <a:rPr lang="en-GB" dirty="0" smtClean="0">
                <a:hlinkClick r:id="rId7"/>
              </a:rPr>
              <a:t>meet</a:t>
            </a:r>
            <a:r>
              <a:rPr lang="en-GB" dirty="0" smtClean="0"/>
              <a:t> immediate and </a:t>
            </a:r>
            <a:r>
              <a:rPr lang="en-GB" dirty="0" smtClean="0">
                <a:hlinkClick r:id="rId8"/>
              </a:rPr>
              <a:t>short-term</a:t>
            </a:r>
            <a:r>
              <a:rPr lang="en-GB" dirty="0" smtClean="0"/>
              <a:t> </a:t>
            </a:r>
            <a:r>
              <a:rPr lang="en-GB" dirty="0" smtClean="0">
                <a:hlinkClick r:id="rId9"/>
              </a:rPr>
              <a:t>obligations</a:t>
            </a:r>
            <a:r>
              <a:rPr lang="en-GB" dirty="0" smtClean="0"/>
              <a:t>, or </a:t>
            </a:r>
            <a:r>
              <a:rPr lang="en-GB" dirty="0" smtClean="0">
                <a:hlinkClick r:id="rId10"/>
              </a:rPr>
              <a:t>assets</a:t>
            </a:r>
            <a:r>
              <a:rPr lang="en-GB" dirty="0" smtClean="0"/>
              <a:t> that can be quickly</a:t>
            </a:r>
            <a:r>
              <a:rPr lang="en-GB" baseline="0" dirty="0" smtClean="0"/>
              <a:t> </a:t>
            </a:r>
            <a:r>
              <a:rPr lang="en-GB" dirty="0" smtClean="0"/>
              <a:t>converted to do this.</a:t>
            </a:r>
          </a:p>
          <a:p>
            <a:pPr marL="220553" indent="-220553"/>
            <a:r>
              <a:rPr lang="en-GB" dirty="0" smtClean="0">
                <a:hlinkClick r:id="rId11"/>
              </a:rPr>
              <a:t>Accounting</a:t>
            </a:r>
            <a:r>
              <a:rPr lang="en-GB" dirty="0" smtClean="0"/>
              <a:t>: The </a:t>
            </a:r>
            <a:r>
              <a:rPr lang="en-GB" dirty="0" smtClean="0">
                <a:hlinkClick r:id="rId12"/>
              </a:rPr>
              <a:t>ability</a:t>
            </a:r>
            <a:r>
              <a:rPr lang="en-GB" dirty="0" smtClean="0"/>
              <a:t> of </a:t>
            </a:r>
            <a:r>
              <a:rPr lang="en-GB" dirty="0" smtClean="0">
                <a:hlinkClick r:id="rId13"/>
              </a:rPr>
              <a:t>current assets</a:t>
            </a:r>
            <a:r>
              <a:rPr lang="en-GB" dirty="0" smtClean="0"/>
              <a:t> to meet </a:t>
            </a:r>
            <a:r>
              <a:rPr lang="en-GB" dirty="0" smtClean="0">
                <a:hlinkClick r:id="rId14"/>
              </a:rPr>
              <a:t>current liabilities</a:t>
            </a:r>
            <a:r>
              <a:rPr lang="en-GB" dirty="0" smtClean="0"/>
              <a:t>.</a:t>
            </a:r>
          </a:p>
          <a:p>
            <a:pPr marL="220553" indent="-220553"/>
            <a:endParaRPr lang="en-GB" dirty="0" smtClean="0"/>
          </a:p>
          <a:p>
            <a:pPr marL="220553" indent="-220553" defTabSz="882213">
              <a:defRPr/>
            </a:pPr>
            <a:r>
              <a:rPr lang="en-GB" b="1" dirty="0" smtClean="0"/>
              <a:t>Solvency</a:t>
            </a:r>
            <a:r>
              <a:rPr lang="en-GB" dirty="0" smtClean="0"/>
              <a:t> is the ability of a business to have enough assets to cover its liabilities. Solvency is often confused with liquidity, but it is not the same thing.</a:t>
            </a:r>
          </a:p>
          <a:p>
            <a:pPr marL="220553" indent="-220553"/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57288-04F5-4892-8510-384314DEA278}" type="slidenum">
              <a:rPr lang="en-GB" smtClean="0"/>
              <a:pPr/>
              <a:t>7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28359062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dirty="0" smtClean="0"/>
              <a:t>Intangible assets are things like patents, goodwill.</a:t>
            </a:r>
          </a:p>
          <a:p>
            <a:r>
              <a:rPr lang="en-GB" dirty="0" smtClean="0"/>
              <a:t>Tangible</a:t>
            </a:r>
            <a:r>
              <a:rPr lang="en-GB" baseline="0" dirty="0" smtClean="0"/>
              <a:t> assets are equipment</a:t>
            </a:r>
            <a:r>
              <a:rPr lang="en-GB" baseline="0" smtClean="0"/>
              <a:t>, vehicles, property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57288-04F5-4892-8510-384314DEA278}" type="slidenum">
              <a:rPr lang="en-GB" smtClean="0"/>
              <a:pPr/>
              <a:t>9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73268558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C57288-04F5-4892-8510-384314DEA278}" type="slidenum">
              <a:rPr lang="en-GB" smtClean="0"/>
              <a:pPr/>
              <a:t>26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6245035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9E9C636-8754-4FEE-BAEE-4B45F5EEF5C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6D1F5F-6F69-415F-8492-6AE71660A09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0F58093-C7DC-4079-A5D6-0026BA72AAFF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1B025B-6356-4DCC-B9AE-A7E95C84486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0C5CED-63CC-4BA3-AA73-9A5CA58ED316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262EBE3-3B42-4951-B511-A2974B4F6D2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0695204-BD08-4FFE-9A2D-BDA54EC29A9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817707B-D27D-4BAE-8E77-8FF3DE3A7092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47B7A4-3DA3-479E-A8AF-EB193668F447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E8171CF-977E-4B00-902B-7EC702AC38EB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378DD9-1F60-4F44-B161-D32398CD00DD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E00B591D-87AF-40E4-B3E5-B8C2ECA397BC}" type="slidenum">
              <a:rPr lang="en-GB"/>
              <a:pPr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n-GB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CE0A282-FFF8-462F-BBB1-4BE54BC6E2B4}" type="slidenum">
              <a:rPr lang="en-GB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hdr="0" dt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youtube.com/watch?v=_btal7Fr3Gw&amp;NR=1" TargetMode="Externa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youtube.com/watch?v=LHkPk54Kae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r>
              <a:rPr lang="en-GB" sz="4000" dirty="0" smtClean="0"/>
              <a:t>Financial Management</a:t>
            </a:r>
            <a:endParaRPr lang="en-GB" sz="4000" dirty="0"/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467544" y="1052736"/>
            <a:ext cx="8229600" cy="4929188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400" dirty="0" smtClean="0"/>
              <a:t>Re-cap of </a:t>
            </a:r>
            <a:r>
              <a:rPr lang="en-GB" sz="2400" smtClean="0"/>
              <a:t>last session:</a:t>
            </a:r>
            <a:endParaRPr lang="en-GB" sz="2400" dirty="0" smtClean="0"/>
          </a:p>
          <a:p>
            <a:pPr>
              <a:lnSpc>
                <a:spcPct val="90000"/>
              </a:lnSpc>
              <a:buFontTx/>
              <a:buNone/>
            </a:pPr>
            <a:endParaRPr lang="en-GB" sz="2400" dirty="0"/>
          </a:p>
          <a:p>
            <a:pPr>
              <a:lnSpc>
                <a:spcPct val="90000"/>
              </a:lnSpc>
            </a:pPr>
            <a:r>
              <a:rPr lang="en-GB" sz="2400" dirty="0" smtClean="0"/>
              <a:t>What is accounting?</a:t>
            </a:r>
          </a:p>
          <a:p>
            <a:pPr>
              <a:lnSpc>
                <a:spcPct val="90000"/>
              </a:lnSpc>
            </a:pPr>
            <a:endParaRPr lang="en-GB" sz="2400" dirty="0" smtClean="0"/>
          </a:p>
          <a:p>
            <a:pPr marL="0" indent="0">
              <a:lnSpc>
                <a:spcPct val="90000"/>
              </a:lnSpc>
            </a:pPr>
            <a:r>
              <a:rPr lang="en-GB" sz="2400" dirty="0" smtClean="0"/>
              <a:t>   What are the differences between Management &amp;      Financial Accounting?</a:t>
            </a:r>
          </a:p>
          <a:p>
            <a:pPr marL="0" indent="0">
              <a:lnSpc>
                <a:spcPct val="90000"/>
              </a:lnSpc>
            </a:pPr>
            <a:endParaRPr lang="en-GB" sz="2400" dirty="0" smtClean="0"/>
          </a:p>
          <a:p>
            <a:pPr marL="0" indent="0">
              <a:lnSpc>
                <a:spcPct val="90000"/>
              </a:lnSpc>
            </a:pPr>
            <a:r>
              <a:rPr lang="en-GB" sz="2400" dirty="0" smtClean="0"/>
              <a:t>  The Balance Sheet Equation:</a:t>
            </a:r>
          </a:p>
          <a:p>
            <a:pPr marL="400050" lvl="1" indent="0">
              <a:lnSpc>
                <a:spcPct val="90000"/>
              </a:lnSpc>
              <a:buNone/>
            </a:pPr>
            <a:r>
              <a:rPr lang="en-GB" sz="2000" dirty="0"/>
              <a:t> </a:t>
            </a:r>
            <a:r>
              <a:rPr lang="en-GB" sz="2000" dirty="0" smtClean="0"/>
              <a:t> </a:t>
            </a:r>
          </a:p>
          <a:p>
            <a:pPr marL="400050" lvl="1" indent="0">
              <a:lnSpc>
                <a:spcPct val="90000"/>
              </a:lnSpc>
              <a:buNone/>
            </a:pPr>
            <a:r>
              <a:rPr lang="en-GB" sz="2000" dirty="0" smtClean="0"/>
              <a:t>                            Assets = Equity + Liabilities</a:t>
            </a: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endParaRPr lang="en-GB" dirty="0">
              <a:solidFill>
                <a:schemeClr val="accent2"/>
              </a:solidFill>
            </a:endParaRPr>
          </a:p>
          <a:p>
            <a:pPr>
              <a:lnSpc>
                <a:spcPct val="90000"/>
              </a:lnSpc>
            </a:pPr>
            <a:endParaRPr lang="en-GB" dirty="0"/>
          </a:p>
          <a:p>
            <a:pPr>
              <a:lnSpc>
                <a:spcPct val="90000"/>
              </a:lnSpc>
            </a:pPr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1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r>
              <a:rPr lang="en-GB" sz="4000" dirty="0" smtClean="0"/>
              <a:t>Financial Management</a:t>
            </a:r>
            <a:endParaRPr lang="en-GB" sz="4000" dirty="0"/>
          </a:p>
        </p:txBody>
      </p:sp>
      <p:sp>
        <p:nvSpPr>
          <p:cNvPr id="2059" name="Rectangle 11"/>
          <p:cNvSpPr>
            <a:spLocks noGrp="1" noChangeArrowheads="1"/>
          </p:cNvSpPr>
          <p:nvPr>
            <p:ph type="body" idx="1"/>
          </p:nvPr>
        </p:nvSpPr>
        <p:spPr>
          <a:xfrm>
            <a:off x="467544" y="1052735"/>
            <a:ext cx="8229600" cy="5192489"/>
          </a:xfrm>
        </p:spPr>
        <p:txBody>
          <a:bodyPr/>
          <a:lstStyle/>
          <a:p>
            <a:r>
              <a:rPr lang="en-GB" b="1" dirty="0" smtClean="0"/>
              <a:t>Introduction to Financial Statements</a:t>
            </a:r>
          </a:p>
          <a:p>
            <a:r>
              <a:rPr lang="en-GB" b="1" dirty="0" smtClean="0"/>
              <a:t>Accounting concepts and conventions</a:t>
            </a:r>
          </a:p>
          <a:p>
            <a:r>
              <a:rPr lang="en-GB" b="1" dirty="0" smtClean="0"/>
              <a:t>The Balance Sheet - terminology &amp; explanation</a:t>
            </a:r>
          </a:p>
          <a:p>
            <a:r>
              <a:rPr lang="en-GB" b="1" dirty="0" smtClean="0"/>
              <a:t>The Profit and Loss/Income Statement</a:t>
            </a:r>
          </a:p>
          <a:p>
            <a:pPr marL="0" indent="0">
              <a:buNone/>
            </a:pPr>
            <a:endParaRPr lang="en-GB" b="1" dirty="0" smtClean="0"/>
          </a:p>
          <a:p>
            <a:r>
              <a:rPr lang="en-GB" sz="2000" b="1" dirty="0" err="1" smtClean="0"/>
              <a:t>Atrill</a:t>
            </a:r>
            <a:r>
              <a:rPr lang="en-GB" sz="2000" b="1" dirty="0" smtClean="0"/>
              <a:t> &amp; </a:t>
            </a:r>
            <a:r>
              <a:rPr lang="en-GB" sz="2000" b="1" dirty="0" err="1" smtClean="0"/>
              <a:t>McLaney</a:t>
            </a:r>
            <a:r>
              <a:rPr lang="en-GB" sz="2000" b="1" dirty="0" smtClean="0"/>
              <a:t> chapters:</a:t>
            </a:r>
          </a:p>
          <a:p>
            <a:pPr lvl="1"/>
            <a:r>
              <a:rPr lang="en-GB" sz="1800" b="1" dirty="0" smtClean="0"/>
              <a:t>Introduction to accounting &amp; finance</a:t>
            </a:r>
          </a:p>
          <a:p>
            <a:pPr lvl="1"/>
            <a:r>
              <a:rPr lang="en-GB" sz="1800" b="1" dirty="0" smtClean="0"/>
              <a:t>Measuring &amp; reporting financial position</a:t>
            </a:r>
            <a:endParaRPr lang="en-GB" b="1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Financial Reporting Council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976465"/>
          </a:xfrm>
        </p:spPr>
        <p:txBody>
          <a:bodyPr/>
          <a:lstStyle/>
          <a:p>
            <a:pPr marL="0" indent="0">
              <a:buNone/>
            </a:pPr>
            <a:r>
              <a:rPr lang="en-GB" sz="2800" dirty="0" smtClean="0"/>
              <a:t>5 new Reporting Standards updated Sept 2016</a:t>
            </a:r>
          </a:p>
          <a:p>
            <a:r>
              <a:rPr lang="en-GB" sz="2800" dirty="0" smtClean="0"/>
              <a:t>FRS 100: Application of Financial Reporting Requirements</a:t>
            </a:r>
          </a:p>
          <a:p>
            <a:r>
              <a:rPr lang="en-GB" sz="2800" dirty="0" smtClean="0"/>
              <a:t>FRS 101: </a:t>
            </a:r>
            <a:r>
              <a:rPr lang="en-GB" sz="2800" dirty="0"/>
              <a:t>Reduced Disclosure </a:t>
            </a:r>
            <a:r>
              <a:rPr lang="en-GB" sz="2800" dirty="0" smtClean="0"/>
              <a:t>Framework</a:t>
            </a:r>
          </a:p>
          <a:p>
            <a:r>
              <a:rPr lang="en-GB" sz="2800" dirty="0"/>
              <a:t>FRS </a:t>
            </a:r>
            <a:r>
              <a:rPr lang="en-GB" sz="2800" dirty="0" smtClean="0"/>
              <a:t>102: </a:t>
            </a:r>
            <a:r>
              <a:rPr lang="en-GB" sz="2800" dirty="0"/>
              <a:t>The Financial Reporting Standard applicable in the UK and Republic of </a:t>
            </a:r>
            <a:r>
              <a:rPr lang="en-GB" sz="2800" dirty="0" smtClean="0"/>
              <a:t>Ireland</a:t>
            </a:r>
          </a:p>
          <a:p>
            <a:r>
              <a:rPr lang="en-GB" sz="2800" dirty="0"/>
              <a:t>FRS 103 Insurance </a:t>
            </a:r>
            <a:r>
              <a:rPr lang="en-GB" sz="2800" dirty="0" smtClean="0"/>
              <a:t>Contracts</a:t>
            </a:r>
          </a:p>
          <a:p>
            <a:r>
              <a:rPr lang="en-GB" sz="2800" dirty="0"/>
              <a:t>FRS </a:t>
            </a:r>
            <a:r>
              <a:rPr lang="en-GB" sz="2800" dirty="0" smtClean="0"/>
              <a:t>104: </a:t>
            </a:r>
            <a:r>
              <a:rPr lang="en-GB" sz="2800" dirty="0"/>
              <a:t>Interim Financial </a:t>
            </a:r>
            <a:r>
              <a:rPr lang="en-GB" sz="2800" dirty="0" smtClean="0"/>
              <a:t>Reporting</a:t>
            </a:r>
          </a:p>
          <a:p>
            <a:r>
              <a:rPr lang="en-GB" sz="2800" dirty="0" smtClean="0"/>
              <a:t>FRS 105: </a:t>
            </a:r>
            <a:r>
              <a:rPr lang="en-GB" sz="2800" dirty="0"/>
              <a:t>The Financial Reporting Standard applicable to the Micro-entities Regime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3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393825268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Succinct Financial Reporting Standards that are: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Consistent with International Accounting Standards</a:t>
            </a:r>
          </a:p>
          <a:p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Reﬂect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up-to-date thinking and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developments</a:t>
            </a:r>
          </a:p>
          <a:p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Balance </a:t>
            </a:r>
            <a:r>
              <a:rPr lang="en-GB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consistent principles for accounting </a:t>
            </a:r>
            <a:r>
              <a:rPr lang="en-GB" dirty="0" smtClean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with practical solutions</a:t>
            </a:r>
          </a:p>
          <a:p>
            <a:r>
              <a:rPr lang="en-GB" dirty="0" smtClean="0"/>
              <a:t>Promote </a:t>
            </a:r>
            <a:r>
              <a:rPr lang="en-GB" dirty="0"/>
              <a:t>efﬁciency within </a:t>
            </a:r>
            <a:r>
              <a:rPr lang="en-GB" dirty="0" smtClean="0"/>
              <a:t>groups</a:t>
            </a:r>
          </a:p>
          <a:p>
            <a:r>
              <a:rPr lang="en-GB" dirty="0" smtClean="0"/>
              <a:t>Cost-effective </a:t>
            </a:r>
            <a:r>
              <a:rPr lang="en-GB" dirty="0"/>
              <a:t>to apply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4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09411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4000" b="1" u="sng" dirty="0" smtClean="0"/>
              <a:t>The Financial Statements</a:t>
            </a:r>
            <a:endParaRPr lang="en-GB" sz="4000" b="1" u="sng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5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251520" y="836712"/>
            <a:ext cx="8640960" cy="5256583"/>
          </a:xfrm>
        </p:spPr>
        <p:txBody>
          <a:bodyPr/>
          <a:lstStyle/>
          <a:p>
            <a:pPr indent="0">
              <a:lnSpc>
                <a:spcPct val="90000"/>
              </a:lnSpc>
              <a:buNone/>
            </a:pPr>
            <a:r>
              <a:rPr lang="en-GB" sz="2800" b="1" dirty="0" smtClean="0"/>
              <a:t>Measure the financial health of the organisation</a:t>
            </a:r>
          </a:p>
          <a:p>
            <a:pPr indent="0">
              <a:lnSpc>
                <a:spcPct val="90000"/>
              </a:lnSpc>
              <a:buNone/>
            </a:pPr>
            <a:endParaRPr lang="en-GB" sz="2800" b="1" dirty="0" smtClean="0"/>
          </a:p>
          <a:p>
            <a:pPr>
              <a:lnSpc>
                <a:spcPct val="90000"/>
              </a:lnSpc>
            </a:pPr>
            <a:r>
              <a:rPr lang="en-GB" sz="2800" b="1" dirty="0" smtClean="0"/>
              <a:t>Balance Sheet/Statement of Financial Position</a:t>
            </a:r>
            <a:endParaRPr lang="en-GB" sz="2800" b="1" dirty="0"/>
          </a:p>
          <a:p>
            <a:pPr>
              <a:lnSpc>
                <a:spcPct val="90000"/>
              </a:lnSpc>
            </a:pPr>
            <a:r>
              <a:rPr lang="en-GB" sz="2800" b="1" dirty="0"/>
              <a:t>Profit &amp; Loss </a:t>
            </a:r>
            <a:r>
              <a:rPr lang="en-GB" sz="2800" b="1" dirty="0" smtClean="0"/>
              <a:t>Account/Income Statement</a:t>
            </a:r>
            <a:endParaRPr lang="en-GB" sz="2800" b="1" dirty="0"/>
          </a:p>
          <a:p>
            <a:pPr>
              <a:lnSpc>
                <a:spcPct val="90000"/>
              </a:lnSpc>
            </a:pPr>
            <a:r>
              <a:rPr lang="en-GB" sz="2800" b="1" dirty="0"/>
              <a:t>Cash Flow </a:t>
            </a:r>
            <a:r>
              <a:rPr lang="en-GB" sz="2800" b="1" dirty="0" smtClean="0"/>
              <a:t>Statement/ Statement of Cash Flows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Statement of Comprehensive Income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Statement of Changes in Equity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2800" b="1" dirty="0" smtClean="0"/>
              <a:t>	</a:t>
            </a:r>
            <a:r>
              <a:rPr lang="en-GB" sz="2400" b="1" dirty="0" smtClean="0"/>
              <a:t>Previously STRGL</a:t>
            </a:r>
            <a:endParaRPr lang="en-GB" sz="2400" b="1" dirty="0"/>
          </a:p>
          <a:p>
            <a:pPr>
              <a:lnSpc>
                <a:spcPct val="90000"/>
              </a:lnSpc>
            </a:pPr>
            <a:r>
              <a:rPr lang="en-GB" sz="2800" b="1" dirty="0"/>
              <a:t>Auditors Report</a:t>
            </a:r>
          </a:p>
          <a:p>
            <a:pPr>
              <a:lnSpc>
                <a:spcPct val="90000"/>
              </a:lnSpc>
            </a:pPr>
            <a:r>
              <a:rPr lang="en-GB" sz="2800" b="1" dirty="0"/>
              <a:t>Chairman &amp; Directors Report</a:t>
            </a:r>
          </a:p>
          <a:p>
            <a:pPr>
              <a:lnSpc>
                <a:spcPct val="90000"/>
              </a:lnSpc>
            </a:pPr>
            <a:r>
              <a:rPr lang="en-GB" sz="2800" b="1" dirty="0"/>
              <a:t>Notes to the Accounts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4000" b="1" u="sng" dirty="0" smtClean="0"/>
              <a:t/>
            </a:r>
            <a:br>
              <a:rPr lang="en-GB" sz="4000" b="1" u="sng" dirty="0" smtClean="0"/>
            </a:br>
            <a:r>
              <a:rPr lang="en-GB" sz="4000" b="1" u="sng" dirty="0" smtClean="0"/>
              <a:t>Accounting Conventions (Rules)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6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929187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endParaRPr lang="en-GB" b="1" u="sng" dirty="0" smtClean="0"/>
          </a:p>
          <a:p>
            <a:pPr>
              <a:lnSpc>
                <a:spcPct val="90000"/>
              </a:lnSpc>
            </a:pPr>
            <a:r>
              <a:rPr lang="en-GB" b="1" dirty="0" smtClean="0"/>
              <a:t>Business Entity</a:t>
            </a:r>
          </a:p>
          <a:p>
            <a:pPr>
              <a:lnSpc>
                <a:spcPct val="90000"/>
              </a:lnSpc>
            </a:pPr>
            <a:r>
              <a:rPr lang="en-GB" b="1" dirty="0" smtClean="0"/>
              <a:t>Historic Cost</a:t>
            </a:r>
          </a:p>
          <a:p>
            <a:pPr>
              <a:lnSpc>
                <a:spcPct val="90000"/>
              </a:lnSpc>
            </a:pPr>
            <a:r>
              <a:rPr lang="en-GB" b="1" dirty="0" smtClean="0"/>
              <a:t>Prudence</a:t>
            </a:r>
          </a:p>
          <a:p>
            <a:pPr>
              <a:lnSpc>
                <a:spcPct val="90000"/>
              </a:lnSpc>
            </a:pPr>
            <a:r>
              <a:rPr lang="en-GB" b="1" dirty="0" smtClean="0"/>
              <a:t>Going Concern</a:t>
            </a:r>
          </a:p>
          <a:p>
            <a:pPr>
              <a:lnSpc>
                <a:spcPct val="90000"/>
              </a:lnSpc>
            </a:pPr>
            <a:r>
              <a:rPr lang="en-GB" b="1" dirty="0" smtClean="0"/>
              <a:t>Accruals/Matching/Dual Aspect</a:t>
            </a:r>
          </a:p>
          <a:p>
            <a:pPr>
              <a:lnSpc>
                <a:spcPct val="90000"/>
              </a:lnSpc>
            </a:pPr>
            <a:r>
              <a:rPr lang="en-GB" b="1" dirty="0" smtClean="0"/>
              <a:t>Consistency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r>
              <a:rPr lang="en-GB" sz="4000" b="1" u="sng" dirty="0" smtClean="0"/>
              <a:t>BALANCE SHEET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7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929187"/>
          </a:xfrm>
        </p:spPr>
        <p:txBody>
          <a:bodyPr/>
          <a:lstStyle/>
          <a:p>
            <a:r>
              <a:rPr lang="en-GB" b="1" dirty="0" smtClean="0"/>
              <a:t>Also known as the Statement of Financial Position</a:t>
            </a:r>
          </a:p>
          <a:p>
            <a:r>
              <a:rPr lang="en-GB" b="1" dirty="0" smtClean="0"/>
              <a:t>Financial Snapshot </a:t>
            </a:r>
            <a:r>
              <a:rPr lang="en-GB" b="1" u="sng" dirty="0" smtClean="0"/>
              <a:t>at a particular time</a:t>
            </a:r>
          </a:p>
          <a:p>
            <a:r>
              <a:rPr lang="en-GB" b="1" dirty="0" smtClean="0"/>
              <a:t>Shows what an organisation owns (</a:t>
            </a:r>
            <a:r>
              <a:rPr lang="en-GB" b="1" dirty="0" smtClean="0">
                <a:solidFill>
                  <a:srgbClr val="008000"/>
                </a:solidFill>
              </a:rPr>
              <a:t>Assets</a:t>
            </a:r>
            <a:r>
              <a:rPr lang="en-GB" b="1" dirty="0" smtClean="0"/>
              <a:t>) and what it owes (</a:t>
            </a:r>
            <a:r>
              <a:rPr lang="en-GB" b="1" dirty="0" smtClean="0">
                <a:solidFill>
                  <a:srgbClr val="FF0000"/>
                </a:solidFill>
              </a:rPr>
              <a:t>Liabilities</a:t>
            </a:r>
            <a:r>
              <a:rPr lang="en-GB" b="1" dirty="0" smtClean="0"/>
              <a:t>)</a:t>
            </a:r>
          </a:p>
          <a:p>
            <a:r>
              <a:rPr lang="en-GB" b="1" dirty="0" smtClean="0"/>
              <a:t>Assesses Liquidity</a:t>
            </a:r>
          </a:p>
          <a:p>
            <a:r>
              <a:rPr lang="en-GB" b="1" dirty="0" smtClean="0"/>
              <a:t>Assesses Solvency</a:t>
            </a:r>
          </a:p>
          <a:p>
            <a:r>
              <a:rPr lang="en-GB" b="1" dirty="0" smtClean="0">
                <a:solidFill>
                  <a:srgbClr val="008000"/>
                </a:solidFill>
              </a:rPr>
              <a:t>ASSETS</a:t>
            </a:r>
            <a:r>
              <a:rPr lang="en-GB" b="1" dirty="0" smtClean="0"/>
              <a:t> – </a:t>
            </a:r>
            <a:r>
              <a:rPr lang="en-GB" b="1" dirty="0" smtClean="0">
                <a:solidFill>
                  <a:srgbClr val="FF0000"/>
                </a:solidFill>
              </a:rPr>
              <a:t>LIABILITIES</a:t>
            </a:r>
            <a:r>
              <a:rPr lang="en-GB" b="1" dirty="0" smtClean="0"/>
              <a:t> = </a:t>
            </a:r>
            <a:r>
              <a:rPr lang="en-GB" b="1" dirty="0" smtClean="0">
                <a:solidFill>
                  <a:srgbClr val="0000FF"/>
                </a:solidFill>
              </a:rPr>
              <a:t>EQUITY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r>
              <a:rPr lang="en-GB" sz="4000" b="1" u="sng" dirty="0" smtClean="0"/>
              <a:t>BALANCE SHEET EQUATION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8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929187"/>
          </a:xfrm>
        </p:spPr>
        <p:txBody>
          <a:bodyPr/>
          <a:lstStyle/>
          <a:p>
            <a:pPr algn="ctr">
              <a:buFontTx/>
              <a:buNone/>
            </a:pPr>
            <a:endParaRPr lang="en-GB" b="1" dirty="0" smtClean="0">
              <a:solidFill>
                <a:srgbClr val="008000"/>
              </a:solidFill>
            </a:endParaRPr>
          </a:p>
          <a:p>
            <a:pPr algn="ctr">
              <a:buFontTx/>
              <a:buNone/>
            </a:pPr>
            <a:r>
              <a:rPr lang="en-GB" b="1" dirty="0" smtClean="0">
                <a:solidFill>
                  <a:srgbClr val="008000"/>
                </a:solidFill>
              </a:rPr>
              <a:t>ASSETS</a:t>
            </a:r>
            <a:r>
              <a:rPr lang="en-GB" b="1" dirty="0" smtClean="0"/>
              <a:t> – </a:t>
            </a:r>
            <a:r>
              <a:rPr lang="en-GB" b="1" dirty="0" smtClean="0">
                <a:solidFill>
                  <a:srgbClr val="FF0000"/>
                </a:solidFill>
              </a:rPr>
              <a:t>LIABILITIES</a:t>
            </a:r>
            <a:r>
              <a:rPr lang="en-GB" b="1" dirty="0" smtClean="0"/>
              <a:t> = </a:t>
            </a:r>
            <a:r>
              <a:rPr lang="en-GB" b="1" dirty="0" smtClean="0">
                <a:solidFill>
                  <a:srgbClr val="0000FF"/>
                </a:solidFill>
              </a:rPr>
              <a:t>EQUITY</a:t>
            </a:r>
          </a:p>
          <a:p>
            <a:pPr algn="ctr">
              <a:buFontTx/>
              <a:buNone/>
            </a:pPr>
            <a:r>
              <a:rPr lang="en-GB" b="1" dirty="0" smtClean="0"/>
              <a:t>means the same as.......</a:t>
            </a:r>
            <a:endParaRPr lang="en-GB" b="1" u="sng" dirty="0" smtClean="0"/>
          </a:p>
          <a:p>
            <a:pPr algn="ctr">
              <a:buFontTx/>
              <a:buNone/>
            </a:pPr>
            <a:r>
              <a:rPr lang="en-GB" b="1" dirty="0" smtClean="0">
                <a:solidFill>
                  <a:srgbClr val="008000"/>
                </a:solidFill>
              </a:rPr>
              <a:t>ASSETS</a:t>
            </a:r>
            <a:r>
              <a:rPr lang="en-GB" b="1" dirty="0" smtClean="0"/>
              <a:t> = </a:t>
            </a:r>
            <a:r>
              <a:rPr lang="en-GB" b="1" dirty="0" smtClean="0">
                <a:solidFill>
                  <a:srgbClr val="0000FF"/>
                </a:solidFill>
              </a:rPr>
              <a:t>EQUITY </a:t>
            </a:r>
            <a:r>
              <a:rPr lang="en-GB" b="1" dirty="0" smtClean="0"/>
              <a:t>+</a:t>
            </a:r>
            <a:r>
              <a:rPr lang="en-GB" b="1" dirty="0" smtClean="0">
                <a:solidFill>
                  <a:srgbClr val="0000FF"/>
                </a:solidFill>
              </a:rPr>
              <a:t> </a:t>
            </a:r>
            <a:r>
              <a:rPr lang="en-GB" b="1" dirty="0" smtClean="0">
                <a:solidFill>
                  <a:srgbClr val="FF0000"/>
                </a:solidFill>
              </a:rPr>
              <a:t>LIABILITIES</a:t>
            </a:r>
            <a:endParaRPr lang="en-GB" b="1" dirty="0" smtClean="0">
              <a:solidFill>
                <a:srgbClr val="0000FF"/>
              </a:solidFill>
            </a:endParaRPr>
          </a:p>
          <a:p>
            <a:pPr algn="ctr">
              <a:lnSpc>
                <a:spcPct val="90000"/>
              </a:lnSpc>
              <a:buFontTx/>
              <a:buNone/>
            </a:pPr>
            <a:endParaRPr lang="en-GB" sz="2800" b="1" dirty="0"/>
          </a:p>
        </p:txBody>
      </p:sp>
      <p:grpSp>
        <p:nvGrpSpPr>
          <p:cNvPr id="9" name="Group 38"/>
          <p:cNvGrpSpPr>
            <a:grpSpLocks/>
          </p:cNvGrpSpPr>
          <p:nvPr/>
        </p:nvGrpSpPr>
        <p:grpSpPr bwMode="auto">
          <a:xfrm>
            <a:off x="1187624" y="3789040"/>
            <a:ext cx="2951163" cy="2303462"/>
            <a:chOff x="476" y="2387"/>
            <a:chExt cx="1859" cy="1451"/>
          </a:xfrm>
        </p:grpSpPr>
        <p:grpSp>
          <p:nvGrpSpPr>
            <p:cNvPr id="10" name="Group 23"/>
            <p:cNvGrpSpPr>
              <a:grpSpLocks/>
            </p:cNvGrpSpPr>
            <p:nvPr/>
          </p:nvGrpSpPr>
          <p:grpSpPr bwMode="auto">
            <a:xfrm>
              <a:off x="476" y="2387"/>
              <a:ext cx="1814" cy="1451"/>
              <a:chOff x="1429" y="2478"/>
              <a:chExt cx="1814" cy="1451"/>
            </a:xfrm>
          </p:grpSpPr>
          <p:sp>
            <p:nvSpPr>
              <p:cNvPr id="14" name="Rectangle 20"/>
              <p:cNvSpPr>
                <a:spLocks noChangeArrowheads="1"/>
              </p:cNvSpPr>
              <p:nvPr/>
            </p:nvSpPr>
            <p:spPr bwMode="auto">
              <a:xfrm>
                <a:off x="1429" y="2478"/>
                <a:ext cx="952" cy="1451"/>
              </a:xfrm>
              <a:prstGeom prst="rect">
                <a:avLst/>
              </a:prstGeom>
              <a:solidFill>
                <a:srgbClr val="008000"/>
              </a:solidFill>
              <a:ln w="9525">
                <a:solidFill>
                  <a:srgbClr val="008000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5" name="Rectangle 21"/>
              <p:cNvSpPr>
                <a:spLocks noChangeArrowheads="1"/>
              </p:cNvSpPr>
              <p:nvPr/>
            </p:nvSpPr>
            <p:spPr bwMode="auto">
              <a:xfrm>
                <a:off x="2381" y="2478"/>
                <a:ext cx="862" cy="952"/>
              </a:xfrm>
              <a:prstGeom prst="rect">
                <a:avLst/>
              </a:prstGeom>
              <a:solidFill>
                <a:srgbClr val="FF0000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  <p:sp>
            <p:nvSpPr>
              <p:cNvPr id="16" name="Rectangle 22"/>
              <p:cNvSpPr>
                <a:spLocks noChangeArrowheads="1"/>
              </p:cNvSpPr>
              <p:nvPr/>
            </p:nvSpPr>
            <p:spPr bwMode="auto">
              <a:xfrm>
                <a:off x="2381" y="3430"/>
                <a:ext cx="862" cy="499"/>
              </a:xfrm>
              <a:prstGeom prst="rect">
                <a:avLst/>
              </a:prstGeom>
              <a:solidFill>
                <a:srgbClr val="0000FF"/>
              </a:solidFill>
              <a:ln w="9525">
                <a:solidFill>
                  <a:schemeClr val="tx1"/>
                </a:solidFill>
                <a:miter lim="800000"/>
                <a:headEnd/>
                <a:tailEnd/>
              </a:ln>
              <a:effectLst/>
            </p:spPr>
            <p:txBody>
              <a:bodyPr wrap="none" anchor="ctr"/>
              <a:lstStyle/>
              <a:p>
                <a:endParaRPr lang="en-GB"/>
              </a:p>
            </p:txBody>
          </p:sp>
        </p:grpSp>
        <p:sp>
          <p:nvSpPr>
            <p:cNvPr id="11" name="Text Box 24"/>
            <p:cNvSpPr txBox="1">
              <a:spLocks noChangeArrowheads="1"/>
            </p:cNvSpPr>
            <p:nvPr/>
          </p:nvSpPr>
          <p:spPr bwMode="auto">
            <a:xfrm>
              <a:off x="566" y="2972"/>
              <a:ext cx="771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>
                  <a:solidFill>
                    <a:schemeClr val="bg1"/>
                  </a:solidFill>
                </a:rPr>
                <a:t>ASSETS</a:t>
              </a:r>
            </a:p>
            <a:p>
              <a:pPr algn="ctr">
                <a:spcBef>
                  <a:spcPct val="50000"/>
                </a:spcBef>
              </a:pPr>
              <a:r>
                <a:rPr lang="en-GB" b="1">
                  <a:solidFill>
                    <a:schemeClr val="bg1"/>
                  </a:solidFill>
                </a:rPr>
                <a:t>e.g. £300</a:t>
              </a:r>
            </a:p>
          </p:txBody>
        </p:sp>
        <p:sp>
          <p:nvSpPr>
            <p:cNvPr id="12" name="Text Box 25"/>
            <p:cNvSpPr txBox="1">
              <a:spLocks noChangeArrowheads="1"/>
            </p:cNvSpPr>
            <p:nvPr/>
          </p:nvSpPr>
          <p:spPr bwMode="auto">
            <a:xfrm>
              <a:off x="1337" y="2659"/>
              <a:ext cx="998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 dirty="0">
                  <a:solidFill>
                    <a:schemeClr val="bg1"/>
                  </a:solidFill>
                </a:rPr>
                <a:t>LIABILITIES</a:t>
              </a:r>
            </a:p>
            <a:p>
              <a:pPr algn="ctr">
                <a:spcBef>
                  <a:spcPct val="50000"/>
                </a:spcBef>
              </a:pPr>
              <a:r>
                <a:rPr lang="en-GB" b="1" dirty="0">
                  <a:solidFill>
                    <a:schemeClr val="bg1"/>
                  </a:solidFill>
                </a:rPr>
                <a:t>£220</a:t>
              </a:r>
            </a:p>
          </p:txBody>
        </p:sp>
        <p:sp>
          <p:nvSpPr>
            <p:cNvPr id="13" name="Text Box 26"/>
            <p:cNvSpPr txBox="1">
              <a:spLocks noChangeArrowheads="1"/>
            </p:cNvSpPr>
            <p:nvPr/>
          </p:nvSpPr>
          <p:spPr bwMode="auto">
            <a:xfrm>
              <a:off x="1474" y="3339"/>
              <a:ext cx="771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>
                  <a:solidFill>
                    <a:schemeClr val="bg1"/>
                  </a:solidFill>
                </a:rPr>
                <a:t>EQUITY</a:t>
              </a:r>
            </a:p>
            <a:p>
              <a:pPr algn="ctr">
                <a:spcBef>
                  <a:spcPct val="50000"/>
                </a:spcBef>
              </a:pPr>
              <a:r>
                <a:rPr lang="en-GB" b="1">
                  <a:solidFill>
                    <a:schemeClr val="bg1"/>
                  </a:solidFill>
                </a:rPr>
                <a:t>£80</a:t>
              </a:r>
            </a:p>
          </p:txBody>
        </p:sp>
      </p:grpSp>
      <p:grpSp>
        <p:nvGrpSpPr>
          <p:cNvPr id="17" name="Group 39"/>
          <p:cNvGrpSpPr>
            <a:grpSpLocks/>
          </p:cNvGrpSpPr>
          <p:nvPr/>
        </p:nvGrpSpPr>
        <p:grpSpPr bwMode="auto">
          <a:xfrm>
            <a:off x="4788024" y="3789040"/>
            <a:ext cx="2952750" cy="2303462"/>
            <a:chOff x="2789" y="2432"/>
            <a:chExt cx="1860" cy="1451"/>
          </a:xfrm>
        </p:grpSpPr>
        <p:sp>
          <p:nvSpPr>
            <p:cNvPr id="18" name="Rectangle 31"/>
            <p:cNvSpPr>
              <a:spLocks noChangeArrowheads="1"/>
            </p:cNvSpPr>
            <p:nvPr/>
          </p:nvSpPr>
          <p:spPr bwMode="auto">
            <a:xfrm>
              <a:off x="2789" y="2432"/>
              <a:ext cx="952" cy="1451"/>
            </a:xfrm>
            <a:prstGeom prst="rect">
              <a:avLst/>
            </a:prstGeom>
            <a:solidFill>
              <a:srgbClr val="008000"/>
            </a:solidFill>
            <a:ln w="9525">
              <a:solidFill>
                <a:srgbClr val="008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19" name="Rectangle 32"/>
            <p:cNvSpPr>
              <a:spLocks noChangeArrowheads="1"/>
            </p:cNvSpPr>
            <p:nvPr/>
          </p:nvSpPr>
          <p:spPr bwMode="auto">
            <a:xfrm>
              <a:off x="3741" y="2432"/>
              <a:ext cx="862" cy="952"/>
            </a:xfrm>
            <a:prstGeom prst="rect">
              <a:avLst/>
            </a:prstGeom>
            <a:solidFill>
              <a:srgbClr val="FF0000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0" name="Rectangle 33"/>
            <p:cNvSpPr>
              <a:spLocks noChangeArrowheads="1"/>
            </p:cNvSpPr>
            <p:nvPr/>
          </p:nvSpPr>
          <p:spPr bwMode="auto">
            <a:xfrm>
              <a:off x="3741" y="3022"/>
              <a:ext cx="862" cy="861"/>
            </a:xfrm>
            <a:prstGeom prst="rect">
              <a:avLst/>
            </a:prstGeom>
            <a:solidFill>
              <a:srgbClr val="0000FF"/>
            </a:solidFill>
            <a:ln w="9525">
              <a:solidFill>
                <a:schemeClr val="tx1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endParaRPr lang="en-GB"/>
            </a:p>
          </p:txBody>
        </p:sp>
        <p:sp>
          <p:nvSpPr>
            <p:cNvPr id="21" name="Text Box 34"/>
            <p:cNvSpPr txBox="1">
              <a:spLocks noChangeArrowheads="1"/>
            </p:cNvSpPr>
            <p:nvPr/>
          </p:nvSpPr>
          <p:spPr bwMode="auto">
            <a:xfrm>
              <a:off x="2880" y="2931"/>
              <a:ext cx="771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>
                  <a:solidFill>
                    <a:schemeClr val="bg1"/>
                  </a:solidFill>
                </a:rPr>
                <a:t>ASSETS</a:t>
              </a:r>
            </a:p>
            <a:p>
              <a:pPr algn="ctr">
                <a:spcBef>
                  <a:spcPct val="50000"/>
                </a:spcBef>
              </a:pPr>
              <a:r>
                <a:rPr lang="en-GB" b="1">
                  <a:solidFill>
                    <a:schemeClr val="bg1"/>
                  </a:solidFill>
                </a:rPr>
                <a:t>£300</a:t>
              </a:r>
            </a:p>
          </p:txBody>
        </p:sp>
        <p:sp>
          <p:nvSpPr>
            <p:cNvPr id="22" name="Text Box 35"/>
            <p:cNvSpPr txBox="1">
              <a:spLocks noChangeArrowheads="1"/>
            </p:cNvSpPr>
            <p:nvPr/>
          </p:nvSpPr>
          <p:spPr bwMode="auto">
            <a:xfrm>
              <a:off x="3651" y="2478"/>
              <a:ext cx="998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>
                  <a:solidFill>
                    <a:schemeClr val="bg1"/>
                  </a:solidFill>
                </a:rPr>
                <a:t>LIABILITIES</a:t>
              </a:r>
            </a:p>
            <a:p>
              <a:pPr algn="ctr">
                <a:spcBef>
                  <a:spcPct val="50000"/>
                </a:spcBef>
              </a:pPr>
              <a:r>
                <a:rPr lang="en-GB" b="1">
                  <a:solidFill>
                    <a:schemeClr val="bg1"/>
                  </a:solidFill>
                </a:rPr>
                <a:t>£100</a:t>
              </a:r>
            </a:p>
          </p:txBody>
        </p:sp>
        <p:sp>
          <p:nvSpPr>
            <p:cNvPr id="23" name="Text Box 36"/>
            <p:cNvSpPr txBox="1">
              <a:spLocks noChangeArrowheads="1"/>
            </p:cNvSpPr>
            <p:nvPr/>
          </p:nvSpPr>
          <p:spPr bwMode="auto">
            <a:xfrm>
              <a:off x="3787" y="3203"/>
              <a:ext cx="771" cy="49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>
              <a:spAutoFit/>
            </a:bodyPr>
            <a:lstStyle/>
            <a:p>
              <a:pPr algn="ctr">
                <a:spcBef>
                  <a:spcPct val="50000"/>
                </a:spcBef>
              </a:pPr>
              <a:r>
                <a:rPr lang="en-GB" b="1">
                  <a:solidFill>
                    <a:schemeClr val="bg1"/>
                  </a:solidFill>
                </a:rPr>
                <a:t>EQUITY</a:t>
              </a:r>
            </a:p>
            <a:p>
              <a:pPr algn="ctr">
                <a:spcBef>
                  <a:spcPct val="50000"/>
                </a:spcBef>
              </a:pPr>
              <a:r>
                <a:rPr lang="en-GB" b="1">
                  <a:solidFill>
                    <a:schemeClr val="bg1"/>
                  </a:solidFill>
                </a:rPr>
                <a:t>£200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4000" b="1" u="sng" dirty="0" smtClean="0">
                <a:solidFill>
                  <a:srgbClr val="008000"/>
                </a:solidFill>
              </a:rPr>
              <a:t>ASSETS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9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929187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2800" b="1" dirty="0" smtClean="0"/>
              <a:t>Assets are things you own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800" b="1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GB" sz="2800" b="1" u="sng" dirty="0" smtClean="0"/>
              <a:t>Fixed (or Non-Current) Assets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800" b="1" u="sng" dirty="0" smtClean="0"/>
          </a:p>
          <a:p>
            <a:pPr>
              <a:lnSpc>
                <a:spcPct val="90000"/>
              </a:lnSpc>
            </a:pPr>
            <a:r>
              <a:rPr lang="en-GB" sz="2800" b="1" dirty="0" smtClean="0"/>
              <a:t>Long-term (held longer than 1 Year)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Workable for the business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Not intended for resale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Generate revenue for the business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Tangible, Intangible, Long-Term Investments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4000" b="1" u="sng" dirty="0" smtClean="0">
                <a:solidFill>
                  <a:srgbClr val="008000"/>
                </a:solidFill>
              </a:rPr>
              <a:t>ASSETS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10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929187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800" b="1" u="sng" dirty="0" smtClean="0"/>
              <a:t>Current Assets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800" b="1" u="sng" dirty="0" smtClean="0"/>
          </a:p>
          <a:p>
            <a:pPr>
              <a:lnSpc>
                <a:spcPct val="90000"/>
              </a:lnSpc>
            </a:pPr>
            <a:r>
              <a:rPr lang="en-GB" sz="2800" b="1" dirty="0" smtClean="0"/>
              <a:t>Short-term (held less than 1 year)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Converted quickly into cash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Stock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Debtors </a:t>
            </a:r>
            <a:r>
              <a:rPr lang="en-GB" sz="2400" b="1" dirty="0" smtClean="0"/>
              <a:t>(those who owe money to the business)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Cash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4000" b="1" u="sng" dirty="0" smtClean="0">
                <a:solidFill>
                  <a:srgbClr val="FF0000"/>
                </a:solidFill>
              </a:rPr>
              <a:t>LIABILITIES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11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929187"/>
          </a:xfrm>
        </p:spPr>
        <p:txBody>
          <a:bodyPr/>
          <a:lstStyle/>
          <a:p>
            <a:pPr algn="ctr">
              <a:lnSpc>
                <a:spcPct val="90000"/>
              </a:lnSpc>
              <a:buFontTx/>
              <a:buNone/>
            </a:pPr>
            <a:endParaRPr lang="en-GB" sz="2800" b="1" u="sng" dirty="0" smtClean="0"/>
          </a:p>
          <a:p>
            <a:pPr>
              <a:lnSpc>
                <a:spcPct val="90000"/>
              </a:lnSpc>
            </a:pPr>
            <a:r>
              <a:rPr lang="en-GB" sz="2800" b="1" dirty="0" smtClean="0"/>
              <a:t>Liabilities are monies owed</a:t>
            </a:r>
          </a:p>
          <a:p>
            <a:pPr>
              <a:lnSpc>
                <a:spcPct val="90000"/>
              </a:lnSpc>
            </a:pPr>
            <a:endParaRPr lang="en-GB" sz="2800" b="1" dirty="0" smtClean="0"/>
          </a:p>
          <a:p>
            <a:pPr>
              <a:lnSpc>
                <a:spcPct val="90000"/>
              </a:lnSpc>
              <a:buFontTx/>
              <a:buNone/>
            </a:pPr>
            <a:r>
              <a:rPr lang="en-GB" sz="2800" b="1" u="sng" dirty="0" smtClean="0"/>
              <a:t>Current Liabilities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800" b="1" u="sng" dirty="0" smtClean="0"/>
          </a:p>
          <a:p>
            <a:pPr>
              <a:lnSpc>
                <a:spcPct val="90000"/>
              </a:lnSpc>
            </a:pPr>
            <a:r>
              <a:rPr lang="en-GB" sz="2800" b="1" dirty="0" smtClean="0"/>
              <a:t>Short-term (held less than 1 year)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Creditors </a:t>
            </a:r>
            <a:r>
              <a:rPr lang="en-GB" sz="2000" b="1" dirty="0" smtClean="0"/>
              <a:t>(those that the business owe money to)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Taxation &amp; VAT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Dividends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Overdraft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en-GB" sz="4000" b="1" u="sng" dirty="0" smtClean="0">
                <a:solidFill>
                  <a:srgbClr val="FF0000"/>
                </a:solidFill>
              </a:rPr>
              <a:t>LIABILITIES</a:t>
            </a:r>
            <a:endParaRPr lang="en-GB" sz="4000" b="1" u="sng" dirty="0">
              <a:solidFill>
                <a:srgbClr val="FF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12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468313" y="1052513"/>
            <a:ext cx="8229600" cy="4929187"/>
          </a:xfrm>
        </p:spPr>
        <p:txBody>
          <a:bodyPr/>
          <a:lstStyle/>
          <a:p>
            <a:pPr>
              <a:lnSpc>
                <a:spcPct val="90000"/>
              </a:lnSpc>
              <a:buFontTx/>
              <a:buNone/>
            </a:pPr>
            <a:r>
              <a:rPr lang="en-GB" sz="2800" b="1" u="sng" dirty="0" smtClean="0"/>
              <a:t>Long-Term (or Non-Current) Liabilities</a:t>
            </a:r>
          </a:p>
          <a:p>
            <a:pPr>
              <a:lnSpc>
                <a:spcPct val="90000"/>
              </a:lnSpc>
              <a:buFontTx/>
              <a:buNone/>
            </a:pPr>
            <a:endParaRPr lang="en-GB" sz="2800" b="1" u="sng" dirty="0" smtClean="0"/>
          </a:p>
          <a:p>
            <a:pPr>
              <a:lnSpc>
                <a:spcPct val="90000"/>
              </a:lnSpc>
            </a:pPr>
            <a:r>
              <a:rPr lang="en-GB" sz="2800" b="1" dirty="0" smtClean="0"/>
              <a:t>Run longer than 1 year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Loans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Mortgages</a:t>
            </a:r>
          </a:p>
          <a:p>
            <a:pPr>
              <a:lnSpc>
                <a:spcPct val="90000"/>
              </a:lnSpc>
            </a:pPr>
            <a:r>
              <a:rPr lang="en-GB" sz="2800" b="1" dirty="0" smtClean="0"/>
              <a:t>Debentures</a:t>
            </a:r>
          </a:p>
          <a:p>
            <a:pPr algn="ctr">
              <a:lnSpc>
                <a:spcPct val="90000"/>
              </a:lnSpc>
              <a:buFontTx/>
              <a:buNone/>
            </a:pPr>
            <a:endParaRPr lang="en-GB" sz="28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Top Half of a Balance Sheet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403708594"/>
              </p:ext>
            </p:extLst>
          </p:nvPr>
        </p:nvGraphicFramePr>
        <p:xfrm>
          <a:off x="971601" y="1628800"/>
          <a:ext cx="7272807" cy="4270029"/>
        </p:xfrm>
        <a:graphic>
          <a:graphicData uri="http://schemas.openxmlformats.org/drawingml/2006/table">
            <a:tbl>
              <a:tblPr firstRow="1" firstCol="1" bandRow="1"/>
              <a:tblGrid>
                <a:gridCol w="3860873"/>
                <a:gridCol w="1594373"/>
                <a:gridCol w="1817561"/>
              </a:tblGrid>
              <a:tr h="23257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1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323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Fixed Assets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Current assets: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Stock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Debtors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Cash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 Current liabilities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(40)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net current assets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 Creditors due after 1 year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(80)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017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Net assets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13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8690805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7"/>
            <a:ext cx="8229600" cy="726777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4000" dirty="0" smtClean="0"/>
              <a:t>CAPITAL EMPLOYED</a:t>
            </a:r>
            <a:endParaRPr lang="en-GB" sz="40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14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sp>
        <p:nvSpPr>
          <p:cNvPr id="9" name="Rectangle 5"/>
          <p:cNvSpPr txBox="1">
            <a:spLocks noChangeArrowheads="1"/>
          </p:cNvSpPr>
          <p:nvPr/>
        </p:nvSpPr>
        <p:spPr bwMode="auto">
          <a:xfrm>
            <a:off x="323706" y="1347491"/>
            <a:ext cx="8229600" cy="47458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endParaRPr lang="en-GB" sz="2000" b="1" kern="0" dirty="0"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Capital &amp; Share Capital</a:t>
            </a:r>
          </a:p>
          <a:p>
            <a:pPr marL="742950" marR="0" lvl="1" indent="-28575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Capital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is an investment of money invested by the owners of a business with the intention of earning a return.</a:t>
            </a:r>
          </a:p>
          <a:p>
            <a:pPr marL="742950" marR="0" lvl="1" indent="-28575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Share capital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is the money invested in a company by the shareholders. Share capital is a long-term source of finance.</a:t>
            </a:r>
          </a:p>
          <a:p>
            <a:pPr marL="1143000" marR="0" lvl="2" indent="-2286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Reserves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</a:t>
            </a:r>
          </a:p>
          <a:p>
            <a:pPr marL="742950" marR="0" lvl="1" indent="-28575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Reserves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are funds set aside and may be specifically for a certain purpose or may be a general surplus or excess funds, and not to meet liabilities.</a:t>
            </a:r>
          </a:p>
          <a:p>
            <a:pPr marL="742950" marR="0" lvl="1" indent="-28575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2000" b="0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cs typeface="+mn-cs"/>
            </a:endParaRP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en-GB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Profit C/F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(Profit Carried Forward or Retained Profit)</a:t>
            </a:r>
          </a:p>
          <a:p>
            <a:pPr marL="742950" marR="0" lvl="1" indent="-28575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Char char="–"/>
              <a:tabLst/>
              <a:defRPr/>
            </a:pPr>
            <a:r>
              <a:rPr kumimoji="0" lang="en-GB" sz="2000" b="1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Profit C/F</a:t>
            </a:r>
            <a:r>
              <a:rPr kumimoji="0" lang="en-GB" sz="2000" b="0" i="0" u="none" strike="noStrike" kern="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cs typeface="+mn-cs"/>
              </a:rPr>
              <a:t> is the amount of profit kept by the company rather than paid as dividends to shareholders. It may be re-invested in the core business or used to pay debt.</a:t>
            </a:r>
          </a:p>
          <a:p>
            <a:pPr marL="342900" marR="0" lvl="0" indent="-342900" algn="l" defTabSz="914400" rtl="0" eaLnBrk="1" fontAlgn="base" latinLnBrk="0" hangingPunct="1">
              <a:lnSpc>
                <a:spcPct val="8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GB" sz="1800" b="1" i="0" u="none" strike="noStrike" kern="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Bottom Half of a Balance Sheet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440535787"/>
              </p:ext>
            </p:extLst>
          </p:nvPr>
        </p:nvGraphicFramePr>
        <p:xfrm>
          <a:off x="457200" y="2276872"/>
          <a:ext cx="8229601" cy="2232249"/>
        </p:xfrm>
        <a:graphic>
          <a:graphicData uri="http://schemas.openxmlformats.org/drawingml/2006/table">
            <a:tbl>
              <a:tblPr firstRow="1" firstCol="1" bandRow="1"/>
              <a:tblGrid>
                <a:gridCol w="3538736"/>
                <a:gridCol w="1301804"/>
                <a:gridCol w="3389061"/>
              </a:tblGrid>
              <a:tr h="5433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  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£m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02061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Owners Capital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3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Retained profit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GB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339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SHAREHOLDERS FUNDS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15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1982663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864096"/>
          </a:xfrm>
        </p:spPr>
        <p:txBody>
          <a:bodyPr/>
          <a:lstStyle/>
          <a:p>
            <a:r>
              <a:rPr lang="en-GB" dirty="0" smtClean="0"/>
              <a:t>Put them together…</a:t>
            </a:r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207002887"/>
              </p:ext>
            </p:extLst>
          </p:nvPr>
        </p:nvGraphicFramePr>
        <p:xfrm>
          <a:off x="457200" y="980726"/>
          <a:ext cx="8229600" cy="5285643"/>
        </p:xfrm>
        <a:graphic>
          <a:graphicData uri="http://schemas.openxmlformats.org/drawingml/2006/table">
            <a:tbl>
              <a:tblPr firstRow="1" firstCol="1" bandRow="1"/>
              <a:tblGrid>
                <a:gridCol w="4485209"/>
                <a:gridCol w="1798305"/>
                <a:gridCol w="1946086"/>
              </a:tblGrid>
              <a:tr h="360042">
                <a:tc gridSpan="2"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b="1" dirty="0" smtClean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</a:t>
                      </a:r>
                      <a:r>
                        <a:rPr lang="en-GB" sz="20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Fixed Assets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Current assets: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Stock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Debtors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50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Cash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20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 Current liabilities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(40)</a:t>
                      </a:r>
                      <a:endParaRPr lang="en-GB" sz="20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net current assets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Less Creditors due after 1 year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(80)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Net assets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11226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Owners Capital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120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Retained profit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70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380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SHAREHOLDERS FUNDS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20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190</a:t>
                      </a:r>
                      <a:endParaRPr lang="en-GB" sz="20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16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2408786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539552" y="404664"/>
            <a:ext cx="8229600" cy="431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3200" dirty="0" smtClean="0"/>
              <a:t>What does a Balance Sheet look like?</a:t>
            </a:r>
            <a:endParaRPr lang="en-GB" sz="3200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17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483768" y="908720"/>
            <a:ext cx="4029075" cy="5286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Profit and Loss Account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en-GB" altLang="en-US" sz="2000" dirty="0"/>
              <a:t>Also can be called an income and expenditure account ( </a:t>
            </a:r>
            <a:r>
              <a:rPr lang="en-GB" altLang="en-US" sz="2000" dirty="0" smtClean="0"/>
              <a:t>Public </a:t>
            </a:r>
            <a:r>
              <a:rPr lang="en-GB" altLang="en-US" sz="2000" dirty="0"/>
              <a:t>Sector </a:t>
            </a:r>
            <a:r>
              <a:rPr lang="en-GB" altLang="en-US" sz="2000" dirty="0" smtClean="0"/>
              <a:t>), </a:t>
            </a:r>
            <a:r>
              <a:rPr lang="en-GB" altLang="en-US" sz="2000" dirty="0"/>
              <a:t>an Income Statement or the </a:t>
            </a:r>
            <a:r>
              <a:rPr lang="en-GB" altLang="en-US" sz="2000" dirty="0" smtClean="0"/>
              <a:t>‘management accounts’.</a:t>
            </a:r>
            <a:endParaRPr lang="en-GB" altLang="en-US" sz="2000" dirty="0"/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/>
              <a:t>Measures historical information i.e. Previous month , Year to Date.</a:t>
            </a:r>
            <a:endParaRPr lang="en-US" altLang="en-US" sz="2000" dirty="0"/>
          </a:p>
          <a:p>
            <a:pPr eaLnBrk="1" hangingPunct="1">
              <a:lnSpc>
                <a:spcPct val="90000"/>
              </a:lnSpc>
            </a:pPr>
            <a:r>
              <a:rPr lang="en-US" altLang="en-US" sz="2000" dirty="0"/>
              <a:t>Measures profit generated over a time period</a:t>
            </a:r>
          </a:p>
          <a:p>
            <a:pPr eaLnBrk="1" hangingPunct="1">
              <a:lnSpc>
                <a:spcPct val="90000"/>
              </a:lnSpc>
            </a:pPr>
            <a:r>
              <a:rPr lang="en-US" altLang="en-US" sz="2000" dirty="0"/>
              <a:t>Reports how profit was made by detailing...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1800" dirty="0"/>
              <a:t>Revenues</a:t>
            </a:r>
          </a:p>
          <a:p>
            <a:pPr lvl="1" eaLnBrk="1" hangingPunct="1">
              <a:lnSpc>
                <a:spcPct val="90000"/>
              </a:lnSpc>
            </a:pPr>
            <a:r>
              <a:rPr lang="en-US" altLang="en-US" sz="1800" dirty="0"/>
              <a:t>Expenses</a:t>
            </a:r>
          </a:p>
          <a:p>
            <a:pPr eaLnBrk="1" hangingPunct="1">
              <a:lnSpc>
                <a:spcPct val="90000"/>
              </a:lnSpc>
            </a:pPr>
            <a:r>
              <a:rPr lang="en-GB" altLang="en-US" sz="2000" dirty="0"/>
              <a:t>Shows the performance of the organisation.</a:t>
            </a:r>
            <a:endParaRPr lang="en-US" altLang="en-US" sz="2000" dirty="0"/>
          </a:p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en-US" sz="1800" dirty="0">
              <a:solidFill>
                <a:srgbClr val="FF0000"/>
              </a:solidFill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en-US" sz="1800" dirty="0">
                <a:solidFill>
                  <a:srgbClr val="FF0000"/>
                </a:solidFill>
              </a:rPr>
              <a:t>Profit (or loss)</a:t>
            </a:r>
            <a:r>
              <a:rPr lang="en-US" altLang="en-US" sz="1800" dirty="0"/>
              <a:t> for the period = Total </a:t>
            </a:r>
            <a:r>
              <a:rPr lang="en-US" altLang="en-US" sz="1800" dirty="0">
                <a:solidFill>
                  <a:srgbClr val="FF0000"/>
                </a:solidFill>
              </a:rPr>
              <a:t>revenue</a:t>
            </a:r>
            <a:r>
              <a:rPr lang="en-US" altLang="en-US" sz="1800" dirty="0"/>
              <a:t> for the period – Total </a:t>
            </a:r>
            <a:r>
              <a:rPr lang="en-US" altLang="en-US" sz="1800" dirty="0">
                <a:solidFill>
                  <a:srgbClr val="FF0000"/>
                </a:solidFill>
              </a:rPr>
              <a:t>expenses</a:t>
            </a:r>
            <a:r>
              <a:rPr lang="en-US" altLang="en-US" sz="1800" dirty="0"/>
              <a:t> incurred in generating that revenue</a:t>
            </a:r>
          </a:p>
          <a:p>
            <a:pPr lvl="1" algn="ctr" eaLnBrk="1" hangingPunct="1">
              <a:lnSpc>
                <a:spcPct val="90000"/>
              </a:lnSpc>
              <a:buFontTx/>
              <a:buNone/>
            </a:pPr>
            <a:endParaRPr lang="en-US" altLang="en-US" sz="1800" dirty="0"/>
          </a:p>
          <a:p>
            <a:pPr lvl="1" algn="ctr" eaLnBrk="1" hangingPunct="1">
              <a:lnSpc>
                <a:spcPct val="90000"/>
              </a:lnSpc>
              <a:buFontTx/>
              <a:buNone/>
            </a:pPr>
            <a:r>
              <a:rPr lang="en-US" altLang="en-US" sz="1800" dirty="0"/>
              <a:t>Profit = Revenues – Expenses </a:t>
            </a: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18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3210672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Profit and Loss Terminology</a:t>
            </a:r>
            <a:endParaRPr lang="en-GB" dirty="0"/>
          </a:p>
        </p:txBody>
      </p:sp>
      <p:graphicFrame>
        <p:nvGraphicFramePr>
          <p:cNvPr id="6" name="Content Placeholder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2082376007"/>
              </p:ext>
            </p:extLst>
          </p:nvPr>
        </p:nvGraphicFramePr>
        <p:xfrm>
          <a:off x="251520" y="1268759"/>
          <a:ext cx="8640960" cy="48172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80320"/>
                <a:gridCol w="5760640"/>
              </a:tblGrid>
              <a:tr h="375998"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Sales/Turnover</a:t>
                      </a:r>
                      <a:endParaRPr lang="en-GB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r>
                        <a:rPr lang="en-GB" sz="18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Total Revenue</a:t>
                      </a:r>
                      <a:endParaRPr lang="en-GB" sz="18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  <a:tr h="375998">
                <a:tc>
                  <a:txBody>
                    <a:bodyPr/>
                    <a:lstStyle/>
                    <a:p>
                      <a:r>
                        <a:rPr lang="en-GB" dirty="0" smtClean="0"/>
                        <a:t>Cost of Sales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The cost of producing the goods/providing services 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  <a:tr h="648981">
                <a:tc>
                  <a:txBody>
                    <a:bodyPr/>
                    <a:lstStyle/>
                    <a:p>
                      <a:r>
                        <a:rPr lang="en-GB" dirty="0" smtClean="0"/>
                        <a:t>Gross Profit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Calculated by taking Cost of Sales (or cost of goods sold) from Sales/Turnover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  <a:tr h="375998">
                <a:tc>
                  <a:txBody>
                    <a:bodyPr/>
                    <a:lstStyle/>
                    <a:p>
                      <a:r>
                        <a:rPr lang="en-GB" dirty="0" smtClean="0"/>
                        <a:t>Operating </a:t>
                      </a:r>
                      <a:r>
                        <a:rPr lang="en-GB" baseline="0" dirty="0" smtClean="0"/>
                        <a:t>Expenses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Expenses incurred in generating Revenue 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  <a:tr h="46163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Operating Profit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 smtClean="0"/>
                        <a:t>Gross profit less Profit before</a:t>
                      </a:r>
                      <a:r>
                        <a:rPr lang="en-GB" baseline="0" dirty="0" smtClean="0"/>
                        <a:t> Interest and Tax (PBIT)</a:t>
                      </a:r>
                      <a:endParaRPr lang="en-GB" dirty="0" smtClean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  <a:tr h="425690">
                <a:tc>
                  <a:txBody>
                    <a:bodyPr/>
                    <a:lstStyle/>
                    <a:p>
                      <a:r>
                        <a:rPr lang="en-GB" dirty="0" smtClean="0"/>
                        <a:t>Non-operating Expenses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Interest</a:t>
                      </a:r>
                      <a:r>
                        <a:rPr lang="en-GB" baseline="0" dirty="0" smtClean="0"/>
                        <a:t> payable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  <a:tr h="375998">
                <a:tc>
                  <a:txBody>
                    <a:bodyPr/>
                    <a:lstStyle/>
                    <a:p>
                      <a:r>
                        <a:rPr lang="en-GB" dirty="0" smtClean="0"/>
                        <a:t>Non operating Income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Interest received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  <a:tr h="375998">
                <a:tc>
                  <a:txBody>
                    <a:bodyPr/>
                    <a:lstStyle/>
                    <a:p>
                      <a:r>
                        <a:rPr lang="en-GB" dirty="0" smtClean="0"/>
                        <a:t>Profit before Tax (PBT)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  <a:tr h="375998">
                <a:tc>
                  <a:txBody>
                    <a:bodyPr/>
                    <a:lstStyle/>
                    <a:p>
                      <a:r>
                        <a:rPr lang="en-GB" dirty="0" smtClean="0"/>
                        <a:t>Tax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Corporate tax paid to Government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  <a:tr h="375998">
                <a:tc>
                  <a:txBody>
                    <a:bodyPr/>
                    <a:lstStyle/>
                    <a:p>
                      <a:r>
                        <a:rPr lang="en-GB" dirty="0" smtClean="0"/>
                        <a:t>Profit after Tax (PAT)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Profit for the period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  <a:tr h="648981">
                <a:tc>
                  <a:txBody>
                    <a:bodyPr/>
                    <a:lstStyle/>
                    <a:p>
                      <a:r>
                        <a:rPr lang="en-GB" dirty="0" smtClean="0"/>
                        <a:t>Retained Profit</a:t>
                      </a:r>
                      <a:r>
                        <a:rPr lang="en-GB" baseline="0" dirty="0" smtClean="0"/>
                        <a:t> c/f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dirty="0" smtClean="0"/>
                        <a:t>Remaining profit after payments of dividends to shareholders</a:t>
                      </a:r>
                      <a:endParaRPr lang="en-GB" dirty="0"/>
                    </a:p>
                  </a:txBody>
                  <a:tcP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727699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20</a:t>
            </a:fld>
            <a:endParaRPr lang="en-GB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329345698"/>
              </p:ext>
            </p:extLst>
          </p:nvPr>
        </p:nvGraphicFramePr>
        <p:xfrm>
          <a:off x="467544" y="188649"/>
          <a:ext cx="7848872" cy="6165344"/>
        </p:xfrm>
        <a:graphic>
          <a:graphicData uri="http://schemas.openxmlformats.org/drawingml/2006/table">
            <a:tbl>
              <a:tblPr firstRow="1" firstCol="1" bandRow="1"/>
              <a:tblGrid>
                <a:gridCol w="6183068"/>
                <a:gridCol w="1665804"/>
              </a:tblGrid>
              <a:tr h="588901">
                <a:tc gridSpan="2"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Malik plc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Statement of Comprehensive income for the year ended 31 July 2014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£m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Revenue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97.2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Cost of Sales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(59.1)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Gross Profit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38.1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Other Income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3.5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Distribution expenses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(16.5)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Administration expenses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(11.2)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Other expenses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(2.4)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Operating Profit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11.5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Finance charges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(1.8)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Profit before tax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(7.3)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(2.4)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Profit for year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u="sng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7.3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i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Other comprehensive income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 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Revaluation of property, plant and equipment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6.6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Foreign currency translation differences for foreign operations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4.0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Tax on other comprehensive income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(2.6)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Other comprehensive income for the year, net of tax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8.0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777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Total comprehensive income for the year</a:t>
                      </a:r>
                      <a:endParaRPr lang="en-GB" sz="1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800" b="1" u="sng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15.3</a:t>
                      </a:r>
                      <a:endParaRPr lang="en-GB" sz="1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0964956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Recognising Expenses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1" eaLnBrk="1" hangingPunct="1">
              <a:lnSpc>
                <a:spcPct val="90000"/>
              </a:lnSpc>
              <a:buFontTx/>
              <a:buNone/>
            </a:pPr>
            <a:endParaRPr lang="en-US" altLang="zh-CN" sz="800" dirty="0">
              <a:ea typeface="SimSun" panose="02010600030101010101" pitchFamily="2" charset="-122"/>
            </a:endParaRPr>
          </a:p>
          <a:p>
            <a:pPr eaLnBrk="1" hangingPunct="1">
              <a:lnSpc>
                <a:spcPct val="90000"/>
              </a:lnSpc>
            </a:pPr>
            <a:r>
              <a:rPr lang="en-US" altLang="zh-CN" sz="2000" b="1" dirty="0">
                <a:ea typeface="SimSun" panose="02010600030101010101" pitchFamily="2" charset="-122"/>
              </a:rPr>
              <a:t>Accruals &amp; Prepayments are part of matching the expenses to the period they relate to</a:t>
            </a:r>
          </a:p>
          <a:p>
            <a:pPr eaLnBrk="1" hangingPunct="1">
              <a:lnSpc>
                <a:spcPct val="90000"/>
              </a:lnSpc>
            </a:pPr>
            <a:r>
              <a:rPr lang="en-US" altLang="zh-CN" sz="2000" b="1" dirty="0" smtClean="0">
                <a:ea typeface="SimSun" panose="02010600030101010101" pitchFamily="2" charset="-122"/>
              </a:rPr>
              <a:t>All expenses should be matched to the period they relate to</a:t>
            </a:r>
          </a:p>
          <a:p>
            <a:pPr marL="0" indent="0" eaLnBrk="1" hangingPunct="1">
              <a:lnSpc>
                <a:spcPct val="90000"/>
              </a:lnSpc>
              <a:buNone/>
            </a:pPr>
            <a:endParaRPr lang="en-US" altLang="zh-CN" sz="2000" b="1" dirty="0" smtClean="0">
              <a:ea typeface="SimSun" panose="02010600030101010101" pitchFamily="2" charset="-122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zh-CN" sz="2000" b="1" i="1" dirty="0" smtClean="0">
                <a:ea typeface="SimSun" panose="02010600030101010101" pitchFamily="2" charset="-122"/>
              </a:rPr>
              <a:t>Accruals</a:t>
            </a:r>
            <a:r>
              <a:rPr lang="en-US" altLang="zh-CN" sz="2000" b="1" dirty="0">
                <a:ea typeface="SimSun" panose="02010600030101010101" pitchFamily="2" charset="-122"/>
              </a:rPr>
              <a:t>: </a:t>
            </a:r>
            <a:r>
              <a:rPr lang="en-US" altLang="zh-CN" sz="2000" dirty="0">
                <a:ea typeface="SimSun" panose="02010600030101010101" pitchFamily="2" charset="-122"/>
              </a:rPr>
              <a:t>expenses which have been incurred in the accounting period, but for which no payment was received; it will be reported for the accounting period in which it was incurred as an accrual</a:t>
            </a:r>
          </a:p>
          <a:p>
            <a:pPr lvl="1" eaLnBrk="1" hangingPunct="1">
              <a:lnSpc>
                <a:spcPct val="90000"/>
              </a:lnSpc>
            </a:pPr>
            <a:endParaRPr lang="en-US" altLang="zh-CN" sz="2000" b="1" dirty="0">
              <a:ea typeface="SimSun" panose="02010600030101010101" pitchFamily="2" charset="-122"/>
            </a:endParaRPr>
          </a:p>
          <a:p>
            <a:pPr lvl="1" eaLnBrk="1" hangingPunct="1">
              <a:lnSpc>
                <a:spcPct val="90000"/>
              </a:lnSpc>
            </a:pPr>
            <a:r>
              <a:rPr lang="en-US" altLang="zh-CN" sz="2000" b="1" i="1" dirty="0">
                <a:ea typeface="SimSun" panose="02010600030101010101" pitchFamily="2" charset="-122"/>
              </a:rPr>
              <a:t>Prepayments: </a:t>
            </a:r>
            <a:r>
              <a:rPr lang="en-US" altLang="zh-CN" sz="2000" dirty="0">
                <a:ea typeface="SimSun" panose="02010600030101010101" pitchFamily="2" charset="-122"/>
              </a:rPr>
              <a:t>where money is paid out in the accounting period before the one to which the expense relates to; it will be reported in the accounting period when it was paid out as a prepayment</a:t>
            </a:r>
          </a:p>
          <a:p>
            <a:pPr eaLnBrk="1" hangingPunct="1">
              <a:lnSpc>
                <a:spcPct val="90000"/>
              </a:lnSpc>
            </a:pPr>
            <a:endParaRPr lang="en-US" altLang="zh-CN" sz="1400" b="1" i="1" dirty="0">
              <a:ea typeface="SimSun" panose="02010600030101010101" pitchFamily="2" charset="-122"/>
            </a:endParaRP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z="1400" i="1" dirty="0">
                <a:ea typeface="SimSun" panose="02010600030101010101" pitchFamily="2" charset="-122"/>
              </a:rPr>
              <a:t>Accruals: note Examples 3.4 &amp; 3.5 in </a:t>
            </a:r>
            <a:r>
              <a:rPr lang="en-US" altLang="zh-CN" sz="1400" i="1" dirty="0" err="1">
                <a:ea typeface="SimSun" panose="02010600030101010101" pitchFamily="2" charset="-122"/>
              </a:rPr>
              <a:t>Atrill</a:t>
            </a:r>
            <a:r>
              <a:rPr lang="en-US" altLang="zh-CN" sz="1400" i="1" dirty="0">
                <a:ea typeface="SimSun" panose="02010600030101010101" pitchFamily="2" charset="-122"/>
              </a:rPr>
              <a:t> re: Domestic Ltd</a:t>
            </a:r>
          </a:p>
          <a:p>
            <a:pPr lvl="1" eaLnBrk="1" hangingPunct="1">
              <a:lnSpc>
                <a:spcPct val="90000"/>
              </a:lnSpc>
              <a:buFontTx/>
              <a:buNone/>
            </a:pPr>
            <a:r>
              <a:rPr lang="en-US" altLang="zh-CN" sz="1400" i="1" dirty="0">
                <a:ea typeface="SimSun" panose="02010600030101010101" pitchFamily="2" charset="-122"/>
              </a:rPr>
              <a:t>Prepayments: note Example 3.6 in </a:t>
            </a:r>
            <a:r>
              <a:rPr lang="en-US" altLang="zh-CN" sz="1400" i="1" dirty="0" err="1">
                <a:ea typeface="SimSun" panose="02010600030101010101" pitchFamily="2" charset="-122"/>
              </a:rPr>
              <a:t>Atrill</a:t>
            </a:r>
            <a:r>
              <a:rPr lang="en-US" altLang="zh-CN" sz="1400" i="1" dirty="0">
                <a:ea typeface="SimSun" panose="02010600030101010101" pitchFamily="2" charset="-122"/>
              </a:rPr>
              <a:t> re: Images Ltd</a:t>
            </a:r>
            <a:endParaRPr lang="en-US" altLang="zh-CN" sz="1400" b="1" dirty="0">
              <a:ea typeface="SimSun" panose="02010600030101010101" pitchFamily="2" charset="-122"/>
            </a:endParaRPr>
          </a:p>
          <a:p>
            <a:endParaRPr lang="en-GB" dirty="0"/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695204-BD08-4FFE-9A2D-BDA54EC29A97}" type="slidenum">
              <a:rPr lang="en-GB" smtClean="0"/>
              <a:pPr/>
              <a:t>21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7778716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l" eaLnBrk="0" hangingPunct="0">
              <a:spcBef>
                <a:spcPct val="50000"/>
              </a:spcBef>
            </a:pPr>
            <a:r>
              <a:rPr lang="en-GB" dirty="0" smtClean="0"/>
              <a:t>Accrued Expenditure   </a:t>
            </a:r>
            <a:r>
              <a:rPr lang="en-US" altLang="zh-CN" sz="1000" kern="1200" dirty="0" smtClean="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Reproduced </a:t>
            </a:r>
            <a:r>
              <a:rPr lang="en-US" altLang="zh-CN" sz="1000" kern="1200" dirty="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from </a:t>
            </a:r>
            <a:r>
              <a:rPr lang="en-US" altLang="zh-CN" sz="1000" kern="1200" dirty="0" err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Atrill</a:t>
            </a:r>
            <a:r>
              <a:rPr lang="en-US" altLang="zh-CN" sz="1000" kern="1200" dirty="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 &amp; </a:t>
            </a:r>
            <a:r>
              <a:rPr lang="en-US" altLang="zh-CN" sz="1000" kern="1200" dirty="0" err="1" smtClean="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McLaney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479355" y="3176251"/>
            <a:ext cx="8215134" cy="2734662"/>
            <a:chOff x="464433" y="3214618"/>
            <a:chExt cx="8215134" cy="1297126"/>
          </a:xfrm>
        </p:grpSpPr>
        <p:sp>
          <p:nvSpPr>
            <p:cNvPr id="8" name="Freeform 7"/>
            <p:cNvSpPr/>
            <p:nvPr/>
          </p:nvSpPr>
          <p:spPr>
            <a:xfrm>
              <a:off x="464433" y="3214618"/>
              <a:ext cx="1659295" cy="1297126"/>
            </a:xfrm>
            <a:custGeom>
              <a:avLst/>
              <a:gdLst>
                <a:gd name="connsiteX0" fmla="*/ 0 w 2161877"/>
                <a:gd name="connsiteY0" fmla="*/ 129713 h 1297126"/>
                <a:gd name="connsiteX1" fmla="*/ 129713 w 2161877"/>
                <a:gd name="connsiteY1" fmla="*/ 0 h 1297126"/>
                <a:gd name="connsiteX2" fmla="*/ 2032164 w 2161877"/>
                <a:gd name="connsiteY2" fmla="*/ 0 h 1297126"/>
                <a:gd name="connsiteX3" fmla="*/ 2161877 w 2161877"/>
                <a:gd name="connsiteY3" fmla="*/ 129713 h 1297126"/>
                <a:gd name="connsiteX4" fmla="*/ 2161877 w 2161877"/>
                <a:gd name="connsiteY4" fmla="*/ 1167413 h 1297126"/>
                <a:gd name="connsiteX5" fmla="*/ 2032164 w 2161877"/>
                <a:gd name="connsiteY5" fmla="*/ 1297126 h 1297126"/>
                <a:gd name="connsiteX6" fmla="*/ 129713 w 2161877"/>
                <a:gd name="connsiteY6" fmla="*/ 1297126 h 1297126"/>
                <a:gd name="connsiteX7" fmla="*/ 0 w 2161877"/>
                <a:gd name="connsiteY7" fmla="*/ 1167413 h 1297126"/>
                <a:gd name="connsiteX8" fmla="*/ 0 w 2161877"/>
                <a:gd name="connsiteY8" fmla="*/ 129713 h 1297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61877" h="1297126">
                  <a:moveTo>
                    <a:pt x="0" y="129713"/>
                  </a:moveTo>
                  <a:cubicBezTo>
                    <a:pt x="0" y="58074"/>
                    <a:pt x="58074" y="0"/>
                    <a:pt x="129713" y="0"/>
                  </a:cubicBezTo>
                  <a:lnTo>
                    <a:pt x="2032164" y="0"/>
                  </a:lnTo>
                  <a:cubicBezTo>
                    <a:pt x="2103803" y="0"/>
                    <a:pt x="2161877" y="58074"/>
                    <a:pt x="2161877" y="129713"/>
                  </a:cubicBezTo>
                  <a:lnTo>
                    <a:pt x="2161877" y="1167413"/>
                  </a:lnTo>
                  <a:cubicBezTo>
                    <a:pt x="2161877" y="1239052"/>
                    <a:pt x="2103803" y="1297126"/>
                    <a:pt x="2032164" y="1297126"/>
                  </a:cubicBezTo>
                  <a:lnTo>
                    <a:pt x="129713" y="1297126"/>
                  </a:lnTo>
                  <a:cubicBezTo>
                    <a:pt x="58074" y="1297126"/>
                    <a:pt x="0" y="1239052"/>
                    <a:pt x="0" y="1167413"/>
                  </a:cubicBezTo>
                  <a:lnTo>
                    <a:pt x="0" y="12971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3732" tIns="243732" rIns="243732" bIns="243732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kern="1200" dirty="0" smtClean="0"/>
                <a:t>Statement of Cash Flows</a:t>
              </a:r>
              <a:endParaRPr lang="en-GB" sz="2000" kern="1200" dirty="0"/>
            </a:p>
          </p:txBody>
        </p:sp>
        <p:sp>
          <p:nvSpPr>
            <p:cNvPr id="9" name="Freeform 8"/>
            <p:cNvSpPr/>
            <p:nvPr/>
          </p:nvSpPr>
          <p:spPr>
            <a:xfrm>
              <a:off x="2842498" y="3595108"/>
              <a:ext cx="458317" cy="536145"/>
            </a:xfrm>
            <a:custGeom>
              <a:avLst/>
              <a:gdLst>
                <a:gd name="connsiteX0" fmla="*/ 0 w 458317"/>
                <a:gd name="connsiteY0" fmla="*/ 107229 h 536145"/>
                <a:gd name="connsiteX1" fmla="*/ 229159 w 458317"/>
                <a:gd name="connsiteY1" fmla="*/ 107229 h 536145"/>
                <a:gd name="connsiteX2" fmla="*/ 229159 w 458317"/>
                <a:gd name="connsiteY2" fmla="*/ 0 h 536145"/>
                <a:gd name="connsiteX3" fmla="*/ 458317 w 458317"/>
                <a:gd name="connsiteY3" fmla="*/ 268073 h 536145"/>
                <a:gd name="connsiteX4" fmla="*/ 229159 w 458317"/>
                <a:gd name="connsiteY4" fmla="*/ 536145 h 536145"/>
                <a:gd name="connsiteX5" fmla="*/ 229159 w 458317"/>
                <a:gd name="connsiteY5" fmla="*/ 428916 h 536145"/>
                <a:gd name="connsiteX6" fmla="*/ 0 w 458317"/>
                <a:gd name="connsiteY6" fmla="*/ 428916 h 536145"/>
                <a:gd name="connsiteX7" fmla="*/ 0 w 458317"/>
                <a:gd name="connsiteY7" fmla="*/ 107229 h 536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8317" h="536145">
                  <a:moveTo>
                    <a:pt x="0" y="107229"/>
                  </a:moveTo>
                  <a:lnTo>
                    <a:pt x="229159" y="107229"/>
                  </a:lnTo>
                  <a:lnTo>
                    <a:pt x="229159" y="0"/>
                  </a:lnTo>
                  <a:lnTo>
                    <a:pt x="458317" y="268073"/>
                  </a:lnTo>
                  <a:lnTo>
                    <a:pt x="229159" y="536145"/>
                  </a:lnTo>
                  <a:lnTo>
                    <a:pt x="229159" y="428916"/>
                  </a:lnTo>
                  <a:lnTo>
                    <a:pt x="0" y="428916"/>
                  </a:lnTo>
                  <a:lnTo>
                    <a:pt x="0" y="107229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07229" rIns="137495" bIns="107229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400" kern="120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2842499" y="3214618"/>
              <a:ext cx="3241670" cy="1297126"/>
            </a:xfrm>
            <a:custGeom>
              <a:avLst/>
              <a:gdLst>
                <a:gd name="connsiteX0" fmla="*/ 0 w 2161877"/>
                <a:gd name="connsiteY0" fmla="*/ 129713 h 1297126"/>
                <a:gd name="connsiteX1" fmla="*/ 129713 w 2161877"/>
                <a:gd name="connsiteY1" fmla="*/ 0 h 1297126"/>
                <a:gd name="connsiteX2" fmla="*/ 2032164 w 2161877"/>
                <a:gd name="connsiteY2" fmla="*/ 0 h 1297126"/>
                <a:gd name="connsiteX3" fmla="*/ 2161877 w 2161877"/>
                <a:gd name="connsiteY3" fmla="*/ 129713 h 1297126"/>
                <a:gd name="connsiteX4" fmla="*/ 2161877 w 2161877"/>
                <a:gd name="connsiteY4" fmla="*/ 1167413 h 1297126"/>
                <a:gd name="connsiteX5" fmla="*/ 2032164 w 2161877"/>
                <a:gd name="connsiteY5" fmla="*/ 1297126 h 1297126"/>
                <a:gd name="connsiteX6" fmla="*/ 129713 w 2161877"/>
                <a:gd name="connsiteY6" fmla="*/ 1297126 h 1297126"/>
                <a:gd name="connsiteX7" fmla="*/ 0 w 2161877"/>
                <a:gd name="connsiteY7" fmla="*/ 1167413 h 1297126"/>
                <a:gd name="connsiteX8" fmla="*/ 0 w 2161877"/>
                <a:gd name="connsiteY8" fmla="*/ 129713 h 1297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61877" h="1297126">
                  <a:moveTo>
                    <a:pt x="0" y="129713"/>
                  </a:moveTo>
                  <a:cubicBezTo>
                    <a:pt x="0" y="58074"/>
                    <a:pt x="58074" y="0"/>
                    <a:pt x="129713" y="0"/>
                  </a:cubicBezTo>
                  <a:lnTo>
                    <a:pt x="2032164" y="0"/>
                  </a:lnTo>
                  <a:cubicBezTo>
                    <a:pt x="2103803" y="0"/>
                    <a:pt x="2161877" y="58074"/>
                    <a:pt x="2161877" y="129713"/>
                  </a:cubicBezTo>
                  <a:lnTo>
                    <a:pt x="2161877" y="1167413"/>
                  </a:lnTo>
                  <a:cubicBezTo>
                    <a:pt x="2161877" y="1239052"/>
                    <a:pt x="2103803" y="1297126"/>
                    <a:pt x="2032164" y="1297126"/>
                  </a:cubicBezTo>
                  <a:lnTo>
                    <a:pt x="129713" y="1297126"/>
                  </a:lnTo>
                  <a:cubicBezTo>
                    <a:pt x="58074" y="1297126"/>
                    <a:pt x="0" y="1239052"/>
                    <a:pt x="0" y="1167413"/>
                  </a:cubicBezTo>
                  <a:lnTo>
                    <a:pt x="0" y="12971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3732" tIns="243732" rIns="243732" bIns="243732" numCol="1" spcCol="1270" anchor="t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400" kern="1200" dirty="0" smtClean="0"/>
                <a:t>Sales Commission Expense £6000</a:t>
              </a:r>
              <a:endParaRPr lang="en-GB" sz="2400" kern="12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6093902" y="4104760"/>
              <a:ext cx="623414" cy="217571"/>
            </a:xfrm>
            <a:custGeom>
              <a:avLst/>
              <a:gdLst>
                <a:gd name="connsiteX0" fmla="*/ 0 w 458317"/>
                <a:gd name="connsiteY0" fmla="*/ 107229 h 536145"/>
                <a:gd name="connsiteX1" fmla="*/ 229159 w 458317"/>
                <a:gd name="connsiteY1" fmla="*/ 107229 h 536145"/>
                <a:gd name="connsiteX2" fmla="*/ 229159 w 458317"/>
                <a:gd name="connsiteY2" fmla="*/ 0 h 536145"/>
                <a:gd name="connsiteX3" fmla="*/ 458317 w 458317"/>
                <a:gd name="connsiteY3" fmla="*/ 268073 h 536145"/>
                <a:gd name="connsiteX4" fmla="*/ 229159 w 458317"/>
                <a:gd name="connsiteY4" fmla="*/ 536145 h 536145"/>
                <a:gd name="connsiteX5" fmla="*/ 229159 w 458317"/>
                <a:gd name="connsiteY5" fmla="*/ 428916 h 536145"/>
                <a:gd name="connsiteX6" fmla="*/ 0 w 458317"/>
                <a:gd name="connsiteY6" fmla="*/ 428916 h 536145"/>
                <a:gd name="connsiteX7" fmla="*/ 0 w 458317"/>
                <a:gd name="connsiteY7" fmla="*/ 107229 h 536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8317" h="536145">
                  <a:moveTo>
                    <a:pt x="0" y="107229"/>
                  </a:moveTo>
                  <a:lnTo>
                    <a:pt x="229159" y="107229"/>
                  </a:lnTo>
                  <a:lnTo>
                    <a:pt x="229159" y="0"/>
                  </a:lnTo>
                  <a:lnTo>
                    <a:pt x="458317" y="268073"/>
                  </a:lnTo>
                  <a:lnTo>
                    <a:pt x="229159" y="536145"/>
                  </a:lnTo>
                  <a:lnTo>
                    <a:pt x="229159" y="428916"/>
                  </a:lnTo>
                  <a:lnTo>
                    <a:pt x="0" y="428916"/>
                  </a:lnTo>
                  <a:lnTo>
                    <a:pt x="0" y="107229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07229" rIns="137495" bIns="107229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400" kern="120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933343" y="3214618"/>
              <a:ext cx="1746224" cy="1297126"/>
            </a:xfrm>
            <a:custGeom>
              <a:avLst/>
              <a:gdLst>
                <a:gd name="connsiteX0" fmla="*/ 0 w 2161877"/>
                <a:gd name="connsiteY0" fmla="*/ 129713 h 1297126"/>
                <a:gd name="connsiteX1" fmla="*/ 129713 w 2161877"/>
                <a:gd name="connsiteY1" fmla="*/ 0 h 1297126"/>
                <a:gd name="connsiteX2" fmla="*/ 2032164 w 2161877"/>
                <a:gd name="connsiteY2" fmla="*/ 0 h 1297126"/>
                <a:gd name="connsiteX3" fmla="*/ 2161877 w 2161877"/>
                <a:gd name="connsiteY3" fmla="*/ 129713 h 1297126"/>
                <a:gd name="connsiteX4" fmla="*/ 2161877 w 2161877"/>
                <a:gd name="connsiteY4" fmla="*/ 1167413 h 1297126"/>
                <a:gd name="connsiteX5" fmla="*/ 2032164 w 2161877"/>
                <a:gd name="connsiteY5" fmla="*/ 1297126 h 1297126"/>
                <a:gd name="connsiteX6" fmla="*/ 129713 w 2161877"/>
                <a:gd name="connsiteY6" fmla="*/ 1297126 h 1297126"/>
                <a:gd name="connsiteX7" fmla="*/ 0 w 2161877"/>
                <a:gd name="connsiteY7" fmla="*/ 1167413 h 1297126"/>
                <a:gd name="connsiteX8" fmla="*/ 0 w 2161877"/>
                <a:gd name="connsiteY8" fmla="*/ 129713 h 1297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61877" h="1297126">
                  <a:moveTo>
                    <a:pt x="0" y="129713"/>
                  </a:moveTo>
                  <a:cubicBezTo>
                    <a:pt x="0" y="58074"/>
                    <a:pt x="58074" y="0"/>
                    <a:pt x="129713" y="0"/>
                  </a:cubicBezTo>
                  <a:lnTo>
                    <a:pt x="2032164" y="0"/>
                  </a:lnTo>
                  <a:cubicBezTo>
                    <a:pt x="2103803" y="0"/>
                    <a:pt x="2161877" y="58074"/>
                    <a:pt x="2161877" y="129713"/>
                  </a:cubicBezTo>
                  <a:lnTo>
                    <a:pt x="2161877" y="1167413"/>
                  </a:lnTo>
                  <a:cubicBezTo>
                    <a:pt x="2161877" y="1239052"/>
                    <a:pt x="2103803" y="1297126"/>
                    <a:pt x="2032164" y="1297126"/>
                  </a:cubicBezTo>
                  <a:lnTo>
                    <a:pt x="129713" y="1297126"/>
                  </a:lnTo>
                  <a:cubicBezTo>
                    <a:pt x="58074" y="1297126"/>
                    <a:pt x="0" y="1239052"/>
                    <a:pt x="0" y="1167413"/>
                  </a:cubicBezTo>
                  <a:lnTo>
                    <a:pt x="0" y="12971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3732" tIns="243732" rIns="243732" bIns="243732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kern="1200" dirty="0" smtClean="0"/>
                <a:t>Statement of Financial position at year end</a:t>
              </a:r>
              <a:endParaRPr lang="en-GB" sz="2000" kern="1200" dirty="0"/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22</a:t>
            </a:fld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2842498" y="1638466"/>
            <a:ext cx="3241670" cy="854430"/>
          </a:xfrm>
          <a:custGeom>
            <a:avLst/>
            <a:gdLst>
              <a:gd name="connsiteX0" fmla="*/ 0 w 2161877"/>
              <a:gd name="connsiteY0" fmla="*/ 129713 h 1297126"/>
              <a:gd name="connsiteX1" fmla="*/ 129713 w 2161877"/>
              <a:gd name="connsiteY1" fmla="*/ 0 h 1297126"/>
              <a:gd name="connsiteX2" fmla="*/ 2032164 w 2161877"/>
              <a:gd name="connsiteY2" fmla="*/ 0 h 1297126"/>
              <a:gd name="connsiteX3" fmla="*/ 2161877 w 2161877"/>
              <a:gd name="connsiteY3" fmla="*/ 129713 h 1297126"/>
              <a:gd name="connsiteX4" fmla="*/ 2161877 w 2161877"/>
              <a:gd name="connsiteY4" fmla="*/ 1167413 h 1297126"/>
              <a:gd name="connsiteX5" fmla="*/ 2032164 w 2161877"/>
              <a:gd name="connsiteY5" fmla="*/ 1297126 h 1297126"/>
              <a:gd name="connsiteX6" fmla="*/ 129713 w 2161877"/>
              <a:gd name="connsiteY6" fmla="*/ 1297126 h 1297126"/>
              <a:gd name="connsiteX7" fmla="*/ 0 w 2161877"/>
              <a:gd name="connsiteY7" fmla="*/ 1167413 h 1297126"/>
              <a:gd name="connsiteX8" fmla="*/ 0 w 2161877"/>
              <a:gd name="connsiteY8" fmla="*/ 129713 h 1297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1877" h="1297126">
                <a:moveTo>
                  <a:pt x="0" y="129713"/>
                </a:moveTo>
                <a:cubicBezTo>
                  <a:pt x="0" y="58074"/>
                  <a:pt x="58074" y="0"/>
                  <a:pt x="129713" y="0"/>
                </a:cubicBezTo>
                <a:lnTo>
                  <a:pt x="2032164" y="0"/>
                </a:lnTo>
                <a:cubicBezTo>
                  <a:pt x="2103803" y="0"/>
                  <a:pt x="2161877" y="58074"/>
                  <a:pt x="2161877" y="129713"/>
                </a:cubicBezTo>
                <a:lnTo>
                  <a:pt x="2161877" y="1167413"/>
                </a:lnTo>
                <a:cubicBezTo>
                  <a:pt x="2161877" y="1239052"/>
                  <a:pt x="2103803" y="1297126"/>
                  <a:pt x="2032164" y="1297126"/>
                </a:cubicBezTo>
                <a:lnTo>
                  <a:pt x="129713" y="1297126"/>
                </a:lnTo>
                <a:cubicBezTo>
                  <a:pt x="58074" y="1297126"/>
                  <a:pt x="0" y="1239052"/>
                  <a:pt x="0" y="1167413"/>
                </a:cubicBezTo>
                <a:lnTo>
                  <a:pt x="0" y="12971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732" tIns="243732" rIns="243732" bIns="243732" numCol="1" spcCol="1270" anchor="ctr" anchorCtr="0">
            <a:noAutofit/>
          </a:bodyPr>
          <a:lstStyle/>
          <a:p>
            <a:pPr lvl="0" algn="ctr" defTabSz="2400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kern="1200" dirty="0" smtClean="0"/>
              <a:t>Income Statement</a:t>
            </a:r>
          </a:p>
        </p:txBody>
      </p:sp>
      <p:sp>
        <p:nvSpPr>
          <p:cNvPr id="14" name="Freeform 13"/>
          <p:cNvSpPr/>
          <p:nvPr/>
        </p:nvSpPr>
        <p:spPr>
          <a:xfrm>
            <a:off x="3275856" y="4259081"/>
            <a:ext cx="2520280" cy="538071"/>
          </a:xfrm>
          <a:custGeom>
            <a:avLst/>
            <a:gdLst>
              <a:gd name="connsiteX0" fmla="*/ 0 w 2161877"/>
              <a:gd name="connsiteY0" fmla="*/ 129713 h 1297126"/>
              <a:gd name="connsiteX1" fmla="*/ 129713 w 2161877"/>
              <a:gd name="connsiteY1" fmla="*/ 0 h 1297126"/>
              <a:gd name="connsiteX2" fmla="*/ 2032164 w 2161877"/>
              <a:gd name="connsiteY2" fmla="*/ 0 h 1297126"/>
              <a:gd name="connsiteX3" fmla="*/ 2161877 w 2161877"/>
              <a:gd name="connsiteY3" fmla="*/ 129713 h 1297126"/>
              <a:gd name="connsiteX4" fmla="*/ 2161877 w 2161877"/>
              <a:gd name="connsiteY4" fmla="*/ 1167413 h 1297126"/>
              <a:gd name="connsiteX5" fmla="*/ 2032164 w 2161877"/>
              <a:gd name="connsiteY5" fmla="*/ 1297126 h 1297126"/>
              <a:gd name="connsiteX6" fmla="*/ 129713 w 2161877"/>
              <a:gd name="connsiteY6" fmla="*/ 1297126 h 1297126"/>
              <a:gd name="connsiteX7" fmla="*/ 0 w 2161877"/>
              <a:gd name="connsiteY7" fmla="*/ 1167413 h 1297126"/>
              <a:gd name="connsiteX8" fmla="*/ 0 w 2161877"/>
              <a:gd name="connsiteY8" fmla="*/ 129713 h 1297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1877" h="1297126">
                <a:moveTo>
                  <a:pt x="0" y="129713"/>
                </a:moveTo>
                <a:cubicBezTo>
                  <a:pt x="0" y="58074"/>
                  <a:pt x="58074" y="0"/>
                  <a:pt x="129713" y="0"/>
                </a:cubicBezTo>
                <a:lnTo>
                  <a:pt x="2032164" y="0"/>
                </a:lnTo>
                <a:cubicBezTo>
                  <a:pt x="2103803" y="0"/>
                  <a:pt x="2161877" y="58074"/>
                  <a:pt x="2161877" y="129713"/>
                </a:cubicBezTo>
                <a:lnTo>
                  <a:pt x="2161877" y="1167413"/>
                </a:lnTo>
                <a:cubicBezTo>
                  <a:pt x="2161877" y="1239052"/>
                  <a:pt x="2103803" y="1297126"/>
                  <a:pt x="2032164" y="1297126"/>
                </a:cubicBezTo>
                <a:lnTo>
                  <a:pt x="129713" y="1297126"/>
                </a:lnTo>
                <a:cubicBezTo>
                  <a:pt x="58074" y="1297126"/>
                  <a:pt x="0" y="1239052"/>
                  <a:pt x="0" y="1167413"/>
                </a:cubicBezTo>
                <a:lnTo>
                  <a:pt x="0" y="12971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732" tIns="243732" rIns="243732" bIns="243732" numCol="1" spcCol="1270" anchor="ctr" anchorCtr="0">
            <a:noAutofit/>
          </a:bodyPr>
          <a:lstStyle/>
          <a:p>
            <a:pPr lvl="0" algn="ctr" defTabSz="2400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kern="1200" dirty="0" smtClean="0"/>
              <a:t>Cash £5000</a:t>
            </a:r>
            <a:endParaRPr lang="en-GB" sz="2400" kern="1200" dirty="0"/>
          </a:p>
        </p:txBody>
      </p:sp>
      <p:sp>
        <p:nvSpPr>
          <p:cNvPr id="15" name="Freeform 14"/>
          <p:cNvSpPr/>
          <p:nvPr/>
        </p:nvSpPr>
        <p:spPr>
          <a:xfrm>
            <a:off x="3275856" y="5038530"/>
            <a:ext cx="2520280" cy="538071"/>
          </a:xfrm>
          <a:custGeom>
            <a:avLst/>
            <a:gdLst>
              <a:gd name="connsiteX0" fmla="*/ 0 w 2161877"/>
              <a:gd name="connsiteY0" fmla="*/ 129713 h 1297126"/>
              <a:gd name="connsiteX1" fmla="*/ 129713 w 2161877"/>
              <a:gd name="connsiteY1" fmla="*/ 0 h 1297126"/>
              <a:gd name="connsiteX2" fmla="*/ 2032164 w 2161877"/>
              <a:gd name="connsiteY2" fmla="*/ 0 h 1297126"/>
              <a:gd name="connsiteX3" fmla="*/ 2161877 w 2161877"/>
              <a:gd name="connsiteY3" fmla="*/ 129713 h 1297126"/>
              <a:gd name="connsiteX4" fmla="*/ 2161877 w 2161877"/>
              <a:gd name="connsiteY4" fmla="*/ 1167413 h 1297126"/>
              <a:gd name="connsiteX5" fmla="*/ 2032164 w 2161877"/>
              <a:gd name="connsiteY5" fmla="*/ 1297126 h 1297126"/>
              <a:gd name="connsiteX6" fmla="*/ 129713 w 2161877"/>
              <a:gd name="connsiteY6" fmla="*/ 1297126 h 1297126"/>
              <a:gd name="connsiteX7" fmla="*/ 0 w 2161877"/>
              <a:gd name="connsiteY7" fmla="*/ 1167413 h 1297126"/>
              <a:gd name="connsiteX8" fmla="*/ 0 w 2161877"/>
              <a:gd name="connsiteY8" fmla="*/ 129713 h 1297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1877" h="1297126">
                <a:moveTo>
                  <a:pt x="0" y="129713"/>
                </a:moveTo>
                <a:cubicBezTo>
                  <a:pt x="0" y="58074"/>
                  <a:pt x="58074" y="0"/>
                  <a:pt x="129713" y="0"/>
                </a:cubicBezTo>
                <a:lnTo>
                  <a:pt x="2032164" y="0"/>
                </a:lnTo>
                <a:cubicBezTo>
                  <a:pt x="2103803" y="0"/>
                  <a:pt x="2161877" y="58074"/>
                  <a:pt x="2161877" y="129713"/>
                </a:cubicBezTo>
                <a:lnTo>
                  <a:pt x="2161877" y="1167413"/>
                </a:lnTo>
                <a:cubicBezTo>
                  <a:pt x="2161877" y="1239052"/>
                  <a:pt x="2103803" y="1297126"/>
                  <a:pt x="2032164" y="1297126"/>
                </a:cubicBezTo>
                <a:lnTo>
                  <a:pt x="129713" y="1297126"/>
                </a:lnTo>
                <a:cubicBezTo>
                  <a:pt x="58074" y="1297126"/>
                  <a:pt x="0" y="1239052"/>
                  <a:pt x="0" y="1167413"/>
                </a:cubicBezTo>
                <a:lnTo>
                  <a:pt x="0" y="12971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732" tIns="243732" rIns="243732" bIns="243732" numCol="1" spcCol="1270" anchor="ctr" anchorCtr="0">
            <a:noAutofit/>
          </a:bodyPr>
          <a:lstStyle/>
          <a:p>
            <a:pPr lvl="0" algn="ctr" defTabSz="2400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kern="1200" dirty="0" smtClean="0"/>
              <a:t>Accrual £1000</a:t>
            </a:r>
            <a:endParaRPr lang="en-GB" sz="2400" kern="1200" dirty="0"/>
          </a:p>
        </p:txBody>
      </p:sp>
      <p:sp>
        <p:nvSpPr>
          <p:cNvPr id="16" name="Freeform 15"/>
          <p:cNvSpPr/>
          <p:nvPr/>
        </p:nvSpPr>
        <p:spPr>
          <a:xfrm rot="10800000">
            <a:off x="2339751" y="4338458"/>
            <a:ext cx="512801" cy="458693"/>
          </a:xfrm>
          <a:custGeom>
            <a:avLst/>
            <a:gdLst>
              <a:gd name="connsiteX0" fmla="*/ 0 w 458317"/>
              <a:gd name="connsiteY0" fmla="*/ 107229 h 536145"/>
              <a:gd name="connsiteX1" fmla="*/ 229159 w 458317"/>
              <a:gd name="connsiteY1" fmla="*/ 107229 h 536145"/>
              <a:gd name="connsiteX2" fmla="*/ 229159 w 458317"/>
              <a:gd name="connsiteY2" fmla="*/ 0 h 536145"/>
              <a:gd name="connsiteX3" fmla="*/ 458317 w 458317"/>
              <a:gd name="connsiteY3" fmla="*/ 268073 h 536145"/>
              <a:gd name="connsiteX4" fmla="*/ 229159 w 458317"/>
              <a:gd name="connsiteY4" fmla="*/ 536145 h 536145"/>
              <a:gd name="connsiteX5" fmla="*/ 229159 w 458317"/>
              <a:gd name="connsiteY5" fmla="*/ 428916 h 536145"/>
              <a:gd name="connsiteX6" fmla="*/ 0 w 458317"/>
              <a:gd name="connsiteY6" fmla="*/ 428916 h 536145"/>
              <a:gd name="connsiteX7" fmla="*/ 0 w 458317"/>
              <a:gd name="connsiteY7" fmla="*/ 107229 h 53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8317" h="536145">
                <a:moveTo>
                  <a:pt x="0" y="107229"/>
                </a:moveTo>
                <a:lnTo>
                  <a:pt x="229159" y="107229"/>
                </a:lnTo>
                <a:lnTo>
                  <a:pt x="229159" y="0"/>
                </a:lnTo>
                <a:lnTo>
                  <a:pt x="458317" y="268073"/>
                </a:lnTo>
                <a:lnTo>
                  <a:pt x="229159" y="536145"/>
                </a:lnTo>
                <a:lnTo>
                  <a:pt x="229159" y="428916"/>
                </a:lnTo>
                <a:lnTo>
                  <a:pt x="0" y="428916"/>
                </a:lnTo>
                <a:lnTo>
                  <a:pt x="0" y="10722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07229" rIns="137495" bIns="107229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400" kern="1200"/>
          </a:p>
        </p:txBody>
      </p:sp>
      <p:sp>
        <p:nvSpPr>
          <p:cNvPr id="17" name="Freeform 16"/>
          <p:cNvSpPr/>
          <p:nvPr/>
        </p:nvSpPr>
        <p:spPr>
          <a:xfrm rot="16200000">
            <a:off x="4159670" y="2639219"/>
            <a:ext cx="607325" cy="458693"/>
          </a:xfrm>
          <a:custGeom>
            <a:avLst/>
            <a:gdLst>
              <a:gd name="connsiteX0" fmla="*/ 0 w 458317"/>
              <a:gd name="connsiteY0" fmla="*/ 107229 h 536145"/>
              <a:gd name="connsiteX1" fmla="*/ 229159 w 458317"/>
              <a:gd name="connsiteY1" fmla="*/ 107229 h 536145"/>
              <a:gd name="connsiteX2" fmla="*/ 229159 w 458317"/>
              <a:gd name="connsiteY2" fmla="*/ 0 h 536145"/>
              <a:gd name="connsiteX3" fmla="*/ 458317 w 458317"/>
              <a:gd name="connsiteY3" fmla="*/ 268073 h 536145"/>
              <a:gd name="connsiteX4" fmla="*/ 229159 w 458317"/>
              <a:gd name="connsiteY4" fmla="*/ 536145 h 536145"/>
              <a:gd name="connsiteX5" fmla="*/ 229159 w 458317"/>
              <a:gd name="connsiteY5" fmla="*/ 428916 h 536145"/>
              <a:gd name="connsiteX6" fmla="*/ 0 w 458317"/>
              <a:gd name="connsiteY6" fmla="*/ 428916 h 536145"/>
              <a:gd name="connsiteX7" fmla="*/ 0 w 458317"/>
              <a:gd name="connsiteY7" fmla="*/ 107229 h 53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8317" h="536145">
                <a:moveTo>
                  <a:pt x="0" y="107229"/>
                </a:moveTo>
                <a:lnTo>
                  <a:pt x="229159" y="107229"/>
                </a:lnTo>
                <a:lnTo>
                  <a:pt x="229159" y="0"/>
                </a:lnTo>
                <a:lnTo>
                  <a:pt x="458317" y="268073"/>
                </a:lnTo>
                <a:lnTo>
                  <a:pt x="229159" y="536145"/>
                </a:lnTo>
                <a:lnTo>
                  <a:pt x="229159" y="428916"/>
                </a:lnTo>
                <a:lnTo>
                  <a:pt x="0" y="428916"/>
                </a:lnTo>
                <a:lnTo>
                  <a:pt x="0" y="10722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07229" rIns="137495" bIns="107229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400" kern="1200"/>
          </a:p>
        </p:txBody>
      </p:sp>
    </p:spTree>
    <p:extLst>
      <p:ext uri="{BB962C8B-B14F-4D97-AF65-F5344CB8AC3E}">
        <p14:creationId xmlns="" xmlns:p14="http://schemas.microsoft.com/office/powerpoint/2010/main" val="5828708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Prepaid Expenses</a:t>
            </a:r>
            <a:r>
              <a:rPr lang="en-US" altLang="zh-CN" sz="1000" kern="1200" dirty="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 </a:t>
            </a:r>
            <a:r>
              <a:rPr lang="en-US" altLang="zh-CN" sz="1000" kern="1200" dirty="0" smtClean="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               Reproduced </a:t>
            </a:r>
            <a:r>
              <a:rPr lang="en-US" altLang="zh-CN" sz="1000" kern="1200" dirty="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from </a:t>
            </a:r>
            <a:r>
              <a:rPr lang="en-US" altLang="zh-CN" sz="1000" kern="1200" dirty="0" err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Atrill</a:t>
            </a:r>
            <a:r>
              <a:rPr lang="en-US" altLang="zh-CN" sz="1000" kern="1200" dirty="0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 &amp; </a:t>
            </a:r>
            <a:r>
              <a:rPr lang="en-US" altLang="zh-CN" sz="1000" kern="1200" dirty="0" err="1">
                <a:solidFill>
                  <a:srgbClr val="000000"/>
                </a:solidFill>
                <a:latin typeface="Arial" panose="020B0604020202020204" pitchFamily="34" charset="0"/>
                <a:ea typeface="SimSun" panose="02010600030101010101" pitchFamily="2" charset="-122"/>
                <a:sym typeface="Arial" panose="020B0604020202020204" pitchFamily="34" charset="0"/>
              </a:rPr>
              <a:t>McLaney</a:t>
            </a:r>
            <a:endParaRPr lang="en-GB" dirty="0"/>
          </a:p>
        </p:txBody>
      </p:sp>
      <p:grpSp>
        <p:nvGrpSpPr>
          <p:cNvPr id="7" name="Group 6"/>
          <p:cNvGrpSpPr/>
          <p:nvPr/>
        </p:nvGrpSpPr>
        <p:grpSpPr>
          <a:xfrm>
            <a:off x="479355" y="3176251"/>
            <a:ext cx="8215134" cy="2734662"/>
            <a:chOff x="464433" y="3214618"/>
            <a:chExt cx="8215134" cy="1297126"/>
          </a:xfrm>
        </p:grpSpPr>
        <p:sp>
          <p:nvSpPr>
            <p:cNvPr id="8" name="Freeform 7"/>
            <p:cNvSpPr/>
            <p:nvPr/>
          </p:nvSpPr>
          <p:spPr>
            <a:xfrm>
              <a:off x="464433" y="3214618"/>
              <a:ext cx="1659295" cy="1297126"/>
            </a:xfrm>
            <a:custGeom>
              <a:avLst/>
              <a:gdLst>
                <a:gd name="connsiteX0" fmla="*/ 0 w 2161877"/>
                <a:gd name="connsiteY0" fmla="*/ 129713 h 1297126"/>
                <a:gd name="connsiteX1" fmla="*/ 129713 w 2161877"/>
                <a:gd name="connsiteY1" fmla="*/ 0 h 1297126"/>
                <a:gd name="connsiteX2" fmla="*/ 2032164 w 2161877"/>
                <a:gd name="connsiteY2" fmla="*/ 0 h 1297126"/>
                <a:gd name="connsiteX3" fmla="*/ 2161877 w 2161877"/>
                <a:gd name="connsiteY3" fmla="*/ 129713 h 1297126"/>
                <a:gd name="connsiteX4" fmla="*/ 2161877 w 2161877"/>
                <a:gd name="connsiteY4" fmla="*/ 1167413 h 1297126"/>
                <a:gd name="connsiteX5" fmla="*/ 2032164 w 2161877"/>
                <a:gd name="connsiteY5" fmla="*/ 1297126 h 1297126"/>
                <a:gd name="connsiteX6" fmla="*/ 129713 w 2161877"/>
                <a:gd name="connsiteY6" fmla="*/ 1297126 h 1297126"/>
                <a:gd name="connsiteX7" fmla="*/ 0 w 2161877"/>
                <a:gd name="connsiteY7" fmla="*/ 1167413 h 1297126"/>
                <a:gd name="connsiteX8" fmla="*/ 0 w 2161877"/>
                <a:gd name="connsiteY8" fmla="*/ 129713 h 1297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61877" h="1297126">
                  <a:moveTo>
                    <a:pt x="0" y="129713"/>
                  </a:moveTo>
                  <a:cubicBezTo>
                    <a:pt x="0" y="58074"/>
                    <a:pt x="58074" y="0"/>
                    <a:pt x="129713" y="0"/>
                  </a:cubicBezTo>
                  <a:lnTo>
                    <a:pt x="2032164" y="0"/>
                  </a:lnTo>
                  <a:cubicBezTo>
                    <a:pt x="2103803" y="0"/>
                    <a:pt x="2161877" y="58074"/>
                    <a:pt x="2161877" y="129713"/>
                  </a:cubicBezTo>
                  <a:lnTo>
                    <a:pt x="2161877" y="1167413"/>
                  </a:lnTo>
                  <a:cubicBezTo>
                    <a:pt x="2161877" y="1239052"/>
                    <a:pt x="2103803" y="1297126"/>
                    <a:pt x="2032164" y="1297126"/>
                  </a:cubicBezTo>
                  <a:lnTo>
                    <a:pt x="129713" y="1297126"/>
                  </a:lnTo>
                  <a:cubicBezTo>
                    <a:pt x="58074" y="1297126"/>
                    <a:pt x="0" y="1239052"/>
                    <a:pt x="0" y="1167413"/>
                  </a:cubicBezTo>
                  <a:lnTo>
                    <a:pt x="0" y="12971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3732" tIns="243732" rIns="243732" bIns="243732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kern="1200" dirty="0" smtClean="0"/>
                <a:t>Statement of Cash Flows</a:t>
              </a:r>
              <a:endParaRPr lang="en-GB" sz="2000" kern="1200" dirty="0"/>
            </a:p>
          </p:txBody>
        </p:sp>
        <p:sp>
          <p:nvSpPr>
            <p:cNvPr id="9" name="Freeform 8"/>
            <p:cNvSpPr/>
            <p:nvPr/>
          </p:nvSpPr>
          <p:spPr>
            <a:xfrm>
              <a:off x="2842498" y="3595108"/>
              <a:ext cx="458317" cy="536145"/>
            </a:xfrm>
            <a:custGeom>
              <a:avLst/>
              <a:gdLst>
                <a:gd name="connsiteX0" fmla="*/ 0 w 458317"/>
                <a:gd name="connsiteY0" fmla="*/ 107229 h 536145"/>
                <a:gd name="connsiteX1" fmla="*/ 229159 w 458317"/>
                <a:gd name="connsiteY1" fmla="*/ 107229 h 536145"/>
                <a:gd name="connsiteX2" fmla="*/ 229159 w 458317"/>
                <a:gd name="connsiteY2" fmla="*/ 0 h 536145"/>
                <a:gd name="connsiteX3" fmla="*/ 458317 w 458317"/>
                <a:gd name="connsiteY3" fmla="*/ 268073 h 536145"/>
                <a:gd name="connsiteX4" fmla="*/ 229159 w 458317"/>
                <a:gd name="connsiteY4" fmla="*/ 536145 h 536145"/>
                <a:gd name="connsiteX5" fmla="*/ 229159 w 458317"/>
                <a:gd name="connsiteY5" fmla="*/ 428916 h 536145"/>
                <a:gd name="connsiteX6" fmla="*/ 0 w 458317"/>
                <a:gd name="connsiteY6" fmla="*/ 428916 h 536145"/>
                <a:gd name="connsiteX7" fmla="*/ 0 w 458317"/>
                <a:gd name="connsiteY7" fmla="*/ 107229 h 536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8317" h="536145">
                  <a:moveTo>
                    <a:pt x="0" y="107229"/>
                  </a:moveTo>
                  <a:lnTo>
                    <a:pt x="229159" y="107229"/>
                  </a:lnTo>
                  <a:lnTo>
                    <a:pt x="229159" y="0"/>
                  </a:lnTo>
                  <a:lnTo>
                    <a:pt x="458317" y="268073"/>
                  </a:lnTo>
                  <a:lnTo>
                    <a:pt x="229159" y="536145"/>
                  </a:lnTo>
                  <a:lnTo>
                    <a:pt x="229159" y="428916"/>
                  </a:lnTo>
                  <a:lnTo>
                    <a:pt x="0" y="428916"/>
                  </a:lnTo>
                  <a:lnTo>
                    <a:pt x="0" y="107229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07229" rIns="137495" bIns="107229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400" kern="1200"/>
            </a:p>
          </p:txBody>
        </p:sp>
        <p:sp>
          <p:nvSpPr>
            <p:cNvPr id="10" name="Freeform 9"/>
            <p:cNvSpPr/>
            <p:nvPr/>
          </p:nvSpPr>
          <p:spPr>
            <a:xfrm>
              <a:off x="2842499" y="3214618"/>
              <a:ext cx="3241670" cy="1297126"/>
            </a:xfrm>
            <a:custGeom>
              <a:avLst/>
              <a:gdLst>
                <a:gd name="connsiteX0" fmla="*/ 0 w 2161877"/>
                <a:gd name="connsiteY0" fmla="*/ 129713 h 1297126"/>
                <a:gd name="connsiteX1" fmla="*/ 129713 w 2161877"/>
                <a:gd name="connsiteY1" fmla="*/ 0 h 1297126"/>
                <a:gd name="connsiteX2" fmla="*/ 2032164 w 2161877"/>
                <a:gd name="connsiteY2" fmla="*/ 0 h 1297126"/>
                <a:gd name="connsiteX3" fmla="*/ 2161877 w 2161877"/>
                <a:gd name="connsiteY3" fmla="*/ 129713 h 1297126"/>
                <a:gd name="connsiteX4" fmla="*/ 2161877 w 2161877"/>
                <a:gd name="connsiteY4" fmla="*/ 1167413 h 1297126"/>
                <a:gd name="connsiteX5" fmla="*/ 2032164 w 2161877"/>
                <a:gd name="connsiteY5" fmla="*/ 1297126 h 1297126"/>
                <a:gd name="connsiteX6" fmla="*/ 129713 w 2161877"/>
                <a:gd name="connsiteY6" fmla="*/ 1297126 h 1297126"/>
                <a:gd name="connsiteX7" fmla="*/ 0 w 2161877"/>
                <a:gd name="connsiteY7" fmla="*/ 1167413 h 1297126"/>
                <a:gd name="connsiteX8" fmla="*/ 0 w 2161877"/>
                <a:gd name="connsiteY8" fmla="*/ 129713 h 1297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61877" h="1297126">
                  <a:moveTo>
                    <a:pt x="0" y="129713"/>
                  </a:moveTo>
                  <a:cubicBezTo>
                    <a:pt x="0" y="58074"/>
                    <a:pt x="58074" y="0"/>
                    <a:pt x="129713" y="0"/>
                  </a:cubicBezTo>
                  <a:lnTo>
                    <a:pt x="2032164" y="0"/>
                  </a:lnTo>
                  <a:cubicBezTo>
                    <a:pt x="2103803" y="0"/>
                    <a:pt x="2161877" y="58074"/>
                    <a:pt x="2161877" y="129713"/>
                  </a:cubicBezTo>
                  <a:lnTo>
                    <a:pt x="2161877" y="1167413"/>
                  </a:lnTo>
                  <a:cubicBezTo>
                    <a:pt x="2161877" y="1239052"/>
                    <a:pt x="2103803" y="1297126"/>
                    <a:pt x="2032164" y="1297126"/>
                  </a:cubicBezTo>
                  <a:lnTo>
                    <a:pt x="129713" y="1297126"/>
                  </a:lnTo>
                  <a:cubicBezTo>
                    <a:pt x="58074" y="1297126"/>
                    <a:pt x="0" y="1239052"/>
                    <a:pt x="0" y="1167413"/>
                  </a:cubicBezTo>
                  <a:lnTo>
                    <a:pt x="0" y="12971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3732" tIns="243732" rIns="243732" bIns="243732" numCol="1" spcCol="1270" anchor="t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400" kern="1200" dirty="0" smtClean="0"/>
                <a:t>Rent Payable Expense £16,000</a:t>
              </a:r>
              <a:endParaRPr lang="en-GB" sz="2400" kern="1200" dirty="0"/>
            </a:p>
          </p:txBody>
        </p:sp>
        <p:sp>
          <p:nvSpPr>
            <p:cNvPr id="11" name="Freeform 10"/>
            <p:cNvSpPr/>
            <p:nvPr/>
          </p:nvSpPr>
          <p:spPr>
            <a:xfrm>
              <a:off x="6093902" y="4104760"/>
              <a:ext cx="623414" cy="217571"/>
            </a:xfrm>
            <a:custGeom>
              <a:avLst/>
              <a:gdLst>
                <a:gd name="connsiteX0" fmla="*/ 0 w 458317"/>
                <a:gd name="connsiteY0" fmla="*/ 107229 h 536145"/>
                <a:gd name="connsiteX1" fmla="*/ 229159 w 458317"/>
                <a:gd name="connsiteY1" fmla="*/ 107229 h 536145"/>
                <a:gd name="connsiteX2" fmla="*/ 229159 w 458317"/>
                <a:gd name="connsiteY2" fmla="*/ 0 h 536145"/>
                <a:gd name="connsiteX3" fmla="*/ 458317 w 458317"/>
                <a:gd name="connsiteY3" fmla="*/ 268073 h 536145"/>
                <a:gd name="connsiteX4" fmla="*/ 229159 w 458317"/>
                <a:gd name="connsiteY4" fmla="*/ 536145 h 536145"/>
                <a:gd name="connsiteX5" fmla="*/ 229159 w 458317"/>
                <a:gd name="connsiteY5" fmla="*/ 428916 h 536145"/>
                <a:gd name="connsiteX6" fmla="*/ 0 w 458317"/>
                <a:gd name="connsiteY6" fmla="*/ 428916 h 536145"/>
                <a:gd name="connsiteX7" fmla="*/ 0 w 458317"/>
                <a:gd name="connsiteY7" fmla="*/ 107229 h 5361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458317" h="536145">
                  <a:moveTo>
                    <a:pt x="0" y="107229"/>
                  </a:moveTo>
                  <a:lnTo>
                    <a:pt x="229159" y="107229"/>
                  </a:lnTo>
                  <a:lnTo>
                    <a:pt x="229159" y="0"/>
                  </a:lnTo>
                  <a:lnTo>
                    <a:pt x="458317" y="268073"/>
                  </a:lnTo>
                  <a:lnTo>
                    <a:pt x="229159" y="536145"/>
                  </a:lnTo>
                  <a:lnTo>
                    <a:pt x="229159" y="428916"/>
                  </a:lnTo>
                  <a:lnTo>
                    <a:pt x="0" y="428916"/>
                  </a:lnTo>
                  <a:lnTo>
                    <a:pt x="0" y="107229"/>
                  </a:lnTo>
                  <a:close/>
                </a:path>
              </a:pathLst>
            </a:custGeom>
          </p:spPr>
          <p:style>
            <a:ln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tint val="60000"/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tint val="60000"/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0" tIns="107229" rIns="137495" bIns="107229" numCol="1" spcCol="1270" anchor="ctr" anchorCtr="0">
              <a:noAutofit/>
            </a:bodyPr>
            <a:lstStyle/>
            <a:p>
              <a:pPr lvl="0" algn="ctr" defTabSz="10668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en-GB" sz="2400" kern="1200"/>
            </a:p>
          </p:txBody>
        </p:sp>
        <p:sp>
          <p:nvSpPr>
            <p:cNvPr id="12" name="Freeform 11"/>
            <p:cNvSpPr/>
            <p:nvPr/>
          </p:nvSpPr>
          <p:spPr>
            <a:xfrm>
              <a:off x="6933343" y="3214618"/>
              <a:ext cx="1746224" cy="1297126"/>
            </a:xfrm>
            <a:custGeom>
              <a:avLst/>
              <a:gdLst>
                <a:gd name="connsiteX0" fmla="*/ 0 w 2161877"/>
                <a:gd name="connsiteY0" fmla="*/ 129713 h 1297126"/>
                <a:gd name="connsiteX1" fmla="*/ 129713 w 2161877"/>
                <a:gd name="connsiteY1" fmla="*/ 0 h 1297126"/>
                <a:gd name="connsiteX2" fmla="*/ 2032164 w 2161877"/>
                <a:gd name="connsiteY2" fmla="*/ 0 h 1297126"/>
                <a:gd name="connsiteX3" fmla="*/ 2161877 w 2161877"/>
                <a:gd name="connsiteY3" fmla="*/ 129713 h 1297126"/>
                <a:gd name="connsiteX4" fmla="*/ 2161877 w 2161877"/>
                <a:gd name="connsiteY4" fmla="*/ 1167413 h 1297126"/>
                <a:gd name="connsiteX5" fmla="*/ 2032164 w 2161877"/>
                <a:gd name="connsiteY5" fmla="*/ 1297126 h 1297126"/>
                <a:gd name="connsiteX6" fmla="*/ 129713 w 2161877"/>
                <a:gd name="connsiteY6" fmla="*/ 1297126 h 1297126"/>
                <a:gd name="connsiteX7" fmla="*/ 0 w 2161877"/>
                <a:gd name="connsiteY7" fmla="*/ 1167413 h 1297126"/>
                <a:gd name="connsiteX8" fmla="*/ 0 w 2161877"/>
                <a:gd name="connsiteY8" fmla="*/ 129713 h 12971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2161877" h="1297126">
                  <a:moveTo>
                    <a:pt x="0" y="129713"/>
                  </a:moveTo>
                  <a:cubicBezTo>
                    <a:pt x="0" y="58074"/>
                    <a:pt x="58074" y="0"/>
                    <a:pt x="129713" y="0"/>
                  </a:cubicBezTo>
                  <a:lnTo>
                    <a:pt x="2032164" y="0"/>
                  </a:lnTo>
                  <a:cubicBezTo>
                    <a:pt x="2103803" y="0"/>
                    <a:pt x="2161877" y="58074"/>
                    <a:pt x="2161877" y="129713"/>
                  </a:cubicBezTo>
                  <a:lnTo>
                    <a:pt x="2161877" y="1167413"/>
                  </a:lnTo>
                  <a:cubicBezTo>
                    <a:pt x="2161877" y="1239052"/>
                    <a:pt x="2103803" y="1297126"/>
                    <a:pt x="2032164" y="1297126"/>
                  </a:cubicBezTo>
                  <a:lnTo>
                    <a:pt x="129713" y="1297126"/>
                  </a:lnTo>
                  <a:cubicBezTo>
                    <a:pt x="58074" y="1297126"/>
                    <a:pt x="0" y="1239052"/>
                    <a:pt x="0" y="1167413"/>
                  </a:cubicBezTo>
                  <a:lnTo>
                    <a:pt x="0" y="129713"/>
                  </a:lnTo>
                  <a:close/>
                </a:path>
              </a:pathLst>
            </a:custGeom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43732" tIns="243732" rIns="243732" bIns="243732" numCol="1" spcCol="1270" anchor="ctr" anchorCtr="0">
              <a:noAutofit/>
            </a:bodyPr>
            <a:lstStyle/>
            <a:p>
              <a:pPr lvl="0" algn="ctr" defTabSz="2400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en-GB" sz="2000" kern="1200" dirty="0" smtClean="0"/>
                <a:t>Statement of Financial position at year end</a:t>
              </a:r>
              <a:endParaRPr lang="en-GB" sz="2000" kern="1200" dirty="0"/>
            </a:p>
          </p:txBody>
        </p:sp>
      </p:grp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23</a:t>
            </a:fld>
            <a:endParaRPr lang="en-GB"/>
          </a:p>
        </p:txBody>
      </p:sp>
      <p:sp>
        <p:nvSpPr>
          <p:cNvPr id="13" name="Freeform 12"/>
          <p:cNvSpPr/>
          <p:nvPr/>
        </p:nvSpPr>
        <p:spPr>
          <a:xfrm>
            <a:off x="2842498" y="1638466"/>
            <a:ext cx="3241670" cy="854430"/>
          </a:xfrm>
          <a:custGeom>
            <a:avLst/>
            <a:gdLst>
              <a:gd name="connsiteX0" fmla="*/ 0 w 2161877"/>
              <a:gd name="connsiteY0" fmla="*/ 129713 h 1297126"/>
              <a:gd name="connsiteX1" fmla="*/ 129713 w 2161877"/>
              <a:gd name="connsiteY1" fmla="*/ 0 h 1297126"/>
              <a:gd name="connsiteX2" fmla="*/ 2032164 w 2161877"/>
              <a:gd name="connsiteY2" fmla="*/ 0 h 1297126"/>
              <a:gd name="connsiteX3" fmla="*/ 2161877 w 2161877"/>
              <a:gd name="connsiteY3" fmla="*/ 129713 h 1297126"/>
              <a:gd name="connsiteX4" fmla="*/ 2161877 w 2161877"/>
              <a:gd name="connsiteY4" fmla="*/ 1167413 h 1297126"/>
              <a:gd name="connsiteX5" fmla="*/ 2032164 w 2161877"/>
              <a:gd name="connsiteY5" fmla="*/ 1297126 h 1297126"/>
              <a:gd name="connsiteX6" fmla="*/ 129713 w 2161877"/>
              <a:gd name="connsiteY6" fmla="*/ 1297126 h 1297126"/>
              <a:gd name="connsiteX7" fmla="*/ 0 w 2161877"/>
              <a:gd name="connsiteY7" fmla="*/ 1167413 h 1297126"/>
              <a:gd name="connsiteX8" fmla="*/ 0 w 2161877"/>
              <a:gd name="connsiteY8" fmla="*/ 129713 h 1297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1877" h="1297126">
                <a:moveTo>
                  <a:pt x="0" y="129713"/>
                </a:moveTo>
                <a:cubicBezTo>
                  <a:pt x="0" y="58074"/>
                  <a:pt x="58074" y="0"/>
                  <a:pt x="129713" y="0"/>
                </a:cubicBezTo>
                <a:lnTo>
                  <a:pt x="2032164" y="0"/>
                </a:lnTo>
                <a:cubicBezTo>
                  <a:pt x="2103803" y="0"/>
                  <a:pt x="2161877" y="58074"/>
                  <a:pt x="2161877" y="129713"/>
                </a:cubicBezTo>
                <a:lnTo>
                  <a:pt x="2161877" y="1167413"/>
                </a:lnTo>
                <a:cubicBezTo>
                  <a:pt x="2161877" y="1239052"/>
                  <a:pt x="2103803" y="1297126"/>
                  <a:pt x="2032164" y="1297126"/>
                </a:cubicBezTo>
                <a:lnTo>
                  <a:pt x="129713" y="1297126"/>
                </a:lnTo>
                <a:cubicBezTo>
                  <a:pt x="58074" y="1297126"/>
                  <a:pt x="0" y="1239052"/>
                  <a:pt x="0" y="1167413"/>
                </a:cubicBezTo>
                <a:lnTo>
                  <a:pt x="0" y="12971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732" tIns="243732" rIns="243732" bIns="243732" numCol="1" spcCol="1270" anchor="ctr" anchorCtr="0">
            <a:noAutofit/>
          </a:bodyPr>
          <a:lstStyle/>
          <a:p>
            <a:pPr lvl="0" algn="ctr" defTabSz="2400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kern="1200" dirty="0" smtClean="0"/>
              <a:t>Income Statement</a:t>
            </a:r>
          </a:p>
        </p:txBody>
      </p:sp>
      <p:sp>
        <p:nvSpPr>
          <p:cNvPr id="14" name="Freeform 13"/>
          <p:cNvSpPr/>
          <p:nvPr/>
        </p:nvSpPr>
        <p:spPr>
          <a:xfrm>
            <a:off x="3275856" y="4259081"/>
            <a:ext cx="2520280" cy="538071"/>
          </a:xfrm>
          <a:custGeom>
            <a:avLst/>
            <a:gdLst>
              <a:gd name="connsiteX0" fmla="*/ 0 w 2161877"/>
              <a:gd name="connsiteY0" fmla="*/ 129713 h 1297126"/>
              <a:gd name="connsiteX1" fmla="*/ 129713 w 2161877"/>
              <a:gd name="connsiteY1" fmla="*/ 0 h 1297126"/>
              <a:gd name="connsiteX2" fmla="*/ 2032164 w 2161877"/>
              <a:gd name="connsiteY2" fmla="*/ 0 h 1297126"/>
              <a:gd name="connsiteX3" fmla="*/ 2161877 w 2161877"/>
              <a:gd name="connsiteY3" fmla="*/ 129713 h 1297126"/>
              <a:gd name="connsiteX4" fmla="*/ 2161877 w 2161877"/>
              <a:gd name="connsiteY4" fmla="*/ 1167413 h 1297126"/>
              <a:gd name="connsiteX5" fmla="*/ 2032164 w 2161877"/>
              <a:gd name="connsiteY5" fmla="*/ 1297126 h 1297126"/>
              <a:gd name="connsiteX6" fmla="*/ 129713 w 2161877"/>
              <a:gd name="connsiteY6" fmla="*/ 1297126 h 1297126"/>
              <a:gd name="connsiteX7" fmla="*/ 0 w 2161877"/>
              <a:gd name="connsiteY7" fmla="*/ 1167413 h 1297126"/>
              <a:gd name="connsiteX8" fmla="*/ 0 w 2161877"/>
              <a:gd name="connsiteY8" fmla="*/ 129713 h 1297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1877" h="1297126">
                <a:moveTo>
                  <a:pt x="0" y="129713"/>
                </a:moveTo>
                <a:cubicBezTo>
                  <a:pt x="0" y="58074"/>
                  <a:pt x="58074" y="0"/>
                  <a:pt x="129713" y="0"/>
                </a:cubicBezTo>
                <a:lnTo>
                  <a:pt x="2032164" y="0"/>
                </a:lnTo>
                <a:cubicBezTo>
                  <a:pt x="2103803" y="0"/>
                  <a:pt x="2161877" y="58074"/>
                  <a:pt x="2161877" y="129713"/>
                </a:cubicBezTo>
                <a:lnTo>
                  <a:pt x="2161877" y="1167413"/>
                </a:lnTo>
                <a:cubicBezTo>
                  <a:pt x="2161877" y="1239052"/>
                  <a:pt x="2103803" y="1297126"/>
                  <a:pt x="2032164" y="1297126"/>
                </a:cubicBezTo>
                <a:lnTo>
                  <a:pt x="129713" y="1297126"/>
                </a:lnTo>
                <a:cubicBezTo>
                  <a:pt x="58074" y="1297126"/>
                  <a:pt x="0" y="1239052"/>
                  <a:pt x="0" y="1167413"/>
                </a:cubicBezTo>
                <a:lnTo>
                  <a:pt x="0" y="12971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732" tIns="243732" rIns="243732" bIns="243732" numCol="1" spcCol="1270" anchor="ctr" anchorCtr="0">
            <a:noAutofit/>
          </a:bodyPr>
          <a:lstStyle/>
          <a:p>
            <a:pPr lvl="0" algn="ctr" defTabSz="2400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kern="1200" dirty="0" smtClean="0"/>
              <a:t>Cash £20,000</a:t>
            </a:r>
            <a:endParaRPr lang="en-GB" sz="2400" kern="1200" dirty="0"/>
          </a:p>
        </p:txBody>
      </p:sp>
      <p:sp>
        <p:nvSpPr>
          <p:cNvPr id="15" name="Freeform 14"/>
          <p:cNvSpPr/>
          <p:nvPr/>
        </p:nvSpPr>
        <p:spPr>
          <a:xfrm>
            <a:off x="3275856" y="5038530"/>
            <a:ext cx="2520280" cy="753569"/>
          </a:xfrm>
          <a:custGeom>
            <a:avLst/>
            <a:gdLst>
              <a:gd name="connsiteX0" fmla="*/ 0 w 2161877"/>
              <a:gd name="connsiteY0" fmla="*/ 129713 h 1297126"/>
              <a:gd name="connsiteX1" fmla="*/ 129713 w 2161877"/>
              <a:gd name="connsiteY1" fmla="*/ 0 h 1297126"/>
              <a:gd name="connsiteX2" fmla="*/ 2032164 w 2161877"/>
              <a:gd name="connsiteY2" fmla="*/ 0 h 1297126"/>
              <a:gd name="connsiteX3" fmla="*/ 2161877 w 2161877"/>
              <a:gd name="connsiteY3" fmla="*/ 129713 h 1297126"/>
              <a:gd name="connsiteX4" fmla="*/ 2161877 w 2161877"/>
              <a:gd name="connsiteY4" fmla="*/ 1167413 h 1297126"/>
              <a:gd name="connsiteX5" fmla="*/ 2032164 w 2161877"/>
              <a:gd name="connsiteY5" fmla="*/ 1297126 h 1297126"/>
              <a:gd name="connsiteX6" fmla="*/ 129713 w 2161877"/>
              <a:gd name="connsiteY6" fmla="*/ 1297126 h 1297126"/>
              <a:gd name="connsiteX7" fmla="*/ 0 w 2161877"/>
              <a:gd name="connsiteY7" fmla="*/ 1167413 h 1297126"/>
              <a:gd name="connsiteX8" fmla="*/ 0 w 2161877"/>
              <a:gd name="connsiteY8" fmla="*/ 129713 h 12971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61877" h="1297126">
                <a:moveTo>
                  <a:pt x="0" y="129713"/>
                </a:moveTo>
                <a:cubicBezTo>
                  <a:pt x="0" y="58074"/>
                  <a:pt x="58074" y="0"/>
                  <a:pt x="129713" y="0"/>
                </a:cubicBezTo>
                <a:lnTo>
                  <a:pt x="2032164" y="0"/>
                </a:lnTo>
                <a:cubicBezTo>
                  <a:pt x="2103803" y="0"/>
                  <a:pt x="2161877" y="58074"/>
                  <a:pt x="2161877" y="129713"/>
                </a:cubicBezTo>
                <a:lnTo>
                  <a:pt x="2161877" y="1167413"/>
                </a:lnTo>
                <a:cubicBezTo>
                  <a:pt x="2161877" y="1239052"/>
                  <a:pt x="2103803" y="1297126"/>
                  <a:pt x="2032164" y="1297126"/>
                </a:cubicBezTo>
                <a:lnTo>
                  <a:pt x="129713" y="1297126"/>
                </a:lnTo>
                <a:cubicBezTo>
                  <a:pt x="58074" y="1297126"/>
                  <a:pt x="0" y="1239052"/>
                  <a:pt x="0" y="1167413"/>
                </a:cubicBezTo>
                <a:lnTo>
                  <a:pt x="0" y="129713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243732" tIns="243732" rIns="243732" bIns="243732" numCol="1" spcCol="1270" anchor="ctr" anchorCtr="0">
            <a:noAutofit/>
          </a:bodyPr>
          <a:lstStyle/>
          <a:p>
            <a:pPr lvl="0" algn="ctr" defTabSz="24003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r>
              <a:rPr lang="en-GB" sz="2400" kern="1200" dirty="0" smtClean="0"/>
              <a:t>Prepayment £4,000</a:t>
            </a:r>
            <a:endParaRPr lang="en-GB" sz="2400" kern="1200" dirty="0"/>
          </a:p>
        </p:txBody>
      </p:sp>
      <p:sp>
        <p:nvSpPr>
          <p:cNvPr id="16" name="Freeform 15"/>
          <p:cNvSpPr/>
          <p:nvPr/>
        </p:nvSpPr>
        <p:spPr>
          <a:xfrm rot="10800000">
            <a:off x="2339751" y="4338458"/>
            <a:ext cx="512801" cy="458693"/>
          </a:xfrm>
          <a:custGeom>
            <a:avLst/>
            <a:gdLst>
              <a:gd name="connsiteX0" fmla="*/ 0 w 458317"/>
              <a:gd name="connsiteY0" fmla="*/ 107229 h 536145"/>
              <a:gd name="connsiteX1" fmla="*/ 229159 w 458317"/>
              <a:gd name="connsiteY1" fmla="*/ 107229 h 536145"/>
              <a:gd name="connsiteX2" fmla="*/ 229159 w 458317"/>
              <a:gd name="connsiteY2" fmla="*/ 0 h 536145"/>
              <a:gd name="connsiteX3" fmla="*/ 458317 w 458317"/>
              <a:gd name="connsiteY3" fmla="*/ 268073 h 536145"/>
              <a:gd name="connsiteX4" fmla="*/ 229159 w 458317"/>
              <a:gd name="connsiteY4" fmla="*/ 536145 h 536145"/>
              <a:gd name="connsiteX5" fmla="*/ 229159 w 458317"/>
              <a:gd name="connsiteY5" fmla="*/ 428916 h 536145"/>
              <a:gd name="connsiteX6" fmla="*/ 0 w 458317"/>
              <a:gd name="connsiteY6" fmla="*/ 428916 h 536145"/>
              <a:gd name="connsiteX7" fmla="*/ 0 w 458317"/>
              <a:gd name="connsiteY7" fmla="*/ 107229 h 53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8317" h="536145">
                <a:moveTo>
                  <a:pt x="0" y="107229"/>
                </a:moveTo>
                <a:lnTo>
                  <a:pt x="229159" y="107229"/>
                </a:lnTo>
                <a:lnTo>
                  <a:pt x="229159" y="0"/>
                </a:lnTo>
                <a:lnTo>
                  <a:pt x="458317" y="268073"/>
                </a:lnTo>
                <a:lnTo>
                  <a:pt x="229159" y="536145"/>
                </a:lnTo>
                <a:lnTo>
                  <a:pt x="229159" y="428916"/>
                </a:lnTo>
                <a:lnTo>
                  <a:pt x="0" y="428916"/>
                </a:lnTo>
                <a:lnTo>
                  <a:pt x="0" y="10722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07229" rIns="137495" bIns="107229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400" kern="1200"/>
          </a:p>
        </p:txBody>
      </p:sp>
      <p:sp>
        <p:nvSpPr>
          <p:cNvPr id="17" name="Freeform 16"/>
          <p:cNvSpPr/>
          <p:nvPr/>
        </p:nvSpPr>
        <p:spPr>
          <a:xfrm rot="16200000">
            <a:off x="4159670" y="2639219"/>
            <a:ext cx="607325" cy="458693"/>
          </a:xfrm>
          <a:custGeom>
            <a:avLst/>
            <a:gdLst>
              <a:gd name="connsiteX0" fmla="*/ 0 w 458317"/>
              <a:gd name="connsiteY0" fmla="*/ 107229 h 536145"/>
              <a:gd name="connsiteX1" fmla="*/ 229159 w 458317"/>
              <a:gd name="connsiteY1" fmla="*/ 107229 h 536145"/>
              <a:gd name="connsiteX2" fmla="*/ 229159 w 458317"/>
              <a:gd name="connsiteY2" fmla="*/ 0 h 536145"/>
              <a:gd name="connsiteX3" fmla="*/ 458317 w 458317"/>
              <a:gd name="connsiteY3" fmla="*/ 268073 h 536145"/>
              <a:gd name="connsiteX4" fmla="*/ 229159 w 458317"/>
              <a:gd name="connsiteY4" fmla="*/ 536145 h 536145"/>
              <a:gd name="connsiteX5" fmla="*/ 229159 w 458317"/>
              <a:gd name="connsiteY5" fmla="*/ 428916 h 536145"/>
              <a:gd name="connsiteX6" fmla="*/ 0 w 458317"/>
              <a:gd name="connsiteY6" fmla="*/ 428916 h 536145"/>
              <a:gd name="connsiteX7" fmla="*/ 0 w 458317"/>
              <a:gd name="connsiteY7" fmla="*/ 107229 h 5361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58317" h="536145">
                <a:moveTo>
                  <a:pt x="0" y="107229"/>
                </a:moveTo>
                <a:lnTo>
                  <a:pt x="229159" y="107229"/>
                </a:lnTo>
                <a:lnTo>
                  <a:pt x="229159" y="0"/>
                </a:lnTo>
                <a:lnTo>
                  <a:pt x="458317" y="268073"/>
                </a:lnTo>
                <a:lnTo>
                  <a:pt x="229159" y="536145"/>
                </a:lnTo>
                <a:lnTo>
                  <a:pt x="229159" y="428916"/>
                </a:lnTo>
                <a:lnTo>
                  <a:pt x="0" y="428916"/>
                </a:lnTo>
                <a:lnTo>
                  <a:pt x="0" y="107229"/>
                </a:lnTo>
                <a:close/>
              </a:path>
            </a:pathLst>
          </a:custGeom>
        </p:spPr>
        <p:style>
          <a:lnRef idx="0">
            <a:schemeClr val="accent1">
              <a:tint val="6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tint val="6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tint val="60000"/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0" tIns="107229" rIns="137495" bIns="107229" numCol="1" spcCol="1270" anchor="ctr" anchorCtr="0">
            <a:noAutofit/>
          </a:bodyPr>
          <a:lstStyle/>
          <a:p>
            <a:pPr lvl="0" algn="ctr" defTabSz="106680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en-GB" sz="2400" kern="1200"/>
          </a:p>
        </p:txBody>
      </p:sp>
    </p:spTree>
    <p:extLst>
      <p:ext uri="{BB962C8B-B14F-4D97-AF65-F5344CB8AC3E}">
        <p14:creationId xmlns="" xmlns:p14="http://schemas.microsoft.com/office/powerpoint/2010/main" val="31966568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Depreciation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defTabSz="0">
              <a:lnSpc>
                <a:spcPct val="80000"/>
              </a:lnSpc>
              <a:buNone/>
            </a:pPr>
            <a:r>
              <a:rPr lang="en-US" altLang="zh-CN" sz="2400" b="1" kern="1200" dirty="0">
                <a:solidFill>
                  <a:srgbClr val="000000"/>
                </a:solidFill>
                <a:ea typeface="SimSun" panose="02010600030101010101" pitchFamily="2" charset="-122"/>
                <a:sym typeface="Arial" panose="020B0604020202020204" pitchFamily="34" charset="0"/>
              </a:rPr>
              <a:t>Reduction of value of an asset as a result of wear and tear, age or obsolescence</a:t>
            </a:r>
          </a:p>
          <a:p>
            <a:pPr lvl="0" defTabSz="0">
              <a:lnSpc>
                <a:spcPct val="80000"/>
              </a:lnSpc>
            </a:pPr>
            <a:endParaRPr lang="en-US" altLang="zh-CN" sz="2400" b="1" kern="1200" dirty="0">
              <a:solidFill>
                <a:srgbClr val="000000"/>
              </a:solidFill>
              <a:ea typeface="SimSun" panose="02010600030101010101" pitchFamily="2" charset="-122"/>
              <a:sym typeface="Arial" panose="020B0604020202020204" pitchFamily="34" charset="0"/>
            </a:endParaRPr>
          </a:p>
          <a:p>
            <a:pPr lvl="0" defTabSz="0">
              <a:lnSpc>
                <a:spcPct val="80000"/>
              </a:lnSpc>
            </a:pPr>
            <a:r>
              <a:rPr lang="en-US" altLang="zh-CN" sz="2400" b="1" kern="1200" dirty="0">
                <a:solidFill>
                  <a:srgbClr val="000000"/>
                </a:solidFill>
                <a:ea typeface="SimSun" panose="02010600030101010101" pitchFamily="2" charset="-122"/>
                <a:sym typeface="Arial" panose="020B0604020202020204" pitchFamily="34" charset="0"/>
              </a:rPr>
              <a:t>Methods applied to calculate depreciation</a:t>
            </a:r>
          </a:p>
          <a:p>
            <a:pPr lvl="1" defTabSz="0">
              <a:lnSpc>
                <a:spcPct val="80000"/>
              </a:lnSpc>
            </a:pPr>
            <a:r>
              <a:rPr lang="en-US" altLang="zh-CN" sz="2000" b="1" kern="1200" dirty="0">
                <a:solidFill>
                  <a:srgbClr val="000000"/>
                </a:solidFill>
                <a:ea typeface="SimSun" panose="02010600030101010101" pitchFamily="2" charset="-122"/>
                <a:sym typeface="Arial" panose="020B0604020202020204" pitchFamily="34" charset="0"/>
              </a:rPr>
              <a:t>Straight Line (Constant)</a:t>
            </a:r>
          </a:p>
          <a:p>
            <a:pPr lvl="1" defTabSz="0">
              <a:lnSpc>
                <a:spcPct val="80000"/>
              </a:lnSpc>
            </a:pPr>
            <a:r>
              <a:rPr lang="en-US" altLang="zh-CN" sz="2000" b="1" kern="1200" dirty="0">
                <a:solidFill>
                  <a:srgbClr val="000000"/>
                </a:solidFill>
                <a:ea typeface="SimSun" panose="02010600030101010101" pitchFamily="2" charset="-122"/>
                <a:sym typeface="Arial" panose="020B0604020202020204" pitchFamily="34" charset="0"/>
              </a:rPr>
              <a:t>Reducing Balance (Variable)</a:t>
            </a:r>
          </a:p>
          <a:p>
            <a:pPr lvl="1" defTabSz="0">
              <a:lnSpc>
                <a:spcPct val="80000"/>
              </a:lnSpc>
            </a:pPr>
            <a:r>
              <a:rPr lang="en-US" altLang="zh-CN" sz="2000" b="1" kern="1200" dirty="0">
                <a:solidFill>
                  <a:srgbClr val="000000"/>
                </a:solidFill>
                <a:ea typeface="SimSun" panose="02010600030101010101" pitchFamily="2" charset="-122"/>
                <a:sym typeface="Arial" panose="020B0604020202020204" pitchFamily="34" charset="0"/>
              </a:rPr>
              <a:t>Sum of the Digits (Variable)</a:t>
            </a:r>
          </a:p>
          <a:p>
            <a:pPr lvl="1" defTabSz="0">
              <a:lnSpc>
                <a:spcPct val="80000"/>
              </a:lnSpc>
            </a:pPr>
            <a:endParaRPr lang="en-US" altLang="zh-CN" sz="2000" b="1" kern="1200" dirty="0">
              <a:solidFill>
                <a:srgbClr val="000000"/>
              </a:solidFill>
              <a:ea typeface="SimSun" panose="02010600030101010101" pitchFamily="2" charset="-122"/>
              <a:sym typeface="Arial" panose="020B0604020202020204" pitchFamily="34" charset="0"/>
            </a:endParaRPr>
          </a:p>
          <a:p>
            <a:pPr lvl="0" defTabSz="0">
              <a:lnSpc>
                <a:spcPct val="80000"/>
              </a:lnSpc>
              <a:buNone/>
            </a:pPr>
            <a:r>
              <a:rPr lang="en-US" altLang="zh-CN" sz="1600" b="1" kern="1200" dirty="0">
                <a:solidFill>
                  <a:srgbClr val="000000"/>
                </a:solidFill>
                <a:ea typeface="SimSun" panose="02010600030101010101" pitchFamily="2" charset="-122"/>
                <a:sym typeface="Arial" panose="020B0604020202020204" pitchFamily="34" charset="0"/>
              </a:rPr>
              <a:t>	The variable methods assume most value is lost in first few years of use</a:t>
            </a:r>
          </a:p>
          <a:p>
            <a:pPr lvl="3" defTabSz="0">
              <a:lnSpc>
                <a:spcPct val="80000"/>
              </a:lnSpc>
            </a:pPr>
            <a:endParaRPr lang="en-US" altLang="zh-CN" sz="1600" b="1" kern="1200" dirty="0">
              <a:solidFill>
                <a:srgbClr val="000000"/>
              </a:solidFill>
              <a:ea typeface="SimSun" panose="02010600030101010101" pitchFamily="2" charset="-122"/>
              <a:sym typeface="Arial" panose="020B0604020202020204" pitchFamily="34" charset="0"/>
            </a:endParaRPr>
          </a:p>
          <a:p>
            <a:pPr lvl="1" defTabSz="0">
              <a:lnSpc>
                <a:spcPct val="80000"/>
              </a:lnSpc>
            </a:pPr>
            <a:r>
              <a:rPr lang="en-US" altLang="zh-CN" sz="1400" i="1" kern="1200" dirty="0">
                <a:solidFill>
                  <a:srgbClr val="000000"/>
                </a:solidFill>
                <a:ea typeface="SimSun" panose="02010600030101010101" pitchFamily="2" charset="-122"/>
                <a:sym typeface="Arial" panose="020B0604020202020204" pitchFamily="34" charset="0"/>
              </a:rPr>
              <a:t>Depreciation: note Example 3.7 and Activity 3.7 in </a:t>
            </a:r>
            <a:r>
              <a:rPr lang="en-US" altLang="zh-CN" sz="1400" i="1" kern="1200" dirty="0" err="1">
                <a:solidFill>
                  <a:srgbClr val="000000"/>
                </a:solidFill>
                <a:ea typeface="SimSun" panose="02010600030101010101" pitchFamily="2" charset="-122"/>
                <a:sym typeface="Arial" panose="020B0604020202020204" pitchFamily="34" charset="0"/>
              </a:rPr>
              <a:t>Atrill</a:t>
            </a:r>
            <a:endParaRPr lang="en-US" altLang="zh-CN" sz="2000" b="1" kern="1200" dirty="0">
              <a:solidFill>
                <a:srgbClr val="000000"/>
              </a:solidFill>
              <a:ea typeface="SimSun" panose="02010600030101010101" pitchFamily="2" charset="-122"/>
              <a:sym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24</a:t>
            </a:fld>
            <a:endParaRPr lang="en-GB"/>
          </a:p>
        </p:txBody>
      </p:sp>
    </p:spTree>
    <p:extLst>
      <p:ext uri="{BB962C8B-B14F-4D97-AF65-F5344CB8AC3E}">
        <p14:creationId xmlns="" xmlns:p14="http://schemas.microsoft.com/office/powerpoint/2010/main" val="2413759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3204" y="143419"/>
            <a:ext cx="8229600" cy="693293"/>
          </a:xfrm>
        </p:spPr>
        <p:txBody>
          <a:bodyPr/>
          <a:lstStyle/>
          <a:p>
            <a:r>
              <a:rPr lang="en-US" altLang="zh-CN" sz="3600" kern="1200" dirty="0">
                <a:solidFill>
                  <a:srgbClr val="000000"/>
                </a:solidFill>
                <a:ea typeface="SimSun" panose="02010600030101010101" pitchFamily="2" charset="-122"/>
                <a:sym typeface="Arial" panose="020B0604020202020204" pitchFamily="34" charset="0"/>
              </a:rPr>
              <a:t>What does a P&amp;L look like?</a:t>
            </a:r>
            <a:endParaRPr lang="en-GB" sz="3600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smtClean="0"/>
              <a:t>Financial Management</a:t>
            </a: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B6D1F5F-6F69-415F-8492-6AE71660A09B}" type="slidenum">
              <a:rPr lang="en-GB" smtClean="0"/>
              <a:pPr/>
              <a:t>25</a:t>
            </a:fld>
            <a:endParaRPr lang="en-GB"/>
          </a:p>
        </p:txBody>
      </p:sp>
      <p:pic>
        <p:nvPicPr>
          <p:cNvPr id="6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196752"/>
            <a:ext cx="5544616" cy="4929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1199324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827088" y="620713"/>
            <a:ext cx="7705725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n-US"/>
          </a:p>
        </p:txBody>
      </p:sp>
      <p:sp>
        <p:nvSpPr>
          <p:cNvPr id="2058" name="Rectangle 10"/>
          <p:cNvSpPr>
            <a:spLocks noGrp="1" noChangeArrowheads="1"/>
          </p:cNvSpPr>
          <p:nvPr>
            <p:ph type="title"/>
          </p:nvPr>
        </p:nvSpPr>
        <p:spPr>
          <a:xfrm>
            <a:off x="467544" y="260648"/>
            <a:ext cx="8229600" cy="4318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en-GB" sz="4000" b="1" u="sng" dirty="0" smtClean="0"/>
              <a:t>Useful Resources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E72C5C1-6ADF-42E4-AC1A-894460DFEA4B}" type="slidenum">
              <a:rPr lang="en-GB" smtClean="0"/>
              <a:pPr/>
              <a:t>26</a:t>
            </a:fld>
            <a:endParaRPr lang="en-GB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GB" dirty="0" smtClean="0"/>
              <a:t>Financial Management</a:t>
            </a:r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611560" y="1240709"/>
            <a:ext cx="8064896" cy="31454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80000"/>
              </a:lnSpc>
              <a:buFontTx/>
              <a:buNone/>
            </a:pPr>
            <a:endParaRPr lang="en-GB" sz="1600" b="1" dirty="0" smtClean="0"/>
          </a:p>
          <a:p>
            <a:pPr>
              <a:lnSpc>
                <a:spcPct val="80000"/>
              </a:lnSpc>
            </a:pPr>
            <a:r>
              <a:rPr lang="en-GB" sz="1600" b="1" dirty="0" smtClean="0"/>
              <a:t>Videos on Balance Sheet</a:t>
            </a:r>
          </a:p>
          <a:p>
            <a:pPr>
              <a:lnSpc>
                <a:spcPct val="80000"/>
              </a:lnSpc>
            </a:pPr>
            <a:endParaRPr lang="en-GB" sz="1600" b="1" dirty="0" smtClean="0"/>
          </a:p>
          <a:p>
            <a:pPr lvl="1">
              <a:lnSpc>
                <a:spcPct val="80000"/>
              </a:lnSpc>
            </a:pPr>
            <a:r>
              <a:rPr lang="en-GB" sz="1600" b="1" dirty="0" smtClean="0">
                <a:hlinkClick r:id="rId3"/>
              </a:rPr>
              <a:t>You Tube - lecture 1: balance sheets part 1</a:t>
            </a:r>
            <a:endParaRPr lang="en-GB" sz="1400" b="1" dirty="0" smtClean="0"/>
          </a:p>
          <a:p>
            <a:pPr lvl="1">
              <a:lnSpc>
                <a:spcPct val="80000"/>
              </a:lnSpc>
            </a:pPr>
            <a:r>
              <a:rPr lang="en-GB" sz="1600" b="1" dirty="0" smtClean="0">
                <a:hlinkClick r:id="rId4"/>
              </a:rPr>
              <a:t>You Tube - lecture 2: balance sheets part 2 </a:t>
            </a:r>
            <a:endParaRPr lang="en-GB" sz="1600" b="1" dirty="0" smtClean="0"/>
          </a:p>
          <a:p>
            <a:pPr lvl="1">
              <a:lnSpc>
                <a:spcPct val="80000"/>
              </a:lnSpc>
            </a:pPr>
            <a:endParaRPr lang="en-GB" sz="1600" b="1" dirty="0"/>
          </a:p>
          <a:p>
            <a:pPr lvl="1">
              <a:lnSpc>
                <a:spcPct val="80000"/>
              </a:lnSpc>
            </a:pPr>
            <a:endParaRPr lang="en-GB" sz="1400" b="1" dirty="0" smtClean="0"/>
          </a:p>
          <a:p>
            <a:pPr>
              <a:lnSpc>
                <a:spcPct val="80000"/>
              </a:lnSpc>
              <a:buFontTx/>
              <a:buNone/>
            </a:pPr>
            <a:endParaRPr lang="en-GB" sz="1600" b="1" u="sng" dirty="0" smtClean="0"/>
          </a:p>
          <a:p>
            <a:pPr>
              <a:lnSpc>
                <a:spcPct val="80000"/>
              </a:lnSpc>
              <a:buFontTx/>
              <a:buNone/>
            </a:pPr>
            <a:r>
              <a:rPr lang="en-GB" sz="1600" b="1" u="sng" dirty="0" smtClean="0"/>
              <a:t>By Next Week</a:t>
            </a:r>
            <a:endParaRPr lang="en-GB" sz="1600" b="1" dirty="0" smtClean="0"/>
          </a:p>
          <a:p>
            <a:pPr>
              <a:lnSpc>
                <a:spcPct val="80000"/>
              </a:lnSpc>
            </a:pPr>
            <a:endParaRPr lang="en-GB" sz="1600" b="1" dirty="0" smtClean="0"/>
          </a:p>
          <a:p>
            <a:pPr>
              <a:lnSpc>
                <a:spcPct val="80000"/>
              </a:lnSpc>
            </a:pPr>
            <a:r>
              <a:rPr lang="en-GB" sz="1600" b="1" dirty="0" smtClean="0"/>
              <a:t>Read </a:t>
            </a:r>
            <a:r>
              <a:rPr lang="en-GB" sz="1600" b="1" dirty="0" err="1" smtClean="0"/>
              <a:t>Atrill</a:t>
            </a:r>
            <a:r>
              <a:rPr lang="en-GB" sz="1600" b="1" dirty="0" smtClean="0"/>
              <a:t> &amp; </a:t>
            </a:r>
            <a:r>
              <a:rPr lang="en-GB" sz="1600" b="1" dirty="0" err="1" smtClean="0"/>
              <a:t>McLaney</a:t>
            </a:r>
            <a:r>
              <a:rPr lang="en-GB" sz="1600" b="1" dirty="0" smtClean="0"/>
              <a:t> relevant chapters for Session 1 (if not already completed):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sz="1600" b="1" dirty="0" smtClean="0"/>
          </a:p>
          <a:p>
            <a:pPr lvl="1">
              <a:lnSpc>
                <a:spcPct val="80000"/>
              </a:lnSpc>
            </a:pPr>
            <a:r>
              <a:rPr lang="en-GB" sz="1400" b="1" dirty="0" smtClean="0"/>
              <a:t>Introduction to accounting &amp; finance</a:t>
            </a:r>
          </a:p>
          <a:p>
            <a:pPr lvl="1">
              <a:lnSpc>
                <a:spcPct val="80000"/>
              </a:lnSpc>
            </a:pPr>
            <a:r>
              <a:rPr lang="en-GB" sz="1400" b="1" dirty="0" smtClean="0"/>
              <a:t>Measuring &amp; reporting financial position</a:t>
            </a:r>
          </a:p>
          <a:p>
            <a:pPr lvl="1">
              <a:lnSpc>
                <a:spcPct val="80000"/>
              </a:lnSpc>
            </a:pPr>
            <a:r>
              <a:rPr lang="en-GB" sz="1400" b="1" dirty="0" smtClean="0"/>
              <a:t>Measuring and reporting financial performance</a:t>
            </a:r>
          </a:p>
          <a:p>
            <a:pPr>
              <a:lnSpc>
                <a:spcPct val="80000"/>
              </a:lnSpc>
              <a:buFontTx/>
              <a:buNone/>
            </a:pPr>
            <a:endParaRPr lang="en-GB" sz="1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Bridgend College Master Slide">
  <a:themeElements>
    <a:clrScheme name="Bridgend College Master Slid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Bridgend College Master Slide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Bridgend College Master Slid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idgend College Master Slid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idgend College Master Slid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idgend College Master Slid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idgend College Master Slid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Bridgend College Master Slid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idgend College Master Slid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idgend College Master Slid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idgend College Master Slid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idgend College Master Slid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idgend College Master Slid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Bridgend College Master Slid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6973</TotalTime>
  <Words>1407</Words>
  <Application>Microsoft Office PowerPoint</Application>
  <PresentationFormat>On-screen Show (4:3)</PresentationFormat>
  <Paragraphs>408</Paragraphs>
  <Slides>26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26</vt:i4>
      </vt:variant>
    </vt:vector>
  </HeadingPairs>
  <TitlesOfParts>
    <vt:vector size="27" baseType="lpstr">
      <vt:lpstr>Bridgend College Master Slide</vt:lpstr>
      <vt:lpstr>Financial Management</vt:lpstr>
      <vt:lpstr>Financial Management</vt:lpstr>
      <vt:lpstr>Financial Reporting Council</vt:lpstr>
      <vt:lpstr>Succinct Financial Reporting Standards that are:</vt:lpstr>
      <vt:lpstr>The Financial Statements</vt:lpstr>
      <vt:lpstr> Accounting Conventions (Rules)</vt:lpstr>
      <vt:lpstr>BALANCE SHEET</vt:lpstr>
      <vt:lpstr>BALANCE SHEET EQUATION</vt:lpstr>
      <vt:lpstr>ASSETS</vt:lpstr>
      <vt:lpstr>ASSETS</vt:lpstr>
      <vt:lpstr>LIABILITIES</vt:lpstr>
      <vt:lpstr>LIABILITIES</vt:lpstr>
      <vt:lpstr>Top Half of a Balance Sheet</vt:lpstr>
      <vt:lpstr>CAPITAL EMPLOYED</vt:lpstr>
      <vt:lpstr>Bottom Half of a Balance Sheet</vt:lpstr>
      <vt:lpstr>Put them together…</vt:lpstr>
      <vt:lpstr>What does a Balance Sheet look like?</vt:lpstr>
      <vt:lpstr>Profit and Loss Account</vt:lpstr>
      <vt:lpstr>Profit and Loss Terminology</vt:lpstr>
      <vt:lpstr>Slide 20</vt:lpstr>
      <vt:lpstr>Recognising Expenses</vt:lpstr>
      <vt:lpstr>Accrued Expenditure   Reproduced from Atrill &amp; McLaney</vt:lpstr>
      <vt:lpstr>Prepaid Expenses                Reproduced from Atrill &amp; McLaney</vt:lpstr>
      <vt:lpstr>Depreciation</vt:lpstr>
      <vt:lpstr>What does a P&amp;L look like?</vt:lpstr>
      <vt:lpstr>Useful Resources</vt:lpstr>
    </vt:vector>
  </TitlesOfParts>
  <Company>3M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Week 1</dc:title>
  <dc:creator>3M</dc:creator>
  <cp:lastModifiedBy>Administrator</cp:lastModifiedBy>
  <cp:revision>133</cp:revision>
  <cp:lastPrinted>2017-02-09T08:16:02Z</cp:lastPrinted>
  <dcterms:created xsi:type="dcterms:W3CDTF">2011-01-21T19:00:12Z</dcterms:created>
  <dcterms:modified xsi:type="dcterms:W3CDTF">2017-09-20T11:36:59Z</dcterms:modified>
</cp:coreProperties>
</file>