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6" r:id="rId5"/>
    <p:sldId id="261" r:id="rId6"/>
    <p:sldId id="262" r:id="rId7"/>
    <p:sldId id="263" r:id="rId8"/>
    <p:sldId id="264" r:id="rId9"/>
    <p:sldId id="265" r:id="rId10"/>
    <p:sldId id="259" r:id="rId11"/>
    <p:sldId id="260"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50"/>
    <p:restoredTop sz="94652"/>
  </p:normalViewPr>
  <p:slideViewPr>
    <p:cSldViewPr snapToGrid="0">
      <p:cViewPr>
        <p:scale>
          <a:sx n="112" d="100"/>
          <a:sy n="112" d="100"/>
        </p:scale>
        <p:origin x="1144"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0673E6-AFD8-4BF5-9FE0-9385EE5B8E5B}" type="doc">
      <dgm:prSet loTypeId="urn:microsoft.com/office/officeart/2016/7/layout/BasicLinearProcessNumbered" loCatId="process" qsTypeId="urn:microsoft.com/office/officeart/2005/8/quickstyle/simple4" qsCatId="simple" csTypeId="urn:microsoft.com/office/officeart/2005/8/colors/accent1_2" csCatId="accent1" phldr="1"/>
      <dgm:spPr/>
      <dgm:t>
        <a:bodyPr/>
        <a:lstStyle/>
        <a:p>
          <a:endParaRPr lang="en-US"/>
        </a:p>
      </dgm:t>
    </dgm:pt>
    <dgm:pt modelId="{3636BBE5-4F23-4B27-800B-861CADCC97A6}">
      <dgm:prSet custT="1"/>
      <dgm:spPr/>
      <dgm:t>
        <a:bodyPr/>
        <a:lstStyle/>
        <a:p>
          <a:r>
            <a:rPr lang="en-US" sz="1800" dirty="0"/>
            <a:t>Infancy and early childhood can affect a person’s emotions, thinking and social skills during adolescence.</a:t>
          </a:r>
        </a:p>
      </dgm:t>
    </dgm:pt>
    <dgm:pt modelId="{9A6E5518-864D-484D-982D-A0766AA3AE78}" type="parTrans" cxnId="{7D2468E6-5851-42A6-819B-0B7F7F35470A}">
      <dgm:prSet/>
      <dgm:spPr/>
      <dgm:t>
        <a:bodyPr/>
        <a:lstStyle/>
        <a:p>
          <a:endParaRPr lang="en-US"/>
        </a:p>
      </dgm:t>
    </dgm:pt>
    <dgm:pt modelId="{0DB19981-D7E0-4B24-8668-CF48EE68AD81}" type="sibTrans" cxnId="{7D2468E6-5851-42A6-819B-0B7F7F35470A}">
      <dgm:prSet phldrT="1" phldr="0"/>
      <dgm:spPr/>
      <dgm:t>
        <a:bodyPr/>
        <a:lstStyle/>
        <a:p>
          <a:r>
            <a:rPr lang="en-US"/>
            <a:t>1</a:t>
          </a:r>
        </a:p>
      </dgm:t>
    </dgm:pt>
    <dgm:pt modelId="{FFE1C699-C976-46E3-BFF1-5CE4FC7439AF}">
      <dgm:prSet/>
      <dgm:spPr/>
      <dgm:t>
        <a:bodyPr/>
        <a:lstStyle/>
        <a:p>
          <a:r>
            <a:rPr lang="en-US"/>
            <a:t>Negative early experiences can lead to emotional, academic and behavioral issues later in an individual’s life.</a:t>
          </a:r>
        </a:p>
      </dgm:t>
    </dgm:pt>
    <dgm:pt modelId="{B911F49F-4BF8-400C-B964-18FC83010245}" type="parTrans" cxnId="{01223937-FA94-491C-BEF0-2D2D02006ACF}">
      <dgm:prSet/>
      <dgm:spPr/>
      <dgm:t>
        <a:bodyPr/>
        <a:lstStyle/>
        <a:p>
          <a:endParaRPr lang="en-US"/>
        </a:p>
      </dgm:t>
    </dgm:pt>
    <dgm:pt modelId="{7A2BCAD1-0D2E-479B-9F53-AFB7A117E223}" type="sibTrans" cxnId="{01223937-FA94-491C-BEF0-2D2D02006ACF}">
      <dgm:prSet phldrT="2" phldr="0"/>
      <dgm:spPr/>
      <dgm:t>
        <a:bodyPr/>
        <a:lstStyle/>
        <a:p>
          <a:r>
            <a:rPr lang="en-US"/>
            <a:t>2</a:t>
          </a:r>
        </a:p>
      </dgm:t>
    </dgm:pt>
    <dgm:pt modelId="{179E4653-F6F4-4065-82F2-94987EB3C8BF}">
      <dgm:prSet/>
      <dgm:spPr/>
      <dgm:t>
        <a:bodyPr/>
        <a:lstStyle/>
        <a:p>
          <a:r>
            <a:rPr lang="en-US"/>
            <a:t>Positive experiences can promote healthy development during adolescence.</a:t>
          </a:r>
        </a:p>
      </dgm:t>
    </dgm:pt>
    <dgm:pt modelId="{E32EC837-DFAC-40EA-A2D2-79E30277BFF6}" type="parTrans" cxnId="{E447A5C6-CB8F-4772-890C-04090F5EA788}">
      <dgm:prSet/>
      <dgm:spPr/>
      <dgm:t>
        <a:bodyPr/>
        <a:lstStyle/>
        <a:p>
          <a:endParaRPr lang="en-US"/>
        </a:p>
      </dgm:t>
    </dgm:pt>
    <dgm:pt modelId="{EDDDBCB7-B30E-4070-AF18-D863C6D37187}" type="sibTrans" cxnId="{E447A5C6-CB8F-4772-890C-04090F5EA788}">
      <dgm:prSet phldrT="3" phldr="0"/>
      <dgm:spPr/>
      <dgm:t>
        <a:bodyPr/>
        <a:lstStyle/>
        <a:p>
          <a:r>
            <a:rPr lang="en-US"/>
            <a:t>3</a:t>
          </a:r>
        </a:p>
      </dgm:t>
    </dgm:pt>
    <dgm:pt modelId="{B872ECCF-BED6-C24F-97D6-2C1BF22FD23C}" type="pres">
      <dgm:prSet presAssocID="{B30673E6-AFD8-4BF5-9FE0-9385EE5B8E5B}" presName="Name0" presStyleCnt="0">
        <dgm:presLayoutVars>
          <dgm:animLvl val="lvl"/>
          <dgm:resizeHandles val="exact"/>
        </dgm:presLayoutVars>
      </dgm:prSet>
      <dgm:spPr/>
    </dgm:pt>
    <dgm:pt modelId="{C410504E-B8D4-2E43-B3AE-36ED09E47975}" type="pres">
      <dgm:prSet presAssocID="{3636BBE5-4F23-4B27-800B-861CADCC97A6}" presName="compositeNode" presStyleCnt="0">
        <dgm:presLayoutVars>
          <dgm:bulletEnabled val="1"/>
        </dgm:presLayoutVars>
      </dgm:prSet>
      <dgm:spPr/>
    </dgm:pt>
    <dgm:pt modelId="{E258BB9D-0A29-364F-A5F1-67413341D32B}" type="pres">
      <dgm:prSet presAssocID="{3636BBE5-4F23-4B27-800B-861CADCC97A6}" presName="bgRect" presStyleLbl="bgAccFollowNode1" presStyleIdx="0" presStyleCnt="3"/>
      <dgm:spPr/>
    </dgm:pt>
    <dgm:pt modelId="{6BFDBA77-E4A2-424A-8E11-5C2BD1EB7144}" type="pres">
      <dgm:prSet presAssocID="{0DB19981-D7E0-4B24-8668-CF48EE68AD81}" presName="sibTransNodeCircle" presStyleLbl="alignNode1" presStyleIdx="0" presStyleCnt="6">
        <dgm:presLayoutVars>
          <dgm:chMax val="0"/>
          <dgm:bulletEnabled/>
        </dgm:presLayoutVars>
      </dgm:prSet>
      <dgm:spPr/>
    </dgm:pt>
    <dgm:pt modelId="{72A967B7-D53F-C345-A1F0-27403BBD171E}" type="pres">
      <dgm:prSet presAssocID="{3636BBE5-4F23-4B27-800B-861CADCC97A6}" presName="bottomLine" presStyleLbl="alignNode1" presStyleIdx="1" presStyleCnt="6">
        <dgm:presLayoutVars/>
      </dgm:prSet>
      <dgm:spPr/>
    </dgm:pt>
    <dgm:pt modelId="{0C00542D-3FCB-A84D-9EB0-FC198EDBBDA6}" type="pres">
      <dgm:prSet presAssocID="{3636BBE5-4F23-4B27-800B-861CADCC97A6}" presName="nodeText" presStyleLbl="bgAccFollowNode1" presStyleIdx="0" presStyleCnt="3">
        <dgm:presLayoutVars>
          <dgm:bulletEnabled val="1"/>
        </dgm:presLayoutVars>
      </dgm:prSet>
      <dgm:spPr/>
    </dgm:pt>
    <dgm:pt modelId="{95A12564-221D-674E-9C44-37BEB2B2C821}" type="pres">
      <dgm:prSet presAssocID="{0DB19981-D7E0-4B24-8668-CF48EE68AD81}" presName="sibTrans" presStyleCnt="0"/>
      <dgm:spPr/>
    </dgm:pt>
    <dgm:pt modelId="{F7AC05F4-FDE3-754A-985C-A88AC3211EB5}" type="pres">
      <dgm:prSet presAssocID="{FFE1C699-C976-46E3-BFF1-5CE4FC7439AF}" presName="compositeNode" presStyleCnt="0">
        <dgm:presLayoutVars>
          <dgm:bulletEnabled val="1"/>
        </dgm:presLayoutVars>
      </dgm:prSet>
      <dgm:spPr/>
    </dgm:pt>
    <dgm:pt modelId="{1D10B825-D22C-834F-B9AF-F6B2B5325F93}" type="pres">
      <dgm:prSet presAssocID="{FFE1C699-C976-46E3-BFF1-5CE4FC7439AF}" presName="bgRect" presStyleLbl="bgAccFollowNode1" presStyleIdx="1" presStyleCnt="3"/>
      <dgm:spPr/>
    </dgm:pt>
    <dgm:pt modelId="{052594C5-F7DF-7B46-A153-07A7AEF6F476}" type="pres">
      <dgm:prSet presAssocID="{7A2BCAD1-0D2E-479B-9F53-AFB7A117E223}" presName="sibTransNodeCircle" presStyleLbl="alignNode1" presStyleIdx="2" presStyleCnt="6">
        <dgm:presLayoutVars>
          <dgm:chMax val="0"/>
          <dgm:bulletEnabled/>
        </dgm:presLayoutVars>
      </dgm:prSet>
      <dgm:spPr/>
    </dgm:pt>
    <dgm:pt modelId="{A2FDFBFB-C1F7-8B4D-B7F5-532EE44D8BEB}" type="pres">
      <dgm:prSet presAssocID="{FFE1C699-C976-46E3-BFF1-5CE4FC7439AF}" presName="bottomLine" presStyleLbl="alignNode1" presStyleIdx="3" presStyleCnt="6">
        <dgm:presLayoutVars/>
      </dgm:prSet>
      <dgm:spPr/>
    </dgm:pt>
    <dgm:pt modelId="{AD9B4924-E8A9-C14D-B752-145CFDA26B0A}" type="pres">
      <dgm:prSet presAssocID="{FFE1C699-C976-46E3-BFF1-5CE4FC7439AF}" presName="nodeText" presStyleLbl="bgAccFollowNode1" presStyleIdx="1" presStyleCnt="3">
        <dgm:presLayoutVars>
          <dgm:bulletEnabled val="1"/>
        </dgm:presLayoutVars>
      </dgm:prSet>
      <dgm:spPr/>
    </dgm:pt>
    <dgm:pt modelId="{A3F59BB7-3227-B045-BED1-6787ABAB1FD0}" type="pres">
      <dgm:prSet presAssocID="{7A2BCAD1-0D2E-479B-9F53-AFB7A117E223}" presName="sibTrans" presStyleCnt="0"/>
      <dgm:spPr/>
    </dgm:pt>
    <dgm:pt modelId="{7741BE1E-3D11-9B40-AC18-3543C6BA9741}" type="pres">
      <dgm:prSet presAssocID="{179E4653-F6F4-4065-82F2-94987EB3C8BF}" presName="compositeNode" presStyleCnt="0">
        <dgm:presLayoutVars>
          <dgm:bulletEnabled val="1"/>
        </dgm:presLayoutVars>
      </dgm:prSet>
      <dgm:spPr/>
    </dgm:pt>
    <dgm:pt modelId="{7C2EF1CB-0F55-1949-9B47-BDE8C8D9C2F4}" type="pres">
      <dgm:prSet presAssocID="{179E4653-F6F4-4065-82F2-94987EB3C8BF}" presName="bgRect" presStyleLbl="bgAccFollowNode1" presStyleIdx="2" presStyleCnt="3"/>
      <dgm:spPr/>
    </dgm:pt>
    <dgm:pt modelId="{5A770BDE-45B5-384A-9271-1F9DA6EB9D5B}" type="pres">
      <dgm:prSet presAssocID="{EDDDBCB7-B30E-4070-AF18-D863C6D37187}" presName="sibTransNodeCircle" presStyleLbl="alignNode1" presStyleIdx="4" presStyleCnt="6">
        <dgm:presLayoutVars>
          <dgm:chMax val="0"/>
          <dgm:bulletEnabled/>
        </dgm:presLayoutVars>
      </dgm:prSet>
      <dgm:spPr/>
    </dgm:pt>
    <dgm:pt modelId="{43081A2D-03DF-CF41-A0BB-D2DA7FA6B5DF}" type="pres">
      <dgm:prSet presAssocID="{179E4653-F6F4-4065-82F2-94987EB3C8BF}" presName="bottomLine" presStyleLbl="alignNode1" presStyleIdx="5" presStyleCnt="6">
        <dgm:presLayoutVars/>
      </dgm:prSet>
      <dgm:spPr/>
    </dgm:pt>
    <dgm:pt modelId="{AB37D574-F35E-F94E-A5D3-FA1110C081B7}" type="pres">
      <dgm:prSet presAssocID="{179E4653-F6F4-4065-82F2-94987EB3C8BF}" presName="nodeText" presStyleLbl="bgAccFollowNode1" presStyleIdx="2" presStyleCnt="3">
        <dgm:presLayoutVars>
          <dgm:bulletEnabled val="1"/>
        </dgm:presLayoutVars>
      </dgm:prSet>
      <dgm:spPr/>
    </dgm:pt>
  </dgm:ptLst>
  <dgm:cxnLst>
    <dgm:cxn modelId="{936B0318-CDEC-F04B-B2ED-EEE8FB94ECE8}" type="presOf" srcId="{3636BBE5-4F23-4B27-800B-861CADCC97A6}" destId="{0C00542D-3FCB-A84D-9EB0-FC198EDBBDA6}" srcOrd="1" destOrd="0" presId="urn:microsoft.com/office/officeart/2016/7/layout/BasicLinearProcessNumbered"/>
    <dgm:cxn modelId="{01223937-FA94-491C-BEF0-2D2D02006ACF}" srcId="{B30673E6-AFD8-4BF5-9FE0-9385EE5B8E5B}" destId="{FFE1C699-C976-46E3-BFF1-5CE4FC7439AF}" srcOrd="1" destOrd="0" parTransId="{B911F49F-4BF8-400C-B964-18FC83010245}" sibTransId="{7A2BCAD1-0D2E-479B-9F53-AFB7A117E223}"/>
    <dgm:cxn modelId="{7A134E64-8874-D648-89ED-1AD0BF42F912}" type="presOf" srcId="{FFE1C699-C976-46E3-BFF1-5CE4FC7439AF}" destId="{1D10B825-D22C-834F-B9AF-F6B2B5325F93}" srcOrd="0" destOrd="0" presId="urn:microsoft.com/office/officeart/2016/7/layout/BasicLinearProcessNumbered"/>
    <dgm:cxn modelId="{1DB8F99E-E9CD-554F-8CCD-CE2914BFAF36}" type="presOf" srcId="{3636BBE5-4F23-4B27-800B-861CADCC97A6}" destId="{E258BB9D-0A29-364F-A5F1-67413341D32B}" srcOrd="0" destOrd="0" presId="urn:microsoft.com/office/officeart/2016/7/layout/BasicLinearProcessNumbered"/>
    <dgm:cxn modelId="{09C08EA2-219C-324F-8C13-EA96C129367D}" type="presOf" srcId="{0DB19981-D7E0-4B24-8668-CF48EE68AD81}" destId="{6BFDBA77-E4A2-424A-8E11-5C2BD1EB7144}" srcOrd="0" destOrd="0" presId="urn:microsoft.com/office/officeart/2016/7/layout/BasicLinearProcessNumbered"/>
    <dgm:cxn modelId="{3649C2AC-5539-3647-9147-E61FAE4737A9}" type="presOf" srcId="{B30673E6-AFD8-4BF5-9FE0-9385EE5B8E5B}" destId="{B872ECCF-BED6-C24F-97D6-2C1BF22FD23C}" srcOrd="0" destOrd="0" presId="urn:microsoft.com/office/officeart/2016/7/layout/BasicLinearProcessNumbered"/>
    <dgm:cxn modelId="{4323E5B0-6256-A947-A76E-DEC256181FB0}" type="presOf" srcId="{7A2BCAD1-0D2E-479B-9F53-AFB7A117E223}" destId="{052594C5-F7DF-7B46-A153-07A7AEF6F476}" srcOrd="0" destOrd="0" presId="urn:microsoft.com/office/officeart/2016/7/layout/BasicLinearProcessNumbered"/>
    <dgm:cxn modelId="{E447A5C6-CB8F-4772-890C-04090F5EA788}" srcId="{B30673E6-AFD8-4BF5-9FE0-9385EE5B8E5B}" destId="{179E4653-F6F4-4065-82F2-94987EB3C8BF}" srcOrd="2" destOrd="0" parTransId="{E32EC837-DFAC-40EA-A2D2-79E30277BFF6}" sibTransId="{EDDDBCB7-B30E-4070-AF18-D863C6D37187}"/>
    <dgm:cxn modelId="{95EF69D7-B33B-A342-AC55-966AAB5E9504}" type="presOf" srcId="{179E4653-F6F4-4065-82F2-94987EB3C8BF}" destId="{7C2EF1CB-0F55-1949-9B47-BDE8C8D9C2F4}" srcOrd="0" destOrd="0" presId="urn:microsoft.com/office/officeart/2016/7/layout/BasicLinearProcessNumbered"/>
    <dgm:cxn modelId="{4F6B71DD-1635-1D4B-B0C7-83957A0889B2}" type="presOf" srcId="{FFE1C699-C976-46E3-BFF1-5CE4FC7439AF}" destId="{AD9B4924-E8A9-C14D-B752-145CFDA26B0A}" srcOrd="1" destOrd="0" presId="urn:microsoft.com/office/officeart/2016/7/layout/BasicLinearProcessNumbered"/>
    <dgm:cxn modelId="{7D2468E6-5851-42A6-819B-0B7F7F35470A}" srcId="{B30673E6-AFD8-4BF5-9FE0-9385EE5B8E5B}" destId="{3636BBE5-4F23-4B27-800B-861CADCC97A6}" srcOrd="0" destOrd="0" parTransId="{9A6E5518-864D-484D-982D-A0766AA3AE78}" sibTransId="{0DB19981-D7E0-4B24-8668-CF48EE68AD81}"/>
    <dgm:cxn modelId="{F6D612E7-BD58-9C49-9BDB-75255BA01B09}" type="presOf" srcId="{179E4653-F6F4-4065-82F2-94987EB3C8BF}" destId="{AB37D574-F35E-F94E-A5D3-FA1110C081B7}" srcOrd="1" destOrd="0" presId="urn:microsoft.com/office/officeart/2016/7/layout/BasicLinearProcessNumbered"/>
    <dgm:cxn modelId="{3A6068E9-0EA8-F247-94A0-67DEBAECD82C}" type="presOf" srcId="{EDDDBCB7-B30E-4070-AF18-D863C6D37187}" destId="{5A770BDE-45B5-384A-9271-1F9DA6EB9D5B}" srcOrd="0" destOrd="0" presId="urn:microsoft.com/office/officeart/2016/7/layout/BasicLinearProcessNumbered"/>
    <dgm:cxn modelId="{6F373B8F-151D-504F-83D5-BC263828DBE9}" type="presParOf" srcId="{B872ECCF-BED6-C24F-97D6-2C1BF22FD23C}" destId="{C410504E-B8D4-2E43-B3AE-36ED09E47975}" srcOrd="0" destOrd="0" presId="urn:microsoft.com/office/officeart/2016/7/layout/BasicLinearProcessNumbered"/>
    <dgm:cxn modelId="{60575835-E319-644E-A446-779FE727CA4F}" type="presParOf" srcId="{C410504E-B8D4-2E43-B3AE-36ED09E47975}" destId="{E258BB9D-0A29-364F-A5F1-67413341D32B}" srcOrd="0" destOrd="0" presId="urn:microsoft.com/office/officeart/2016/7/layout/BasicLinearProcessNumbered"/>
    <dgm:cxn modelId="{9B3FAE6F-9AAE-D249-9E07-57B866B15EE4}" type="presParOf" srcId="{C410504E-B8D4-2E43-B3AE-36ED09E47975}" destId="{6BFDBA77-E4A2-424A-8E11-5C2BD1EB7144}" srcOrd="1" destOrd="0" presId="urn:microsoft.com/office/officeart/2016/7/layout/BasicLinearProcessNumbered"/>
    <dgm:cxn modelId="{2EDAEF44-B8F4-6D4F-BEA6-9C9560B88337}" type="presParOf" srcId="{C410504E-B8D4-2E43-B3AE-36ED09E47975}" destId="{72A967B7-D53F-C345-A1F0-27403BBD171E}" srcOrd="2" destOrd="0" presId="urn:microsoft.com/office/officeart/2016/7/layout/BasicLinearProcessNumbered"/>
    <dgm:cxn modelId="{C79762E4-5586-6F47-8ACA-4E5BABC0D72F}" type="presParOf" srcId="{C410504E-B8D4-2E43-B3AE-36ED09E47975}" destId="{0C00542D-3FCB-A84D-9EB0-FC198EDBBDA6}" srcOrd="3" destOrd="0" presId="urn:microsoft.com/office/officeart/2016/7/layout/BasicLinearProcessNumbered"/>
    <dgm:cxn modelId="{CDB553F7-1126-0D43-94EE-0E6C8730BBD7}" type="presParOf" srcId="{B872ECCF-BED6-C24F-97D6-2C1BF22FD23C}" destId="{95A12564-221D-674E-9C44-37BEB2B2C821}" srcOrd="1" destOrd="0" presId="urn:microsoft.com/office/officeart/2016/7/layout/BasicLinearProcessNumbered"/>
    <dgm:cxn modelId="{109185C6-D1FC-CC48-8E21-40D7B9099D7F}" type="presParOf" srcId="{B872ECCF-BED6-C24F-97D6-2C1BF22FD23C}" destId="{F7AC05F4-FDE3-754A-985C-A88AC3211EB5}" srcOrd="2" destOrd="0" presId="urn:microsoft.com/office/officeart/2016/7/layout/BasicLinearProcessNumbered"/>
    <dgm:cxn modelId="{2A2C6622-E6CC-804B-9286-933BCA2AAD56}" type="presParOf" srcId="{F7AC05F4-FDE3-754A-985C-A88AC3211EB5}" destId="{1D10B825-D22C-834F-B9AF-F6B2B5325F93}" srcOrd="0" destOrd="0" presId="urn:microsoft.com/office/officeart/2016/7/layout/BasicLinearProcessNumbered"/>
    <dgm:cxn modelId="{6C406407-A0BE-CB47-8E7D-4831C84B2070}" type="presParOf" srcId="{F7AC05F4-FDE3-754A-985C-A88AC3211EB5}" destId="{052594C5-F7DF-7B46-A153-07A7AEF6F476}" srcOrd="1" destOrd="0" presId="urn:microsoft.com/office/officeart/2016/7/layout/BasicLinearProcessNumbered"/>
    <dgm:cxn modelId="{411E0394-EA74-C94E-85B5-7193B7C41553}" type="presParOf" srcId="{F7AC05F4-FDE3-754A-985C-A88AC3211EB5}" destId="{A2FDFBFB-C1F7-8B4D-B7F5-532EE44D8BEB}" srcOrd="2" destOrd="0" presId="urn:microsoft.com/office/officeart/2016/7/layout/BasicLinearProcessNumbered"/>
    <dgm:cxn modelId="{11AD5331-E4FA-C148-8241-E642109A2189}" type="presParOf" srcId="{F7AC05F4-FDE3-754A-985C-A88AC3211EB5}" destId="{AD9B4924-E8A9-C14D-B752-145CFDA26B0A}" srcOrd="3" destOrd="0" presId="urn:microsoft.com/office/officeart/2016/7/layout/BasicLinearProcessNumbered"/>
    <dgm:cxn modelId="{5D9D9DA6-9C9C-E847-A1AC-5AC49EDC8083}" type="presParOf" srcId="{B872ECCF-BED6-C24F-97D6-2C1BF22FD23C}" destId="{A3F59BB7-3227-B045-BED1-6787ABAB1FD0}" srcOrd="3" destOrd="0" presId="urn:microsoft.com/office/officeart/2016/7/layout/BasicLinearProcessNumbered"/>
    <dgm:cxn modelId="{B59B3DA3-9152-4847-9858-B52A4C770CD5}" type="presParOf" srcId="{B872ECCF-BED6-C24F-97D6-2C1BF22FD23C}" destId="{7741BE1E-3D11-9B40-AC18-3543C6BA9741}" srcOrd="4" destOrd="0" presId="urn:microsoft.com/office/officeart/2016/7/layout/BasicLinearProcessNumbered"/>
    <dgm:cxn modelId="{A083F185-DF61-9648-A24D-A83749247489}" type="presParOf" srcId="{7741BE1E-3D11-9B40-AC18-3543C6BA9741}" destId="{7C2EF1CB-0F55-1949-9B47-BDE8C8D9C2F4}" srcOrd="0" destOrd="0" presId="urn:microsoft.com/office/officeart/2016/7/layout/BasicLinearProcessNumbered"/>
    <dgm:cxn modelId="{22A6790C-594B-B94E-9C6A-3F569C098414}" type="presParOf" srcId="{7741BE1E-3D11-9B40-AC18-3543C6BA9741}" destId="{5A770BDE-45B5-384A-9271-1F9DA6EB9D5B}" srcOrd="1" destOrd="0" presId="urn:microsoft.com/office/officeart/2016/7/layout/BasicLinearProcessNumbered"/>
    <dgm:cxn modelId="{54A0F216-5388-9E4A-87C0-3F82324C2538}" type="presParOf" srcId="{7741BE1E-3D11-9B40-AC18-3543C6BA9741}" destId="{43081A2D-03DF-CF41-A0BB-D2DA7FA6B5DF}" srcOrd="2" destOrd="0" presId="urn:microsoft.com/office/officeart/2016/7/layout/BasicLinearProcessNumbered"/>
    <dgm:cxn modelId="{61DFA4CF-B95A-4B4F-BD71-396ADBCAECEF}" type="presParOf" srcId="{7741BE1E-3D11-9B40-AC18-3543C6BA9741}" destId="{AB37D574-F35E-F94E-A5D3-FA1110C081B7}"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8BB9D-0A29-364F-A5F1-67413341D32B}">
      <dsp:nvSpPr>
        <dsp:cNvPr id="0" name=""/>
        <dsp:cNvSpPr/>
      </dsp:nvSpPr>
      <dsp:spPr>
        <a:xfrm>
          <a:off x="0" y="1680967"/>
          <a:ext cx="2482706" cy="347578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3561" tIns="330200" rIns="193561" bIns="330200" numCol="1" spcCol="1270" anchor="t" anchorCtr="0">
          <a:noAutofit/>
        </a:bodyPr>
        <a:lstStyle/>
        <a:p>
          <a:pPr marL="0" lvl="0" indent="0" algn="l" defTabSz="800100">
            <a:lnSpc>
              <a:spcPct val="90000"/>
            </a:lnSpc>
            <a:spcBef>
              <a:spcPct val="0"/>
            </a:spcBef>
            <a:spcAft>
              <a:spcPct val="35000"/>
            </a:spcAft>
            <a:buNone/>
          </a:pPr>
          <a:r>
            <a:rPr lang="en-US" sz="1800" kern="1200" dirty="0"/>
            <a:t>Infancy and early childhood can affect a person’s emotions, thinking and social skills during adolescence.</a:t>
          </a:r>
        </a:p>
      </dsp:txBody>
      <dsp:txXfrm>
        <a:off x="0" y="3001767"/>
        <a:ext cx="2482706" cy="2085473"/>
      </dsp:txXfrm>
    </dsp:sp>
    <dsp:sp modelId="{6BFDBA77-E4A2-424A-8E11-5C2BD1EB7144}">
      <dsp:nvSpPr>
        <dsp:cNvPr id="0" name=""/>
        <dsp:cNvSpPr/>
      </dsp:nvSpPr>
      <dsp:spPr>
        <a:xfrm>
          <a:off x="719984" y="2028546"/>
          <a:ext cx="1042736" cy="104273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1296" tIns="12700" rIns="8129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72689" y="2181251"/>
        <a:ext cx="737326" cy="737326"/>
      </dsp:txXfrm>
    </dsp:sp>
    <dsp:sp modelId="{72A967B7-D53F-C345-A1F0-27403BBD171E}">
      <dsp:nvSpPr>
        <dsp:cNvPr id="0" name=""/>
        <dsp:cNvSpPr/>
      </dsp:nvSpPr>
      <dsp:spPr>
        <a:xfrm>
          <a:off x="0" y="5156684"/>
          <a:ext cx="2482706"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D10B825-D22C-834F-B9AF-F6B2B5325F93}">
      <dsp:nvSpPr>
        <dsp:cNvPr id="0" name=""/>
        <dsp:cNvSpPr/>
      </dsp:nvSpPr>
      <dsp:spPr>
        <a:xfrm>
          <a:off x="2730977" y="1680967"/>
          <a:ext cx="2482706" cy="347578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3561" tIns="330200" rIns="193561" bIns="330200" numCol="1" spcCol="1270" anchor="t" anchorCtr="0">
          <a:noAutofit/>
        </a:bodyPr>
        <a:lstStyle/>
        <a:p>
          <a:pPr marL="0" lvl="0" indent="0" algn="l" defTabSz="755650">
            <a:lnSpc>
              <a:spcPct val="90000"/>
            </a:lnSpc>
            <a:spcBef>
              <a:spcPct val="0"/>
            </a:spcBef>
            <a:spcAft>
              <a:spcPct val="35000"/>
            </a:spcAft>
            <a:buNone/>
          </a:pPr>
          <a:r>
            <a:rPr lang="en-US" sz="1700" kern="1200"/>
            <a:t>Negative early experiences can lead to emotional, academic and behavioral issues later in an individual’s life.</a:t>
          </a:r>
        </a:p>
      </dsp:txBody>
      <dsp:txXfrm>
        <a:off x="2730977" y="3001767"/>
        <a:ext cx="2482706" cy="2085473"/>
      </dsp:txXfrm>
    </dsp:sp>
    <dsp:sp modelId="{052594C5-F7DF-7B46-A153-07A7AEF6F476}">
      <dsp:nvSpPr>
        <dsp:cNvPr id="0" name=""/>
        <dsp:cNvSpPr/>
      </dsp:nvSpPr>
      <dsp:spPr>
        <a:xfrm>
          <a:off x="3450962" y="2028546"/>
          <a:ext cx="1042736" cy="104273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1296" tIns="12700" rIns="8129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03667" y="2181251"/>
        <a:ext cx="737326" cy="737326"/>
      </dsp:txXfrm>
    </dsp:sp>
    <dsp:sp modelId="{A2FDFBFB-C1F7-8B4D-B7F5-532EE44D8BEB}">
      <dsp:nvSpPr>
        <dsp:cNvPr id="0" name=""/>
        <dsp:cNvSpPr/>
      </dsp:nvSpPr>
      <dsp:spPr>
        <a:xfrm>
          <a:off x="2730977" y="5156684"/>
          <a:ext cx="2482706"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C2EF1CB-0F55-1949-9B47-BDE8C8D9C2F4}">
      <dsp:nvSpPr>
        <dsp:cNvPr id="0" name=""/>
        <dsp:cNvSpPr/>
      </dsp:nvSpPr>
      <dsp:spPr>
        <a:xfrm>
          <a:off x="5461955" y="1680967"/>
          <a:ext cx="2482706" cy="347578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93561" tIns="330200" rIns="193561" bIns="330200" numCol="1" spcCol="1270" anchor="t" anchorCtr="0">
          <a:noAutofit/>
        </a:bodyPr>
        <a:lstStyle/>
        <a:p>
          <a:pPr marL="0" lvl="0" indent="0" algn="l" defTabSz="755650">
            <a:lnSpc>
              <a:spcPct val="90000"/>
            </a:lnSpc>
            <a:spcBef>
              <a:spcPct val="0"/>
            </a:spcBef>
            <a:spcAft>
              <a:spcPct val="35000"/>
            </a:spcAft>
            <a:buNone/>
          </a:pPr>
          <a:r>
            <a:rPr lang="en-US" sz="1700" kern="1200"/>
            <a:t>Positive experiences can promote healthy development during adolescence.</a:t>
          </a:r>
        </a:p>
      </dsp:txBody>
      <dsp:txXfrm>
        <a:off x="5461955" y="3001767"/>
        <a:ext cx="2482706" cy="2085473"/>
      </dsp:txXfrm>
    </dsp:sp>
    <dsp:sp modelId="{5A770BDE-45B5-384A-9271-1F9DA6EB9D5B}">
      <dsp:nvSpPr>
        <dsp:cNvPr id="0" name=""/>
        <dsp:cNvSpPr/>
      </dsp:nvSpPr>
      <dsp:spPr>
        <a:xfrm>
          <a:off x="6181940" y="2028546"/>
          <a:ext cx="1042736" cy="104273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81296" tIns="12700" rIns="8129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334645" y="2181251"/>
        <a:ext cx="737326" cy="737326"/>
      </dsp:txXfrm>
    </dsp:sp>
    <dsp:sp modelId="{43081A2D-03DF-CF41-A0BB-D2DA7FA6B5DF}">
      <dsp:nvSpPr>
        <dsp:cNvPr id="0" name=""/>
        <dsp:cNvSpPr/>
      </dsp:nvSpPr>
      <dsp:spPr>
        <a:xfrm>
          <a:off x="5461955" y="5156684"/>
          <a:ext cx="2482706" cy="7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CCFAC-49F0-8247-0F78-FE220BF8204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B01613A-D908-9864-C9A6-EF7275D68C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F6395A9-9904-8764-5B9A-80E0589BF579}"/>
              </a:ext>
            </a:extLst>
          </p:cNvPr>
          <p:cNvSpPr>
            <a:spLocks noGrp="1"/>
          </p:cNvSpPr>
          <p:nvPr>
            <p:ph type="dt" sz="half" idx="10"/>
          </p:nvPr>
        </p:nvSpPr>
        <p:spPr/>
        <p:txBody>
          <a:bodyPr/>
          <a:lstStyle/>
          <a:p>
            <a:fld id="{45F36862-A0B8-BA49-ACD8-C29D90046B0C}" type="datetimeFigureOut">
              <a:rPr lang="en-US" smtClean="0"/>
              <a:t>3/4/25</a:t>
            </a:fld>
            <a:endParaRPr lang="en-US"/>
          </a:p>
        </p:txBody>
      </p:sp>
      <p:sp>
        <p:nvSpPr>
          <p:cNvPr id="5" name="Footer Placeholder 4">
            <a:extLst>
              <a:ext uri="{FF2B5EF4-FFF2-40B4-BE49-F238E27FC236}">
                <a16:creationId xmlns:a16="http://schemas.microsoft.com/office/drawing/2014/main" id="{EA7050F2-0E52-579A-F492-747F321D45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C8A532-C056-55CE-8012-74043ABAB2B1}"/>
              </a:ext>
            </a:extLst>
          </p:cNvPr>
          <p:cNvSpPr>
            <a:spLocks noGrp="1"/>
          </p:cNvSpPr>
          <p:nvPr>
            <p:ph type="sldNum" sz="quarter" idx="12"/>
          </p:nvPr>
        </p:nvSpPr>
        <p:spPr/>
        <p:txBody>
          <a:bodyPr/>
          <a:lstStyle/>
          <a:p>
            <a:fld id="{F5224ED0-D111-3049-B54C-9C2BCB092DD7}" type="slidenum">
              <a:rPr lang="en-US" smtClean="0"/>
              <a:t>‹#›</a:t>
            </a:fld>
            <a:endParaRPr lang="en-US"/>
          </a:p>
        </p:txBody>
      </p:sp>
    </p:spTree>
    <p:extLst>
      <p:ext uri="{BB962C8B-B14F-4D97-AF65-F5344CB8AC3E}">
        <p14:creationId xmlns:p14="http://schemas.microsoft.com/office/powerpoint/2010/main" val="2031866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6388A-2243-8A8D-B1A0-7D371C7AFD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BF29F50-207C-F4A0-7B78-8956761A69C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F4EF66-BDA4-B5A5-050E-84472D8A085D}"/>
              </a:ext>
            </a:extLst>
          </p:cNvPr>
          <p:cNvSpPr>
            <a:spLocks noGrp="1"/>
          </p:cNvSpPr>
          <p:nvPr>
            <p:ph type="dt" sz="half" idx="10"/>
          </p:nvPr>
        </p:nvSpPr>
        <p:spPr/>
        <p:txBody>
          <a:bodyPr/>
          <a:lstStyle/>
          <a:p>
            <a:fld id="{45F36862-A0B8-BA49-ACD8-C29D90046B0C}" type="datetimeFigureOut">
              <a:rPr lang="en-US" smtClean="0"/>
              <a:t>3/4/25</a:t>
            </a:fld>
            <a:endParaRPr lang="en-US"/>
          </a:p>
        </p:txBody>
      </p:sp>
      <p:sp>
        <p:nvSpPr>
          <p:cNvPr id="5" name="Footer Placeholder 4">
            <a:extLst>
              <a:ext uri="{FF2B5EF4-FFF2-40B4-BE49-F238E27FC236}">
                <a16:creationId xmlns:a16="http://schemas.microsoft.com/office/drawing/2014/main" id="{A690ADF9-A5A0-DF5A-5DE5-2A4A820ED4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C749CF-2589-7375-77F3-645B9E7ABE29}"/>
              </a:ext>
            </a:extLst>
          </p:cNvPr>
          <p:cNvSpPr>
            <a:spLocks noGrp="1"/>
          </p:cNvSpPr>
          <p:nvPr>
            <p:ph type="sldNum" sz="quarter" idx="12"/>
          </p:nvPr>
        </p:nvSpPr>
        <p:spPr/>
        <p:txBody>
          <a:bodyPr/>
          <a:lstStyle/>
          <a:p>
            <a:fld id="{F5224ED0-D111-3049-B54C-9C2BCB092DD7}" type="slidenum">
              <a:rPr lang="en-US" smtClean="0"/>
              <a:t>‹#›</a:t>
            </a:fld>
            <a:endParaRPr lang="en-US"/>
          </a:p>
        </p:txBody>
      </p:sp>
    </p:spTree>
    <p:extLst>
      <p:ext uri="{BB962C8B-B14F-4D97-AF65-F5344CB8AC3E}">
        <p14:creationId xmlns:p14="http://schemas.microsoft.com/office/powerpoint/2010/main" val="1782397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26721-3F4C-F437-F5F0-2A1A27AC384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12034E9-1B9C-ED78-0E5F-DADC1313CD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B2CC813-6642-4AE2-E123-BA430E5B6690}"/>
              </a:ext>
            </a:extLst>
          </p:cNvPr>
          <p:cNvSpPr>
            <a:spLocks noGrp="1"/>
          </p:cNvSpPr>
          <p:nvPr>
            <p:ph type="dt" sz="half" idx="10"/>
          </p:nvPr>
        </p:nvSpPr>
        <p:spPr/>
        <p:txBody>
          <a:bodyPr/>
          <a:lstStyle/>
          <a:p>
            <a:fld id="{45F36862-A0B8-BA49-ACD8-C29D90046B0C}" type="datetimeFigureOut">
              <a:rPr lang="en-US" smtClean="0"/>
              <a:t>3/4/25</a:t>
            </a:fld>
            <a:endParaRPr lang="en-US"/>
          </a:p>
        </p:txBody>
      </p:sp>
      <p:sp>
        <p:nvSpPr>
          <p:cNvPr id="5" name="Footer Placeholder 4">
            <a:extLst>
              <a:ext uri="{FF2B5EF4-FFF2-40B4-BE49-F238E27FC236}">
                <a16:creationId xmlns:a16="http://schemas.microsoft.com/office/drawing/2014/main" id="{CED9F6F3-E23F-D1DA-553B-DF9E6840E9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2BB3C0-CB57-ABA1-185A-C46902E141AB}"/>
              </a:ext>
            </a:extLst>
          </p:cNvPr>
          <p:cNvSpPr>
            <a:spLocks noGrp="1"/>
          </p:cNvSpPr>
          <p:nvPr>
            <p:ph type="sldNum" sz="quarter" idx="12"/>
          </p:nvPr>
        </p:nvSpPr>
        <p:spPr/>
        <p:txBody>
          <a:bodyPr/>
          <a:lstStyle/>
          <a:p>
            <a:fld id="{F5224ED0-D111-3049-B54C-9C2BCB092DD7}" type="slidenum">
              <a:rPr lang="en-US" smtClean="0"/>
              <a:t>‹#›</a:t>
            </a:fld>
            <a:endParaRPr lang="en-US"/>
          </a:p>
        </p:txBody>
      </p:sp>
    </p:spTree>
    <p:extLst>
      <p:ext uri="{BB962C8B-B14F-4D97-AF65-F5344CB8AC3E}">
        <p14:creationId xmlns:p14="http://schemas.microsoft.com/office/powerpoint/2010/main" val="1192825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728A3-624F-93EC-6F7D-72D4A371B7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595E0F4-5DC7-285A-A953-5EF940E3B29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187F607-C23A-45A6-FC75-6657BD6D40B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488C993-A6C2-EFF6-7A94-C810071908B3}"/>
              </a:ext>
            </a:extLst>
          </p:cNvPr>
          <p:cNvSpPr>
            <a:spLocks noGrp="1"/>
          </p:cNvSpPr>
          <p:nvPr>
            <p:ph type="dt" sz="half" idx="10"/>
          </p:nvPr>
        </p:nvSpPr>
        <p:spPr/>
        <p:txBody>
          <a:bodyPr/>
          <a:lstStyle/>
          <a:p>
            <a:fld id="{45F36862-A0B8-BA49-ACD8-C29D90046B0C}" type="datetimeFigureOut">
              <a:rPr lang="en-US" smtClean="0"/>
              <a:t>3/4/25</a:t>
            </a:fld>
            <a:endParaRPr lang="en-US"/>
          </a:p>
        </p:txBody>
      </p:sp>
      <p:sp>
        <p:nvSpPr>
          <p:cNvPr id="6" name="Footer Placeholder 5">
            <a:extLst>
              <a:ext uri="{FF2B5EF4-FFF2-40B4-BE49-F238E27FC236}">
                <a16:creationId xmlns:a16="http://schemas.microsoft.com/office/drawing/2014/main" id="{666DCD61-6C8F-B9A1-DC75-0EB0E26B67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6607-5E39-57DC-B003-027AA7B584E8}"/>
              </a:ext>
            </a:extLst>
          </p:cNvPr>
          <p:cNvSpPr>
            <a:spLocks noGrp="1"/>
          </p:cNvSpPr>
          <p:nvPr>
            <p:ph type="sldNum" sz="quarter" idx="12"/>
          </p:nvPr>
        </p:nvSpPr>
        <p:spPr/>
        <p:txBody>
          <a:bodyPr/>
          <a:lstStyle/>
          <a:p>
            <a:fld id="{F5224ED0-D111-3049-B54C-9C2BCB092DD7}" type="slidenum">
              <a:rPr lang="en-US" smtClean="0"/>
              <a:t>‹#›</a:t>
            </a:fld>
            <a:endParaRPr lang="en-US"/>
          </a:p>
        </p:txBody>
      </p:sp>
    </p:spTree>
    <p:extLst>
      <p:ext uri="{BB962C8B-B14F-4D97-AF65-F5344CB8AC3E}">
        <p14:creationId xmlns:p14="http://schemas.microsoft.com/office/powerpoint/2010/main" val="4212307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14318-E30C-B0C7-B471-FECF94BFAF8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7562C26-97C3-ECE7-07FA-9D6A7C7778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E5DA59F-759C-6E0B-39EB-909D01AB892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A928436-6BDA-2BF3-F793-97741D3126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D014578-23F6-6319-DC19-62FA9AF1068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672F1F5-A85B-5BF8-6D5C-B565D52C80BC}"/>
              </a:ext>
            </a:extLst>
          </p:cNvPr>
          <p:cNvSpPr>
            <a:spLocks noGrp="1"/>
          </p:cNvSpPr>
          <p:nvPr>
            <p:ph type="dt" sz="half" idx="10"/>
          </p:nvPr>
        </p:nvSpPr>
        <p:spPr/>
        <p:txBody>
          <a:bodyPr/>
          <a:lstStyle/>
          <a:p>
            <a:fld id="{45F36862-A0B8-BA49-ACD8-C29D90046B0C}" type="datetimeFigureOut">
              <a:rPr lang="en-US" smtClean="0"/>
              <a:t>3/4/25</a:t>
            </a:fld>
            <a:endParaRPr lang="en-US"/>
          </a:p>
        </p:txBody>
      </p:sp>
      <p:sp>
        <p:nvSpPr>
          <p:cNvPr id="8" name="Footer Placeholder 7">
            <a:extLst>
              <a:ext uri="{FF2B5EF4-FFF2-40B4-BE49-F238E27FC236}">
                <a16:creationId xmlns:a16="http://schemas.microsoft.com/office/drawing/2014/main" id="{FD30DE53-CC7B-D1A4-3559-A98C7F336C3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EBFEC0-6F08-A96E-280B-AF1A56C3DBCA}"/>
              </a:ext>
            </a:extLst>
          </p:cNvPr>
          <p:cNvSpPr>
            <a:spLocks noGrp="1"/>
          </p:cNvSpPr>
          <p:nvPr>
            <p:ph type="sldNum" sz="quarter" idx="12"/>
          </p:nvPr>
        </p:nvSpPr>
        <p:spPr/>
        <p:txBody>
          <a:bodyPr/>
          <a:lstStyle/>
          <a:p>
            <a:fld id="{F5224ED0-D111-3049-B54C-9C2BCB092DD7}" type="slidenum">
              <a:rPr lang="en-US" smtClean="0"/>
              <a:t>‹#›</a:t>
            </a:fld>
            <a:endParaRPr lang="en-US"/>
          </a:p>
        </p:txBody>
      </p:sp>
    </p:spTree>
    <p:extLst>
      <p:ext uri="{BB962C8B-B14F-4D97-AF65-F5344CB8AC3E}">
        <p14:creationId xmlns:p14="http://schemas.microsoft.com/office/powerpoint/2010/main" val="3164157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5D92D-9A67-2480-5A9C-058DD2B0739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651AA91-4CEE-D70D-CEEA-1AE49E1A6AC4}"/>
              </a:ext>
            </a:extLst>
          </p:cNvPr>
          <p:cNvSpPr>
            <a:spLocks noGrp="1"/>
          </p:cNvSpPr>
          <p:nvPr>
            <p:ph type="dt" sz="half" idx="10"/>
          </p:nvPr>
        </p:nvSpPr>
        <p:spPr/>
        <p:txBody>
          <a:bodyPr/>
          <a:lstStyle/>
          <a:p>
            <a:fld id="{45F36862-A0B8-BA49-ACD8-C29D90046B0C}" type="datetimeFigureOut">
              <a:rPr lang="en-US" smtClean="0"/>
              <a:t>3/4/25</a:t>
            </a:fld>
            <a:endParaRPr lang="en-US"/>
          </a:p>
        </p:txBody>
      </p:sp>
      <p:sp>
        <p:nvSpPr>
          <p:cNvPr id="4" name="Footer Placeholder 3">
            <a:extLst>
              <a:ext uri="{FF2B5EF4-FFF2-40B4-BE49-F238E27FC236}">
                <a16:creationId xmlns:a16="http://schemas.microsoft.com/office/drawing/2014/main" id="{7287A04C-48A1-6A03-1C6E-2435A26AB22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3BA1C98-5392-0C6E-EFAD-3EE219C0ADF6}"/>
              </a:ext>
            </a:extLst>
          </p:cNvPr>
          <p:cNvSpPr>
            <a:spLocks noGrp="1"/>
          </p:cNvSpPr>
          <p:nvPr>
            <p:ph type="sldNum" sz="quarter" idx="12"/>
          </p:nvPr>
        </p:nvSpPr>
        <p:spPr/>
        <p:txBody>
          <a:bodyPr/>
          <a:lstStyle/>
          <a:p>
            <a:fld id="{F5224ED0-D111-3049-B54C-9C2BCB092DD7}" type="slidenum">
              <a:rPr lang="en-US" smtClean="0"/>
              <a:t>‹#›</a:t>
            </a:fld>
            <a:endParaRPr lang="en-US"/>
          </a:p>
        </p:txBody>
      </p:sp>
    </p:spTree>
    <p:extLst>
      <p:ext uri="{BB962C8B-B14F-4D97-AF65-F5344CB8AC3E}">
        <p14:creationId xmlns:p14="http://schemas.microsoft.com/office/powerpoint/2010/main" val="3232175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E5F3C9-7859-5511-575A-305002BEAFA9}"/>
              </a:ext>
            </a:extLst>
          </p:cNvPr>
          <p:cNvSpPr>
            <a:spLocks noGrp="1"/>
          </p:cNvSpPr>
          <p:nvPr>
            <p:ph type="dt" sz="half" idx="10"/>
          </p:nvPr>
        </p:nvSpPr>
        <p:spPr/>
        <p:txBody>
          <a:bodyPr/>
          <a:lstStyle/>
          <a:p>
            <a:fld id="{45F36862-A0B8-BA49-ACD8-C29D90046B0C}" type="datetimeFigureOut">
              <a:rPr lang="en-US" smtClean="0"/>
              <a:t>3/4/25</a:t>
            </a:fld>
            <a:endParaRPr lang="en-US"/>
          </a:p>
        </p:txBody>
      </p:sp>
      <p:sp>
        <p:nvSpPr>
          <p:cNvPr id="3" name="Footer Placeholder 2">
            <a:extLst>
              <a:ext uri="{FF2B5EF4-FFF2-40B4-BE49-F238E27FC236}">
                <a16:creationId xmlns:a16="http://schemas.microsoft.com/office/drawing/2014/main" id="{5A4A8C35-A508-4284-6A87-22D3F5E01E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6F3036-7F07-B5E4-51FF-ADB632823515}"/>
              </a:ext>
            </a:extLst>
          </p:cNvPr>
          <p:cNvSpPr>
            <a:spLocks noGrp="1"/>
          </p:cNvSpPr>
          <p:nvPr>
            <p:ph type="sldNum" sz="quarter" idx="12"/>
          </p:nvPr>
        </p:nvSpPr>
        <p:spPr/>
        <p:txBody>
          <a:bodyPr/>
          <a:lstStyle/>
          <a:p>
            <a:fld id="{F5224ED0-D111-3049-B54C-9C2BCB092DD7}" type="slidenum">
              <a:rPr lang="en-US" smtClean="0"/>
              <a:t>‹#›</a:t>
            </a:fld>
            <a:endParaRPr lang="en-US"/>
          </a:p>
        </p:txBody>
      </p:sp>
    </p:spTree>
    <p:extLst>
      <p:ext uri="{BB962C8B-B14F-4D97-AF65-F5344CB8AC3E}">
        <p14:creationId xmlns:p14="http://schemas.microsoft.com/office/powerpoint/2010/main" val="2545735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E6EDD-2DE8-FF65-03BD-0D5840F9E6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C5F8C24-EDEE-B07B-CE4B-0B25CA2606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DC9713D-519C-6F3A-519A-9836DEB1A0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4740DA-04FA-D3D6-BD05-1B81D094E682}"/>
              </a:ext>
            </a:extLst>
          </p:cNvPr>
          <p:cNvSpPr>
            <a:spLocks noGrp="1"/>
          </p:cNvSpPr>
          <p:nvPr>
            <p:ph type="dt" sz="half" idx="10"/>
          </p:nvPr>
        </p:nvSpPr>
        <p:spPr/>
        <p:txBody>
          <a:bodyPr/>
          <a:lstStyle/>
          <a:p>
            <a:fld id="{45F36862-A0B8-BA49-ACD8-C29D90046B0C}" type="datetimeFigureOut">
              <a:rPr lang="en-US" smtClean="0"/>
              <a:t>3/4/25</a:t>
            </a:fld>
            <a:endParaRPr lang="en-US"/>
          </a:p>
        </p:txBody>
      </p:sp>
      <p:sp>
        <p:nvSpPr>
          <p:cNvPr id="6" name="Footer Placeholder 5">
            <a:extLst>
              <a:ext uri="{FF2B5EF4-FFF2-40B4-BE49-F238E27FC236}">
                <a16:creationId xmlns:a16="http://schemas.microsoft.com/office/drawing/2014/main" id="{BD47C64B-1F46-653D-D6CE-8BA8EABF79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1009C6-4C37-85AD-1865-692917622DCD}"/>
              </a:ext>
            </a:extLst>
          </p:cNvPr>
          <p:cNvSpPr>
            <a:spLocks noGrp="1"/>
          </p:cNvSpPr>
          <p:nvPr>
            <p:ph type="sldNum" sz="quarter" idx="12"/>
          </p:nvPr>
        </p:nvSpPr>
        <p:spPr/>
        <p:txBody>
          <a:bodyPr/>
          <a:lstStyle/>
          <a:p>
            <a:fld id="{F5224ED0-D111-3049-B54C-9C2BCB092DD7}" type="slidenum">
              <a:rPr lang="en-US" smtClean="0"/>
              <a:t>‹#›</a:t>
            </a:fld>
            <a:endParaRPr lang="en-US"/>
          </a:p>
        </p:txBody>
      </p:sp>
    </p:spTree>
    <p:extLst>
      <p:ext uri="{BB962C8B-B14F-4D97-AF65-F5344CB8AC3E}">
        <p14:creationId xmlns:p14="http://schemas.microsoft.com/office/powerpoint/2010/main" val="4200292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A1ED6-360D-9E03-E770-9B9EAF64CA1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96AD39C-54B1-2A30-A260-BAF899B0BE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C49191E-FE45-2FFA-4609-85EBD3970A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FB21D9-09BF-6E82-17AF-E0598F9CF89B}"/>
              </a:ext>
            </a:extLst>
          </p:cNvPr>
          <p:cNvSpPr>
            <a:spLocks noGrp="1"/>
          </p:cNvSpPr>
          <p:nvPr>
            <p:ph type="dt" sz="half" idx="10"/>
          </p:nvPr>
        </p:nvSpPr>
        <p:spPr/>
        <p:txBody>
          <a:bodyPr/>
          <a:lstStyle/>
          <a:p>
            <a:fld id="{45F36862-A0B8-BA49-ACD8-C29D90046B0C}" type="datetimeFigureOut">
              <a:rPr lang="en-US" smtClean="0"/>
              <a:t>3/4/25</a:t>
            </a:fld>
            <a:endParaRPr lang="en-US"/>
          </a:p>
        </p:txBody>
      </p:sp>
      <p:sp>
        <p:nvSpPr>
          <p:cNvPr id="6" name="Footer Placeholder 5">
            <a:extLst>
              <a:ext uri="{FF2B5EF4-FFF2-40B4-BE49-F238E27FC236}">
                <a16:creationId xmlns:a16="http://schemas.microsoft.com/office/drawing/2014/main" id="{4A08A588-F986-225A-9C08-290DF2D42C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8ABA04-E623-2347-F049-0CA532B313C3}"/>
              </a:ext>
            </a:extLst>
          </p:cNvPr>
          <p:cNvSpPr>
            <a:spLocks noGrp="1"/>
          </p:cNvSpPr>
          <p:nvPr>
            <p:ph type="sldNum" sz="quarter" idx="12"/>
          </p:nvPr>
        </p:nvSpPr>
        <p:spPr/>
        <p:txBody>
          <a:bodyPr/>
          <a:lstStyle/>
          <a:p>
            <a:fld id="{F5224ED0-D111-3049-B54C-9C2BCB092DD7}" type="slidenum">
              <a:rPr lang="en-US" smtClean="0"/>
              <a:t>‹#›</a:t>
            </a:fld>
            <a:endParaRPr lang="en-US"/>
          </a:p>
        </p:txBody>
      </p:sp>
    </p:spTree>
    <p:extLst>
      <p:ext uri="{BB962C8B-B14F-4D97-AF65-F5344CB8AC3E}">
        <p14:creationId xmlns:p14="http://schemas.microsoft.com/office/powerpoint/2010/main" val="2455118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DDD02-C5D3-B2CA-7BD9-3422A8DEC18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4C522E8-0F30-A3BA-54E3-D2BF890EB3B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6FB382-6E22-B06D-D23A-56C333A6612C}"/>
              </a:ext>
            </a:extLst>
          </p:cNvPr>
          <p:cNvSpPr>
            <a:spLocks noGrp="1"/>
          </p:cNvSpPr>
          <p:nvPr>
            <p:ph type="dt" sz="half" idx="10"/>
          </p:nvPr>
        </p:nvSpPr>
        <p:spPr/>
        <p:txBody>
          <a:bodyPr/>
          <a:lstStyle/>
          <a:p>
            <a:fld id="{45F36862-A0B8-BA49-ACD8-C29D90046B0C}" type="datetimeFigureOut">
              <a:rPr lang="en-US" smtClean="0"/>
              <a:t>3/4/25</a:t>
            </a:fld>
            <a:endParaRPr lang="en-US"/>
          </a:p>
        </p:txBody>
      </p:sp>
      <p:sp>
        <p:nvSpPr>
          <p:cNvPr id="5" name="Footer Placeholder 4">
            <a:extLst>
              <a:ext uri="{FF2B5EF4-FFF2-40B4-BE49-F238E27FC236}">
                <a16:creationId xmlns:a16="http://schemas.microsoft.com/office/drawing/2014/main" id="{76768EA7-CEA7-F9B2-00F0-8A4F890BF2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01098F-0008-0637-A575-D53578617CBB}"/>
              </a:ext>
            </a:extLst>
          </p:cNvPr>
          <p:cNvSpPr>
            <a:spLocks noGrp="1"/>
          </p:cNvSpPr>
          <p:nvPr>
            <p:ph type="sldNum" sz="quarter" idx="12"/>
          </p:nvPr>
        </p:nvSpPr>
        <p:spPr/>
        <p:txBody>
          <a:bodyPr/>
          <a:lstStyle/>
          <a:p>
            <a:fld id="{F5224ED0-D111-3049-B54C-9C2BCB092DD7}" type="slidenum">
              <a:rPr lang="en-US" smtClean="0"/>
              <a:t>‹#›</a:t>
            </a:fld>
            <a:endParaRPr lang="en-US"/>
          </a:p>
        </p:txBody>
      </p:sp>
    </p:spTree>
    <p:extLst>
      <p:ext uri="{BB962C8B-B14F-4D97-AF65-F5344CB8AC3E}">
        <p14:creationId xmlns:p14="http://schemas.microsoft.com/office/powerpoint/2010/main" val="2707610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A5D23F-58F1-1716-69DA-15FA5C63FE8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78909F0-821D-8159-8B2C-99BEEE26144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D8979B-ABB4-88CF-C4C0-6EE072D36F16}"/>
              </a:ext>
            </a:extLst>
          </p:cNvPr>
          <p:cNvSpPr>
            <a:spLocks noGrp="1"/>
          </p:cNvSpPr>
          <p:nvPr>
            <p:ph type="dt" sz="half" idx="10"/>
          </p:nvPr>
        </p:nvSpPr>
        <p:spPr/>
        <p:txBody>
          <a:bodyPr/>
          <a:lstStyle/>
          <a:p>
            <a:fld id="{45F36862-A0B8-BA49-ACD8-C29D90046B0C}" type="datetimeFigureOut">
              <a:rPr lang="en-US" smtClean="0"/>
              <a:t>3/4/25</a:t>
            </a:fld>
            <a:endParaRPr lang="en-US"/>
          </a:p>
        </p:txBody>
      </p:sp>
      <p:sp>
        <p:nvSpPr>
          <p:cNvPr id="5" name="Footer Placeholder 4">
            <a:extLst>
              <a:ext uri="{FF2B5EF4-FFF2-40B4-BE49-F238E27FC236}">
                <a16:creationId xmlns:a16="http://schemas.microsoft.com/office/drawing/2014/main" id="{D36AB532-7F99-A33E-E06A-DF5C3D81B9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CB8F42-14DE-302A-984B-98D03545BABA}"/>
              </a:ext>
            </a:extLst>
          </p:cNvPr>
          <p:cNvSpPr>
            <a:spLocks noGrp="1"/>
          </p:cNvSpPr>
          <p:nvPr>
            <p:ph type="sldNum" sz="quarter" idx="12"/>
          </p:nvPr>
        </p:nvSpPr>
        <p:spPr/>
        <p:txBody>
          <a:bodyPr/>
          <a:lstStyle/>
          <a:p>
            <a:fld id="{F5224ED0-D111-3049-B54C-9C2BCB092DD7}" type="slidenum">
              <a:rPr lang="en-US" smtClean="0"/>
              <a:t>‹#›</a:t>
            </a:fld>
            <a:endParaRPr lang="en-US"/>
          </a:p>
        </p:txBody>
      </p:sp>
    </p:spTree>
    <p:extLst>
      <p:ext uri="{BB962C8B-B14F-4D97-AF65-F5344CB8AC3E}">
        <p14:creationId xmlns:p14="http://schemas.microsoft.com/office/powerpoint/2010/main" val="2942138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90A926-E1CB-2459-D8BF-9CEAAEF747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F10ECD7-08ED-05D9-7B74-46883C0888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4899DA-C5EB-6DB8-1206-FF0F89FDD8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F36862-A0B8-BA49-ACD8-C29D90046B0C}" type="datetimeFigureOut">
              <a:rPr lang="en-US" smtClean="0"/>
              <a:t>3/4/25</a:t>
            </a:fld>
            <a:endParaRPr lang="en-US"/>
          </a:p>
        </p:txBody>
      </p:sp>
      <p:sp>
        <p:nvSpPr>
          <p:cNvPr id="5" name="Footer Placeholder 4">
            <a:extLst>
              <a:ext uri="{FF2B5EF4-FFF2-40B4-BE49-F238E27FC236}">
                <a16:creationId xmlns:a16="http://schemas.microsoft.com/office/drawing/2014/main" id="{93A0EB6A-1502-7E3D-6B80-D68A5DF118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B96B051-8C85-9F2C-2E51-06949422D6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224ED0-D111-3049-B54C-9C2BCB092DD7}" type="slidenum">
              <a:rPr lang="en-US" smtClean="0"/>
              <a:t>‹#›</a:t>
            </a:fld>
            <a:endParaRPr lang="en-US"/>
          </a:p>
        </p:txBody>
      </p:sp>
    </p:spTree>
    <p:extLst>
      <p:ext uri="{BB962C8B-B14F-4D97-AF65-F5344CB8AC3E}">
        <p14:creationId xmlns:p14="http://schemas.microsoft.com/office/powerpoint/2010/main" val="3715312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8" Type="http://schemas.openxmlformats.org/officeDocument/2006/relationships/hyperlink" Target="https://www.bps.org.uk/psychologist/how-adverse-childhood-experiences-shape-our-brains?utm_source=chatgpt.com" TargetMode="External"/><Relationship Id="rId13" Type="http://schemas.openxmlformats.org/officeDocument/2006/relationships/hyperlink" Target="https://www.eif.org.uk/why-it-matters/what-is-early-intervention" TargetMode="External"/><Relationship Id="rId3" Type="http://schemas.openxmlformats.org/officeDocument/2006/relationships/hyperlink" Target="https://www.who.int/news-room/questions-and-answers/item/adolescent-health-and-development?utm_source=chatgpt.com" TargetMode="External"/><Relationship Id="rId7" Type="http://schemas.openxmlformats.org/officeDocument/2006/relationships/hyperlink" Target="https://www.gov.uk/government/publications/health-matters-life-course-approach-to-prevention?utm_source=chatgpt.com" TargetMode="External"/><Relationship Id="rId12" Type="http://schemas.openxmlformats.org/officeDocument/2006/relationships/hyperlink" Target="https://thewaveclinic.com/blog/trauma-adolescence-and-the-developing-brain/" TargetMode="External"/><Relationship Id="rId2" Type="http://schemas.openxmlformats.org/officeDocument/2006/relationships/hyperlink" Target="https://londonwaitingroom.nhs.uk/adolescence?utm_source=chatgpt.com" TargetMode="External"/><Relationship Id="rId1" Type="http://schemas.openxmlformats.org/officeDocument/2006/relationships/slideLayout" Target="../slideLayouts/slideLayout2.xml"/><Relationship Id="rId6" Type="http://schemas.openxmlformats.org/officeDocument/2006/relationships/hyperlink" Target="https://www.legislation.gov.uk/ukpga/1989/41/contents" TargetMode="External"/><Relationship Id="rId11" Type="http://schemas.openxmlformats.org/officeDocument/2006/relationships/hyperlink" Target="https://neurolaunch.com/risky-behavior-in-adolescence/" TargetMode="External"/><Relationship Id="rId5" Type="http://schemas.openxmlformats.org/officeDocument/2006/relationships/hyperlink" Target="https://safeguarding-guide.nhs.uk/context-of-NHS-safeguarding/s2-06/" TargetMode="External"/><Relationship Id="rId15" Type="http://schemas.openxmlformats.org/officeDocument/2006/relationships/hyperlink" Target="https://www.youngminds.org.uk/?utm_source=chatgpt.com" TargetMode="External"/><Relationship Id="rId10" Type="http://schemas.openxmlformats.org/officeDocument/2006/relationships/hyperlink" Target="https://courses.lumenlearning.com/wm-lifespandevelopment/chapter/periods-of-human-development/" TargetMode="External"/><Relationship Id="rId4" Type="http://schemas.openxmlformats.org/officeDocument/2006/relationships/hyperlink" Target="https://mft.nhs.uk/rmch/services/camhs/young-people/adverse-childhood-experiences-aces-and-attachment/?utm_source=chatgpt.com" TargetMode="External"/><Relationship Id="rId9" Type="http://schemas.openxmlformats.org/officeDocument/2006/relationships/hyperlink" Target="https://www.who.int/news-room/fact-sheets/detail/adolescent-mental-health#:~:text=Mental%20health%20promotion%20and%20prevention,adolescents%2C%20particularly%20the%20most%20vulnerable" TargetMode="External"/><Relationship Id="rId14" Type="http://schemas.openxmlformats.org/officeDocument/2006/relationships/hyperlink" Target="https://www.who.int/news/item/11-10-2018-safeguard-the-health-well-being-and-human-rights-of"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D458FA84-1098-3B2C-F50A-AB0AE4461D1E}"/>
              </a:ext>
            </a:extLst>
          </p:cNvPr>
          <p:cNvSpPr>
            <a:spLocks noGrp="1"/>
          </p:cNvSpPr>
          <p:nvPr>
            <p:ph type="ctrTitle"/>
          </p:nvPr>
        </p:nvSpPr>
        <p:spPr>
          <a:xfrm>
            <a:off x="3502731" y="1542402"/>
            <a:ext cx="5186842" cy="2387918"/>
          </a:xfrm>
        </p:spPr>
        <p:txBody>
          <a:bodyPr anchor="b">
            <a:normAutofit/>
          </a:bodyPr>
          <a:lstStyle/>
          <a:p>
            <a:r>
              <a:rPr lang="en-US" sz="5200">
                <a:solidFill>
                  <a:schemeClr val="tx2"/>
                </a:solidFill>
              </a:rPr>
              <a:t>Life course approach</a:t>
            </a:r>
          </a:p>
        </p:txBody>
      </p:sp>
      <p:sp>
        <p:nvSpPr>
          <p:cNvPr id="3" name="Subtitle 2">
            <a:extLst>
              <a:ext uri="{FF2B5EF4-FFF2-40B4-BE49-F238E27FC236}">
                <a16:creationId xmlns:a16="http://schemas.microsoft.com/office/drawing/2014/main" id="{0B4F1CE1-B47F-7560-8AEA-52609FC8EAAF}"/>
              </a:ext>
            </a:extLst>
          </p:cNvPr>
          <p:cNvSpPr>
            <a:spLocks noGrp="1"/>
          </p:cNvSpPr>
          <p:nvPr>
            <p:ph type="subTitle" idx="1"/>
          </p:nvPr>
        </p:nvSpPr>
        <p:spPr>
          <a:xfrm>
            <a:off x="3502135" y="4001587"/>
            <a:ext cx="5188034" cy="682079"/>
          </a:xfrm>
        </p:spPr>
        <p:txBody>
          <a:bodyPr>
            <a:normAutofit/>
          </a:bodyPr>
          <a:lstStyle/>
          <a:p>
            <a:r>
              <a:rPr lang="en-US" dirty="0">
                <a:solidFill>
                  <a:schemeClr val="tx2"/>
                </a:solidFill>
              </a:rPr>
              <a:t>By Katie Thomas</a:t>
            </a:r>
          </a:p>
          <a:p>
            <a:endParaRPr lang="en-US" dirty="0">
              <a:solidFill>
                <a:schemeClr val="tx2"/>
              </a:solidFill>
            </a:endParaRP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3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9"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93584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Rectangle 4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22104C-185D-D705-E3CB-681DE006DBBA}"/>
              </a:ext>
            </a:extLst>
          </p:cNvPr>
          <p:cNvSpPr>
            <a:spLocks noGrp="1"/>
          </p:cNvSpPr>
          <p:nvPr>
            <p:ph type="title"/>
          </p:nvPr>
        </p:nvSpPr>
        <p:spPr>
          <a:xfrm>
            <a:off x="418225" y="808235"/>
            <a:ext cx="3201366" cy="3387497"/>
          </a:xfrm>
        </p:spPr>
        <p:txBody>
          <a:bodyPr anchor="b">
            <a:normAutofit/>
          </a:bodyPr>
          <a:lstStyle/>
          <a:p>
            <a:pPr algn="ctr"/>
            <a:r>
              <a:rPr lang="en-US" sz="4000" dirty="0">
                <a:solidFill>
                  <a:srgbClr val="FFFFFF"/>
                </a:solidFill>
              </a:rPr>
              <a:t>What is the life course approach?</a:t>
            </a:r>
          </a:p>
        </p:txBody>
      </p:sp>
      <p:sp>
        <p:nvSpPr>
          <p:cNvPr id="3" name="Content Placeholder 2">
            <a:extLst>
              <a:ext uri="{FF2B5EF4-FFF2-40B4-BE49-F238E27FC236}">
                <a16:creationId xmlns:a16="http://schemas.microsoft.com/office/drawing/2014/main" id="{76554118-66E5-700A-ED3C-AC8BB2E2FEF6}"/>
              </a:ext>
            </a:extLst>
          </p:cNvPr>
          <p:cNvSpPr>
            <a:spLocks noGrp="1"/>
          </p:cNvSpPr>
          <p:nvPr>
            <p:ph idx="1"/>
          </p:nvPr>
        </p:nvSpPr>
        <p:spPr>
          <a:xfrm>
            <a:off x="4122402" y="808235"/>
            <a:ext cx="8207241" cy="5546047"/>
          </a:xfrm>
        </p:spPr>
        <p:txBody>
          <a:bodyPr anchor="ctr">
            <a:normAutofit/>
          </a:bodyPr>
          <a:lstStyle/>
          <a:p>
            <a:pPr marL="0" indent="0">
              <a:buNone/>
            </a:pPr>
            <a:r>
              <a:rPr lang="en-US" kern="100" dirty="0">
                <a:effectLst/>
                <a:latin typeface="Aptos" panose="020B0004020202020204" pitchFamily="34" charset="0"/>
                <a:ea typeface="Aptos" panose="020B0004020202020204" pitchFamily="34" charset="0"/>
                <a:cs typeface="Times New Roman" panose="02020603050405020304" pitchFamily="18" charset="0"/>
              </a:rPr>
              <a:t>The life course approach explores an individual life history it highlight’s how early experiences and events impact future choices, events and outcomes throughout various stages of life including health, relationships and social factors</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sz="2000" dirty="0"/>
          </a:p>
        </p:txBody>
      </p:sp>
    </p:spTree>
    <p:extLst>
      <p:ext uri="{BB962C8B-B14F-4D97-AF65-F5344CB8AC3E}">
        <p14:creationId xmlns:p14="http://schemas.microsoft.com/office/powerpoint/2010/main" val="2003669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E21898-925B-5880-279A-EDB97454CD23}"/>
              </a:ext>
            </a:extLst>
          </p:cNvPr>
          <p:cNvSpPr>
            <a:spLocks noGrp="1"/>
          </p:cNvSpPr>
          <p:nvPr>
            <p:ph type="title"/>
          </p:nvPr>
        </p:nvSpPr>
        <p:spPr>
          <a:xfrm>
            <a:off x="-3048" y="649480"/>
            <a:ext cx="4226888" cy="3387497"/>
          </a:xfrm>
        </p:spPr>
        <p:txBody>
          <a:bodyPr anchor="b">
            <a:normAutofit/>
          </a:bodyPr>
          <a:lstStyle/>
          <a:p>
            <a:pPr algn="ctr"/>
            <a:r>
              <a:rPr lang="en-US" sz="4000" dirty="0">
                <a:solidFill>
                  <a:srgbClr val="FFFFFF"/>
                </a:solidFill>
              </a:rPr>
              <a:t>Life stages within life course</a:t>
            </a:r>
          </a:p>
        </p:txBody>
      </p:sp>
      <p:sp>
        <p:nvSpPr>
          <p:cNvPr id="3" name="Content Placeholder 2">
            <a:extLst>
              <a:ext uri="{FF2B5EF4-FFF2-40B4-BE49-F238E27FC236}">
                <a16:creationId xmlns:a16="http://schemas.microsoft.com/office/drawing/2014/main" id="{D3D30E93-22C1-097A-447F-EC013FED229C}"/>
              </a:ext>
            </a:extLst>
          </p:cNvPr>
          <p:cNvSpPr>
            <a:spLocks noGrp="1"/>
          </p:cNvSpPr>
          <p:nvPr>
            <p:ph idx="1"/>
          </p:nvPr>
        </p:nvSpPr>
        <p:spPr>
          <a:xfrm>
            <a:off x="4810259" y="649480"/>
            <a:ext cx="7203941" cy="5546047"/>
          </a:xfrm>
        </p:spPr>
        <p:txBody>
          <a:bodyPr anchor="ctr">
            <a:normAutofit/>
          </a:bodyPr>
          <a:lstStyle/>
          <a:p>
            <a:r>
              <a:rPr lang="en-US" dirty="0"/>
              <a:t>Preconception and becoming a parent</a:t>
            </a:r>
          </a:p>
          <a:p>
            <a:endParaRPr lang="en-US" dirty="0"/>
          </a:p>
          <a:p>
            <a:r>
              <a:rPr lang="en-US" dirty="0"/>
              <a:t>Infancy and early childhood (0-5)</a:t>
            </a:r>
          </a:p>
          <a:p>
            <a:endParaRPr lang="en-US" dirty="0"/>
          </a:p>
          <a:p>
            <a:r>
              <a:rPr lang="en-US" dirty="0"/>
              <a:t>adolescence(5-19)</a:t>
            </a:r>
          </a:p>
          <a:p>
            <a:endParaRPr lang="en-US" dirty="0"/>
          </a:p>
          <a:p>
            <a:r>
              <a:rPr lang="en-US" dirty="0"/>
              <a:t>Adult hood (16-64)</a:t>
            </a:r>
          </a:p>
          <a:p>
            <a:endParaRPr lang="en-US" dirty="0"/>
          </a:p>
          <a:p>
            <a:r>
              <a:rPr lang="en-US" dirty="0"/>
              <a:t> old age (64+)</a:t>
            </a:r>
          </a:p>
        </p:txBody>
      </p:sp>
    </p:spTree>
    <p:extLst>
      <p:ext uri="{BB962C8B-B14F-4D97-AF65-F5344CB8AC3E}">
        <p14:creationId xmlns:p14="http://schemas.microsoft.com/office/powerpoint/2010/main" val="3796475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C1879-AB49-4D92-D698-C1EBFF66F060}"/>
              </a:ext>
            </a:extLst>
          </p:cNvPr>
          <p:cNvSpPr>
            <a:spLocks noGrp="1"/>
          </p:cNvSpPr>
          <p:nvPr>
            <p:ph type="title"/>
          </p:nvPr>
        </p:nvSpPr>
        <p:spPr>
          <a:xfrm>
            <a:off x="466722" y="586855"/>
            <a:ext cx="3201366" cy="3387497"/>
          </a:xfrm>
        </p:spPr>
        <p:txBody>
          <a:bodyPr anchor="b">
            <a:normAutofit/>
          </a:bodyPr>
          <a:lstStyle/>
          <a:p>
            <a:pPr algn="ctr"/>
            <a:r>
              <a:rPr lang="en-US" sz="4000" dirty="0">
                <a:solidFill>
                  <a:srgbClr val="FFFFFF"/>
                </a:solidFill>
              </a:rPr>
              <a:t>Impact on different life stages</a:t>
            </a:r>
          </a:p>
        </p:txBody>
      </p:sp>
      <p:sp>
        <p:nvSpPr>
          <p:cNvPr id="3" name="Content Placeholder 2">
            <a:extLst>
              <a:ext uri="{FF2B5EF4-FFF2-40B4-BE49-F238E27FC236}">
                <a16:creationId xmlns:a16="http://schemas.microsoft.com/office/drawing/2014/main" id="{3A9B97AC-9629-E460-4003-371EB3257220}"/>
              </a:ext>
            </a:extLst>
          </p:cNvPr>
          <p:cNvSpPr>
            <a:spLocks noGrp="1"/>
          </p:cNvSpPr>
          <p:nvPr>
            <p:ph idx="1"/>
          </p:nvPr>
        </p:nvSpPr>
        <p:spPr>
          <a:xfrm>
            <a:off x="4810259" y="649480"/>
            <a:ext cx="6555347" cy="5546047"/>
          </a:xfrm>
        </p:spPr>
        <p:txBody>
          <a:bodyPr anchor="ctr">
            <a:normAutofit/>
          </a:bodyPr>
          <a:lstStyle/>
          <a:p>
            <a:r>
              <a:rPr lang="en-US" sz="2000" dirty="0"/>
              <a:t>Throughout life there comes challenges, but these challenges can cause long term impacts. The impacts  of different life stages are connected, built and developed through one another.</a:t>
            </a:r>
          </a:p>
          <a:p>
            <a:r>
              <a:rPr lang="en-US" sz="2000" dirty="0"/>
              <a:t> early experiences like childhood trauma, health issues, and/or healthy relationships can affect how an individual goes through adolescence, adulthood and old age.</a:t>
            </a:r>
          </a:p>
          <a:p>
            <a:r>
              <a:rPr lang="en-US" sz="2000" dirty="0"/>
              <a:t>Having negative experiences can lead to difficulties that affect later stages later on in life, whereas positive experiences can help build resilience.</a:t>
            </a:r>
          </a:p>
        </p:txBody>
      </p:sp>
    </p:spTree>
    <p:extLst>
      <p:ext uri="{BB962C8B-B14F-4D97-AF65-F5344CB8AC3E}">
        <p14:creationId xmlns:p14="http://schemas.microsoft.com/office/powerpoint/2010/main" val="2684760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640B58-0D67-648A-EACE-BD70CDB807AE}"/>
              </a:ext>
            </a:extLst>
          </p:cNvPr>
          <p:cNvSpPr>
            <a:spLocks noGrp="1"/>
          </p:cNvSpPr>
          <p:nvPr>
            <p:ph type="title"/>
          </p:nvPr>
        </p:nvSpPr>
        <p:spPr>
          <a:xfrm>
            <a:off x="241299" y="489329"/>
            <a:ext cx="3201366" cy="3387497"/>
          </a:xfrm>
        </p:spPr>
        <p:txBody>
          <a:bodyPr anchor="b">
            <a:normAutofit/>
          </a:bodyPr>
          <a:lstStyle/>
          <a:p>
            <a:pPr algn="r"/>
            <a:r>
              <a:rPr lang="en-US" sz="4000" dirty="0">
                <a:solidFill>
                  <a:srgbClr val="FFFFFF"/>
                </a:solidFill>
              </a:rPr>
              <a:t>Adolescence</a:t>
            </a:r>
          </a:p>
        </p:txBody>
      </p:sp>
      <p:sp>
        <p:nvSpPr>
          <p:cNvPr id="3" name="Content Placeholder 2">
            <a:extLst>
              <a:ext uri="{FF2B5EF4-FFF2-40B4-BE49-F238E27FC236}">
                <a16:creationId xmlns:a16="http://schemas.microsoft.com/office/drawing/2014/main" id="{2452BC72-6D3B-A356-F462-99CAA09607CD}"/>
              </a:ext>
            </a:extLst>
          </p:cNvPr>
          <p:cNvSpPr>
            <a:spLocks noGrp="1"/>
          </p:cNvSpPr>
          <p:nvPr>
            <p:ph idx="1"/>
          </p:nvPr>
        </p:nvSpPr>
        <p:spPr>
          <a:xfrm>
            <a:off x="4037827" y="649480"/>
            <a:ext cx="8052574" cy="5546047"/>
          </a:xfrm>
        </p:spPr>
        <p:txBody>
          <a:bodyPr anchor="ctr">
            <a:normAutofit/>
          </a:bodyPr>
          <a:lstStyle/>
          <a:p>
            <a:r>
              <a:rPr lang="en-US" dirty="0"/>
              <a:t>Adolescence is an important stage of development,  and experiences within childhood can have a significant impact on how teens deal with their emotional, social, cognitive and physical growth. </a:t>
            </a:r>
          </a:p>
          <a:p>
            <a:endParaRPr lang="en-US" dirty="0"/>
          </a:p>
          <a:p>
            <a:r>
              <a:rPr lang="en-US" dirty="0"/>
              <a:t>Foundations laid within childhood, whether they may be good or bad, can affect how they may handle challenges, build relationships and make decisions.</a:t>
            </a:r>
          </a:p>
        </p:txBody>
      </p:sp>
    </p:spTree>
    <p:extLst>
      <p:ext uri="{BB962C8B-B14F-4D97-AF65-F5344CB8AC3E}">
        <p14:creationId xmlns:p14="http://schemas.microsoft.com/office/powerpoint/2010/main" val="4162367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F5D03-4227-222E-EF13-0D91A9929ADF}"/>
              </a:ext>
            </a:extLst>
          </p:cNvPr>
          <p:cNvSpPr>
            <a:spLocks noGrp="1"/>
          </p:cNvSpPr>
          <p:nvPr>
            <p:ph type="title"/>
          </p:nvPr>
        </p:nvSpPr>
        <p:spPr>
          <a:xfrm>
            <a:off x="4407891" y="253209"/>
            <a:ext cx="9895951" cy="1033669"/>
          </a:xfrm>
        </p:spPr>
        <p:txBody>
          <a:bodyPr>
            <a:normAutofit/>
          </a:bodyPr>
          <a:lstStyle/>
          <a:p>
            <a:r>
              <a:rPr lang="en-US" sz="4000" dirty="0">
                <a:solidFill>
                  <a:srgbClr val="FFFFFF"/>
                </a:solidFill>
              </a:rPr>
              <a:t>Challenges</a:t>
            </a:r>
          </a:p>
        </p:txBody>
      </p:sp>
      <p:sp>
        <p:nvSpPr>
          <p:cNvPr id="3" name="Content Placeholder 2">
            <a:extLst>
              <a:ext uri="{FF2B5EF4-FFF2-40B4-BE49-F238E27FC236}">
                <a16:creationId xmlns:a16="http://schemas.microsoft.com/office/drawing/2014/main" id="{51275A4D-7DB6-1F97-E777-DC9AAA4CB28E}"/>
              </a:ext>
            </a:extLst>
          </p:cNvPr>
          <p:cNvSpPr>
            <a:spLocks noGrp="1"/>
          </p:cNvSpPr>
          <p:nvPr>
            <p:ph idx="1"/>
          </p:nvPr>
        </p:nvSpPr>
        <p:spPr>
          <a:xfrm>
            <a:off x="459350" y="2148157"/>
            <a:ext cx="10430323" cy="4415305"/>
          </a:xfrm>
        </p:spPr>
        <p:txBody>
          <a:bodyPr anchor="ctr">
            <a:normAutofit fontScale="92500" lnSpcReduction="20000"/>
          </a:bodyPr>
          <a:lstStyle/>
          <a:p>
            <a:r>
              <a:rPr lang="en-US" sz="3900" dirty="0"/>
              <a:t>Emotional struggles</a:t>
            </a:r>
          </a:p>
          <a:p>
            <a:r>
              <a:rPr lang="en-US" sz="3900" dirty="0"/>
              <a:t>Identity and self-esteem</a:t>
            </a:r>
          </a:p>
          <a:p>
            <a:r>
              <a:rPr lang="en-US" sz="3900" dirty="0"/>
              <a:t>Peer pressure and social acceptance</a:t>
            </a:r>
          </a:p>
          <a:p>
            <a:r>
              <a:rPr lang="en-US" sz="3900" dirty="0">
                <a:highlight>
                  <a:srgbClr val="00FFFF"/>
                </a:highlight>
              </a:rPr>
              <a:t>Academic stress</a:t>
            </a:r>
          </a:p>
          <a:p>
            <a:pPr marL="285750" indent="-285750">
              <a:buFont typeface="Arial" panose="020B0604020202020204" pitchFamily="34" charset="0"/>
              <a:buChar char="•"/>
            </a:pPr>
            <a:r>
              <a:rPr lang="en-US" sz="3900" dirty="0">
                <a:highlight>
                  <a:srgbClr val="00FFFF"/>
                </a:highlight>
              </a:rPr>
              <a:t>Family dynamics</a:t>
            </a:r>
          </a:p>
          <a:p>
            <a:pPr marL="285750" indent="-285750">
              <a:buFont typeface="Arial" panose="020B0604020202020204" pitchFamily="34" charset="0"/>
              <a:buChar char="•"/>
            </a:pPr>
            <a:r>
              <a:rPr lang="en-US" sz="3900" dirty="0"/>
              <a:t>Physical changes</a:t>
            </a:r>
          </a:p>
          <a:p>
            <a:pPr marL="285750" indent="-285750">
              <a:buFont typeface="Arial" panose="020B0604020202020204" pitchFamily="34" charset="0"/>
              <a:buChar char="•"/>
            </a:pPr>
            <a:r>
              <a:rPr lang="en-US" sz="3900" dirty="0">
                <a:highlight>
                  <a:srgbClr val="00FFFF"/>
                </a:highlight>
              </a:rPr>
              <a:t>Risk-taking </a:t>
            </a:r>
            <a:r>
              <a:rPr lang="en-US" sz="3900" dirty="0" err="1">
                <a:highlight>
                  <a:srgbClr val="00FFFF"/>
                </a:highlight>
              </a:rPr>
              <a:t>behaviours</a:t>
            </a:r>
            <a:endParaRPr lang="en-US" sz="3900" dirty="0">
              <a:highlight>
                <a:srgbClr val="00FFFF"/>
              </a:highlight>
            </a:endParaRPr>
          </a:p>
          <a:p>
            <a:pPr marL="285750" indent="-285750">
              <a:buFont typeface="Arial" panose="020B0604020202020204" pitchFamily="34" charset="0"/>
              <a:buChar char="•"/>
            </a:pPr>
            <a:r>
              <a:rPr lang="en-US" sz="3900" dirty="0">
                <a:highlight>
                  <a:srgbClr val="00FFFF"/>
                </a:highlight>
              </a:rPr>
              <a:t>Technology and social media</a:t>
            </a:r>
          </a:p>
          <a:p>
            <a:endParaRPr lang="en-US" sz="3000" dirty="0"/>
          </a:p>
        </p:txBody>
      </p:sp>
    </p:spTree>
    <p:extLst>
      <p:ext uri="{BB962C8B-B14F-4D97-AF65-F5344CB8AC3E}">
        <p14:creationId xmlns:p14="http://schemas.microsoft.com/office/powerpoint/2010/main" val="1597067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07C058-58DA-DE78-3B7E-AD26B3B086FD}"/>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Impacts</a:t>
            </a:r>
          </a:p>
        </p:txBody>
      </p:sp>
      <p:sp>
        <p:nvSpPr>
          <p:cNvPr id="3" name="Content Placeholder 2">
            <a:extLst>
              <a:ext uri="{FF2B5EF4-FFF2-40B4-BE49-F238E27FC236}">
                <a16:creationId xmlns:a16="http://schemas.microsoft.com/office/drawing/2014/main" id="{2D271008-B5F1-232C-69EB-CB486F6CAA39}"/>
              </a:ext>
            </a:extLst>
          </p:cNvPr>
          <p:cNvSpPr>
            <a:spLocks noGrp="1"/>
          </p:cNvSpPr>
          <p:nvPr>
            <p:ph idx="1"/>
          </p:nvPr>
        </p:nvSpPr>
        <p:spPr>
          <a:xfrm>
            <a:off x="312099" y="2566219"/>
            <a:ext cx="12191997" cy="3581834"/>
          </a:xfrm>
        </p:spPr>
        <p:txBody>
          <a:bodyPr anchor="ctr">
            <a:normAutofit fontScale="25000" lnSpcReduction="20000"/>
          </a:bodyPr>
          <a:lstStyle/>
          <a:p>
            <a:pPr marL="0" indent="0">
              <a:buNone/>
            </a:pPr>
            <a:r>
              <a:rPr lang="en-US" sz="7200" b="1" u="sng" dirty="0"/>
              <a:t>Risk taking </a:t>
            </a:r>
            <a:r>
              <a:rPr lang="en-US" sz="7200" b="1" u="sng" dirty="0" err="1"/>
              <a:t>behaviour</a:t>
            </a:r>
            <a:endParaRPr lang="en-US" sz="7200" b="1" u="sng" dirty="0"/>
          </a:p>
          <a:p>
            <a:r>
              <a:rPr lang="en-US" sz="7200" dirty="0"/>
              <a:t>Physical health impacts – substance abuse, addiction, accidents and injuries, long term health issues</a:t>
            </a:r>
          </a:p>
          <a:p>
            <a:r>
              <a:rPr lang="en-US" sz="7200" dirty="0"/>
              <a:t>Mental health -  increased risk of anxiety and depression, low self esteem, emotional dysregulation</a:t>
            </a:r>
          </a:p>
          <a:p>
            <a:r>
              <a:rPr lang="en-US" sz="7200" dirty="0"/>
              <a:t>Social impacts – peer relationships, social isolation, strained family relationships</a:t>
            </a:r>
          </a:p>
          <a:p>
            <a:endParaRPr lang="en-US" sz="7200" b="1" u="sng" dirty="0"/>
          </a:p>
          <a:p>
            <a:pPr marL="0" indent="0">
              <a:buNone/>
            </a:pPr>
            <a:r>
              <a:rPr lang="en-US" sz="7200" b="1" u="sng" dirty="0"/>
              <a:t>Academic stress</a:t>
            </a:r>
          </a:p>
          <a:p>
            <a:r>
              <a:rPr lang="en-US" sz="7200" dirty="0"/>
              <a:t>Social and </a:t>
            </a:r>
            <a:r>
              <a:rPr lang="en-US" sz="7200" dirty="0" err="1"/>
              <a:t>behavioural</a:t>
            </a:r>
            <a:r>
              <a:rPr lang="en-US" sz="7200" dirty="0"/>
              <a:t> impacts – withdrawal from social activities, strained relationships increased aggression or irritability</a:t>
            </a:r>
          </a:p>
          <a:p>
            <a:endParaRPr lang="en-US" sz="7200" b="1" u="sng" dirty="0"/>
          </a:p>
          <a:p>
            <a:pPr marL="0" indent="0">
              <a:buNone/>
            </a:pPr>
            <a:r>
              <a:rPr lang="en-US" sz="7200" b="1" u="sng" dirty="0"/>
              <a:t>Family dynamics</a:t>
            </a:r>
          </a:p>
          <a:p>
            <a:r>
              <a:rPr lang="en-US" sz="7200" dirty="0"/>
              <a:t>Family dysfunction, neglect or harsh punishment </a:t>
            </a:r>
          </a:p>
          <a:p>
            <a:r>
              <a:rPr lang="en-US" sz="7200" dirty="0"/>
              <a:t>Emotional and psychological impact - Self-esteem and identity development </a:t>
            </a:r>
          </a:p>
          <a:p>
            <a:r>
              <a:rPr lang="en-US" sz="7200" dirty="0" err="1"/>
              <a:t>Behavioural</a:t>
            </a:r>
            <a:r>
              <a:rPr lang="en-US" sz="7200" dirty="0"/>
              <a:t> impact – risk taking </a:t>
            </a:r>
            <a:r>
              <a:rPr lang="en-US" sz="7200" dirty="0" err="1"/>
              <a:t>behaviours</a:t>
            </a:r>
            <a:r>
              <a:rPr lang="en-US" sz="7200" dirty="0"/>
              <a:t>, academic performance and motivation</a:t>
            </a:r>
          </a:p>
          <a:p>
            <a:r>
              <a:rPr lang="en-US" sz="7200" dirty="0"/>
              <a:t>Cognitive development impact</a:t>
            </a:r>
          </a:p>
          <a:p>
            <a:endParaRPr lang="en-US" sz="7200" dirty="0"/>
          </a:p>
          <a:p>
            <a:pPr marL="0" indent="0">
              <a:buNone/>
            </a:pPr>
            <a:r>
              <a:rPr lang="en-US" sz="7200" b="1" u="sng" dirty="0"/>
              <a:t>Social media and technology</a:t>
            </a:r>
          </a:p>
          <a:p>
            <a:r>
              <a:rPr lang="en-US" sz="7200" dirty="0"/>
              <a:t>Increased mental health</a:t>
            </a:r>
          </a:p>
          <a:p>
            <a:pPr marL="0" indent="0">
              <a:buNone/>
            </a:pPr>
            <a:endParaRPr lang="en-US" sz="2000" dirty="0"/>
          </a:p>
        </p:txBody>
      </p:sp>
    </p:spTree>
    <p:extLst>
      <p:ext uri="{BB962C8B-B14F-4D97-AF65-F5344CB8AC3E}">
        <p14:creationId xmlns:p14="http://schemas.microsoft.com/office/powerpoint/2010/main" val="745170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4" name="Rectangle 6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Freeform: Shape 7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4" name="Rectangle 7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96ABC-0A74-8AB1-BCEF-ECF202564E64}"/>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Interventions</a:t>
            </a:r>
          </a:p>
        </p:txBody>
      </p:sp>
      <p:sp>
        <p:nvSpPr>
          <p:cNvPr id="3" name="Content Placeholder 2">
            <a:extLst>
              <a:ext uri="{FF2B5EF4-FFF2-40B4-BE49-F238E27FC236}">
                <a16:creationId xmlns:a16="http://schemas.microsoft.com/office/drawing/2014/main" id="{AE49A38D-7C14-3F78-0D1F-8E1F047D646E}"/>
              </a:ext>
            </a:extLst>
          </p:cNvPr>
          <p:cNvSpPr>
            <a:spLocks noGrp="1"/>
          </p:cNvSpPr>
          <p:nvPr>
            <p:ph idx="1"/>
          </p:nvPr>
        </p:nvSpPr>
        <p:spPr>
          <a:xfrm>
            <a:off x="4810259" y="649480"/>
            <a:ext cx="6555347" cy="5546047"/>
          </a:xfrm>
        </p:spPr>
        <p:txBody>
          <a:bodyPr anchor="ctr">
            <a:normAutofit/>
          </a:bodyPr>
          <a:lstStyle/>
          <a:p>
            <a:endParaRPr lang="en-US" sz="2400" dirty="0"/>
          </a:p>
          <a:p>
            <a:endParaRPr lang="en-US" sz="2400" dirty="0"/>
          </a:p>
          <a:p>
            <a:r>
              <a:rPr lang="en-US" sz="2400" dirty="0"/>
              <a:t>School based interventions such as school counselling, social-emotional learning.</a:t>
            </a:r>
          </a:p>
          <a:p>
            <a:endParaRPr lang="en-US" sz="2400" dirty="0"/>
          </a:p>
          <a:p>
            <a:r>
              <a:rPr lang="en-US" sz="2400" dirty="0"/>
              <a:t>Therapy and counseling  such as individual therapy, family therapy, and/or group therapy</a:t>
            </a:r>
          </a:p>
          <a:p>
            <a:endParaRPr lang="en-US" sz="2400" dirty="0"/>
          </a:p>
          <a:p>
            <a:r>
              <a:rPr lang="en-US" sz="2400" dirty="0"/>
              <a:t>Community and social support groups like youth organizations and extracurricular activities</a:t>
            </a:r>
          </a:p>
          <a:p>
            <a:endParaRPr lang="en-US" sz="2400" dirty="0"/>
          </a:p>
          <a:p>
            <a:endParaRPr lang="en-US" sz="2000" dirty="0"/>
          </a:p>
        </p:txBody>
      </p:sp>
    </p:spTree>
    <p:extLst>
      <p:ext uri="{BB962C8B-B14F-4D97-AF65-F5344CB8AC3E}">
        <p14:creationId xmlns:p14="http://schemas.microsoft.com/office/powerpoint/2010/main" val="3853742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4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Freeform: Shape 5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Rectangle 5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E60F3-FC00-A49C-F1D1-DF60A93FD3DD}"/>
              </a:ext>
            </a:extLst>
          </p:cNvPr>
          <p:cNvSpPr>
            <a:spLocks noGrp="1"/>
          </p:cNvSpPr>
          <p:nvPr>
            <p:ph type="title"/>
          </p:nvPr>
        </p:nvSpPr>
        <p:spPr>
          <a:xfrm>
            <a:off x="466722" y="586855"/>
            <a:ext cx="3201366" cy="3387497"/>
          </a:xfrm>
        </p:spPr>
        <p:txBody>
          <a:bodyPr anchor="b">
            <a:normAutofit/>
          </a:bodyPr>
          <a:lstStyle/>
          <a:p>
            <a:pPr algn="ctr"/>
            <a:r>
              <a:rPr lang="en-US" sz="4000" dirty="0">
                <a:solidFill>
                  <a:srgbClr val="FFFFFF"/>
                </a:solidFill>
              </a:rPr>
              <a:t>Policies</a:t>
            </a:r>
          </a:p>
        </p:txBody>
      </p:sp>
      <p:sp>
        <p:nvSpPr>
          <p:cNvPr id="3" name="Content Placeholder 2">
            <a:extLst>
              <a:ext uri="{FF2B5EF4-FFF2-40B4-BE49-F238E27FC236}">
                <a16:creationId xmlns:a16="http://schemas.microsoft.com/office/drawing/2014/main" id="{88C3B677-CD40-5EFE-9795-71656CACCF57}"/>
              </a:ext>
            </a:extLst>
          </p:cNvPr>
          <p:cNvSpPr>
            <a:spLocks noGrp="1"/>
          </p:cNvSpPr>
          <p:nvPr>
            <p:ph idx="1"/>
          </p:nvPr>
        </p:nvSpPr>
        <p:spPr>
          <a:xfrm>
            <a:off x="4810259" y="649480"/>
            <a:ext cx="6555347" cy="5546047"/>
          </a:xfrm>
        </p:spPr>
        <p:txBody>
          <a:bodyPr anchor="ctr">
            <a:normAutofit/>
          </a:bodyPr>
          <a:lstStyle/>
          <a:p>
            <a:r>
              <a:rPr lang="en-US" sz="2000" dirty="0"/>
              <a:t>Children act 1989 and 2004</a:t>
            </a:r>
          </a:p>
          <a:p>
            <a:r>
              <a:rPr lang="en-US" sz="2000" dirty="0"/>
              <a:t>Safeguarding vulnerable groups act 2006</a:t>
            </a:r>
          </a:p>
          <a:p>
            <a:r>
              <a:rPr lang="en-US" sz="2000" dirty="0"/>
              <a:t>Children and young people (Scotland) act 2014</a:t>
            </a:r>
          </a:p>
          <a:p>
            <a:endParaRPr lang="en-US" sz="2000" dirty="0"/>
          </a:p>
          <a:p>
            <a:r>
              <a:rPr lang="en-US" sz="2000" dirty="0"/>
              <a:t>Equality act 2010</a:t>
            </a:r>
          </a:p>
          <a:p>
            <a:r>
              <a:rPr lang="en-US" sz="2000" dirty="0"/>
              <a:t>Mental health in schools framework (2020)</a:t>
            </a:r>
          </a:p>
          <a:p>
            <a:endParaRPr lang="en-US" sz="2000" dirty="0"/>
          </a:p>
          <a:p>
            <a:r>
              <a:rPr lang="en-US" sz="2000" dirty="0"/>
              <a:t>The children and young persons (sale of tobacco) act 1993</a:t>
            </a:r>
          </a:p>
          <a:p>
            <a:r>
              <a:rPr lang="en-US" sz="2000" dirty="0"/>
              <a:t>The licensing act 2003</a:t>
            </a:r>
          </a:p>
          <a:p>
            <a:r>
              <a:rPr lang="en-US" sz="2000" dirty="0"/>
              <a:t>The road traffic act 1988 (road safety act 2006)</a:t>
            </a:r>
          </a:p>
          <a:p>
            <a:endParaRPr lang="en-US" sz="2000" dirty="0"/>
          </a:p>
          <a:p>
            <a:r>
              <a:rPr lang="en-US" sz="2000" dirty="0"/>
              <a:t>The online safety bill (2023)</a:t>
            </a:r>
          </a:p>
          <a:p>
            <a:r>
              <a:rPr lang="en-US" sz="2000" dirty="0"/>
              <a:t>Early interventions program</a:t>
            </a:r>
          </a:p>
          <a:p>
            <a:endParaRPr lang="en-US" sz="2000" dirty="0"/>
          </a:p>
        </p:txBody>
      </p:sp>
    </p:spTree>
    <p:extLst>
      <p:ext uri="{BB962C8B-B14F-4D97-AF65-F5344CB8AC3E}">
        <p14:creationId xmlns:p14="http://schemas.microsoft.com/office/powerpoint/2010/main" val="939923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3207FE-81B6-783E-21EE-4A395A1A2394}"/>
              </a:ext>
            </a:extLst>
          </p:cNvPr>
          <p:cNvSpPr>
            <a:spLocks noGrp="1"/>
          </p:cNvSpPr>
          <p:nvPr>
            <p:ph type="title"/>
          </p:nvPr>
        </p:nvSpPr>
        <p:spPr>
          <a:xfrm>
            <a:off x="586478" y="1683756"/>
            <a:ext cx="3115265" cy="2396359"/>
          </a:xfrm>
        </p:spPr>
        <p:txBody>
          <a:bodyPr anchor="b">
            <a:normAutofit/>
          </a:bodyPr>
          <a:lstStyle/>
          <a:p>
            <a:pPr algn="ctr"/>
            <a:r>
              <a:rPr lang="en-US" sz="4000" dirty="0">
                <a:solidFill>
                  <a:srgbClr val="FFFFFF"/>
                </a:solidFill>
              </a:rPr>
              <a:t>Summery</a:t>
            </a:r>
          </a:p>
        </p:txBody>
      </p:sp>
      <p:graphicFrame>
        <p:nvGraphicFramePr>
          <p:cNvPr id="19" name="Content Placeholder 2">
            <a:extLst>
              <a:ext uri="{FF2B5EF4-FFF2-40B4-BE49-F238E27FC236}">
                <a16:creationId xmlns:a16="http://schemas.microsoft.com/office/drawing/2014/main" id="{D4C55C96-DA57-A510-37AE-208FD753050D}"/>
              </a:ext>
            </a:extLst>
          </p:cNvPr>
          <p:cNvGraphicFramePr>
            <a:graphicFrameLocks noGrp="1"/>
          </p:cNvGraphicFramePr>
          <p:nvPr>
            <p:ph idx="1"/>
            <p:extLst>
              <p:ext uri="{D42A27DB-BD31-4B8C-83A1-F6EECF244321}">
                <p14:modId xmlns:p14="http://schemas.microsoft.com/office/powerpoint/2010/main" val="4246380472"/>
              </p:ext>
            </p:extLst>
          </p:nvPr>
        </p:nvGraphicFramePr>
        <p:xfrm>
          <a:off x="4142576" y="10138"/>
          <a:ext cx="7944662" cy="68377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8231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EEBFA4C8-C301-60A7-C96E-E85360F5D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7B81E-3CC3-A2C9-DA3B-263CB2F68A53}"/>
              </a:ext>
            </a:extLst>
          </p:cNvPr>
          <p:cNvSpPr>
            <a:spLocks noGrp="1"/>
          </p:cNvSpPr>
          <p:nvPr>
            <p:ph type="title"/>
          </p:nvPr>
        </p:nvSpPr>
        <p:spPr>
          <a:xfrm>
            <a:off x="761801" y="283714"/>
            <a:ext cx="9906799" cy="1161688"/>
          </a:xfrm>
        </p:spPr>
        <p:txBody>
          <a:bodyPr anchor="ctr">
            <a:normAutofit/>
          </a:bodyPr>
          <a:lstStyle/>
          <a:p>
            <a:r>
              <a:rPr lang="en-US" sz="4000" dirty="0"/>
              <a:t>References</a:t>
            </a:r>
          </a:p>
        </p:txBody>
      </p:sp>
      <p:sp>
        <p:nvSpPr>
          <p:cNvPr id="3" name="Content Placeholder 2">
            <a:extLst>
              <a:ext uri="{FF2B5EF4-FFF2-40B4-BE49-F238E27FC236}">
                <a16:creationId xmlns:a16="http://schemas.microsoft.com/office/drawing/2014/main" id="{432C0E77-B526-47F2-D707-49C7FA3276CC}"/>
              </a:ext>
            </a:extLst>
          </p:cNvPr>
          <p:cNvSpPr>
            <a:spLocks noGrp="1"/>
          </p:cNvSpPr>
          <p:nvPr>
            <p:ph idx="1"/>
          </p:nvPr>
        </p:nvSpPr>
        <p:spPr>
          <a:xfrm>
            <a:off x="578921" y="1637676"/>
            <a:ext cx="11296849" cy="4522761"/>
          </a:xfrm>
        </p:spPr>
        <p:txBody>
          <a:bodyPr anchor="ctr">
            <a:normAutofit fontScale="32500" lnSpcReduction="20000"/>
          </a:bodyPr>
          <a:lstStyle/>
          <a:p>
            <a:pPr marL="457200" indent="-457200">
              <a:buFont typeface="+mj-lt"/>
              <a:buAutoNum type="arabicPeriod"/>
            </a:pPr>
            <a:r>
              <a:rPr lang="en-US" sz="2900" dirty="0"/>
              <a:t>Waiting room, Adolescence, </a:t>
            </a:r>
            <a:r>
              <a:rPr lang="en-US" sz="2900" dirty="0">
                <a:hlinkClick r:id="rId2"/>
              </a:rPr>
              <a:t>https://londonwaitingroom.nhs.uk/adolescence?utm_source=chatgpt.com</a:t>
            </a:r>
            <a:r>
              <a:rPr lang="en-US" sz="2900" dirty="0"/>
              <a:t> (accessed 12</a:t>
            </a:r>
            <a:r>
              <a:rPr lang="en-US" sz="2900" baseline="30000" dirty="0"/>
              <a:t>th</a:t>
            </a:r>
            <a:r>
              <a:rPr lang="en-US" sz="2900" dirty="0"/>
              <a:t> March 2025)</a:t>
            </a:r>
          </a:p>
          <a:p>
            <a:pPr marL="457200" indent="-457200">
              <a:buFont typeface="+mj-lt"/>
              <a:buAutoNum type="arabicPeriod"/>
            </a:pPr>
            <a:r>
              <a:rPr lang="en-US" sz="2900" dirty="0"/>
              <a:t>World health organization (2020), adolescent health and development, </a:t>
            </a:r>
            <a:r>
              <a:rPr lang="en-US" sz="2900" dirty="0">
                <a:hlinkClick r:id="rId3"/>
              </a:rPr>
              <a:t>https://www.who.int/news-room/questions-and-answers/item/adolescent-health-and-development?utm_source=chatgpt.com</a:t>
            </a:r>
            <a:r>
              <a:rPr lang="en-US" sz="2900" dirty="0"/>
              <a:t> (accessed 11</a:t>
            </a:r>
            <a:r>
              <a:rPr lang="en-US" sz="2900" baseline="30000" dirty="0"/>
              <a:t>th</a:t>
            </a:r>
            <a:r>
              <a:rPr lang="en-US" sz="2900" dirty="0"/>
              <a:t> March 2025)</a:t>
            </a:r>
          </a:p>
          <a:p>
            <a:pPr marL="457200" indent="-457200">
              <a:buFont typeface="+mj-lt"/>
              <a:buAutoNum type="arabicPeriod"/>
            </a:pPr>
            <a:r>
              <a:rPr lang="en-US" sz="2900" dirty="0" err="1"/>
              <a:t>Nhs</a:t>
            </a:r>
            <a:r>
              <a:rPr lang="en-US" sz="2900" dirty="0"/>
              <a:t>, adverse childhood experiences (ACEs) and attachment, </a:t>
            </a:r>
            <a:r>
              <a:rPr lang="en-US" sz="2900" dirty="0">
                <a:hlinkClick r:id="rId4"/>
              </a:rPr>
              <a:t>https://mft.nhs.uk/rmch/services/camhs/young-people/adverse-childhood-experiences-aces-and-attachment/?utm_source=chatgpt.com</a:t>
            </a:r>
            <a:r>
              <a:rPr lang="en-US" sz="2900" dirty="0"/>
              <a:t> (accessed 12</a:t>
            </a:r>
            <a:r>
              <a:rPr lang="en-US" sz="2900" baseline="30000" dirty="0"/>
              <a:t>th</a:t>
            </a:r>
            <a:r>
              <a:rPr lang="en-US" sz="2900" dirty="0"/>
              <a:t> March 2025)</a:t>
            </a:r>
          </a:p>
          <a:p>
            <a:pPr marL="457200" indent="-457200">
              <a:buFont typeface="+mj-lt"/>
              <a:buAutoNum type="arabicPeriod"/>
            </a:pPr>
            <a:r>
              <a:rPr lang="en-US" sz="2900" dirty="0"/>
              <a:t>NHS, adverse childhood experiences and the lasting impact, </a:t>
            </a:r>
            <a:r>
              <a:rPr lang="en-US" sz="2900" dirty="0">
                <a:hlinkClick r:id="rId5"/>
              </a:rPr>
              <a:t>https://safeguarding-guide.nhs.uk/context-of-NHS-safeguarding/s2-06/</a:t>
            </a:r>
            <a:r>
              <a:rPr lang="en-US" sz="2900" dirty="0"/>
              <a:t> (accessed 12</a:t>
            </a:r>
            <a:r>
              <a:rPr lang="en-US" sz="2900" baseline="30000" dirty="0"/>
              <a:t>th</a:t>
            </a:r>
            <a:r>
              <a:rPr lang="en-US" sz="2900" dirty="0"/>
              <a:t> March 2025)</a:t>
            </a:r>
          </a:p>
          <a:p>
            <a:pPr marL="457200" indent="-457200">
              <a:buFont typeface="+mj-lt"/>
              <a:buAutoNum type="arabicPeriod"/>
            </a:pPr>
            <a:r>
              <a:rPr lang="en-US" sz="2900" dirty="0" err="1"/>
              <a:t>Legislation.gov.uk</a:t>
            </a:r>
            <a:r>
              <a:rPr lang="en-US" sz="2900" dirty="0"/>
              <a:t>, children Act 1989, </a:t>
            </a:r>
            <a:r>
              <a:rPr lang="en-US" sz="2900" dirty="0">
                <a:hlinkClick r:id="rId6"/>
              </a:rPr>
              <a:t>https://www.legislation.gov.uk/ukpga/1989/41/contents</a:t>
            </a:r>
            <a:r>
              <a:rPr lang="en-US" sz="2900" dirty="0"/>
              <a:t> accessed 11th March 2025)</a:t>
            </a:r>
          </a:p>
          <a:p>
            <a:pPr marL="457200" indent="-457200">
              <a:buFont typeface="+mj-lt"/>
              <a:buAutoNum type="arabicPeriod"/>
            </a:pPr>
            <a:r>
              <a:rPr lang="en-US" sz="2900" dirty="0" err="1"/>
              <a:t>Gov.UK</a:t>
            </a:r>
            <a:r>
              <a:rPr lang="en-US" sz="2900" dirty="0"/>
              <a:t> (2019), health matters: life course approach prevention, </a:t>
            </a:r>
            <a:r>
              <a:rPr lang="en-US" sz="2900" dirty="0">
                <a:hlinkClick r:id="rId7"/>
              </a:rPr>
              <a:t>https://www.gov.uk/government/publications/health-matters-life-course-approach-to-prevention?utm_source=chatgpt.com</a:t>
            </a:r>
            <a:r>
              <a:rPr lang="en-US" sz="2900" dirty="0"/>
              <a:t>  (accessed 11</a:t>
            </a:r>
            <a:r>
              <a:rPr lang="en-US" sz="2900" baseline="30000" dirty="0"/>
              <a:t>th</a:t>
            </a:r>
            <a:r>
              <a:rPr lang="en-US" sz="2900" dirty="0"/>
              <a:t> March 2025)</a:t>
            </a:r>
          </a:p>
          <a:p>
            <a:pPr marL="457200" indent="-457200">
              <a:buFont typeface="+mj-lt"/>
              <a:buAutoNum type="arabicPeriod"/>
            </a:pPr>
            <a:r>
              <a:rPr lang="en-US" sz="2900" dirty="0" err="1"/>
              <a:t>Gov.UK</a:t>
            </a:r>
            <a:r>
              <a:rPr lang="en-US" sz="2900" dirty="0"/>
              <a:t> (2019), health matters: life course approach prevention, </a:t>
            </a:r>
            <a:r>
              <a:rPr lang="en-US" sz="2900" dirty="0">
                <a:hlinkClick r:id="rId7"/>
              </a:rPr>
              <a:t>https://www.gov.uk/government/publications/health-matters-life-course-approach-to-prevention?utm_source=chatgpt.com</a:t>
            </a:r>
            <a:r>
              <a:rPr lang="en-US" sz="2900" dirty="0"/>
              <a:t>  (accessed 12</a:t>
            </a:r>
            <a:r>
              <a:rPr lang="en-US" sz="2900" baseline="30000" dirty="0"/>
              <a:t>th</a:t>
            </a:r>
            <a:r>
              <a:rPr lang="en-US" sz="2900" dirty="0"/>
              <a:t> March 2025)</a:t>
            </a:r>
          </a:p>
          <a:p>
            <a:pPr marL="457200" indent="-457200">
              <a:buFont typeface="+mj-lt"/>
              <a:buAutoNum type="arabicPeriod"/>
            </a:pPr>
            <a:r>
              <a:rPr lang="en-US" sz="2900" dirty="0"/>
              <a:t> the British psychological society (2022), how adverse childhood experiences shape our brains, </a:t>
            </a:r>
            <a:r>
              <a:rPr lang="en-US" sz="2900" dirty="0">
                <a:hlinkClick r:id="rId8"/>
              </a:rPr>
              <a:t>https://www.bps.org.uk/psychologist/how-adverse-childhood-experiences-shape-our-brains?utm_source=chatgpt.com</a:t>
            </a:r>
            <a:r>
              <a:rPr lang="en-US" sz="2900" dirty="0"/>
              <a:t> (accessed 12</a:t>
            </a:r>
            <a:r>
              <a:rPr lang="en-US" sz="2900" baseline="30000" dirty="0"/>
              <a:t>th</a:t>
            </a:r>
            <a:r>
              <a:rPr lang="en-US" sz="2900" dirty="0"/>
              <a:t> March 2025)                                                            </a:t>
            </a:r>
          </a:p>
          <a:p>
            <a:pPr marL="457200" indent="-457200">
              <a:buFont typeface="+mj-lt"/>
              <a:buAutoNum type="arabicPeriod"/>
            </a:pPr>
            <a:r>
              <a:rPr lang="en-US" sz="2900" dirty="0"/>
              <a:t>World health organization(2024), mental health of adolescence, </a:t>
            </a:r>
            <a:r>
              <a:rPr lang="en-US" sz="2900" dirty="0">
                <a:hlinkClick r:id="rId9"/>
              </a:rPr>
              <a:t>https://www.who.int/news-room/fact-sheets/detail/adolescent-mental-health#:~:text=Mental%20health%20promotion%20and%20prevention,adolescents%2C%20particularly%20the%20most%20vulnerable</a:t>
            </a:r>
            <a:r>
              <a:rPr lang="en-US" sz="2900" dirty="0"/>
              <a:t>.                                                                                                                                                                      (accessed 12</a:t>
            </a:r>
            <a:r>
              <a:rPr lang="en-US" sz="2900" baseline="30000" dirty="0"/>
              <a:t>th</a:t>
            </a:r>
            <a:r>
              <a:rPr lang="en-US" sz="2900" dirty="0"/>
              <a:t> March 2025)</a:t>
            </a:r>
          </a:p>
          <a:p>
            <a:pPr marL="457200" indent="-457200">
              <a:buFont typeface="+mj-lt"/>
              <a:buAutoNum type="arabicPeriod"/>
            </a:pPr>
            <a:r>
              <a:rPr lang="en-US" sz="2900" dirty="0"/>
              <a:t>Lumen lifespan development, periods of human development, </a:t>
            </a:r>
            <a:r>
              <a:rPr lang="en-US" sz="2900" dirty="0">
                <a:hlinkClick r:id="rId10"/>
              </a:rPr>
              <a:t>https://courses.lumenlearning.com/wm-lifespandevelopment/chapter/periods-of-human-development/</a:t>
            </a:r>
            <a:r>
              <a:rPr lang="en-US" sz="2900" dirty="0"/>
              <a:t> (accessed 12</a:t>
            </a:r>
            <a:r>
              <a:rPr lang="en-US" sz="2900" baseline="30000" dirty="0"/>
              <a:t>th</a:t>
            </a:r>
            <a:r>
              <a:rPr lang="en-US" sz="2900" dirty="0"/>
              <a:t> March 2025)</a:t>
            </a:r>
          </a:p>
          <a:p>
            <a:pPr marL="457200" indent="-457200">
              <a:buFont typeface="+mj-lt"/>
              <a:buAutoNum type="arabicPeriod"/>
            </a:pPr>
            <a:r>
              <a:rPr lang="en-US" sz="2900" dirty="0" err="1"/>
              <a:t>Neurolaunch</a:t>
            </a:r>
            <a:r>
              <a:rPr lang="en-US" sz="2900" dirty="0"/>
              <a:t> (2024), risky </a:t>
            </a:r>
            <a:r>
              <a:rPr lang="en-US" sz="2900" dirty="0" err="1"/>
              <a:t>behaviour</a:t>
            </a:r>
            <a:r>
              <a:rPr lang="en-US" sz="2900" dirty="0"/>
              <a:t> in adolescence, </a:t>
            </a:r>
            <a:r>
              <a:rPr lang="en-US" sz="2900" dirty="0">
                <a:hlinkClick r:id="rId11"/>
              </a:rPr>
              <a:t>https://neurolaunch.com/risky-behavior-in-adolescence/</a:t>
            </a:r>
            <a:r>
              <a:rPr lang="en-US" sz="2900" dirty="0"/>
              <a:t> (accessed 11</a:t>
            </a:r>
            <a:r>
              <a:rPr lang="en-US" sz="2900" baseline="30000" dirty="0"/>
              <a:t>th</a:t>
            </a:r>
            <a:r>
              <a:rPr lang="en-US" sz="2900" dirty="0"/>
              <a:t> March 2025)</a:t>
            </a:r>
          </a:p>
          <a:p>
            <a:pPr marL="457200" indent="-457200">
              <a:buFont typeface="+mj-lt"/>
              <a:buAutoNum type="arabicPeriod"/>
            </a:pPr>
            <a:r>
              <a:rPr lang="en-US" sz="2900" dirty="0"/>
              <a:t>The wave clinic (2024), trauma, adolescence and the developing brain, </a:t>
            </a:r>
            <a:r>
              <a:rPr lang="en-US" sz="2900" dirty="0">
                <a:hlinkClick r:id="rId12"/>
              </a:rPr>
              <a:t>https://thewaveclinic.com/blog/trauma-adolescence-and-the-developing-brain/</a:t>
            </a:r>
            <a:r>
              <a:rPr lang="en-US" sz="2900" dirty="0"/>
              <a:t> (accessed 11</a:t>
            </a:r>
            <a:r>
              <a:rPr lang="en-US" sz="2900" baseline="30000" dirty="0"/>
              <a:t>th</a:t>
            </a:r>
            <a:r>
              <a:rPr lang="en-US" sz="2900" dirty="0"/>
              <a:t> March 2025)</a:t>
            </a:r>
          </a:p>
          <a:p>
            <a:pPr marL="457200" indent="-457200">
              <a:buFont typeface="+mj-lt"/>
              <a:buAutoNum type="arabicPeriod"/>
            </a:pPr>
            <a:r>
              <a:rPr lang="en-US" sz="2900" dirty="0"/>
              <a:t>Early intervention foundation (2023), why early intervention matters, </a:t>
            </a:r>
            <a:r>
              <a:rPr lang="en-US" sz="2900" dirty="0">
                <a:hlinkClick r:id="rId13"/>
              </a:rPr>
              <a:t>https://www.eif.org.uk/why-it-matters/what-is-early-intervention</a:t>
            </a:r>
            <a:r>
              <a:rPr lang="en-US" sz="2900" dirty="0"/>
              <a:t> (accessed 12th March 2025)</a:t>
            </a:r>
          </a:p>
          <a:p>
            <a:pPr marL="457200" indent="-457200">
              <a:buFont typeface="+mj-lt"/>
              <a:buAutoNum type="arabicPeriod"/>
            </a:pPr>
            <a:r>
              <a:rPr lang="en-US" sz="2900" dirty="0"/>
              <a:t>World health organization, </a:t>
            </a:r>
            <a:r>
              <a:rPr lang="en-GB" sz="2900" b="1" dirty="0">
                <a:latin typeface="Noto Sans" panose="020B0502040504020204" pitchFamily="34" charset="0"/>
              </a:rPr>
              <a:t>working to safeguard the health, well-being and human rights of adolescence, </a:t>
            </a:r>
            <a:r>
              <a:rPr lang="en-US" sz="2900" dirty="0">
                <a:hlinkClick r:id="rId14"/>
              </a:rPr>
              <a:t>https://www.who.int/news/item/11-10-2018-safeguard-the-health-well-being-and-human-rights-of</a:t>
            </a:r>
            <a:r>
              <a:rPr lang="en-US" sz="2900" dirty="0"/>
              <a:t> adolescents#:~:text=To%20meet%20adolescents'%20diverse%20and,to%20WHO%20information%20and%20guidelines. (accessed 12</a:t>
            </a:r>
            <a:r>
              <a:rPr lang="en-US" sz="2900" baseline="30000" dirty="0"/>
              <a:t>th</a:t>
            </a:r>
            <a:r>
              <a:rPr lang="en-US" sz="2900" dirty="0"/>
              <a:t> March 2025)</a:t>
            </a:r>
          </a:p>
          <a:p>
            <a:pPr marL="457200" indent="-457200">
              <a:buFont typeface="+mj-lt"/>
              <a:buAutoNum type="arabicPeriod"/>
            </a:pPr>
            <a:r>
              <a:rPr lang="en-US" sz="2900" dirty="0"/>
              <a:t>Young minds, </a:t>
            </a:r>
            <a:r>
              <a:rPr lang="en-US" sz="2900" dirty="0">
                <a:hlinkClick r:id="rId15"/>
              </a:rPr>
              <a:t>https://www.youngminds.org.uk/?utm_source=chatgpt.com</a:t>
            </a:r>
            <a:r>
              <a:rPr lang="en-US" sz="2900" dirty="0"/>
              <a:t> (accessed 13</a:t>
            </a:r>
            <a:r>
              <a:rPr lang="en-US" sz="2900" baseline="30000" dirty="0"/>
              <a:t>th</a:t>
            </a:r>
            <a:r>
              <a:rPr lang="en-US" sz="2900" dirty="0"/>
              <a:t> March 2025)</a:t>
            </a:r>
          </a:p>
          <a:p>
            <a:pPr marL="457200" indent="-457200">
              <a:buFont typeface="+mj-lt"/>
              <a:buAutoNum type="arabicPeriod"/>
            </a:pPr>
            <a:endParaRPr lang="en-US" sz="2900" dirty="0"/>
          </a:p>
          <a:p>
            <a:pPr marL="0" indent="0">
              <a:buNone/>
            </a:pPr>
            <a:endParaRPr lang="en-US" sz="500" dirty="0"/>
          </a:p>
        </p:txBody>
      </p:sp>
    </p:spTree>
    <p:extLst>
      <p:ext uri="{BB962C8B-B14F-4D97-AF65-F5344CB8AC3E}">
        <p14:creationId xmlns:p14="http://schemas.microsoft.com/office/powerpoint/2010/main" val="2249066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2EE59D-23BE-32B7-5BE3-4944F7714B35}"/>
              </a:ext>
            </a:extLst>
          </p:cNvPr>
          <p:cNvSpPr>
            <a:spLocks noGrp="1"/>
          </p:cNvSpPr>
          <p:nvPr>
            <p:ph type="title"/>
          </p:nvPr>
        </p:nvSpPr>
        <p:spPr>
          <a:xfrm>
            <a:off x="838200" y="365125"/>
            <a:ext cx="10515600" cy="1325563"/>
          </a:xfrm>
        </p:spPr>
        <p:txBody>
          <a:bodyPr>
            <a:normAutofit/>
          </a:bodyPr>
          <a:lstStyle/>
          <a:p>
            <a:r>
              <a:rPr lang="en-US"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463580-3EA5-ABEB-BC48-D637C011D5B0}"/>
              </a:ext>
            </a:extLst>
          </p:cNvPr>
          <p:cNvSpPr>
            <a:spLocks noGrp="1"/>
          </p:cNvSpPr>
          <p:nvPr>
            <p:ph idx="1"/>
          </p:nvPr>
        </p:nvSpPr>
        <p:spPr>
          <a:xfrm>
            <a:off x="838200" y="1929384"/>
            <a:ext cx="10515600" cy="4251960"/>
          </a:xfrm>
        </p:spPr>
        <p:txBody>
          <a:bodyPr>
            <a:normAutofit/>
          </a:bodyPr>
          <a:lstStyle/>
          <a:p>
            <a:endParaRPr lang="en-US" sz="2200" dirty="0"/>
          </a:p>
        </p:txBody>
      </p:sp>
    </p:spTree>
    <p:extLst>
      <p:ext uri="{BB962C8B-B14F-4D97-AF65-F5344CB8AC3E}">
        <p14:creationId xmlns:p14="http://schemas.microsoft.com/office/powerpoint/2010/main" val="34199037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14776</TotalTime>
  <Words>1063</Words>
  <Application>Microsoft Macintosh PowerPoint</Application>
  <PresentationFormat>Widescreen</PresentationFormat>
  <Paragraphs>94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Noto Sans</vt:lpstr>
      <vt:lpstr>Office Theme</vt:lpstr>
      <vt:lpstr>Life course approach</vt:lpstr>
      <vt:lpstr>What is the life course approach?</vt:lpstr>
      <vt:lpstr>Life stages within life course</vt:lpstr>
      <vt:lpstr>Impact on different life stages</vt:lpstr>
      <vt:lpstr>Adolescence</vt:lpstr>
      <vt:lpstr>Challenges</vt:lpstr>
      <vt:lpstr>Impacts</vt:lpstr>
      <vt:lpstr>Interventions</vt:lpstr>
      <vt:lpstr>Policies</vt:lpstr>
      <vt:lpstr>Summery</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Thomas (2407735)</dc:creator>
  <cp:lastModifiedBy>Katie Thomas (2407735)</cp:lastModifiedBy>
  <cp:revision>2</cp:revision>
  <dcterms:created xsi:type="dcterms:W3CDTF">2025-03-04T15:05:22Z</dcterms:created>
  <dcterms:modified xsi:type="dcterms:W3CDTF">2025-03-14T21:22:16Z</dcterms:modified>
</cp:coreProperties>
</file>