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sldIdLst>
    <p:sldId id="258" r:id="rId2"/>
    <p:sldId id="257" r:id="rId3"/>
    <p:sldId id="269" r:id="rId4"/>
    <p:sldId id="260" r:id="rId5"/>
    <p:sldId id="268" r:id="rId6"/>
    <p:sldId id="275" r:id="rId7"/>
    <p:sldId id="276" r:id="rId8"/>
    <p:sldId id="266" r:id="rId9"/>
    <p:sldId id="263" r:id="rId10"/>
    <p:sldId id="273" r:id="rId11"/>
    <p:sldId id="262"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831" autoAdjust="0"/>
    <p:restoredTop sz="81533" autoAdjust="0"/>
  </p:normalViewPr>
  <p:slideViewPr>
    <p:cSldViewPr snapToGrid="0">
      <p:cViewPr varScale="1">
        <p:scale>
          <a:sx n="80" d="100"/>
          <a:sy n="80" d="100"/>
        </p:scale>
        <p:origin x="104"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793EBE3-35B3-482E-BDDD-DA20E139F606}" type="datetimeFigureOut">
              <a:rPr lang="en-GB" smtClean="0"/>
              <a:t>17/03/2023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7D8ABE0-6106-4E29-97BF-105F7F0F28BB}" type="slidenum">
              <a:rPr lang="en-GB" smtClean="0"/>
              <a:t>‹#›</a:t>
            </a:fld>
            <a:endParaRPr lang="en-GB"/>
          </a:p>
        </p:txBody>
      </p:sp>
    </p:spTree>
    <p:extLst>
      <p:ext uri="{BB962C8B-B14F-4D97-AF65-F5344CB8AC3E}">
        <p14:creationId xmlns:p14="http://schemas.microsoft.com/office/powerpoint/2010/main" val="28654301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7D8ABE0-6106-4E29-97BF-105F7F0F28BB}" type="slidenum">
              <a:rPr lang="en-GB" smtClean="0"/>
              <a:t>3</a:t>
            </a:fld>
            <a:endParaRPr lang="en-GB"/>
          </a:p>
        </p:txBody>
      </p:sp>
    </p:spTree>
    <p:extLst>
      <p:ext uri="{BB962C8B-B14F-4D97-AF65-F5344CB8AC3E}">
        <p14:creationId xmlns:p14="http://schemas.microsoft.com/office/powerpoint/2010/main" val="34775886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000000"/>
                </a:solidFill>
                <a:effectLst/>
                <a:latin typeface="Calibri" panose="020F0502020204030204" pitchFamily="34" charset="0"/>
              </a:rPr>
              <a:t>Enterprises owners, especially private one, try to recruit friends, neighbours, or family, someone they can trust, as personal relationship means more than the qualification of the person. As most of the companies in China consider training very important, and allocate a lot of money for this (</a:t>
            </a:r>
            <a:r>
              <a:rPr lang="en-GB" b="0" i="0" u="none" strike="noStrike" dirty="0" err="1">
                <a:solidFill>
                  <a:srgbClr val="000000"/>
                </a:solidFill>
                <a:effectLst/>
                <a:latin typeface="Calibri" panose="020F0502020204030204" pitchFamily="34" charset="0"/>
              </a:rPr>
              <a:t>Shayah</a:t>
            </a:r>
            <a:r>
              <a:rPr lang="en-GB" b="0" i="0" u="none" strike="noStrike" dirty="0">
                <a:solidFill>
                  <a:srgbClr val="000000"/>
                </a:solidFill>
                <a:effectLst/>
                <a:latin typeface="Calibri" panose="020F0502020204030204" pitchFamily="34" charset="0"/>
              </a:rPr>
              <a:t> and Sun, 2018).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1" dirty="0"/>
              <a:t>Performance appraisal is </a:t>
            </a:r>
            <a:r>
              <a:rPr lang="en-GB" sz="1200" dirty="0"/>
              <a:t>significant motivation is offered for the employees to work harder to achieve their performance objectives </a:t>
            </a:r>
            <a:r>
              <a:rPr lang="en-GB" sz="1200" b="1" i="1" dirty="0"/>
              <a:t> </a:t>
            </a:r>
          </a:p>
          <a:p>
            <a:endParaRPr lang="en-GB" dirty="0"/>
          </a:p>
        </p:txBody>
      </p:sp>
      <p:sp>
        <p:nvSpPr>
          <p:cNvPr id="4" name="Slide Number Placeholder 3"/>
          <p:cNvSpPr>
            <a:spLocks noGrp="1"/>
          </p:cNvSpPr>
          <p:nvPr>
            <p:ph type="sldNum" sz="quarter" idx="5"/>
          </p:nvPr>
        </p:nvSpPr>
        <p:spPr/>
        <p:txBody>
          <a:bodyPr/>
          <a:lstStyle/>
          <a:p>
            <a:fld id="{47D8ABE0-6106-4E29-97BF-105F7F0F28BB}" type="slidenum">
              <a:rPr lang="en-GB" smtClean="0"/>
              <a:t>6</a:t>
            </a:fld>
            <a:endParaRPr lang="en-GB"/>
          </a:p>
        </p:txBody>
      </p:sp>
    </p:spTree>
    <p:extLst>
      <p:ext uri="{BB962C8B-B14F-4D97-AF65-F5344CB8AC3E}">
        <p14:creationId xmlns:p14="http://schemas.microsoft.com/office/powerpoint/2010/main" val="26245912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participative leadership style - </a:t>
            </a:r>
            <a:r>
              <a:rPr lang="en-GB" b="0" i="0" dirty="0">
                <a:solidFill>
                  <a:srgbClr val="202124"/>
                </a:solidFill>
                <a:effectLst/>
                <a:latin typeface="Google Sans"/>
              </a:rPr>
              <a:t>Participative leadership is </a:t>
            </a:r>
            <a:r>
              <a:rPr lang="en-GB" b="0" i="0" dirty="0">
                <a:solidFill>
                  <a:srgbClr val="040C28"/>
                </a:solidFill>
                <a:effectLst/>
                <a:latin typeface="Google Sans"/>
              </a:rPr>
              <a:t>a leadership style whereby leaders listen to their employees and involve them in the decision-making process</a:t>
            </a:r>
            <a:r>
              <a:rPr lang="en-GB" b="0" i="0" dirty="0">
                <a:solidFill>
                  <a:srgbClr val="202124"/>
                </a:solidFill>
                <a:effectLst/>
                <a:latin typeface="Google Sans"/>
              </a:rPr>
              <a:t>. </a:t>
            </a:r>
            <a:endParaRPr lang="en-GB" dirty="0"/>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202124"/>
                </a:solidFill>
                <a:effectLst/>
              </a:rPr>
              <a:t>Ethnocentric – </a:t>
            </a:r>
            <a:r>
              <a:rPr lang="en-GB" b="0" i="0" dirty="0">
                <a:solidFill>
                  <a:srgbClr val="FF0000"/>
                </a:solidFill>
                <a:effectLst/>
              </a:rPr>
              <a:t>(</a:t>
            </a:r>
            <a:r>
              <a:rPr lang="en-GB" b="1" i="0" dirty="0">
                <a:solidFill>
                  <a:srgbClr val="FF0000"/>
                </a:solidFill>
                <a:effectLst/>
              </a:rPr>
              <a:t>based on the idea that your own group or culture is better or more important than others</a:t>
            </a:r>
            <a:r>
              <a:rPr lang="en-GB" b="0" i="0" dirty="0">
                <a:solidFill>
                  <a:srgbClr val="FF0000"/>
                </a:solidFill>
                <a:effectLst/>
              </a:rPr>
              <a:t>)</a:t>
            </a:r>
            <a:endParaRPr lang="en-GB" dirty="0">
              <a:solidFill>
                <a:srgbClr val="FF0000"/>
              </a:solidFill>
            </a:endParaRPr>
          </a:p>
          <a:p>
            <a:r>
              <a:rPr lang="en-GB" dirty="0"/>
              <a:t>(The ethnocentric approach to recruitment means that we hire people from our parent country to fill positions all over the world. )</a:t>
            </a:r>
          </a:p>
        </p:txBody>
      </p:sp>
      <p:sp>
        <p:nvSpPr>
          <p:cNvPr id="4" name="Slide Number Placeholder 3"/>
          <p:cNvSpPr>
            <a:spLocks noGrp="1"/>
          </p:cNvSpPr>
          <p:nvPr>
            <p:ph type="sldNum" sz="quarter" idx="5"/>
          </p:nvPr>
        </p:nvSpPr>
        <p:spPr/>
        <p:txBody>
          <a:bodyPr/>
          <a:lstStyle/>
          <a:p>
            <a:fld id="{47D8ABE0-6106-4E29-97BF-105F7F0F28BB}" type="slidenum">
              <a:rPr lang="en-GB" smtClean="0"/>
              <a:t>8</a:t>
            </a:fld>
            <a:endParaRPr lang="en-GB"/>
          </a:p>
        </p:txBody>
      </p:sp>
    </p:spTree>
    <p:extLst>
      <p:ext uri="{BB962C8B-B14F-4D97-AF65-F5344CB8AC3E}">
        <p14:creationId xmlns:p14="http://schemas.microsoft.com/office/powerpoint/2010/main" val="145522464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9DF918-4A16-2D91-8643-02159B03F9F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44D385F-9513-FE7A-F7F4-BBBD593168C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B651BF2-A2C5-1A8D-B7D0-034FADAC5E04}"/>
              </a:ext>
            </a:extLst>
          </p:cNvPr>
          <p:cNvSpPr>
            <a:spLocks noGrp="1"/>
          </p:cNvSpPr>
          <p:nvPr>
            <p:ph type="dt" sz="half" idx="10"/>
          </p:nvPr>
        </p:nvSpPr>
        <p:spPr/>
        <p:txBody>
          <a:bodyPr/>
          <a:lstStyle/>
          <a:p>
            <a:fld id="{55ACF58D-9B39-4C22-AFB4-028204E7381D}" type="datetimeFigureOut">
              <a:rPr lang="en-GB" smtClean="0"/>
              <a:t>17/03/2023</a:t>
            </a:fld>
            <a:endParaRPr lang="en-GB" dirty="0"/>
          </a:p>
        </p:txBody>
      </p:sp>
      <p:sp>
        <p:nvSpPr>
          <p:cNvPr id="5" name="Footer Placeholder 4">
            <a:extLst>
              <a:ext uri="{FF2B5EF4-FFF2-40B4-BE49-F238E27FC236}">
                <a16:creationId xmlns:a16="http://schemas.microsoft.com/office/drawing/2014/main" id="{EB08801B-E177-A671-A62D-A2FB5468324D}"/>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A8DA2F09-96E3-172C-A880-7B7267F5817B}"/>
              </a:ext>
            </a:extLst>
          </p:cNvPr>
          <p:cNvSpPr>
            <a:spLocks noGrp="1"/>
          </p:cNvSpPr>
          <p:nvPr>
            <p:ph type="sldNum" sz="quarter" idx="12"/>
          </p:nvPr>
        </p:nvSpPr>
        <p:spPr/>
        <p:txBody>
          <a:bodyPr/>
          <a:lstStyle/>
          <a:p>
            <a:fld id="{DF930BAC-1BC3-447F-8DD3-F0B3C9C25E51}" type="slidenum">
              <a:rPr lang="en-GB" smtClean="0"/>
              <a:t>‹#›</a:t>
            </a:fld>
            <a:endParaRPr lang="en-GB" dirty="0"/>
          </a:p>
        </p:txBody>
      </p:sp>
    </p:spTree>
    <p:extLst>
      <p:ext uri="{BB962C8B-B14F-4D97-AF65-F5344CB8AC3E}">
        <p14:creationId xmlns:p14="http://schemas.microsoft.com/office/powerpoint/2010/main" val="5312359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237B41-F221-2ACA-AC3D-39B1F71153F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6640236-04A7-BC11-02BA-9D7E15302EA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912ECC9-AC3A-297A-8AA3-FDA92CD2FDD9}"/>
              </a:ext>
            </a:extLst>
          </p:cNvPr>
          <p:cNvSpPr>
            <a:spLocks noGrp="1"/>
          </p:cNvSpPr>
          <p:nvPr>
            <p:ph type="dt" sz="half" idx="10"/>
          </p:nvPr>
        </p:nvSpPr>
        <p:spPr/>
        <p:txBody>
          <a:bodyPr/>
          <a:lstStyle/>
          <a:p>
            <a:fld id="{55ACF58D-9B39-4C22-AFB4-028204E7381D}" type="datetimeFigureOut">
              <a:rPr lang="en-GB" smtClean="0"/>
              <a:t>17/03/2023</a:t>
            </a:fld>
            <a:endParaRPr lang="en-GB" dirty="0"/>
          </a:p>
        </p:txBody>
      </p:sp>
      <p:sp>
        <p:nvSpPr>
          <p:cNvPr id="5" name="Footer Placeholder 4">
            <a:extLst>
              <a:ext uri="{FF2B5EF4-FFF2-40B4-BE49-F238E27FC236}">
                <a16:creationId xmlns:a16="http://schemas.microsoft.com/office/drawing/2014/main" id="{B9F2C860-5D34-66BD-7C3B-8D51D38C797B}"/>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B3902F8D-70CF-4CBD-9046-080677AA0AE1}"/>
              </a:ext>
            </a:extLst>
          </p:cNvPr>
          <p:cNvSpPr>
            <a:spLocks noGrp="1"/>
          </p:cNvSpPr>
          <p:nvPr>
            <p:ph type="sldNum" sz="quarter" idx="12"/>
          </p:nvPr>
        </p:nvSpPr>
        <p:spPr/>
        <p:txBody>
          <a:bodyPr/>
          <a:lstStyle/>
          <a:p>
            <a:fld id="{DF930BAC-1BC3-447F-8DD3-F0B3C9C25E51}" type="slidenum">
              <a:rPr lang="en-GB" smtClean="0"/>
              <a:t>‹#›</a:t>
            </a:fld>
            <a:endParaRPr lang="en-GB" dirty="0"/>
          </a:p>
        </p:txBody>
      </p:sp>
    </p:spTree>
    <p:extLst>
      <p:ext uri="{BB962C8B-B14F-4D97-AF65-F5344CB8AC3E}">
        <p14:creationId xmlns:p14="http://schemas.microsoft.com/office/powerpoint/2010/main" val="41723148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0241B7-03BD-6065-66E7-A50BF1C5C15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8EBA8B8-63BA-94AA-CE5D-5EC8A51772B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F98FF9A-A0FC-4AF6-5B82-491AEE50F987}"/>
              </a:ext>
            </a:extLst>
          </p:cNvPr>
          <p:cNvSpPr>
            <a:spLocks noGrp="1"/>
          </p:cNvSpPr>
          <p:nvPr>
            <p:ph type="dt" sz="half" idx="10"/>
          </p:nvPr>
        </p:nvSpPr>
        <p:spPr/>
        <p:txBody>
          <a:bodyPr/>
          <a:lstStyle/>
          <a:p>
            <a:fld id="{55ACF58D-9B39-4C22-AFB4-028204E7381D}" type="datetimeFigureOut">
              <a:rPr lang="en-GB" smtClean="0"/>
              <a:t>17/03/2023</a:t>
            </a:fld>
            <a:endParaRPr lang="en-GB" dirty="0"/>
          </a:p>
        </p:txBody>
      </p:sp>
      <p:sp>
        <p:nvSpPr>
          <p:cNvPr id="5" name="Footer Placeholder 4">
            <a:extLst>
              <a:ext uri="{FF2B5EF4-FFF2-40B4-BE49-F238E27FC236}">
                <a16:creationId xmlns:a16="http://schemas.microsoft.com/office/drawing/2014/main" id="{CCEE8D29-14F1-5882-BD7E-3F101073BC66}"/>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63195529-77FD-A0F5-99AC-63E420ADE0D5}"/>
              </a:ext>
            </a:extLst>
          </p:cNvPr>
          <p:cNvSpPr>
            <a:spLocks noGrp="1"/>
          </p:cNvSpPr>
          <p:nvPr>
            <p:ph type="sldNum" sz="quarter" idx="12"/>
          </p:nvPr>
        </p:nvSpPr>
        <p:spPr/>
        <p:txBody>
          <a:bodyPr/>
          <a:lstStyle/>
          <a:p>
            <a:fld id="{DF930BAC-1BC3-447F-8DD3-F0B3C9C25E51}" type="slidenum">
              <a:rPr lang="en-GB" smtClean="0"/>
              <a:t>‹#›</a:t>
            </a:fld>
            <a:endParaRPr lang="en-GB" dirty="0"/>
          </a:p>
        </p:txBody>
      </p:sp>
    </p:spTree>
    <p:extLst>
      <p:ext uri="{BB962C8B-B14F-4D97-AF65-F5344CB8AC3E}">
        <p14:creationId xmlns:p14="http://schemas.microsoft.com/office/powerpoint/2010/main" val="32845172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1031C0-3DE6-83BC-B425-1042DCBC932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30A2B2F-39E9-90E9-E0CC-8E27C638D98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AD1FCE8-7723-0F54-3521-342730B9A20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0A0AEBE-62F8-2522-B751-DE4BD49BD20C}"/>
              </a:ext>
            </a:extLst>
          </p:cNvPr>
          <p:cNvSpPr>
            <a:spLocks noGrp="1"/>
          </p:cNvSpPr>
          <p:nvPr>
            <p:ph type="dt" sz="half" idx="10"/>
          </p:nvPr>
        </p:nvSpPr>
        <p:spPr/>
        <p:txBody>
          <a:bodyPr/>
          <a:lstStyle/>
          <a:p>
            <a:fld id="{55ACF58D-9B39-4C22-AFB4-028204E7381D}" type="datetimeFigureOut">
              <a:rPr lang="en-GB" smtClean="0"/>
              <a:t>17/03/2023</a:t>
            </a:fld>
            <a:endParaRPr lang="en-GB" dirty="0"/>
          </a:p>
        </p:txBody>
      </p:sp>
      <p:sp>
        <p:nvSpPr>
          <p:cNvPr id="6" name="Footer Placeholder 5">
            <a:extLst>
              <a:ext uri="{FF2B5EF4-FFF2-40B4-BE49-F238E27FC236}">
                <a16:creationId xmlns:a16="http://schemas.microsoft.com/office/drawing/2014/main" id="{CA263673-109D-CC55-E1EE-30B0AB0125A9}"/>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59E5C442-4998-0462-FE5A-24651CFD14C9}"/>
              </a:ext>
            </a:extLst>
          </p:cNvPr>
          <p:cNvSpPr>
            <a:spLocks noGrp="1"/>
          </p:cNvSpPr>
          <p:nvPr>
            <p:ph type="sldNum" sz="quarter" idx="12"/>
          </p:nvPr>
        </p:nvSpPr>
        <p:spPr/>
        <p:txBody>
          <a:bodyPr/>
          <a:lstStyle/>
          <a:p>
            <a:fld id="{DF930BAC-1BC3-447F-8DD3-F0B3C9C25E51}" type="slidenum">
              <a:rPr lang="en-GB" smtClean="0"/>
              <a:t>‹#›</a:t>
            </a:fld>
            <a:endParaRPr lang="en-GB" dirty="0"/>
          </a:p>
        </p:txBody>
      </p:sp>
    </p:spTree>
    <p:extLst>
      <p:ext uri="{BB962C8B-B14F-4D97-AF65-F5344CB8AC3E}">
        <p14:creationId xmlns:p14="http://schemas.microsoft.com/office/powerpoint/2010/main" val="6169163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41D713-9FBA-49F7-A16E-07A1A08B939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605A94A-C579-F377-05B5-982434C69AA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FE58F3A-37DC-53C6-24E3-A25E736B83E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F8F77F4-7708-7E80-8EAA-C26E20C8340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5497204-FBF9-526B-2402-8C532DD67A4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957C597-87C8-D265-810A-9E201CA35DC7}"/>
              </a:ext>
            </a:extLst>
          </p:cNvPr>
          <p:cNvSpPr>
            <a:spLocks noGrp="1"/>
          </p:cNvSpPr>
          <p:nvPr>
            <p:ph type="dt" sz="half" idx="10"/>
          </p:nvPr>
        </p:nvSpPr>
        <p:spPr/>
        <p:txBody>
          <a:bodyPr/>
          <a:lstStyle/>
          <a:p>
            <a:fld id="{55ACF58D-9B39-4C22-AFB4-028204E7381D}" type="datetimeFigureOut">
              <a:rPr lang="en-GB" smtClean="0"/>
              <a:t>17/03/2023</a:t>
            </a:fld>
            <a:endParaRPr lang="en-GB" dirty="0"/>
          </a:p>
        </p:txBody>
      </p:sp>
      <p:sp>
        <p:nvSpPr>
          <p:cNvPr id="8" name="Footer Placeholder 7">
            <a:extLst>
              <a:ext uri="{FF2B5EF4-FFF2-40B4-BE49-F238E27FC236}">
                <a16:creationId xmlns:a16="http://schemas.microsoft.com/office/drawing/2014/main" id="{08A1E9BB-7E10-86DB-83DC-F9F14385086B}"/>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10F3ADEB-EC3E-9746-F523-3EF4E3E2965A}"/>
              </a:ext>
            </a:extLst>
          </p:cNvPr>
          <p:cNvSpPr>
            <a:spLocks noGrp="1"/>
          </p:cNvSpPr>
          <p:nvPr>
            <p:ph type="sldNum" sz="quarter" idx="12"/>
          </p:nvPr>
        </p:nvSpPr>
        <p:spPr/>
        <p:txBody>
          <a:bodyPr/>
          <a:lstStyle/>
          <a:p>
            <a:fld id="{DF930BAC-1BC3-447F-8DD3-F0B3C9C25E51}" type="slidenum">
              <a:rPr lang="en-GB" smtClean="0"/>
              <a:t>‹#›</a:t>
            </a:fld>
            <a:endParaRPr lang="en-GB" dirty="0"/>
          </a:p>
        </p:txBody>
      </p:sp>
    </p:spTree>
    <p:extLst>
      <p:ext uri="{BB962C8B-B14F-4D97-AF65-F5344CB8AC3E}">
        <p14:creationId xmlns:p14="http://schemas.microsoft.com/office/powerpoint/2010/main" val="7515935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18245A-5EA9-57F8-E0E5-0364D60FEB2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32E57C4-2270-6226-349D-FEEE841FDA13}"/>
              </a:ext>
            </a:extLst>
          </p:cNvPr>
          <p:cNvSpPr>
            <a:spLocks noGrp="1"/>
          </p:cNvSpPr>
          <p:nvPr>
            <p:ph type="dt" sz="half" idx="10"/>
          </p:nvPr>
        </p:nvSpPr>
        <p:spPr/>
        <p:txBody>
          <a:bodyPr/>
          <a:lstStyle/>
          <a:p>
            <a:fld id="{55ACF58D-9B39-4C22-AFB4-028204E7381D}" type="datetimeFigureOut">
              <a:rPr lang="en-GB" smtClean="0"/>
              <a:t>17/03/2023</a:t>
            </a:fld>
            <a:endParaRPr lang="en-GB" dirty="0"/>
          </a:p>
        </p:txBody>
      </p:sp>
      <p:sp>
        <p:nvSpPr>
          <p:cNvPr id="4" name="Footer Placeholder 3">
            <a:extLst>
              <a:ext uri="{FF2B5EF4-FFF2-40B4-BE49-F238E27FC236}">
                <a16:creationId xmlns:a16="http://schemas.microsoft.com/office/drawing/2014/main" id="{2B3575F5-6D1F-5A49-1143-006300596399}"/>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1FD25B18-86A7-7B06-364B-0A79F78D37B2}"/>
              </a:ext>
            </a:extLst>
          </p:cNvPr>
          <p:cNvSpPr>
            <a:spLocks noGrp="1"/>
          </p:cNvSpPr>
          <p:nvPr>
            <p:ph type="sldNum" sz="quarter" idx="12"/>
          </p:nvPr>
        </p:nvSpPr>
        <p:spPr/>
        <p:txBody>
          <a:bodyPr/>
          <a:lstStyle/>
          <a:p>
            <a:fld id="{DF930BAC-1BC3-447F-8DD3-F0B3C9C25E51}" type="slidenum">
              <a:rPr lang="en-GB" smtClean="0"/>
              <a:t>‹#›</a:t>
            </a:fld>
            <a:endParaRPr lang="en-GB" dirty="0"/>
          </a:p>
        </p:txBody>
      </p:sp>
    </p:spTree>
    <p:extLst>
      <p:ext uri="{BB962C8B-B14F-4D97-AF65-F5344CB8AC3E}">
        <p14:creationId xmlns:p14="http://schemas.microsoft.com/office/powerpoint/2010/main" val="3662930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9E1589-DC76-51F3-2F40-85F91CB971C8}"/>
              </a:ext>
            </a:extLst>
          </p:cNvPr>
          <p:cNvSpPr>
            <a:spLocks noGrp="1"/>
          </p:cNvSpPr>
          <p:nvPr>
            <p:ph type="dt" sz="half" idx="10"/>
          </p:nvPr>
        </p:nvSpPr>
        <p:spPr/>
        <p:txBody>
          <a:bodyPr/>
          <a:lstStyle/>
          <a:p>
            <a:fld id="{55ACF58D-9B39-4C22-AFB4-028204E7381D}" type="datetimeFigureOut">
              <a:rPr lang="en-GB" smtClean="0"/>
              <a:t>17/03/2023</a:t>
            </a:fld>
            <a:endParaRPr lang="en-GB" dirty="0"/>
          </a:p>
        </p:txBody>
      </p:sp>
      <p:sp>
        <p:nvSpPr>
          <p:cNvPr id="3" name="Footer Placeholder 2">
            <a:extLst>
              <a:ext uri="{FF2B5EF4-FFF2-40B4-BE49-F238E27FC236}">
                <a16:creationId xmlns:a16="http://schemas.microsoft.com/office/drawing/2014/main" id="{92A5A393-7044-82C0-67D8-C74524EBB846}"/>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D789F994-9A0F-E6BD-A19C-663940A85759}"/>
              </a:ext>
            </a:extLst>
          </p:cNvPr>
          <p:cNvSpPr>
            <a:spLocks noGrp="1"/>
          </p:cNvSpPr>
          <p:nvPr>
            <p:ph type="sldNum" sz="quarter" idx="12"/>
          </p:nvPr>
        </p:nvSpPr>
        <p:spPr/>
        <p:txBody>
          <a:bodyPr/>
          <a:lstStyle/>
          <a:p>
            <a:fld id="{DF930BAC-1BC3-447F-8DD3-F0B3C9C25E51}" type="slidenum">
              <a:rPr lang="en-GB" smtClean="0"/>
              <a:t>‹#›</a:t>
            </a:fld>
            <a:endParaRPr lang="en-GB" dirty="0"/>
          </a:p>
        </p:txBody>
      </p:sp>
    </p:spTree>
    <p:extLst>
      <p:ext uri="{BB962C8B-B14F-4D97-AF65-F5344CB8AC3E}">
        <p14:creationId xmlns:p14="http://schemas.microsoft.com/office/powerpoint/2010/main" val="5490510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D24676-6788-874C-4BA9-BF0A882B1C4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A960C5A-14D3-7A1D-55CB-FD72F946F25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21DDACD-EF72-2546-703D-996CCF4C8E3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0800EE9-A188-BB66-69DA-146140698136}"/>
              </a:ext>
            </a:extLst>
          </p:cNvPr>
          <p:cNvSpPr>
            <a:spLocks noGrp="1"/>
          </p:cNvSpPr>
          <p:nvPr>
            <p:ph type="dt" sz="half" idx="10"/>
          </p:nvPr>
        </p:nvSpPr>
        <p:spPr/>
        <p:txBody>
          <a:bodyPr/>
          <a:lstStyle/>
          <a:p>
            <a:fld id="{55ACF58D-9B39-4C22-AFB4-028204E7381D}" type="datetimeFigureOut">
              <a:rPr lang="en-GB" smtClean="0"/>
              <a:t>17/03/2023</a:t>
            </a:fld>
            <a:endParaRPr lang="en-GB" dirty="0"/>
          </a:p>
        </p:txBody>
      </p:sp>
      <p:sp>
        <p:nvSpPr>
          <p:cNvPr id="6" name="Footer Placeholder 5">
            <a:extLst>
              <a:ext uri="{FF2B5EF4-FFF2-40B4-BE49-F238E27FC236}">
                <a16:creationId xmlns:a16="http://schemas.microsoft.com/office/drawing/2014/main" id="{05D59D5F-9C62-22A8-41A8-00EDC667DA41}"/>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56B8FA54-BFF8-6833-83F2-21A282C19FD0}"/>
              </a:ext>
            </a:extLst>
          </p:cNvPr>
          <p:cNvSpPr>
            <a:spLocks noGrp="1"/>
          </p:cNvSpPr>
          <p:nvPr>
            <p:ph type="sldNum" sz="quarter" idx="12"/>
          </p:nvPr>
        </p:nvSpPr>
        <p:spPr/>
        <p:txBody>
          <a:bodyPr/>
          <a:lstStyle/>
          <a:p>
            <a:fld id="{DF930BAC-1BC3-447F-8DD3-F0B3C9C25E51}" type="slidenum">
              <a:rPr lang="en-GB" smtClean="0"/>
              <a:t>‹#›</a:t>
            </a:fld>
            <a:endParaRPr lang="en-GB" dirty="0"/>
          </a:p>
        </p:txBody>
      </p:sp>
    </p:spTree>
    <p:extLst>
      <p:ext uri="{BB962C8B-B14F-4D97-AF65-F5344CB8AC3E}">
        <p14:creationId xmlns:p14="http://schemas.microsoft.com/office/powerpoint/2010/main" val="41628569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4AD7EF-4B57-98CD-7FC9-7A9EF22D0DF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3DE56B1-B1D3-FAA4-8FAA-BAD717C1D8E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7AA9741A-792E-D202-9D99-80B19AF8DF5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CDE4604-F3B9-1351-456A-B2F7F87C036A}"/>
              </a:ext>
            </a:extLst>
          </p:cNvPr>
          <p:cNvSpPr>
            <a:spLocks noGrp="1"/>
          </p:cNvSpPr>
          <p:nvPr>
            <p:ph type="dt" sz="half" idx="10"/>
          </p:nvPr>
        </p:nvSpPr>
        <p:spPr/>
        <p:txBody>
          <a:bodyPr/>
          <a:lstStyle/>
          <a:p>
            <a:fld id="{55ACF58D-9B39-4C22-AFB4-028204E7381D}" type="datetimeFigureOut">
              <a:rPr lang="en-GB" smtClean="0"/>
              <a:t>17/03/2023</a:t>
            </a:fld>
            <a:endParaRPr lang="en-GB" dirty="0"/>
          </a:p>
        </p:txBody>
      </p:sp>
      <p:sp>
        <p:nvSpPr>
          <p:cNvPr id="6" name="Footer Placeholder 5">
            <a:extLst>
              <a:ext uri="{FF2B5EF4-FFF2-40B4-BE49-F238E27FC236}">
                <a16:creationId xmlns:a16="http://schemas.microsoft.com/office/drawing/2014/main" id="{BC7D778F-FB56-B9D7-327B-691EE38FCAAD}"/>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F1F5BA26-0D46-584D-AC0C-9E5F5C825981}"/>
              </a:ext>
            </a:extLst>
          </p:cNvPr>
          <p:cNvSpPr>
            <a:spLocks noGrp="1"/>
          </p:cNvSpPr>
          <p:nvPr>
            <p:ph type="sldNum" sz="quarter" idx="12"/>
          </p:nvPr>
        </p:nvSpPr>
        <p:spPr/>
        <p:txBody>
          <a:bodyPr/>
          <a:lstStyle/>
          <a:p>
            <a:fld id="{DF930BAC-1BC3-447F-8DD3-F0B3C9C25E51}" type="slidenum">
              <a:rPr lang="en-GB" smtClean="0"/>
              <a:t>‹#›</a:t>
            </a:fld>
            <a:endParaRPr lang="en-GB" dirty="0"/>
          </a:p>
        </p:txBody>
      </p:sp>
    </p:spTree>
    <p:extLst>
      <p:ext uri="{BB962C8B-B14F-4D97-AF65-F5344CB8AC3E}">
        <p14:creationId xmlns:p14="http://schemas.microsoft.com/office/powerpoint/2010/main" val="34468920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7B2687-5607-23B4-8F7D-E9AA7E89050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C677E99-436D-3DC4-7C3C-39BB4508FA8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65278D4-4619-582C-B365-06786C9BDF53}"/>
              </a:ext>
            </a:extLst>
          </p:cNvPr>
          <p:cNvSpPr>
            <a:spLocks noGrp="1"/>
          </p:cNvSpPr>
          <p:nvPr>
            <p:ph type="dt" sz="half" idx="10"/>
          </p:nvPr>
        </p:nvSpPr>
        <p:spPr/>
        <p:txBody>
          <a:bodyPr/>
          <a:lstStyle/>
          <a:p>
            <a:fld id="{55ACF58D-9B39-4C22-AFB4-028204E7381D}" type="datetimeFigureOut">
              <a:rPr lang="en-GB" smtClean="0"/>
              <a:t>17/03/2023</a:t>
            </a:fld>
            <a:endParaRPr lang="en-GB" dirty="0"/>
          </a:p>
        </p:txBody>
      </p:sp>
      <p:sp>
        <p:nvSpPr>
          <p:cNvPr id="5" name="Footer Placeholder 4">
            <a:extLst>
              <a:ext uri="{FF2B5EF4-FFF2-40B4-BE49-F238E27FC236}">
                <a16:creationId xmlns:a16="http://schemas.microsoft.com/office/drawing/2014/main" id="{C5E68FF4-5908-D336-560C-2E1A6483C1FC}"/>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8F96AC50-E860-9F76-CD0E-921EBD5FF5E9}"/>
              </a:ext>
            </a:extLst>
          </p:cNvPr>
          <p:cNvSpPr>
            <a:spLocks noGrp="1"/>
          </p:cNvSpPr>
          <p:nvPr>
            <p:ph type="sldNum" sz="quarter" idx="12"/>
          </p:nvPr>
        </p:nvSpPr>
        <p:spPr/>
        <p:txBody>
          <a:bodyPr/>
          <a:lstStyle/>
          <a:p>
            <a:fld id="{DF930BAC-1BC3-447F-8DD3-F0B3C9C25E51}" type="slidenum">
              <a:rPr lang="en-GB" smtClean="0"/>
              <a:t>‹#›</a:t>
            </a:fld>
            <a:endParaRPr lang="en-GB" dirty="0"/>
          </a:p>
        </p:txBody>
      </p:sp>
    </p:spTree>
    <p:extLst>
      <p:ext uri="{BB962C8B-B14F-4D97-AF65-F5344CB8AC3E}">
        <p14:creationId xmlns:p14="http://schemas.microsoft.com/office/powerpoint/2010/main" val="22666720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E991A18-88B4-86F3-B545-F76BFE1B13F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D9FB5F5-FB59-8585-D6A8-29D3BB6CB97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E72CB3-3469-1629-6FF0-4FB53D838B2F}"/>
              </a:ext>
            </a:extLst>
          </p:cNvPr>
          <p:cNvSpPr>
            <a:spLocks noGrp="1"/>
          </p:cNvSpPr>
          <p:nvPr>
            <p:ph type="dt" sz="half" idx="10"/>
          </p:nvPr>
        </p:nvSpPr>
        <p:spPr/>
        <p:txBody>
          <a:bodyPr/>
          <a:lstStyle/>
          <a:p>
            <a:fld id="{55ACF58D-9B39-4C22-AFB4-028204E7381D}" type="datetimeFigureOut">
              <a:rPr lang="en-GB" smtClean="0"/>
              <a:t>17/03/2023</a:t>
            </a:fld>
            <a:endParaRPr lang="en-GB" dirty="0"/>
          </a:p>
        </p:txBody>
      </p:sp>
      <p:sp>
        <p:nvSpPr>
          <p:cNvPr id="5" name="Footer Placeholder 4">
            <a:extLst>
              <a:ext uri="{FF2B5EF4-FFF2-40B4-BE49-F238E27FC236}">
                <a16:creationId xmlns:a16="http://schemas.microsoft.com/office/drawing/2014/main" id="{F52B430B-080E-EC38-B9E6-3AE03E4CCBA5}"/>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2CDD8C8B-9BA8-7A57-FAD4-C172BD3E7941}"/>
              </a:ext>
            </a:extLst>
          </p:cNvPr>
          <p:cNvSpPr>
            <a:spLocks noGrp="1"/>
          </p:cNvSpPr>
          <p:nvPr>
            <p:ph type="sldNum" sz="quarter" idx="12"/>
          </p:nvPr>
        </p:nvSpPr>
        <p:spPr/>
        <p:txBody>
          <a:bodyPr/>
          <a:lstStyle/>
          <a:p>
            <a:fld id="{DF930BAC-1BC3-447F-8DD3-F0B3C9C25E51}" type="slidenum">
              <a:rPr lang="en-GB" smtClean="0"/>
              <a:t>‹#›</a:t>
            </a:fld>
            <a:endParaRPr lang="en-GB" dirty="0"/>
          </a:p>
        </p:txBody>
      </p:sp>
    </p:spTree>
    <p:extLst>
      <p:ext uri="{BB962C8B-B14F-4D97-AF65-F5344CB8AC3E}">
        <p14:creationId xmlns:p14="http://schemas.microsoft.com/office/powerpoint/2010/main" val="26445166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FEAA995-69F7-1FD2-D21C-BCFEA5C047A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5D54157-4841-2807-B957-2CE08792659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12D3956-A0AA-DF94-9692-B5E707A5B2A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5ACF58D-9B39-4C22-AFB4-028204E7381D}" type="datetimeFigureOut">
              <a:rPr lang="en-GB" smtClean="0"/>
              <a:t>17/03/2023</a:t>
            </a:fld>
            <a:endParaRPr lang="en-GB" dirty="0"/>
          </a:p>
        </p:txBody>
      </p:sp>
      <p:sp>
        <p:nvSpPr>
          <p:cNvPr id="5" name="Footer Placeholder 4">
            <a:extLst>
              <a:ext uri="{FF2B5EF4-FFF2-40B4-BE49-F238E27FC236}">
                <a16:creationId xmlns:a16="http://schemas.microsoft.com/office/drawing/2014/main" id="{DFAE3098-1ED9-A3B8-9095-09963CB2359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6257F9EA-C8F5-80AB-5B53-D340CB19996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F930BAC-1BC3-447F-8DD3-F0B3C9C25E51}" type="slidenum">
              <a:rPr lang="en-GB" smtClean="0"/>
              <a:t>‹#›</a:t>
            </a:fld>
            <a:endParaRPr lang="en-GB" dirty="0"/>
          </a:p>
        </p:txBody>
      </p:sp>
    </p:spTree>
    <p:extLst>
      <p:ext uri="{BB962C8B-B14F-4D97-AF65-F5344CB8AC3E}">
        <p14:creationId xmlns:p14="http://schemas.microsoft.com/office/powerpoint/2010/main" val="216882212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537B233-9CDD-4A90-AABB-A8963DEE4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Tw Cen MT" panose="020B0602020104020603"/>
              <a:ea typeface="+mn-ea"/>
              <a:cs typeface="+mn-cs"/>
            </a:endParaRPr>
          </a:p>
        </p:txBody>
      </p:sp>
      <p:sp>
        <p:nvSpPr>
          <p:cNvPr id="2" name="Title 1">
            <a:extLst>
              <a:ext uri="{FF2B5EF4-FFF2-40B4-BE49-F238E27FC236}">
                <a16:creationId xmlns:a16="http://schemas.microsoft.com/office/drawing/2014/main" id="{7A9080A6-2E15-161E-9AC5-2DADF1674B01}"/>
              </a:ext>
            </a:extLst>
          </p:cNvPr>
          <p:cNvSpPr>
            <a:spLocks noGrp="1"/>
          </p:cNvSpPr>
          <p:nvPr>
            <p:ph type="title"/>
          </p:nvPr>
        </p:nvSpPr>
        <p:spPr>
          <a:xfrm>
            <a:off x="7827793" y="1506613"/>
            <a:ext cx="4154276" cy="3588173"/>
          </a:xfrm>
        </p:spPr>
        <p:txBody>
          <a:bodyPr vert="horz" lIns="91440" tIns="45720" rIns="91440" bIns="45720" rtlCol="0" anchor="b">
            <a:normAutofit/>
          </a:bodyPr>
          <a:lstStyle/>
          <a:p>
            <a:pPr>
              <a:lnSpc>
                <a:spcPct val="150000"/>
              </a:lnSpc>
            </a:pPr>
            <a:r>
              <a:rPr lang="en-US" sz="2100" kern="1200" dirty="0">
                <a:solidFill>
                  <a:schemeClr val="tx1"/>
                </a:solidFill>
                <a:effectLst/>
                <a:latin typeface="+mj-lt"/>
                <a:ea typeface="+mj-ea"/>
                <a:cs typeface="+mj-cs"/>
              </a:rPr>
              <a:t>Module: Developing Relationships and Workplace Achievement </a:t>
            </a:r>
            <a:br>
              <a:rPr lang="en-US" sz="2100" kern="1200" dirty="0">
                <a:solidFill>
                  <a:schemeClr val="tx1"/>
                </a:solidFill>
                <a:effectLst/>
                <a:latin typeface="+mj-lt"/>
                <a:ea typeface="+mj-ea"/>
                <a:cs typeface="+mj-cs"/>
              </a:rPr>
            </a:br>
            <a:r>
              <a:rPr lang="en-US" sz="2100" kern="1200" dirty="0">
                <a:solidFill>
                  <a:schemeClr val="tx1"/>
                </a:solidFill>
                <a:effectLst/>
                <a:latin typeface="+mj-lt"/>
                <a:ea typeface="+mj-ea"/>
                <a:cs typeface="+mj-cs"/>
              </a:rPr>
              <a:t>Module code: BMSW5102</a:t>
            </a:r>
            <a:br>
              <a:rPr lang="en-US" sz="2100" kern="1200" dirty="0">
                <a:solidFill>
                  <a:schemeClr val="tx1"/>
                </a:solidFill>
                <a:effectLst/>
                <a:latin typeface="+mj-lt"/>
                <a:ea typeface="+mj-ea"/>
                <a:cs typeface="+mj-cs"/>
              </a:rPr>
            </a:br>
            <a:r>
              <a:rPr lang="en-US" sz="2100" kern="1200" dirty="0">
                <a:solidFill>
                  <a:schemeClr val="tx1"/>
                </a:solidFill>
                <a:effectLst/>
                <a:latin typeface="+mj-lt"/>
                <a:ea typeface="+mj-ea"/>
                <a:cs typeface="+mj-cs"/>
              </a:rPr>
              <a:t>Student Name: </a:t>
            </a:r>
            <a:r>
              <a:rPr lang="en-US" sz="2100" kern="1200" dirty="0" err="1">
                <a:solidFill>
                  <a:schemeClr val="tx1"/>
                </a:solidFill>
                <a:effectLst/>
                <a:latin typeface="+mj-lt"/>
                <a:ea typeface="+mj-ea"/>
                <a:cs typeface="+mj-cs"/>
              </a:rPr>
              <a:t>Vasilica</a:t>
            </a:r>
            <a:r>
              <a:rPr lang="en-US" sz="2100" kern="1200" dirty="0">
                <a:solidFill>
                  <a:schemeClr val="tx1"/>
                </a:solidFill>
                <a:effectLst/>
                <a:latin typeface="+mj-lt"/>
                <a:ea typeface="+mj-ea"/>
                <a:cs typeface="+mj-cs"/>
              </a:rPr>
              <a:t> </a:t>
            </a:r>
            <a:r>
              <a:rPr lang="en-US" sz="2100" kern="1200" dirty="0" err="1">
                <a:solidFill>
                  <a:schemeClr val="tx1"/>
                </a:solidFill>
                <a:effectLst/>
                <a:latin typeface="+mj-lt"/>
                <a:ea typeface="+mj-ea"/>
                <a:cs typeface="+mj-cs"/>
              </a:rPr>
              <a:t>Madalin</a:t>
            </a:r>
            <a:r>
              <a:rPr lang="en-US" sz="2100" kern="1200" dirty="0">
                <a:solidFill>
                  <a:schemeClr val="tx1"/>
                </a:solidFill>
                <a:effectLst/>
                <a:latin typeface="+mj-lt"/>
                <a:ea typeface="+mj-ea"/>
                <a:cs typeface="+mj-cs"/>
              </a:rPr>
              <a:t> </a:t>
            </a:r>
            <a:r>
              <a:rPr lang="en-US" sz="2100" kern="1200" dirty="0" err="1">
                <a:solidFill>
                  <a:schemeClr val="tx1"/>
                </a:solidFill>
                <a:effectLst/>
                <a:latin typeface="+mj-lt"/>
                <a:ea typeface="+mj-ea"/>
                <a:cs typeface="+mj-cs"/>
              </a:rPr>
              <a:t>Iliuta</a:t>
            </a:r>
            <a:br>
              <a:rPr lang="en-US" sz="2100" kern="1200" dirty="0">
                <a:solidFill>
                  <a:schemeClr val="tx1"/>
                </a:solidFill>
                <a:effectLst/>
                <a:latin typeface="+mj-lt"/>
                <a:ea typeface="+mj-ea"/>
                <a:cs typeface="+mj-cs"/>
              </a:rPr>
            </a:br>
            <a:r>
              <a:rPr lang="en-US" sz="2100" kern="1200" dirty="0">
                <a:solidFill>
                  <a:schemeClr val="tx1"/>
                </a:solidFill>
                <a:effectLst/>
                <a:latin typeface="+mj-lt"/>
                <a:ea typeface="+mj-ea"/>
                <a:cs typeface="+mj-cs"/>
              </a:rPr>
              <a:t>Student ID: 2007277</a:t>
            </a:r>
            <a:br>
              <a:rPr lang="en-US" sz="2100" kern="1200" dirty="0">
                <a:solidFill>
                  <a:schemeClr val="tx1"/>
                </a:solidFill>
                <a:effectLst/>
                <a:latin typeface="+mj-lt"/>
                <a:ea typeface="+mj-ea"/>
                <a:cs typeface="+mj-cs"/>
              </a:rPr>
            </a:br>
            <a:r>
              <a:rPr lang="en-US" sz="2100" kern="1200" dirty="0">
                <a:solidFill>
                  <a:schemeClr val="tx1"/>
                </a:solidFill>
                <a:effectLst/>
                <a:latin typeface="+mj-lt"/>
                <a:ea typeface="+mj-ea"/>
                <a:cs typeface="+mj-cs"/>
              </a:rPr>
              <a:t>Lecturer’s name: Zahra </a:t>
            </a:r>
            <a:r>
              <a:rPr lang="en-US" sz="2100" kern="1200" dirty="0" err="1">
                <a:solidFill>
                  <a:schemeClr val="tx1"/>
                </a:solidFill>
                <a:effectLst/>
                <a:latin typeface="+mj-lt"/>
                <a:ea typeface="+mj-ea"/>
                <a:cs typeface="+mj-cs"/>
              </a:rPr>
              <a:t>Mohammadnazari</a:t>
            </a:r>
            <a:endParaRPr lang="en-US" sz="2100" kern="1200" dirty="0">
              <a:solidFill>
                <a:schemeClr val="tx1"/>
              </a:solidFill>
              <a:latin typeface="+mj-lt"/>
              <a:ea typeface="+mj-ea"/>
              <a:cs typeface="+mj-cs"/>
            </a:endParaRPr>
          </a:p>
        </p:txBody>
      </p:sp>
      <p:pic>
        <p:nvPicPr>
          <p:cNvPr id="4" name="Content Placeholder 3">
            <a:extLst>
              <a:ext uri="{FF2B5EF4-FFF2-40B4-BE49-F238E27FC236}">
                <a16:creationId xmlns:a16="http://schemas.microsoft.com/office/drawing/2014/main" id="{5BE98E35-71FE-7C75-C83E-69AB2DC9B6B7}"/>
              </a:ext>
            </a:extLst>
          </p:cNvPr>
          <p:cNvPicPr>
            <a:picLocks noGrp="1" noChangeAspect="1"/>
          </p:cNvPicPr>
          <p:nvPr>
            <p:ph idx="1"/>
          </p:nvPr>
        </p:nvPicPr>
        <p:blipFill>
          <a:blip r:embed="rId2"/>
          <a:stretch>
            <a:fillRect/>
          </a:stretch>
        </p:blipFill>
        <p:spPr>
          <a:xfrm>
            <a:off x="716280" y="1626766"/>
            <a:ext cx="6436548" cy="3604467"/>
          </a:xfrm>
          <a:prstGeom prst="rect">
            <a:avLst/>
          </a:prstGeom>
        </p:spPr>
      </p:pic>
      <p:cxnSp>
        <p:nvCxnSpPr>
          <p:cNvPr id="11" name="Straight Connector 10">
            <a:extLst>
              <a:ext uri="{FF2B5EF4-FFF2-40B4-BE49-F238E27FC236}">
                <a16:creationId xmlns:a16="http://schemas.microsoft.com/office/drawing/2014/main" id="{040575EE-C594-4566-BC00-663004E52AB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617861" y="1417320"/>
            <a:ext cx="0" cy="402336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20228035"/>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9" name="Group 18">
            <a:extLst>
              <a:ext uri="{FF2B5EF4-FFF2-40B4-BE49-F238E27FC236}">
                <a16:creationId xmlns:a16="http://schemas.microsoft.com/office/drawing/2014/main" id="{5F892E19-92E7-4BB2-8C3F-DBDFE8D9D3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
            <a:ext cx="4581527" cy="6858002"/>
            <a:chOff x="-2" y="-1"/>
            <a:chExt cx="4581527" cy="6858002"/>
          </a:xfrm>
          <a:effectLst>
            <a:outerShdw blurRad="381000" dist="50800" algn="ctr" rotWithShape="0">
              <a:srgbClr val="000000">
                <a:alpha val="10000"/>
              </a:srgbClr>
            </a:outerShdw>
          </a:effectLst>
        </p:grpSpPr>
        <p:grpSp>
          <p:nvGrpSpPr>
            <p:cNvPr id="20" name="Group 19">
              <a:extLst>
                <a:ext uri="{FF2B5EF4-FFF2-40B4-BE49-F238E27FC236}">
                  <a16:creationId xmlns:a16="http://schemas.microsoft.com/office/drawing/2014/main" id="{81E493D3-31D9-4B80-9798-EEA082E12A8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 y="-1"/>
              <a:ext cx="4572002" cy="6858002"/>
              <a:chOff x="-2" y="-1"/>
              <a:chExt cx="4572002" cy="6858002"/>
            </a:xfrm>
            <a:effectLst/>
          </p:grpSpPr>
          <p:sp>
            <p:nvSpPr>
              <p:cNvPr id="28" name="Freeform: Shape 27">
                <a:extLst>
                  <a:ext uri="{FF2B5EF4-FFF2-40B4-BE49-F238E27FC236}">
                    <a16:creationId xmlns:a16="http://schemas.microsoft.com/office/drawing/2014/main" id="{62E6AA4D-EC17-45B5-B621-DF0FD91FD4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Freeform: Shape 28">
                <a:extLst>
                  <a:ext uri="{FF2B5EF4-FFF2-40B4-BE49-F238E27FC236}">
                    <a16:creationId xmlns:a16="http://schemas.microsoft.com/office/drawing/2014/main" id="{D56F11D0-7966-41FE-AAB9-EC0C54F11F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bg1">
                  <a:alpha val="86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21" name="Group 20">
              <a:extLst>
                <a:ext uri="{FF2B5EF4-FFF2-40B4-BE49-F238E27FC236}">
                  <a16:creationId xmlns:a16="http://schemas.microsoft.com/office/drawing/2014/main" id="{CEDE579A-0A12-4A10-85D4-A8DA1663B89B}"/>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2"/>
              <a:chOff x="3697284" y="-1"/>
              <a:chExt cx="884241" cy="6858002"/>
            </a:xfrm>
          </p:grpSpPr>
          <p:grpSp>
            <p:nvGrpSpPr>
              <p:cNvPr id="22" name="Group 21">
                <a:extLst>
                  <a:ext uri="{FF2B5EF4-FFF2-40B4-BE49-F238E27FC236}">
                    <a16:creationId xmlns:a16="http://schemas.microsoft.com/office/drawing/2014/main" id="{15CA79E3-BA58-419A-8541-7498AC2633F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solidFill>
                <a:srgbClr val="FFFFFF"/>
              </a:solidFill>
              <a:effectLst/>
            </p:grpSpPr>
            <p:sp>
              <p:nvSpPr>
                <p:cNvPr id="26" name="Freeform: Shape 25">
                  <a:extLst>
                    <a:ext uri="{FF2B5EF4-FFF2-40B4-BE49-F238E27FC236}">
                      <a16:creationId xmlns:a16="http://schemas.microsoft.com/office/drawing/2014/main" id="{2348C622-BC44-4959-B64E-427015FD1F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Freeform: Shape 26">
                  <a:extLst>
                    <a:ext uri="{FF2B5EF4-FFF2-40B4-BE49-F238E27FC236}">
                      <a16:creationId xmlns:a16="http://schemas.microsoft.com/office/drawing/2014/main" id="{F8841A98-AA1D-4F65-A368-EF31110B07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23" name="Group 22">
                <a:extLst>
                  <a:ext uri="{FF2B5EF4-FFF2-40B4-BE49-F238E27FC236}">
                    <a16:creationId xmlns:a16="http://schemas.microsoft.com/office/drawing/2014/main" id="{E6609F08-9B2C-4879-AC68-E3E537BED78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0"/>
                <a:ext cx="884241" cy="6858001"/>
                <a:chOff x="3697284" y="-1"/>
                <a:chExt cx="884241" cy="6858001"/>
              </a:xfrm>
              <a:blipFill>
                <a:blip r:embed="rId2">
                  <a:alphaModFix amt="57000"/>
                </a:blip>
                <a:tile tx="0" ty="0" sx="100000" sy="100000" flip="none" algn="tl"/>
              </a:blipFill>
              <a:effectLst/>
            </p:grpSpPr>
            <p:sp>
              <p:nvSpPr>
                <p:cNvPr id="24" name="Freeform: Shape 23">
                  <a:extLst>
                    <a:ext uri="{FF2B5EF4-FFF2-40B4-BE49-F238E27FC236}">
                      <a16:creationId xmlns:a16="http://schemas.microsoft.com/office/drawing/2014/main" id="{6910EFC9-D70D-42FD-BCCD-AB1F710BFD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Shape 24">
                  <a:extLst>
                    <a:ext uri="{FF2B5EF4-FFF2-40B4-BE49-F238E27FC236}">
                      <a16:creationId xmlns:a16="http://schemas.microsoft.com/office/drawing/2014/main" id="{83BEF371-1E22-4C4F-A62F-AC6B92CAE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grpSp>
      <p:sp>
        <p:nvSpPr>
          <p:cNvPr id="2" name="Title 1">
            <a:extLst>
              <a:ext uri="{FF2B5EF4-FFF2-40B4-BE49-F238E27FC236}">
                <a16:creationId xmlns:a16="http://schemas.microsoft.com/office/drawing/2014/main" id="{0F74E7DA-6A02-7020-53B3-101FF2D67514}"/>
              </a:ext>
            </a:extLst>
          </p:cNvPr>
          <p:cNvSpPr>
            <a:spLocks noGrp="1"/>
          </p:cNvSpPr>
          <p:nvPr>
            <p:ph type="title"/>
          </p:nvPr>
        </p:nvSpPr>
        <p:spPr>
          <a:xfrm>
            <a:off x="599090" y="1641752"/>
            <a:ext cx="2883885" cy="3213277"/>
          </a:xfrm>
        </p:spPr>
        <p:txBody>
          <a:bodyPr anchor="t">
            <a:normAutofit/>
          </a:bodyPr>
          <a:lstStyle/>
          <a:p>
            <a:r>
              <a:rPr lang="en-GB" sz="4000" dirty="0"/>
              <a:t>Introduction</a:t>
            </a:r>
            <a:endParaRPr lang="en-GB" sz="3700" dirty="0"/>
          </a:p>
        </p:txBody>
      </p:sp>
      <p:sp>
        <p:nvSpPr>
          <p:cNvPr id="3" name="Content Placeholder 2">
            <a:extLst>
              <a:ext uri="{FF2B5EF4-FFF2-40B4-BE49-F238E27FC236}">
                <a16:creationId xmlns:a16="http://schemas.microsoft.com/office/drawing/2014/main" id="{6E880676-6580-172F-C85F-59269F4DE6D1}"/>
              </a:ext>
            </a:extLst>
          </p:cNvPr>
          <p:cNvSpPr>
            <a:spLocks noGrp="1"/>
          </p:cNvSpPr>
          <p:nvPr>
            <p:ph idx="1"/>
          </p:nvPr>
        </p:nvSpPr>
        <p:spPr>
          <a:xfrm>
            <a:off x="5013434" y="1051034"/>
            <a:ext cx="6663559" cy="4771697"/>
          </a:xfrm>
        </p:spPr>
        <p:txBody>
          <a:bodyPr>
            <a:normAutofit/>
          </a:bodyPr>
          <a:lstStyle/>
          <a:p>
            <a:pPr marL="0" indent="0" algn="just">
              <a:lnSpc>
                <a:spcPct val="150000"/>
              </a:lnSpc>
              <a:buNone/>
            </a:pPr>
            <a:r>
              <a:rPr lang="en-GB" sz="2400" dirty="0"/>
              <a:t>The presentation describes the impact of culture on organisational life. It presents an analysis of the similarities and difference in HRM practices and culture between China and United States. </a:t>
            </a:r>
          </a:p>
          <a:p>
            <a:pPr marL="0" indent="0" algn="just">
              <a:lnSpc>
                <a:spcPct val="150000"/>
              </a:lnSpc>
              <a:buNone/>
            </a:pPr>
            <a:r>
              <a:rPr lang="en-GB" sz="2400" dirty="0"/>
              <a:t>Culture is a shared structure of symbols, beliefs, attitudes, values and derived norms, reflecting in all aspects the way of life of a group of people, and society (</a:t>
            </a:r>
            <a:r>
              <a:rPr lang="en-GB" sz="2400" dirty="0" err="1"/>
              <a:t>Treven</a:t>
            </a:r>
            <a:r>
              <a:rPr lang="en-GB" sz="2400" dirty="0"/>
              <a:t> et al., 2008).</a:t>
            </a:r>
          </a:p>
          <a:p>
            <a:pPr marL="0" indent="0" algn="just">
              <a:lnSpc>
                <a:spcPct val="150000"/>
              </a:lnSpc>
              <a:buNone/>
            </a:pPr>
            <a:endParaRPr lang="en-GB" sz="2400" dirty="0"/>
          </a:p>
        </p:txBody>
      </p:sp>
    </p:spTree>
    <p:extLst>
      <p:ext uri="{BB962C8B-B14F-4D97-AF65-F5344CB8AC3E}">
        <p14:creationId xmlns:p14="http://schemas.microsoft.com/office/powerpoint/2010/main" val="4244779946"/>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13844EE9-2895-4B7B-A445-00BA91721B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44" name="Rectangle 43">
            <a:extLst>
              <a:ext uri="{FF2B5EF4-FFF2-40B4-BE49-F238E27FC236}">
                <a16:creationId xmlns:a16="http://schemas.microsoft.com/office/drawing/2014/main" id="{97B03642-7722-4B15-897F-76918F86B8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39937"/>
            <a:ext cx="4525605" cy="5778126"/>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45">
            <a:extLst>
              <a:ext uri="{FF2B5EF4-FFF2-40B4-BE49-F238E27FC236}">
                <a16:creationId xmlns:a16="http://schemas.microsoft.com/office/drawing/2014/main" id="{6068EAC2-2623-4156-A990-D776FF9BF4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9937"/>
            <a:ext cx="1219200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pic>
        <p:nvPicPr>
          <p:cNvPr id="23" name="Picture 22">
            <a:extLst>
              <a:ext uri="{FF2B5EF4-FFF2-40B4-BE49-F238E27FC236}">
                <a16:creationId xmlns:a16="http://schemas.microsoft.com/office/drawing/2014/main" id="{7F2F9A9C-7B12-51D9-4C11-50845F8F94CC}"/>
              </a:ext>
            </a:extLst>
          </p:cNvPr>
          <p:cNvPicPr>
            <a:picLocks noChangeAspect="1"/>
          </p:cNvPicPr>
          <p:nvPr/>
        </p:nvPicPr>
        <p:blipFill>
          <a:blip r:embed="rId3"/>
          <a:stretch>
            <a:fillRect/>
          </a:stretch>
        </p:blipFill>
        <p:spPr>
          <a:xfrm>
            <a:off x="180555" y="2028497"/>
            <a:ext cx="4164495" cy="2511331"/>
          </a:xfrm>
          <a:prstGeom prst="rect">
            <a:avLst/>
          </a:prstGeom>
        </p:spPr>
      </p:pic>
      <p:sp>
        <p:nvSpPr>
          <p:cNvPr id="3" name="Content Placeholder 2">
            <a:extLst>
              <a:ext uri="{FF2B5EF4-FFF2-40B4-BE49-F238E27FC236}">
                <a16:creationId xmlns:a16="http://schemas.microsoft.com/office/drawing/2014/main" id="{C664FAE1-8497-3270-CE29-C2F361DD181E}"/>
              </a:ext>
            </a:extLst>
          </p:cNvPr>
          <p:cNvSpPr>
            <a:spLocks noGrp="1"/>
          </p:cNvSpPr>
          <p:nvPr>
            <p:ph idx="1"/>
          </p:nvPr>
        </p:nvSpPr>
        <p:spPr>
          <a:xfrm>
            <a:off x="4778756" y="735723"/>
            <a:ext cx="7160050" cy="5265683"/>
          </a:xfrm>
        </p:spPr>
        <p:txBody>
          <a:bodyPr anchor="ctr">
            <a:normAutofit/>
          </a:bodyPr>
          <a:lstStyle/>
          <a:p>
            <a:pPr marL="0" indent="0">
              <a:buNone/>
            </a:pPr>
            <a:r>
              <a:rPr lang="en-GB" b="1" i="1" dirty="0"/>
              <a:t>The impact of culture on organisational life</a:t>
            </a:r>
            <a:br>
              <a:rPr lang="en-GB" sz="1700" dirty="0"/>
            </a:br>
            <a:endParaRPr lang="en-GB" sz="1700" dirty="0"/>
          </a:p>
          <a:p>
            <a:pPr marL="0" indent="0" algn="just">
              <a:buNone/>
            </a:pPr>
            <a:r>
              <a:rPr lang="en-GB" sz="2400" dirty="0"/>
              <a:t>Organizational culture is a way of life, being the outcome of internal practices, codes of behaviour, values, goals and beliefs particular to the respective organization Robbins and Judge (2017). </a:t>
            </a:r>
          </a:p>
          <a:p>
            <a:pPr marL="0" indent="0" algn="just">
              <a:buNone/>
            </a:pPr>
            <a:r>
              <a:rPr lang="en-GB" sz="2400" dirty="0"/>
              <a:t>This culture is what make the difference and identity to an organization (</a:t>
            </a:r>
            <a:r>
              <a:rPr lang="en-GB" sz="2400" dirty="0" err="1"/>
              <a:t>Treven</a:t>
            </a:r>
            <a:r>
              <a:rPr lang="en-GB" sz="2400" dirty="0"/>
              <a:t> et al., 2008). </a:t>
            </a:r>
          </a:p>
          <a:p>
            <a:pPr marL="0" indent="0" algn="just">
              <a:buNone/>
            </a:pPr>
            <a:r>
              <a:rPr lang="en-GB" sz="2400" dirty="0"/>
              <a:t>Organisations are affected positively or negatively by cultural aspects (Gallego-Álvarez and </a:t>
            </a:r>
            <a:r>
              <a:rPr lang="en-GB" sz="2400" dirty="0" err="1"/>
              <a:t>Pucheta</a:t>
            </a:r>
            <a:r>
              <a:rPr lang="en-GB" sz="2400" dirty="0"/>
              <a:t>-Martínez, 2021). </a:t>
            </a:r>
          </a:p>
          <a:p>
            <a:pPr marL="0" indent="0">
              <a:buNone/>
            </a:pPr>
            <a:endParaRPr lang="en-GB" sz="1700" dirty="0"/>
          </a:p>
        </p:txBody>
      </p:sp>
      <p:sp>
        <p:nvSpPr>
          <p:cNvPr id="48" name="Rectangle 47">
            <a:extLst>
              <a:ext uri="{FF2B5EF4-FFF2-40B4-BE49-F238E27FC236}">
                <a16:creationId xmlns:a16="http://schemas.microsoft.com/office/drawing/2014/main" id="{4C707BC9-731A-490A-AF25-6F349FD9B0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254055"/>
            <a:ext cx="1219200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50" name="Rectangle 49">
            <a:extLst>
              <a:ext uri="{FF2B5EF4-FFF2-40B4-BE49-F238E27FC236}">
                <a16:creationId xmlns:a16="http://schemas.microsoft.com/office/drawing/2014/main" id="{3FD7C480-AC7D-4FEE-BB95-EEE23BB3E6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064601" y="3396997"/>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Title 1">
            <a:extLst>
              <a:ext uri="{FF2B5EF4-FFF2-40B4-BE49-F238E27FC236}">
                <a16:creationId xmlns:a16="http://schemas.microsoft.com/office/drawing/2014/main" id="{A1C8A6E8-A760-21EA-25A5-3C940BB88B27}"/>
              </a:ext>
            </a:extLst>
          </p:cNvPr>
          <p:cNvSpPr>
            <a:spLocks noGrp="1"/>
          </p:cNvSpPr>
          <p:nvPr>
            <p:ph type="title"/>
          </p:nvPr>
        </p:nvSpPr>
        <p:spPr>
          <a:xfrm>
            <a:off x="148552" y="4651412"/>
            <a:ext cx="4164494" cy="745529"/>
          </a:xfrm>
        </p:spPr>
        <p:txBody>
          <a:bodyPr>
            <a:noAutofit/>
          </a:bodyPr>
          <a:lstStyle/>
          <a:p>
            <a:r>
              <a:rPr lang="en-GB" sz="1100" dirty="0">
                <a:solidFill>
                  <a:schemeClr val="bg1"/>
                </a:solidFill>
              </a:rPr>
              <a:t>Source: https://www.myhrfuture.com/blog/2019/7/19/how-can-you-measure-organisational-culture</a:t>
            </a:r>
          </a:p>
        </p:txBody>
      </p:sp>
    </p:spTree>
    <p:extLst>
      <p:ext uri="{BB962C8B-B14F-4D97-AF65-F5344CB8AC3E}">
        <p14:creationId xmlns:p14="http://schemas.microsoft.com/office/powerpoint/2010/main" val="7683194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 name="Rectangle 39">
            <a:extLst>
              <a:ext uri="{FF2B5EF4-FFF2-40B4-BE49-F238E27FC236}">
                <a16:creationId xmlns:a16="http://schemas.microsoft.com/office/drawing/2014/main" id="{9E90EB45-EEE9-4563-8179-65EF62AE09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E4E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38E1CD35-6DC9-13B4-1A01-E69DAFAEF02A}"/>
              </a:ext>
            </a:extLst>
          </p:cNvPr>
          <p:cNvPicPr>
            <a:picLocks noChangeAspect="1"/>
          </p:cNvPicPr>
          <p:nvPr/>
        </p:nvPicPr>
        <p:blipFill>
          <a:blip r:embed="rId2"/>
          <a:stretch>
            <a:fillRect/>
          </a:stretch>
        </p:blipFill>
        <p:spPr>
          <a:xfrm>
            <a:off x="7075713" y="2085975"/>
            <a:ext cx="4472819" cy="2686050"/>
          </a:xfrm>
          <a:prstGeom prst="rect">
            <a:avLst/>
          </a:prstGeom>
        </p:spPr>
      </p:pic>
      <p:sp>
        <p:nvSpPr>
          <p:cNvPr id="42" name="Rectangle 41">
            <a:extLst>
              <a:ext uri="{FF2B5EF4-FFF2-40B4-BE49-F238E27FC236}">
                <a16:creationId xmlns:a16="http://schemas.microsoft.com/office/drawing/2014/main" id="{23D0EF74-AD1E-4FD9-914D-8EC9058EBB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no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Table&#10;&#10;Description automatically generated">
            <a:extLst>
              <a:ext uri="{FF2B5EF4-FFF2-40B4-BE49-F238E27FC236}">
                <a16:creationId xmlns:a16="http://schemas.microsoft.com/office/drawing/2014/main" id="{A1D86A53-15F8-46D7-8303-5BE3FF6685AC}"/>
              </a:ext>
            </a:extLst>
          </p:cNvPr>
          <p:cNvPicPr>
            <a:picLocks noChangeAspect="1"/>
          </p:cNvPicPr>
          <p:nvPr/>
        </p:nvPicPr>
        <p:blipFill>
          <a:blip r:embed="rId3"/>
          <a:stretch>
            <a:fillRect/>
          </a:stretch>
        </p:blipFill>
        <p:spPr>
          <a:xfrm>
            <a:off x="710740" y="680357"/>
            <a:ext cx="6145336" cy="5497285"/>
          </a:xfrm>
          <a:prstGeom prst="rect">
            <a:avLst/>
          </a:prstGeom>
        </p:spPr>
      </p:pic>
    </p:spTree>
    <p:extLst>
      <p:ext uri="{BB962C8B-B14F-4D97-AF65-F5344CB8AC3E}">
        <p14:creationId xmlns:p14="http://schemas.microsoft.com/office/powerpoint/2010/main" val="18116433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3CD251C-A887-4D2F-925B-FC0971985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3B2069EE-A08E-44F0-B3F9-3CF8CC2DCA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26740" cy="6857542"/>
          </a:xfrm>
          <a:custGeom>
            <a:avLst/>
            <a:gdLst>
              <a:gd name="connsiteX0" fmla="*/ 0 w 6126740"/>
              <a:gd name="connsiteY0" fmla="*/ 0 h 6857542"/>
              <a:gd name="connsiteX1" fmla="*/ 4980067 w 6126740"/>
              <a:gd name="connsiteY1" fmla="*/ 0 h 6857542"/>
              <a:gd name="connsiteX2" fmla="*/ 4992714 w 6126740"/>
              <a:gd name="connsiteY2" fmla="*/ 31774 h 6857542"/>
              <a:gd name="connsiteX3" fmla="*/ 6047722 w 6126740"/>
              <a:gd name="connsiteY3" fmla="*/ 2682457 h 6857542"/>
              <a:gd name="connsiteX4" fmla="*/ 6047722 w 6126740"/>
              <a:gd name="connsiteY4" fmla="*/ 3752208 h 6857542"/>
              <a:gd name="connsiteX5" fmla="*/ 4890218 w 6126740"/>
              <a:gd name="connsiteY5" fmla="*/ 6660411 h 6857542"/>
              <a:gd name="connsiteX6" fmla="*/ 4811756 w 6126740"/>
              <a:gd name="connsiteY6" fmla="*/ 6857542 h 6857542"/>
              <a:gd name="connsiteX7" fmla="*/ 0 w 6126740"/>
              <a:gd name="connsiteY7" fmla="*/ 6857542 h 6857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26740" h="6857542">
                <a:moveTo>
                  <a:pt x="0" y="0"/>
                </a:moveTo>
                <a:lnTo>
                  <a:pt x="4980067" y="0"/>
                </a:lnTo>
                <a:lnTo>
                  <a:pt x="4992714" y="31774"/>
                </a:lnTo>
                <a:cubicBezTo>
                  <a:pt x="6047722" y="2682457"/>
                  <a:pt x="6047722" y="2682457"/>
                  <a:pt x="6047722" y="2682457"/>
                </a:cubicBezTo>
                <a:cubicBezTo>
                  <a:pt x="6153080" y="2988100"/>
                  <a:pt x="6153080" y="3446565"/>
                  <a:pt x="6047722" y="3752208"/>
                </a:cubicBezTo>
                <a:cubicBezTo>
                  <a:pt x="5563735" y="4968215"/>
                  <a:pt x="5185620" y="5918220"/>
                  <a:pt x="4890218" y="6660411"/>
                </a:cubicBezTo>
                <a:lnTo>
                  <a:pt x="4811756" y="6857542"/>
                </a:lnTo>
                <a:lnTo>
                  <a:pt x="0" y="6857542"/>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ADE649F-90D7-ACAD-79D2-5ACB268BCCE1}"/>
              </a:ext>
            </a:extLst>
          </p:cNvPr>
          <p:cNvSpPr>
            <a:spLocks noGrp="1"/>
          </p:cNvSpPr>
          <p:nvPr>
            <p:ph type="title"/>
          </p:nvPr>
        </p:nvSpPr>
        <p:spPr>
          <a:xfrm>
            <a:off x="343713" y="1353543"/>
            <a:ext cx="4764315" cy="4215312"/>
          </a:xfrm>
        </p:spPr>
        <p:txBody>
          <a:bodyPr anchor="ctr">
            <a:normAutofit/>
          </a:bodyPr>
          <a:lstStyle/>
          <a:p>
            <a:pPr algn="just"/>
            <a:r>
              <a:rPr lang="en-GB" sz="2800" dirty="0">
                <a:solidFill>
                  <a:schemeClr val="bg1"/>
                </a:solidFill>
                <a:latin typeface="+mn-lt"/>
              </a:rPr>
              <a:t>Human Resource Management practice adopted by organisations, are different from one country to other. </a:t>
            </a:r>
            <a:br>
              <a:rPr lang="en-GB" sz="2800" dirty="0">
                <a:solidFill>
                  <a:schemeClr val="bg1"/>
                </a:solidFill>
              </a:rPr>
            </a:br>
            <a:endParaRPr lang="en-GB" sz="2800" dirty="0">
              <a:solidFill>
                <a:schemeClr val="bg1"/>
              </a:solidFill>
            </a:endParaRPr>
          </a:p>
        </p:txBody>
      </p:sp>
      <p:grpSp>
        <p:nvGrpSpPr>
          <p:cNvPr id="12" name="Group 11">
            <a:extLst>
              <a:ext uri="{FF2B5EF4-FFF2-40B4-BE49-F238E27FC236}">
                <a16:creationId xmlns:a16="http://schemas.microsoft.com/office/drawing/2014/main" id="{E12BF2FB-8A96-4B53-86A0-04755C545E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03027" y="681628"/>
            <a:ext cx="1562267" cy="1172973"/>
            <a:chOff x="7493121" y="1000124"/>
            <a:chExt cx="1562267" cy="1172973"/>
          </a:xfrm>
        </p:grpSpPr>
        <p:sp>
          <p:nvSpPr>
            <p:cNvPr id="13" name="Freeform 5">
              <a:extLst>
                <a:ext uri="{FF2B5EF4-FFF2-40B4-BE49-F238E27FC236}">
                  <a16:creationId xmlns:a16="http://schemas.microsoft.com/office/drawing/2014/main" id="{893D4739-55F8-4E73-8F98-AF42D54BD4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493121" y="1348782"/>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14" name="Freeform 5">
              <a:extLst>
                <a:ext uri="{FF2B5EF4-FFF2-40B4-BE49-F238E27FC236}">
                  <a16:creationId xmlns:a16="http://schemas.microsoft.com/office/drawing/2014/main" id="{A1AA190F-FB42-4BED-8AA1-A5A01B43C9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293221" y="1000124"/>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grpSp>
      <p:sp>
        <p:nvSpPr>
          <p:cNvPr id="3" name="Content Placeholder 2">
            <a:extLst>
              <a:ext uri="{FF2B5EF4-FFF2-40B4-BE49-F238E27FC236}">
                <a16:creationId xmlns:a16="http://schemas.microsoft.com/office/drawing/2014/main" id="{2EDEA4DD-18E5-81B7-E5A3-B48C524C39FE}"/>
              </a:ext>
            </a:extLst>
          </p:cNvPr>
          <p:cNvSpPr>
            <a:spLocks noGrp="1"/>
          </p:cNvSpPr>
          <p:nvPr>
            <p:ph idx="1"/>
          </p:nvPr>
        </p:nvSpPr>
        <p:spPr>
          <a:xfrm>
            <a:off x="6242304" y="1146048"/>
            <a:ext cx="5949695" cy="4681666"/>
          </a:xfrm>
        </p:spPr>
        <p:txBody>
          <a:bodyPr anchor="ctr">
            <a:normAutofit/>
          </a:bodyPr>
          <a:lstStyle/>
          <a:p>
            <a:pPr marL="0" indent="0" algn="just">
              <a:lnSpc>
                <a:spcPct val="100000"/>
              </a:lnSpc>
              <a:buNone/>
            </a:pPr>
            <a:r>
              <a:rPr lang="en-GB" dirty="0"/>
              <a:t>There are four main activities of HR: </a:t>
            </a:r>
          </a:p>
          <a:p>
            <a:pPr algn="just">
              <a:lnSpc>
                <a:spcPct val="100000"/>
              </a:lnSpc>
            </a:pPr>
            <a:r>
              <a:rPr lang="en-GB" b="1" i="1" dirty="0"/>
              <a:t>recruitment and selection</a:t>
            </a:r>
          </a:p>
          <a:p>
            <a:pPr algn="just">
              <a:lnSpc>
                <a:spcPct val="100000"/>
              </a:lnSpc>
            </a:pPr>
            <a:r>
              <a:rPr lang="en-GB" b="1" i="1" dirty="0"/>
              <a:t>training and education</a:t>
            </a:r>
            <a:endParaRPr lang="en-GB" dirty="0"/>
          </a:p>
          <a:p>
            <a:pPr algn="just">
              <a:lnSpc>
                <a:spcPct val="100000"/>
              </a:lnSpc>
            </a:pPr>
            <a:r>
              <a:rPr lang="en-GB" b="1" i="1" dirty="0"/>
              <a:t>performance appraisal</a:t>
            </a:r>
            <a:r>
              <a:rPr lang="en-GB" dirty="0"/>
              <a:t> </a:t>
            </a:r>
          </a:p>
          <a:p>
            <a:pPr algn="just">
              <a:lnSpc>
                <a:spcPct val="100000"/>
              </a:lnSpc>
            </a:pPr>
            <a:r>
              <a:rPr lang="en-GB" b="1" i="1" dirty="0"/>
              <a:t>rewards </a:t>
            </a:r>
          </a:p>
        </p:txBody>
      </p:sp>
    </p:spTree>
    <p:extLst>
      <p:ext uri="{BB962C8B-B14F-4D97-AF65-F5344CB8AC3E}">
        <p14:creationId xmlns:p14="http://schemas.microsoft.com/office/powerpoint/2010/main" val="11134770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A8DD9006-5E9C-1F93-4F48-8B8DD0AE2375}"/>
              </a:ext>
            </a:extLst>
          </p:cNvPr>
          <p:cNvGraphicFramePr>
            <a:graphicFrameLocks noGrp="1"/>
          </p:cNvGraphicFramePr>
          <p:nvPr>
            <p:ph idx="1"/>
            <p:extLst>
              <p:ext uri="{D42A27DB-BD31-4B8C-83A1-F6EECF244321}">
                <p14:modId xmlns:p14="http://schemas.microsoft.com/office/powerpoint/2010/main" val="438679367"/>
              </p:ext>
            </p:extLst>
          </p:nvPr>
        </p:nvGraphicFramePr>
        <p:xfrm>
          <a:off x="157656" y="105104"/>
          <a:ext cx="11897712" cy="6589565"/>
        </p:xfrm>
        <a:graphic>
          <a:graphicData uri="http://schemas.openxmlformats.org/drawingml/2006/table">
            <a:tbl>
              <a:tblPr firstRow="1" bandRow="1">
                <a:tableStyleId>{073A0DAA-6AF3-43AB-8588-CEC1D06C72B9}</a:tableStyleId>
              </a:tblPr>
              <a:tblGrid>
                <a:gridCol w="1818289">
                  <a:extLst>
                    <a:ext uri="{9D8B030D-6E8A-4147-A177-3AD203B41FA5}">
                      <a16:colId xmlns:a16="http://schemas.microsoft.com/office/drawing/2014/main" val="970607011"/>
                    </a:ext>
                  </a:extLst>
                </a:gridCol>
                <a:gridCol w="4309241">
                  <a:extLst>
                    <a:ext uri="{9D8B030D-6E8A-4147-A177-3AD203B41FA5}">
                      <a16:colId xmlns:a16="http://schemas.microsoft.com/office/drawing/2014/main" val="2632960338"/>
                    </a:ext>
                  </a:extLst>
                </a:gridCol>
                <a:gridCol w="5770182">
                  <a:extLst>
                    <a:ext uri="{9D8B030D-6E8A-4147-A177-3AD203B41FA5}">
                      <a16:colId xmlns:a16="http://schemas.microsoft.com/office/drawing/2014/main" val="1907953507"/>
                    </a:ext>
                  </a:extLst>
                </a:gridCol>
              </a:tblGrid>
              <a:tr h="1178630">
                <a:tc>
                  <a:txBody>
                    <a:bodyPr/>
                    <a:lstStyle/>
                    <a:p>
                      <a:pPr algn="ctr"/>
                      <a:endParaRPr lang="en-GB" sz="2400" dirty="0"/>
                    </a:p>
                  </a:txBody>
                  <a:tcPr/>
                </a:tc>
                <a:tc>
                  <a:txBody>
                    <a:bodyPr/>
                    <a:lstStyle/>
                    <a:p>
                      <a:pPr algn="ctr"/>
                      <a:r>
                        <a:rPr lang="en-GB" sz="2400" dirty="0">
                          <a:solidFill>
                            <a:schemeClr val="bg1"/>
                          </a:solidFill>
                          <a:latin typeface="+mn-lt"/>
                        </a:rPr>
                        <a:t>Main HRM practices in USA (Company-  Based)</a:t>
                      </a:r>
                      <a:endParaRPr lang="en-GB" sz="2400" dirty="0"/>
                    </a:p>
                  </a:txBody>
                  <a:tcPr/>
                </a:tc>
                <a:tc>
                  <a:txBody>
                    <a:bodyPr/>
                    <a:lstStyle/>
                    <a:p>
                      <a:pPr algn="ctr"/>
                      <a:r>
                        <a:rPr lang="en-GB" sz="2400"/>
                        <a:t>Main HRM practices in China (State- Driven)</a:t>
                      </a:r>
                      <a:endParaRPr lang="en-GB" sz="2400" dirty="0"/>
                    </a:p>
                  </a:txBody>
                  <a:tcPr/>
                </a:tc>
                <a:extLst>
                  <a:ext uri="{0D108BD9-81ED-4DB2-BD59-A6C34878D82A}">
                    <a16:rowId xmlns:a16="http://schemas.microsoft.com/office/drawing/2014/main" val="818987611"/>
                  </a:ext>
                </a:extLst>
              </a:tr>
              <a:tr h="2488219">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b="1" i="1" dirty="0">
                          <a:solidFill>
                            <a:schemeClr val="tx1"/>
                          </a:solidFill>
                        </a:rPr>
                        <a:t>Recruitment and Selection</a:t>
                      </a:r>
                    </a:p>
                    <a:p>
                      <a:endParaRPr lang="en-GB" sz="2000" dirty="0"/>
                    </a:p>
                  </a:txBody>
                  <a:tcPr/>
                </a:tc>
                <a:tc>
                  <a: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2000" dirty="0"/>
                        <a:t>Selection method and criteria is USA is extensive interviews and prefer experienced people . </a:t>
                      </a:r>
                    </a:p>
                    <a:p>
                      <a:pPr algn="just"/>
                      <a:endParaRPr lang="en-GB" sz="2000" dirty="0"/>
                    </a:p>
                  </a:txBody>
                  <a:tcPr/>
                </a:tc>
                <a:tc>
                  <a: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2000" dirty="0">
                          <a:effectLst/>
                          <a:latin typeface="Calibri" panose="020F0502020204030204" pitchFamily="34" charset="0"/>
                          <a:ea typeface="Calibri" panose="020F0502020204030204" pitchFamily="34" charset="0"/>
                          <a:cs typeface="Times New Roman" panose="02020603050405020304" pitchFamily="18" charset="0"/>
                        </a:rPr>
                        <a:t>Companies recruit through job fair, job centre, agency, online, advertisements and through the word of mouth (</a:t>
                      </a:r>
                      <a:r>
                        <a:rPr lang="en-GB" sz="2000" dirty="0" err="1">
                          <a:effectLst/>
                          <a:latin typeface="Calibri" panose="020F0502020204030204" pitchFamily="34" charset="0"/>
                          <a:ea typeface="Calibri" panose="020F0502020204030204" pitchFamily="34" charset="0"/>
                          <a:cs typeface="Times New Roman" panose="02020603050405020304" pitchFamily="18" charset="0"/>
                        </a:rPr>
                        <a:t>Shayah</a:t>
                      </a:r>
                      <a:r>
                        <a:rPr lang="en-GB" sz="2000" dirty="0">
                          <a:effectLst/>
                          <a:latin typeface="Calibri" panose="020F0502020204030204" pitchFamily="34" charset="0"/>
                          <a:ea typeface="Calibri" panose="020F0502020204030204" pitchFamily="34" charset="0"/>
                          <a:cs typeface="Times New Roman" panose="02020603050405020304" pitchFamily="18" charset="0"/>
                        </a:rPr>
                        <a:t> and Sun, 2018). Alternatively, international companies employ most of their employees from particular agencies controlled by the government work department. </a:t>
                      </a:r>
                      <a:r>
                        <a:rPr lang="en-GB" sz="2000" b="0" i="0" dirty="0">
                          <a:effectLst/>
                          <a:latin typeface="Calibri" panose="020F0502020204030204" pitchFamily="34" charset="0"/>
                          <a:ea typeface="Calibri" panose="020F0502020204030204" pitchFamily="34" charset="0"/>
                          <a:cs typeface="Times New Roman" panose="02020603050405020304" pitchFamily="18" charset="0"/>
                        </a:rPr>
                        <a:t>Employees are selected based on the scores of some tests (</a:t>
                      </a:r>
                      <a:r>
                        <a:rPr lang="en-GB" sz="2000" b="0" i="0" dirty="0" err="1">
                          <a:effectLst/>
                          <a:latin typeface="Calibri" panose="020F0502020204030204" pitchFamily="34" charset="0"/>
                          <a:ea typeface="Calibri" panose="020F0502020204030204" pitchFamily="34" charset="0"/>
                          <a:cs typeface="Times New Roman" panose="02020603050405020304" pitchFamily="18" charset="0"/>
                        </a:rPr>
                        <a:t>Björkman</a:t>
                      </a:r>
                      <a:r>
                        <a:rPr lang="en-GB" sz="2000" b="0" i="0" dirty="0">
                          <a:effectLst/>
                          <a:latin typeface="Calibri" panose="020F0502020204030204" pitchFamily="34" charset="0"/>
                          <a:ea typeface="Calibri" panose="020F0502020204030204" pitchFamily="34" charset="0"/>
                          <a:cs typeface="Times New Roman" panose="02020603050405020304" pitchFamily="18" charset="0"/>
                        </a:rPr>
                        <a:t> and </a:t>
                      </a:r>
                      <a:r>
                        <a:rPr lang="en-GB" sz="2000" b="0" i="0" dirty="0" err="1">
                          <a:effectLst/>
                          <a:latin typeface="Calibri" panose="020F0502020204030204" pitchFamily="34" charset="0"/>
                          <a:ea typeface="Calibri" panose="020F0502020204030204" pitchFamily="34" charset="0"/>
                          <a:cs typeface="Times New Roman" panose="02020603050405020304" pitchFamily="18" charset="0"/>
                        </a:rPr>
                        <a:t>Lervik</a:t>
                      </a:r>
                      <a:r>
                        <a:rPr lang="en-GB" sz="2000" b="0" i="0" dirty="0">
                          <a:effectLst/>
                          <a:latin typeface="Calibri" panose="020F0502020204030204" pitchFamily="34" charset="0"/>
                          <a:ea typeface="Calibri" panose="020F0502020204030204" pitchFamily="34" charset="0"/>
                          <a:cs typeface="Times New Roman" panose="02020603050405020304" pitchFamily="18" charset="0"/>
                        </a:rPr>
                        <a:t>, 2007).</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a:tc>
                <a:extLst>
                  <a:ext uri="{0D108BD9-81ED-4DB2-BD59-A6C34878D82A}">
                    <a16:rowId xmlns:a16="http://schemas.microsoft.com/office/drawing/2014/main" val="3911529871"/>
                  </a:ext>
                </a:extLst>
              </a:tr>
              <a:tr h="2881095">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b="1" i="1" dirty="0"/>
                        <a:t>Training and Education</a:t>
                      </a:r>
                      <a:endParaRPr lang="en-GB" sz="2400" dirty="0"/>
                    </a:p>
                    <a:p>
                      <a:endParaRPr lang="en-GB" sz="2000" dirty="0"/>
                    </a:p>
                  </a:txBody>
                  <a:tcPr/>
                </a:tc>
                <a:tc>
                  <a: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2000" dirty="0"/>
                        <a:t>A lot is invested in employee’s training and education, as most of the companies in USA consider training very important, and allocate a lot of money and time for it (</a:t>
                      </a:r>
                      <a:r>
                        <a:rPr lang="en-GB" sz="2000" dirty="0" err="1"/>
                        <a:t>Shayah</a:t>
                      </a:r>
                      <a:r>
                        <a:rPr lang="en-GB" sz="2000" dirty="0"/>
                        <a:t> and Sun, 2018). </a:t>
                      </a:r>
                    </a:p>
                    <a:p>
                      <a:pPr algn="just"/>
                      <a:endParaRPr lang="en-GB" sz="2000" dirty="0"/>
                    </a:p>
                    <a:p>
                      <a:pPr algn="just"/>
                      <a:endParaRPr lang="en-GB" sz="2000" dirty="0"/>
                    </a:p>
                  </a:txBody>
                  <a:tcPr/>
                </a:tc>
                <a:tc>
                  <a: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2000" dirty="0"/>
                        <a:t>A lot of organisations have major challenge in acquiring talented employees (</a:t>
                      </a:r>
                      <a:r>
                        <a:rPr lang="en-GB" sz="2000" dirty="0" err="1"/>
                        <a:t>Shayah</a:t>
                      </a:r>
                      <a:r>
                        <a:rPr lang="en-GB" sz="2000" dirty="0"/>
                        <a:t> and Sun, 2018). Companies don’t invest too much money and time in training programmes. </a:t>
                      </a:r>
                    </a:p>
                  </a:txBody>
                  <a:tcPr/>
                </a:tc>
                <a:extLst>
                  <a:ext uri="{0D108BD9-81ED-4DB2-BD59-A6C34878D82A}">
                    <a16:rowId xmlns:a16="http://schemas.microsoft.com/office/drawing/2014/main" val="2255789085"/>
                  </a:ext>
                </a:extLst>
              </a:tr>
            </a:tbl>
          </a:graphicData>
        </a:graphic>
      </p:graphicFrame>
    </p:spTree>
    <p:extLst>
      <p:ext uri="{BB962C8B-B14F-4D97-AF65-F5344CB8AC3E}">
        <p14:creationId xmlns:p14="http://schemas.microsoft.com/office/powerpoint/2010/main" val="3904332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0941B0-F261-6079-ADBC-71EA035B0DB6}"/>
              </a:ext>
            </a:extLst>
          </p:cNvPr>
          <p:cNvSpPr>
            <a:spLocks noGrp="1"/>
          </p:cNvSpPr>
          <p:nvPr>
            <p:ph type="title"/>
          </p:nvPr>
        </p:nvSpPr>
        <p:spPr/>
        <p:txBody>
          <a:bodyPr/>
          <a:lstStyle/>
          <a:p>
            <a:endParaRPr lang="en-GB"/>
          </a:p>
        </p:txBody>
      </p:sp>
      <p:graphicFrame>
        <p:nvGraphicFramePr>
          <p:cNvPr id="4" name="Table 4">
            <a:extLst>
              <a:ext uri="{FF2B5EF4-FFF2-40B4-BE49-F238E27FC236}">
                <a16:creationId xmlns:a16="http://schemas.microsoft.com/office/drawing/2014/main" id="{3B1C9353-CB44-8684-8542-AA9A23A2770E}"/>
              </a:ext>
            </a:extLst>
          </p:cNvPr>
          <p:cNvGraphicFramePr>
            <a:graphicFrameLocks/>
          </p:cNvGraphicFramePr>
          <p:nvPr>
            <p:extLst>
              <p:ext uri="{D42A27DB-BD31-4B8C-83A1-F6EECF244321}">
                <p14:modId xmlns:p14="http://schemas.microsoft.com/office/powerpoint/2010/main" val="257743963"/>
              </p:ext>
            </p:extLst>
          </p:nvPr>
        </p:nvGraphicFramePr>
        <p:xfrm>
          <a:off x="157656" y="105102"/>
          <a:ext cx="11897712" cy="6589988"/>
        </p:xfrm>
        <a:graphic>
          <a:graphicData uri="http://schemas.openxmlformats.org/drawingml/2006/table">
            <a:tbl>
              <a:tblPr firstRow="1" bandRow="1">
                <a:tableStyleId>{073A0DAA-6AF3-43AB-8588-CEC1D06C72B9}</a:tableStyleId>
              </a:tblPr>
              <a:tblGrid>
                <a:gridCol w="1957986">
                  <a:extLst>
                    <a:ext uri="{9D8B030D-6E8A-4147-A177-3AD203B41FA5}">
                      <a16:colId xmlns:a16="http://schemas.microsoft.com/office/drawing/2014/main" val="970607011"/>
                    </a:ext>
                  </a:extLst>
                </a:gridCol>
                <a:gridCol w="4737103">
                  <a:extLst>
                    <a:ext uri="{9D8B030D-6E8A-4147-A177-3AD203B41FA5}">
                      <a16:colId xmlns:a16="http://schemas.microsoft.com/office/drawing/2014/main" val="2632960338"/>
                    </a:ext>
                  </a:extLst>
                </a:gridCol>
                <a:gridCol w="5202623">
                  <a:extLst>
                    <a:ext uri="{9D8B030D-6E8A-4147-A177-3AD203B41FA5}">
                      <a16:colId xmlns:a16="http://schemas.microsoft.com/office/drawing/2014/main" val="1907953507"/>
                    </a:ext>
                  </a:extLst>
                </a:gridCol>
              </a:tblGrid>
              <a:tr h="1412140">
                <a:tc>
                  <a:txBody>
                    <a:bodyPr/>
                    <a:lstStyle/>
                    <a:p>
                      <a:pPr algn="ctr"/>
                      <a:endParaRPr lang="en-GB" sz="2400" dirty="0"/>
                    </a:p>
                  </a:txBody>
                  <a:tcPr/>
                </a:tc>
                <a:tc>
                  <a:txBody>
                    <a:bodyPr/>
                    <a:lstStyle/>
                    <a:p>
                      <a:pPr algn="ctr"/>
                      <a:r>
                        <a:rPr lang="en-GB" sz="2400" dirty="0">
                          <a:solidFill>
                            <a:schemeClr val="bg1"/>
                          </a:solidFill>
                          <a:latin typeface="+mn-lt"/>
                        </a:rPr>
                        <a:t>Main HRM practices in USA (Company-  Based)</a:t>
                      </a:r>
                      <a:endParaRPr lang="en-GB" sz="2400" dirty="0"/>
                    </a:p>
                  </a:txBody>
                  <a:tcPr/>
                </a:tc>
                <a:tc>
                  <a:txBody>
                    <a:bodyPr/>
                    <a:lstStyle/>
                    <a:p>
                      <a:pPr algn="ctr"/>
                      <a:r>
                        <a:rPr lang="en-GB" sz="2400"/>
                        <a:t>Main HRM practices in China (State- Driven)</a:t>
                      </a:r>
                      <a:endParaRPr lang="en-GB" sz="2400" dirty="0"/>
                    </a:p>
                  </a:txBody>
                  <a:tcPr/>
                </a:tc>
                <a:extLst>
                  <a:ext uri="{0D108BD9-81ED-4DB2-BD59-A6C34878D82A}">
                    <a16:rowId xmlns:a16="http://schemas.microsoft.com/office/drawing/2014/main" val="818987611"/>
                  </a:ext>
                </a:extLst>
              </a:tr>
              <a:tr h="2039758">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b="1" i="1" dirty="0"/>
                        <a:t>Performance appraisal</a:t>
                      </a:r>
                      <a:r>
                        <a:rPr lang="en-GB" sz="2400" dirty="0"/>
                        <a:t> </a:t>
                      </a:r>
                    </a:p>
                    <a:p>
                      <a:endParaRPr lang="en-GB" dirty="0"/>
                    </a:p>
                  </a:txBody>
                  <a:tcPr/>
                </a:tc>
                <a:tc>
                  <a:txBody>
                    <a:bodyPr/>
                    <a:lstStyle/>
                    <a:p>
                      <a:pPr algn="just"/>
                      <a:r>
                        <a:rPr lang="en-GB" dirty="0"/>
                        <a:t>It measures the performance of the employees. It is directed to encourage employee’s achievement and productivity. There is a reward as well to motivate employee’s performance. </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Chinese organisations don’t pay much attention to performance appraisal, as management focuses on employees’ moral attributes as respect, ethics, and loyalty </a:t>
                      </a:r>
                      <a:r>
                        <a:rPr lang="en-GB" sz="1800" kern="1200" dirty="0">
                          <a:solidFill>
                            <a:schemeClr val="dk1"/>
                          </a:solidFill>
                          <a:effectLst/>
                          <a:latin typeface="+mn-lt"/>
                          <a:ea typeface="+mn-ea"/>
                          <a:cs typeface="+mn-cs"/>
                        </a:rPr>
                        <a:t>(Armstrong, 2011). </a:t>
                      </a:r>
                      <a:endParaRPr lang="en-GB" sz="1800" b="1" i="1" dirty="0"/>
                    </a:p>
                  </a:txBody>
                  <a:tcPr/>
                </a:tc>
                <a:extLst>
                  <a:ext uri="{0D108BD9-81ED-4DB2-BD59-A6C34878D82A}">
                    <a16:rowId xmlns:a16="http://schemas.microsoft.com/office/drawing/2014/main" val="2392507670"/>
                  </a:ext>
                </a:extLst>
              </a:tr>
              <a:tr h="1569045">
                <a:tc rowSpan="2">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b="1" i="1" dirty="0"/>
                        <a:t>Reward system  </a:t>
                      </a:r>
                    </a:p>
                    <a:p>
                      <a:endParaRPr lang="en-GB" dirty="0"/>
                    </a:p>
                  </a:txBody>
                  <a:tcPr/>
                </a:tc>
                <a:tc gridSpan="2">
                  <a:txBody>
                    <a:bodyPr/>
                    <a:lstStyle/>
                    <a:p>
                      <a:r>
                        <a:rPr lang="en-GB" dirty="0"/>
                        <a:t>It works the same for both countries. With this rewards employees want to motivate employees to be creative and forward thinking, coming with new productive ideas </a:t>
                      </a:r>
                      <a:r>
                        <a:rPr lang="en-GB" sz="1800" kern="1200" dirty="0">
                          <a:solidFill>
                            <a:schemeClr val="dk1"/>
                          </a:solidFill>
                          <a:effectLst/>
                          <a:latin typeface="+mn-lt"/>
                          <a:ea typeface="+mn-ea"/>
                          <a:cs typeface="+mn-cs"/>
                        </a:rPr>
                        <a:t>(Armstrong, 2011). Both countries has a minimum wage set out by the Government.</a:t>
                      </a:r>
                      <a:endParaRPr lang="en-GB" dirty="0"/>
                    </a:p>
                  </a:txBody>
                  <a:tcPr/>
                </a:tc>
                <a:tc hMerge="1">
                  <a:txBody>
                    <a:bodyPr/>
                    <a:lstStyle/>
                    <a:p>
                      <a:endParaRPr lang="en-GB" dirty="0"/>
                    </a:p>
                  </a:txBody>
                  <a:tcPr/>
                </a:tc>
                <a:extLst>
                  <a:ext uri="{0D108BD9-81ED-4DB2-BD59-A6C34878D82A}">
                    <a16:rowId xmlns:a16="http://schemas.microsoft.com/office/drawing/2014/main" val="3943809170"/>
                  </a:ext>
                </a:extLst>
              </a:tr>
              <a:tr h="1569045">
                <a:tc vMerge="1">
                  <a:txBody>
                    <a:bodyPr/>
                    <a:lstStyle/>
                    <a:p>
                      <a:endParaRPr lang="en-GB"/>
                    </a:p>
                  </a:txBody>
                  <a:tcPr/>
                </a:tc>
                <a:tc>
                  <a:txBody>
                    <a:bodyPr/>
                    <a:lstStyle/>
                    <a:p>
                      <a:pPr algn="just"/>
                      <a:r>
                        <a:rPr lang="en-GB" dirty="0"/>
                        <a:t>Employees in USA has much more bonuses at the workplace, as company cars, free lunch, to keep skilled people. </a:t>
                      </a:r>
                    </a:p>
                  </a:txBody>
                  <a:tcPr/>
                </a:tc>
                <a:tc>
                  <a:txBody>
                    <a:bodyPr/>
                    <a:lstStyle/>
                    <a:p>
                      <a:r>
                        <a:rPr lang="en-GB" dirty="0"/>
                        <a:t>In China employees often receive food as presents for holidays (</a:t>
                      </a:r>
                      <a:r>
                        <a:rPr lang="nb-NO" dirty="0"/>
                        <a:t>Treven et al., 2008). </a:t>
                      </a:r>
                      <a:endParaRPr lang="en-GB" dirty="0"/>
                    </a:p>
                  </a:txBody>
                  <a:tcPr/>
                </a:tc>
                <a:extLst>
                  <a:ext uri="{0D108BD9-81ED-4DB2-BD59-A6C34878D82A}">
                    <a16:rowId xmlns:a16="http://schemas.microsoft.com/office/drawing/2014/main" val="3111089204"/>
                  </a:ext>
                </a:extLst>
              </a:tr>
            </a:tbl>
          </a:graphicData>
        </a:graphic>
      </p:graphicFrame>
    </p:spTree>
    <p:extLst>
      <p:ext uri="{BB962C8B-B14F-4D97-AF65-F5344CB8AC3E}">
        <p14:creationId xmlns:p14="http://schemas.microsoft.com/office/powerpoint/2010/main" val="24919784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DDD216F4-AF83-4731-43A9-E0D187EF6A10}"/>
              </a:ext>
            </a:extLst>
          </p:cNvPr>
          <p:cNvPicPr>
            <a:picLocks noChangeAspect="1"/>
          </p:cNvPicPr>
          <p:nvPr/>
        </p:nvPicPr>
        <p:blipFill rotWithShape="1">
          <a:blip r:embed="rId3"/>
          <a:srcRect l="9779" r="5622"/>
          <a:stretch/>
        </p:blipFill>
        <p:spPr>
          <a:xfrm>
            <a:off x="5002924" y="10"/>
            <a:ext cx="7189074"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54B1B169-303E-CA26-FDF1-5F99BA288344}"/>
              </a:ext>
            </a:extLst>
          </p:cNvPr>
          <p:cNvSpPr>
            <a:spLocks noGrp="1"/>
          </p:cNvSpPr>
          <p:nvPr>
            <p:ph idx="1"/>
          </p:nvPr>
        </p:nvSpPr>
        <p:spPr>
          <a:xfrm>
            <a:off x="85345" y="136634"/>
            <a:ext cx="4812476" cy="6632028"/>
          </a:xfrm>
        </p:spPr>
        <p:txBody>
          <a:bodyPr>
            <a:normAutofit fontScale="92500" lnSpcReduction="10000"/>
          </a:bodyPr>
          <a:lstStyle/>
          <a:p>
            <a:r>
              <a:rPr lang="en-GB" sz="2400" dirty="0"/>
              <a:t>USA participative leadership style </a:t>
            </a:r>
          </a:p>
          <a:p>
            <a:r>
              <a:rPr lang="en-GB" sz="2400" dirty="0"/>
              <a:t>Value punctuality and believe – time is money </a:t>
            </a:r>
          </a:p>
          <a:p>
            <a:r>
              <a:rPr lang="en-GB" sz="2400" dirty="0"/>
              <a:t>Educated and well trained professionals </a:t>
            </a:r>
          </a:p>
          <a:p>
            <a:r>
              <a:rPr lang="en-GB" sz="2400" dirty="0"/>
              <a:t>Dislike trade unions</a:t>
            </a:r>
          </a:p>
          <a:p>
            <a:r>
              <a:rPr lang="en-GB" sz="2400" dirty="0"/>
              <a:t>Low power distance (equal treatment of everyone in an organisation)</a:t>
            </a:r>
          </a:p>
          <a:p>
            <a:r>
              <a:rPr lang="en-GB" sz="2400" dirty="0"/>
              <a:t>Result oriented</a:t>
            </a:r>
          </a:p>
          <a:p>
            <a:r>
              <a:rPr lang="en-GB" sz="2400" dirty="0"/>
              <a:t>Reward system is performance oriented </a:t>
            </a:r>
          </a:p>
          <a:p>
            <a:r>
              <a:rPr lang="en-GB" sz="2400" dirty="0"/>
              <a:t>Employee participation </a:t>
            </a:r>
          </a:p>
          <a:p>
            <a:r>
              <a:rPr lang="en-GB" sz="2400" dirty="0"/>
              <a:t>The believe in equity rather and the importance of material success based on abilities, not the position in a company </a:t>
            </a:r>
            <a:r>
              <a:rPr lang="en-GB" sz="2400" dirty="0">
                <a:effectLst/>
                <a:ea typeface="Calibri" panose="020F0502020204030204" pitchFamily="34" charset="0"/>
                <a:cs typeface="Arial" panose="020B0604020202020204" pitchFamily="34" charset="0"/>
              </a:rPr>
              <a:t>(Gallego-Álvarez and </a:t>
            </a:r>
            <a:r>
              <a:rPr lang="en-GB" sz="2400" dirty="0" err="1">
                <a:effectLst/>
                <a:ea typeface="Calibri" panose="020F0502020204030204" pitchFamily="34" charset="0"/>
                <a:cs typeface="Arial" panose="020B0604020202020204" pitchFamily="34" charset="0"/>
              </a:rPr>
              <a:t>Pucheta</a:t>
            </a:r>
            <a:r>
              <a:rPr lang="en-GB" sz="2400" dirty="0">
                <a:effectLst/>
                <a:ea typeface="Calibri" panose="020F0502020204030204" pitchFamily="34" charset="0"/>
                <a:cs typeface="Arial" panose="020B0604020202020204" pitchFamily="34" charset="0"/>
              </a:rPr>
              <a:t>-Martínez, 2021).</a:t>
            </a:r>
            <a:endParaRPr lang="en-GB" sz="2400" dirty="0"/>
          </a:p>
          <a:p>
            <a:r>
              <a:rPr lang="en-GB" sz="2400" dirty="0"/>
              <a:t>Ethnocentric policies</a:t>
            </a:r>
          </a:p>
        </p:txBody>
      </p:sp>
    </p:spTree>
    <p:extLst>
      <p:ext uri="{BB962C8B-B14F-4D97-AF65-F5344CB8AC3E}">
        <p14:creationId xmlns:p14="http://schemas.microsoft.com/office/powerpoint/2010/main" val="32721981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77" name="Rectangle 2076">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8" name="Picture 10" descr="Israeli-owned firm offers high-tech HR services in China - ISRAEL21c">
            <a:extLst>
              <a:ext uri="{FF2B5EF4-FFF2-40B4-BE49-F238E27FC236}">
                <a16:creationId xmlns:a16="http://schemas.microsoft.com/office/drawing/2014/main" id="{783C5716-FF4E-2D86-904F-54DD09F71A0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6941" r="3747"/>
          <a:stretch/>
        </p:blipFill>
        <p:spPr bwMode="auto">
          <a:xfrm>
            <a:off x="5108028" y="10"/>
            <a:ext cx="7083970" cy="6857990"/>
          </a:xfrm>
          <a:prstGeom prst="rect">
            <a:avLst/>
          </a:prstGeom>
          <a:noFill/>
          <a:extLst>
            <a:ext uri="{909E8E84-426E-40DD-AFC4-6F175D3DCCD1}">
              <a14:hiddenFill xmlns:a14="http://schemas.microsoft.com/office/drawing/2010/main">
                <a:solidFill>
                  <a:srgbClr val="FFFFFF"/>
                </a:solidFill>
              </a14:hiddenFill>
            </a:ext>
          </a:extLst>
        </p:spPr>
      </p:pic>
      <p:sp>
        <p:nvSpPr>
          <p:cNvPr id="2079" name="Rectangle 2078">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DA490E87-FAF6-3580-73F7-B207FB20F069}"/>
              </a:ext>
            </a:extLst>
          </p:cNvPr>
          <p:cNvSpPr>
            <a:spLocks noGrp="1"/>
          </p:cNvSpPr>
          <p:nvPr>
            <p:ph idx="1"/>
          </p:nvPr>
        </p:nvSpPr>
        <p:spPr>
          <a:xfrm>
            <a:off x="134113" y="367862"/>
            <a:ext cx="4784728" cy="6222124"/>
          </a:xfrm>
        </p:spPr>
        <p:txBody>
          <a:bodyPr>
            <a:normAutofit fontScale="85000" lnSpcReduction="10000"/>
          </a:bodyPr>
          <a:lstStyle/>
          <a:p>
            <a:r>
              <a:rPr lang="en-GB" dirty="0"/>
              <a:t>The respect for age and authority</a:t>
            </a:r>
          </a:p>
          <a:p>
            <a:r>
              <a:rPr lang="en-GB" dirty="0"/>
              <a:t>Value relationship between employees, as it increase trust and connection between workers (</a:t>
            </a:r>
            <a:r>
              <a:rPr lang="en-GB" dirty="0" err="1"/>
              <a:t>Björkman</a:t>
            </a:r>
            <a:r>
              <a:rPr lang="en-GB" dirty="0"/>
              <a:t> and </a:t>
            </a:r>
            <a:r>
              <a:rPr lang="en-GB" dirty="0" err="1"/>
              <a:t>Lervik</a:t>
            </a:r>
            <a:r>
              <a:rPr lang="en-GB" dirty="0"/>
              <a:t>, 2007)</a:t>
            </a:r>
          </a:p>
          <a:p>
            <a:r>
              <a:rPr lang="en-GB" dirty="0"/>
              <a:t>Group orientation</a:t>
            </a:r>
          </a:p>
          <a:p>
            <a:r>
              <a:rPr lang="en-GB" dirty="0"/>
              <a:t>Unlike in USA where there is Employee participation – in China every employee have its responsibilities stated in the job description, so they are not involved in any other decisions or activities</a:t>
            </a:r>
          </a:p>
          <a:p>
            <a:r>
              <a:rPr lang="en-GB" dirty="0"/>
              <a:t>Do not value punctuality in the workplace</a:t>
            </a:r>
          </a:p>
          <a:p>
            <a:r>
              <a:rPr lang="en-GB" dirty="0"/>
              <a:t>Companies value creativity and innovation in Chinese employees </a:t>
            </a:r>
          </a:p>
          <a:p>
            <a:r>
              <a:rPr lang="en-GB" b="0" i="0" dirty="0">
                <a:solidFill>
                  <a:srgbClr val="202124"/>
                </a:solidFill>
                <a:effectLst/>
              </a:rPr>
              <a:t>Ethnocentric policies</a:t>
            </a:r>
            <a:endParaRPr lang="en-GB" dirty="0">
              <a:solidFill>
                <a:srgbClr val="FF0000"/>
              </a:solidFill>
            </a:endParaRPr>
          </a:p>
          <a:p>
            <a:endParaRPr lang="en-GB" dirty="0"/>
          </a:p>
          <a:p>
            <a:endParaRPr lang="en-GB" sz="2000" dirty="0"/>
          </a:p>
        </p:txBody>
      </p:sp>
    </p:spTree>
    <p:extLst>
      <p:ext uri="{BB962C8B-B14F-4D97-AF65-F5344CB8AC3E}">
        <p14:creationId xmlns:p14="http://schemas.microsoft.com/office/powerpoint/2010/main" val="1302391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87F4F1C-8D3D-4EC1-B72D-A0470A5A0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D1E3DD61-64DB-46AD-B249-E273CD86B05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296011"/>
            <a:ext cx="12192000" cy="3561989"/>
            <a:chOff x="0" y="3296011"/>
            <a:chExt cx="12192000" cy="3561989"/>
          </a:xfrm>
          <a:effectLst>
            <a:outerShdw blurRad="254000" dist="152400" dir="16200000" rotWithShape="0">
              <a:prstClr val="black">
                <a:alpha val="10000"/>
              </a:prstClr>
            </a:outerShdw>
          </a:effectLst>
        </p:grpSpPr>
        <p:grpSp>
          <p:nvGrpSpPr>
            <p:cNvPr id="11" name="Group 10">
              <a:extLst>
                <a:ext uri="{FF2B5EF4-FFF2-40B4-BE49-F238E27FC236}">
                  <a16:creationId xmlns:a16="http://schemas.microsoft.com/office/drawing/2014/main" id="{0D7053D3-590A-4E94-B092-C96EAF744C3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0" y="3681702"/>
              <a:ext cx="12192000" cy="3176298"/>
              <a:chOff x="0" y="3681702"/>
              <a:chExt cx="12192000" cy="3176298"/>
            </a:xfrm>
          </p:grpSpPr>
          <p:sp>
            <p:nvSpPr>
              <p:cNvPr id="15" name="Freeform: Shape 14">
                <a:extLst>
                  <a:ext uri="{FF2B5EF4-FFF2-40B4-BE49-F238E27FC236}">
                    <a16:creationId xmlns:a16="http://schemas.microsoft.com/office/drawing/2014/main" id="{2EB67199-6FF0-4DED-89D1-BAEA95F9F5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681702"/>
                <a:ext cx="12192000" cy="3176298"/>
              </a:xfrm>
              <a:custGeom>
                <a:avLst/>
                <a:gdLst>
                  <a:gd name="connsiteX0" fmla="*/ 12192000 w 12192000"/>
                  <a:gd name="connsiteY0" fmla="*/ 0 h 3176298"/>
                  <a:gd name="connsiteX1" fmla="*/ 12192000 w 12192000"/>
                  <a:gd name="connsiteY1" fmla="*/ 3176298 h 3176298"/>
                  <a:gd name="connsiteX2" fmla="*/ 0 w 12192000"/>
                  <a:gd name="connsiteY2" fmla="*/ 3176298 h 3176298"/>
                  <a:gd name="connsiteX3" fmla="*/ 0 w 12192000"/>
                  <a:gd name="connsiteY3" fmla="*/ 2264980 h 3176298"/>
                  <a:gd name="connsiteX4" fmla="*/ 544 w 12192000"/>
                  <a:gd name="connsiteY4" fmla="*/ 2264980 h 3176298"/>
                  <a:gd name="connsiteX5" fmla="*/ 544 w 12192000"/>
                  <a:gd name="connsiteY5" fmla="*/ 2392219 h 3176298"/>
                  <a:gd name="connsiteX6" fmla="*/ 61197 w 12192000"/>
                  <a:gd name="connsiteY6" fmla="*/ 2387448 h 3176298"/>
                  <a:gd name="connsiteX7" fmla="*/ 119613 w 12192000"/>
                  <a:gd name="connsiteY7" fmla="*/ 2369945 h 3176298"/>
                  <a:gd name="connsiteX8" fmla="*/ 172384 w 12192000"/>
                  <a:gd name="connsiteY8" fmla="*/ 2347084 h 3176298"/>
                  <a:gd name="connsiteX9" fmla="*/ 274873 w 12192000"/>
                  <a:gd name="connsiteY9" fmla="*/ 2336988 h 3176298"/>
                  <a:gd name="connsiteX10" fmla="*/ 307259 w 12192000"/>
                  <a:gd name="connsiteY10" fmla="*/ 2331461 h 3176298"/>
                  <a:gd name="connsiteX11" fmla="*/ 394511 w 12192000"/>
                  <a:gd name="connsiteY11" fmla="*/ 2308601 h 3176298"/>
                  <a:gd name="connsiteX12" fmla="*/ 494337 w 12192000"/>
                  <a:gd name="connsiteY12" fmla="*/ 2268213 h 3176298"/>
                  <a:gd name="connsiteX13" fmla="*/ 546917 w 12192000"/>
                  <a:gd name="connsiteY13" fmla="*/ 2283264 h 3176298"/>
                  <a:gd name="connsiteX14" fmla="*/ 730754 w 12192000"/>
                  <a:gd name="connsiteY14" fmla="*/ 2240780 h 3176298"/>
                  <a:gd name="connsiteX15" fmla="*/ 785432 w 12192000"/>
                  <a:gd name="connsiteY15" fmla="*/ 2218682 h 3176298"/>
                  <a:gd name="connsiteX16" fmla="*/ 801053 w 12192000"/>
                  <a:gd name="connsiteY16" fmla="*/ 2204013 h 3176298"/>
                  <a:gd name="connsiteX17" fmla="*/ 858205 w 12192000"/>
                  <a:gd name="connsiteY17" fmla="*/ 2169532 h 3176298"/>
                  <a:gd name="connsiteX18" fmla="*/ 949646 w 12192000"/>
                  <a:gd name="connsiteY18" fmla="*/ 2157340 h 3176298"/>
                  <a:gd name="connsiteX19" fmla="*/ 960887 w 12192000"/>
                  <a:gd name="connsiteY19" fmla="*/ 2150099 h 3176298"/>
                  <a:gd name="connsiteX20" fmla="*/ 977653 w 12192000"/>
                  <a:gd name="connsiteY20" fmla="*/ 2138480 h 3176298"/>
                  <a:gd name="connsiteX21" fmla="*/ 1071762 w 12192000"/>
                  <a:gd name="connsiteY21" fmla="*/ 2117905 h 3176298"/>
                  <a:gd name="connsiteX22" fmla="*/ 1092527 w 12192000"/>
                  <a:gd name="connsiteY22" fmla="*/ 2111428 h 3176298"/>
                  <a:gd name="connsiteX23" fmla="*/ 1109865 w 12192000"/>
                  <a:gd name="connsiteY23" fmla="*/ 2100568 h 3176298"/>
                  <a:gd name="connsiteX24" fmla="*/ 1162823 w 12192000"/>
                  <a:gd name="connsiteY24" fmla="*/ 2075613 h 3176298"/>
                  <a:gd name="connsiteX25" fmla="*/ 1206641 w 12192000"/>
                  <a:gd name="connsiteY25" fmla="*/ 2074851 h 3176298"/>
                  <a:gd name="connsiteX26" fmla="*/ 1267411 w 12192000"/>
                  <a:gd name="connsiteY26" fmla="*/ 2060753 h 3176298"/>
                  <a:gd name="connsiteX27" fmla="*/ 1380762 w 12192000"/>
                  <a:gd name="connsiteY27" fmla="*/ 2046847 h 3176298"/>
                  <a:gd name="connsiteX28" fmla="*/ 1404006 w 12192000"/>
                  <a:gd name="connsiteY28" fmla="*/ 2038844 h 3176298"/>
                  <a:gd name="connsiteX29" fmla="*/ 1544598 w 12192000"/>
                  <a:gd name="connsiteY29" fmla="*/ 2000932 h 3176298"/>
                  <a:gd name="connsiteX30" fmla="*/ 1657188 w 12192000"/>
                  <a:gd name="connsiteY30" fmla="*/ 2001697 h 3176298"/>
                  <a:gd name="connsiteX31" fmla="*/ 1665950 w 12192000"/>
                  <a:gd name="connsiteY31" fmla="*/ 2003411 h 3176298"/>
                  <a:gd name="connsiteX32" fmla="*/ 1709006 w 12192000"/>
                  <a:gd name="connsiteY32" fmla="*/ 2015983 h 3176298"/>
                  <a:gd name="connsiteX33" fmla="*/ 1775684 w 12192000"/>
                  <a:gd name="connsiteY33" fmla="*/ 2012555 h 3176298"/>
                  <a:gd name="connsiteX34" fmla="*/ 1821596 w 12192000"/>
                  <a:gd name="connsiteY34" fmla="*/ 1995218 h 3176298"/>
                  <a:gd name="connsiteX35" fmla="*/ 1878748 w 12192000"/>
                  <a:gd name="connsiteY35" fmla="*/ 1994457 h 3176298"/>
                  <a:gd name="connsiteX36" fmla="*/ 1944092 w 12192000"/>
                  <a:gd name="connsiteY36" fmla="*/ 2005315 h 3176298"/>
                  <a:gd name="connsiteX37" fmla="*/ 1973429 w 12192000"/>
                  <a:gd name="connsiteY37" fmla="*/ 2007601 h 3176298"/>
                  <a:gd name="connsiteX38" fmla="*/ 2054013 w 12192000"/>
                  <a:gd name="connsiteY38" fmla="*/ 2030082 h 3176298"/>
                  <a:gd name="connsiteX39" fmla="*/ 2102021 w 12192000"/>
                  <a:gd name="connsiteY39" fmla="*/ 2024557 h 3176298"/>
                  <a:gd name="connsiteX40" fmla="*/ 2149267 w 12192000"/>
                  <a:gd name="connsiteY40" fmla="*/ 2009697 h 3176298"/>
                  <a:gd name="connsiteX41" fmla="*/ 2179556 w 12192000"/>
                  <a:gd name="connsiteY41" fmla="*/ 1995409 h 3176298"/>
                  <a:gd name="connsiteX42" fmla="*/ 2240710 w 12192000"/>
                  <a:gd name="connsiteY42" fmla="*/ 1985312 h 3176298"/>
                  <a:gd name="connsiteX43" fmla="*/ 2251948 w 12192000"/>
                  <a:gd name="connsiteY43" fmla="*/ 1986836 h 3176298"/>
                  <a:gd name="connsiteX44" fmla="*/ 2434456 w 12192000"/>
                  <a:gd name="connsiteY44" fmla="*/ 1999410 h 3176298"/>
                  <a:gd name="connsiteX45" fmla="*/ 2506847 w 12192000"/>
                  <a:gd name="connsiteY45" fmla="*/ 2019603 h 3176298"/>
                  <a:gd name="connsiteX46" fmla="*/ 2522279 w 12192000"/>
                  <a:gd name="connsiteY46" fmla="*/ 2022080 h 3176298"/>
                  <a:gd name="connsiteX47" fmla="*/ 2676398 w 12192000"/>
                  <a:gd name="connsiteY47" fmla="*/ 2044751 h 3176298"/>
                  <a:gd name="connsiteX48" fmla="*/ 2693543 w 12192000"/>
                  <a:gd name="connsiteY48" fmla="*/ 2045703 h 3176298"/>
                  <a:gd name="connsiteX49" fmla="*/ 2741360 w 12192000"/>
                  <a:gd name="connsiteY49" fmla="*/ 2041701 h 3176298"/>
                  <a:gd name="connsiteX50" fmla="*/ 2854140 w 12192000"/>
                  <a:gd name="connsiteY50" fmla="*/ 2082851 h 3176298"/>
                  <a:gd name="connsiteX51" fmla="*/ 2967110 w 12192000"/>
                  <a:gd name="connsiteY51" fmla="*/ 2096949 h 3176298"/>
                  <a:gd name="connsiteX52" fmla="*/ 3029216 w 12192000"/>
                  <a:gd name="connsiteY52" fmla="*/ 2096757 h 3176298"/>
                  <a:gd name="connsiteX53" fmla="*/ 3073604 w 12192000"/>
                  <a:gd name="connsiteY53" fmla="*/ 2106856 h 3176298"/>
                  <a:gd name="connsiteX54" fmla="*/ 3182763 w 12192000"/>
                  <a:gd name="connsiteY54" fmla="*/ 2137527 h 3176298"/>
                  <a:gd name="connsiteX55" fmla="*/ 3234202 w 12192000"/>
                  <a:gd name="connsiteY55" fmla="*/ 2142289 h 3176298"/>
                  <a:gd name="connsiteX56" fmla="*/ 3288877 w 12192000"/>
                  <a:gd name="connsiteY56" fmla="*/ 2152578 h 3176298"/>
                  <a:gd name="connsiteX57" fmla="*/ 3424135 w 12192000"/>
                  <a:gd name="connsiteY57" fmla="*/ 2198680 h 3176298"/>
                  <a:gd name="connsiteX58" fmla="*/ 3534629 w 12192000"/>
                  <a:gd name="connsiteY58" fmla="*/ 2196013 h 3176298"/>
                  <a:gd name="connsiteX59" fmla="*/ 3605116 w 12192000"/>
                  <a:gd name="connsiteY59" fmla="*/ 2196583 h 3176298"/>
                  <a:gd name="connsiteX60" fmla="*/ 3689131 w 12192000"/>
                  <a:gd name="connsiteY60" fmla="*/ 2211824 h 3176298"/>
                  <a:gd name="connsiteX61" fmla="*/ 3757902 w 12192000"/>
                  <a:gd name="connsiteY61" fmla="*/ 2234114 h 3176298"/>
                  <a:gd name="connsiteX62" fmla="*/ 3852966 w 12192000"/>
                  <a:gd name="connsiteY62" fmla="*/ 2251831 h 3176298"/>
                  <a:gd name="connsiteX63" fmla="*/ 3947648 w 12192000"/>
                  <a:gd name="connsiteY63" fmla="*/ 2285932 h 3176298"/>
                  <a:gd name="connsiteX64" fmla="*/ 4013753 w 12192000"/>
                  <a:gd name="connsiteY64" fmla="*/ 2312031 h 3176298"/>
                  <a:gd name="connsiteX65" fmla="*/ 4105766 w 12192000"/>
                  <a:gd name="connsiteY65" fmla="*/ 2335082 h 3176298"/>
                  <a:gd name="connsiteX66" fmla="*/ 4246551 w 12192000"/>
                  <a:gd name="connsiteY66" fmla="*/ 2351274 h 3176298"/>
                  <a:gd name="connsiteX67" fmla="*/ 4311323 w 12192000"/>
                  <a:gd name="connsiteY67" fmla="*/ 2352991 h 3176298"/>
                  <a:gd name="connsiteX68" fmla="*/ 4413817 w 12192000"/>
                  <a:gd name="connsiteY68" fmla="*/ 2390899 h 3176298"/>
                  <a:gd name="connsiteX69" fmla="*/ 4457632 w 12192000"/>
                  <a:gd name="connsiteY69" fmla="*/ 2409188 h 3176298"/>
                  <a:gd name="connsiteX70" fmla="*/ 4497068 w 12192000"/>
                  <a:gd name="connsiteY70" fmla="*/ 2393947 h 3176298"/>
                  <a:gd name="connsiteX71" fmla="*/ 4522596 w 12192000"/>
                  <a:gd name="connsiteY71" fmla="*/ 2376421 h 3176298"/>
                  <a:gd name="connsiteX72" fmla="*/ 4603368 w 12192000"/>
                  <a:gd name="connsiteY72" fmla="*/ 2391282 h 3176298"/>
                  <a:gd name="connsiteX73" fmla="*/ 4689098 w 12192000"/>
                  <a:gd name="connsiteY73" fmla="*/ 2406903 h 3176298"/>
                  <a:gd name="connsiteX74" fmla="*/ 4719697 w 12192000"/>
                  <a:gd name="connsiteY74" fmla="*/ 2413428 h 3176298"/>
                  <a:gd name="connsiteX75" fmla="*/ 4726469 w 12192000"/>
                  <a:gd name="connsiteY75" fmla="*/ 2414298 h 3176298"/>
                  <a:gd name="connsiteX76" fmla="*/ 4785776 w 12192000"/>
                  <a:gd name="connsiteY76" fmla="*/ 2414298 h 3176298"/>
                  <a:gd name="connsiteX77" fmla="*/ 4788661 w 12192000"/>
                  <a:gd name="connsiteY77" fmla="*/ 2414047 h 3176298"/>
                  <a:gd name="connsiteX78" fmla="*/ 4827024 w 12192000"/>
                  <a:gd name="connsiteY78" fmla="*/ 2408999 h 3176298"/>
                  <a:gd name="connsiteX79" fmla="*/ 4887415 w 12192000"/>
                  <a:gd name="connsiteY79" fmla="*/ 2405570 h 3176298"/>
                  <a:gd name="connsiteX80" fmla="*/ 4936184 w 12192000"/>
                  <a:gd name="connsiteY80" fmla="*/ 2395853 h 3176298"/>
                  <a:gd name="connsiteX81" fmla="*/ 4953328 w 12192000"/>
                  <a:gd name="connsiteY81" fmla="*/ 2390138 h 3176298"/>
                  <a:gd name="connsiteX82" fmla="*/ 5089162 w 12192000"/>
                  <a:gd name="connsiteY82" fmla="*/ 2345560 h 3176298"/>
                  <a:gd name="connsiteX83" fmla="*/ 5234326 w 12192000"/>
                  <a:gd name="connsiteY83" fmla="*/ 2309935 h 3176298"/>
                  <a:gd name="connsiteX84" fmla="*/ 5328438 w 12192000"/>
                  <a:gd name="connsiteY84" fmla="*/ 2332416 h 3176298"/>
                  <a:gd name="connsiteX85" fmla="*/ 5363491 w 12192000"/>
                  <a:gd name="connsiteY85" fmla="*/ 2332034 h 3176298"/>
                  <a:gd name="connsiteX86" fmla="*/ 5524660 w 12192000"/>
                  <a:gd name="connsiteY86" fmla="*/ 2337178 h 3176298"/>
                  <a:gd name="connsiteX87" fmla="*/ 5553045 w 12192000"/>
                  <a:gd name="connsiteY87" fmla="*/ 2342701 h 3176298"/>
                  <a:gd name="connsiteX88" fmla="*/ 5706401 w 12192000"/>
                  <a:gd name="connsiteY88" fmla="*/ 2320032 h 3176298"/>
                  <a:gd name="connsiteX89" fmla="*/ 5762029 w 12192000"/>
                  <a:gd name="connsiteY89" fmla="*/ 2316221 h 3176298"/>
                  <a:gd name="connsiteX90" fmla="*/ 5813276 w 12192000"/>
                  <a:gd name="connsiteY90" fmla="*/ 2309935 h 3176298"/>
                  <a:gd name="connsiteX91" fmla="*/ 5884906 w 12192000"/>
                  <a:gd name="connsiteY91" fmla="*/ 2308411 h 3176298"/>
                  <a:gd name="connsiteX92" fmla="*/ 5959204 w 12192000"/>
                  <a:gd name="connsiteY92" fmla="*/ 2311269 h 3176298"/>
                  <a:gd name="connsiteX93" fmla="*/ 6042072 w 12192000"/>
                  <a:gd name="connsiteY93" fmla="*/ 2310697 h 3176298"/>
                  <a:gd name="connsiteX94" fmla="*/ 6074842 w 12192000"/>
                  <a:gd name="connsiteY94" fmla="*/ 2305745 h 3176298"/>
                  <a:gd name="connsiteX95" fmla="*/ 6163425 w 12192000"/>
                  <a:gd name="connsiteY95" fmla="*/ 2309172 h 3176298"/>
                  <a:gd name="connsiteX96" fmla="*/ 6209909 w 12192000"/>
                  <a:gd name="connsiteY96" fmla="*/ 2303459 h 3176298"/>
                  <a:gd name="connsiteX97" fmla="*/ 6286493 w 12192000"/>
                  <a:gd name="connsiteY97" fmla="*/ 2302315 h 3176298"/>
                  <a:gd name="connsiteX98" fmla="*/ 6311449 w 12192000"/>
                  <a:gd name="connsiteY98" fmla="*/ 2300980 h 3176298"/>
                  <a:gd name="connsiteX99" fmla="*/ 6333739 w 12192000"/>
                  <a:gd name="connsiteY99" fmla="*/ 2300218 h 3176298"/>
                  <a:gd name="connsiteX100" fmla="*/ 6410131 w 12192000"/>
                  <a:gd name="connsiteY100" fmla="*/ 2315841 h 3176298"/>
                  <a:gd name="connsiteX101" fmla="*/ 6477951 w 12192000"/>
                  <a:gd name="connsiteY101" fmla="*/ 2316793 h 3176298"/>
                  <a:gd name="connsiteX102" fmla="*/ 6596828 w 12192000"/>
                  <a:gd name="connsiteY102" fmla="*/ 2329368 h 3176298"/>
                  <a:gd name="connsiteX103" fmla="*/ 6623118 w 12192000"/>
                  <a:gd name="connsiteY103" fmla="*/ 2324985 h 3176298"/>
                  <a:gd name="connsiteX104" fmla="*/ 6705417 w 12192000"/>
                  <a:gd name="connsiteY104" fmla="*/ 2323272 h 3176298"/>
                  <a:gd name="connsiteX105" fmla="*/ 6752283 w 12192000"/>
                  <a:gd name="connsiteY105" fmla="*/ 2321937 h 3176298"/>
                  <a:gd name="connsiteX106" fmla="*/ 6810195 w 12192000"/>
                  <a:gd name="connsiteY106" fmla="*/ 2331082 h 3176298"/>
                  <a:gd name="connsiteX107" fmla="*/ 6910782 w 12192000"/>
                  <a:gd name="connsiteY107" fmla="*/ 2350512 h 3176298"/>
                  <a:gd name="connsiteX108" fmla="*/ 6937263 w 12192000"/>
                  <a:gd name="connsiteY108" fmla="*/ 2353561 h 3176298"/>
                  <a:gd name="connsiteX109" fmla="*/ 6985653 w 12192000"/>
                  <a:gd name="connsiteY109" fmla="*/ 2362897 h 3176298"/>
                  <a:gd name="connsiteX110" fmla="*/ 6994415 w 12192000"/>
                  <a:gd name="connsiteY110" fmla="*/ 2364611 h 3176298"/>
                  <a:gd name="connsiteX111" fmla="*/ 7068141 w 12192000"/>
                  <a:gd name="connsiteY111" fmla="*/ 2388234 h 3176298"/>
                  <a:gd name="connsiteX112" fmla="*/ 7106432 w 12192000"/>
                  <a:gd name="connsiteY112" fmla="*/ 2390138 h 3176298"/>
                  <a:gd name="connsiteX113" fmla="*/ 7216547 w 12192000"/>
                  <a:gd name="connsiteY113" fmla="*/ 2390330 h 3176298"/>
                  <a:gd name="connsiteX114" fmla="*/ 7263220 w 12192000"/>
                  <a:gd name="connsiteY114" fmla="*/ 2386709 h 3176298"/>
                  <a:gd name="connsiteX115" fmla="*/ 7375428 w 12192000"/>
                  <a:gd name="connsiteY115" fmla="*/ 2372803 h 3176298"/>
                  <a:gd name="connsiteX116" fmla="*/ 7445916 w 12192000"/>
                  <a:gd name="connsiteY116" fmla="*/ 2365945 h 3176298"/>
                  <a:gd name="connsiteX117" fmla="*/ 7526880 w 12192000"/>
                  <a:gd name="connsiteY117" fmla="*/ 2355084 h 3176298"/>
                  <a:gd name="connsiteX118" fmla="*/ 7619655 w 12192000"/>
                  <a:gd name="connsiteY118" fmla="*/ 2348226 h 3176298"/>
                  <a:gd name="connsiteX119" fmla="*/ 7788636 w 12192000"/>
                  <a:gd name="connsiteY119" fmla="*/ 2327461 h 3176298"/>
                  <a:gd name="connsiteX120" fmla="*/ 7952280 w 12192000"/>
                  <a:gd name="connsiteY120" fmla="*/ 2305935 h 3176298"/>
                  <a:gd name="connsiteX121" fmla="*/ 8019339 w 12192000"/>
                  <a:gd name="connsiteY121" fmla="*/ 2286884 h 3176298"/>
                  <a:gd name="connsiteX122" fmla="*/ 8137835 w 12192000"/>
                  <a:gd name="connsiteY122" fmla="*/ 2259832 h 3176298"/>
                  <a:gd name="connsiteX123" fmla="*/ 8189651 w 12192000"/>
                  <a:gd name="connsiteY123" fmla="*/ 2243639 h 3176298"/>
                  <a:gd name="connsiteX124" fmla="*/ 8313671 w 12192000"/>
                  <a:gd name="connsiteY124" fmla="*/ 2209920 h 3176298"/>
                  <a:gd name="connsiteX125" fmla="*/ 8459979 w 12192000"/>
                  <a:gd name="connsiteY125" fmla="*/ 2158864 h 3176298"/>
                  <a:gd name="connsiteX126" fmla="*/ 8516369 w 12192000"/>
                  <a:gd name="connsiteY126" fmla="*/ 2144003 h 3176298"/>
                  <a:gd name="connsiteX127" fmla="*/ 8657726 w 12192000"/>
                  <a:gd name="connsiteY127" fmla="*/ 2106284 h 3176298"/>
                  <a:gd name="connsiteX128" fmla="*/ 8711448 w 12192000"/>
                  <a:gd name="connsiteY128" fmla="*/ 2098664 h 3176298"/>
                  <a:gd name="connsiteX129" fmla="*/ 8772219 w 12192000"/>
                  <a:gd name="connsiteY129" fmla="*/ 2082280 h 3176298"/>
                  <a:gd name="connsiteX130" fmla="*/ 8845565 w 12192000"/>
                  <a:gd name="connsiteY130" fmla="*/ 2053705 h 3176298"/>
                  <a:gd name="connsiteX131" fmla="*/ 8967871 w 12192000"/>
                  <a:gd name="connsiteY131" fmla="*/ 2011221 h 3176298"/>
                  <a:gd name="connsiteX132" fmla="*/ 9015878 w 12192000"/>
                  <a:gd name="connsiteY132" fmla="*/ 2001124 h 3176298"/>
                  <a:gd name="connsiteX133" fmla="*/ 9234579 w 12192000"/>
                  <a:gd name="connsiteY133" fmla="*/ 1935209 h 3176298"/>
                  <a:gd name="connsiteX134" fmla="*/ 9346597 w 12192000"/>
                  <a:gd name="connsiteY134" fmla="*/ 1896917 h 3176298"/>
                  <a:gd name="connsiteX135" fmla="*/ 9416321 w 12192000"/>
                  <a:gd name="connsiteY135" fmla="*/ 1880724 h 3176298"/>
                  <a:gd name="connsiteX136" fmla="*/ 9477283 w 12192000"/>
                  <a:gd name="connsiteY136" fmla="*/ 1856149 h 3176298"/>
                  <a:gd name="connsiteX137" fmla="*/ 9666265 w 12192000"/>
                  <a:gd name="connsiteY137" fmla="*/ 1787186 h 3176298"/>
                  <a:gd name="connsiteX138" fmla="*/ 9754088 w 12192000"/>
                  <a:gd name="connsiteY138" fmla="*/ 1741464 h 3176298"/>
                  <a:gd name="connsiteX139" fmla="*/ 9899446 w 12192000"/>
                  <a:gd name="connsiteY139" fmla="*/ 1656880 h 3176298"/>
                  <a:gd name="connsiteX140" fmla="*/ 9993175 w 12192000"/>
                  <a:gd name="connsiteY140" fmla="*/ 1576487 h 3176298"/>
                  <a:gd name="connsiteX141" fmla="*/ 10044230 w 12192000"/>
                  <a:gd name="connsiteY141" fmla="*/ 1540480 h 3176298"/>
                  <a:gd name="connsiteX142" fmla="*/ 10131863 w 12192000"/>
                  <a:gd name="connsiteY142" fmla="*/ 1485613 h 3176298"/>
                  <a:gd name="connsiteX143" fmla="*/ 10242357 w 12192000"/>
                  <a:gd name="connsiteY143" fmla="*/ 1410555 h 3176298"/>
                  <a:gd name="connsiteX144" fmla="*/ 10363709 w 12192000"/>
                  <a:gd name="connsiteY144" fmla="*/ 1359499 h 3176298"/>
                  <a:gd name="connsiteX145" fmla="*/ 10428291 w 12192000"/>
                  <a:gd name="connsiteY145" fmla="*/ 1314920 h 3176298"/>
                  <a:gd name="connsiteX146" fmla="*/ 10490969 w 12192000"/>
                  <a:gd name="connsiteY146" fmla="*/ 1267104 h 3176298"/>
                  <a:gd name="connsiteX147" fmla="*/ 10523354 w 12192000"/>
                  <a:gd name="connsiteY147" fmla="*/ 1238337 h 3176298"/>
                  <a:gd name="connsiteX148" fmla="*/ 10590031 w 12192000"/>
                  <a:gd name="connsiteY148" fmla="*/ 1191664 h 3176298"/>
                  <a:gd name="connsiteX149" fmla="*/ 10656519 w 12192000"/>
                  <a:gd name="connsiteY149" fmla="*/ 1156038 h 3176298"/>
                  <a:gd name="connsiteX150" fmla="*/ 10703573 w 12192000"/>
                  <a:gd name="connsiteY150" fmla="*/ 1120603 h 3176298"/>
                  <a:gd name="connsiteX151" fmla="*/ 10764534 w 12192000"/>
                  <a:gd name="connsiteY151" fmla="*/ 1067643 h 3176298"/>
                  <a:gd name="connsiteX152" fmla="*/ 10850453 w 12192000"/>
                  <a:gd name="connsiteY152" fmla="*/ 1014301 h 3176298"/>
                  <a:gd name="connsiteX153" fmla="*/ 10929704 w 12192000"/>
                  <a:gd name="connsiteY153" fmla="*/ 980201 h 3176298"/>
                  <a:gd name="connsiteX154" fmla="*/ 10967423 w 12192000"/>
                  <a:gd name="connsiteY154" fmla="*/ 930289 h 3176298"/>
                  <a:gd name="connsiteX155" fmla="*/ 11058869 w 12192000"/>
                  <a:gd name="connsiteY155" fmla="*/ 838084 h 3176298"/>
                  <a:gd name="connsiteX156" fmla="*/ 11172600 w 12192000"/>
                  <a:gd name="connsiteY156" fmla="*/ 762834 h 3176298"/>
                  <a:gd name="connsiteX157" fmla="*/ 11275283 w 12192000"/>
                  <a:gd name="connsiteY157" fmla="*/ 673676 h 3176298"/>
                  <a:gd name="connsiteX158" fmla="*/ 11320623 w 12192000"/>
                  <a:gd name="connsiteY158" fmla="*/ 639195 h 3176298"/>
                  <a:gd name="connsiteX159" fmla="*/ 11374346 w 12192000"/>
                  <a:gd name="connsiteY159" fmla="*/ 601664 h 3176298"/>
                  <a:gd name="connsiteX160" fmla="*/ 11448453 w 12192000"/>
                  <a:gd name="connsiteY160" fmla="*/ 567755 h 3176298"/>
                  <a:gd name="connsiteX161" fmla="*/ 11532275 w 12192000"/>
                  <a:gd name="connsiteY161" fmla="*/ 522605 h 3176298"/>
                  <a:gd name="connsiteX162" fmla="*/ 11562947 w 12192000"/>
                  <a:gd name="connsiteY162" fmla="*/ 486598 h 3176298"/>
                  <a:gd name="connsiteX163" fmla="*/ 11672489 w 12192000"/>
                  <a:gd name="connsiteY163" fmla="*/ 335337 h 3176298"/>
                  <a:gd name="connsiteX164" fmla="*/ 11821656 w 12192000"/>
                  <a:gd name="connsiteY164" fmla="*/ 207889 h 3176298"/>
                  <a:gd name="connsiteX165" fmla="*/ 11986443 w 12192000"/>
                  <a:gd name="connsiteY165" fmla="*/ 104824 h 3176298"/>
                  <a:gd name="connsiteX166" fmla="*/ 12026448 w 12192000"/>
                  <a:gd name="connsiteY166" fmla="*/ 88821 h 3176298"/>
                  <a:gd name="connsiteX167" fmla="*/ 12160947 w 12192000"/>
                  <a:gd name="connsiteY167" fmla="*/ 28621 h 3176298"/>
                  <a:gd name="connsiteX168" fmla="*/ 12192000 w 12192000"/>
                  <a:gd name="connsiteY168" fmla="*/ 0 h 3176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Lst>
                <a:rect l="l" t="t" r="r" b="b"/>
                <a:pathLst>
                  <a:path w="12192000" h="3176298">
                    <a:moveTo>
                      <a:pt x="12192000" y="0"/>
                    </a:moveTo>
                    <a:lnTo>
                      <a:pt x="12192000" y="3176298"/>
                    </a:lnTo>
                    <a:lnTo>
                      <a:pt x="0" y="3176298"/>
                    </a:lnTo>
                    <a:lnTo>
                      <a:pt x="0" y="2264980"/>
                    </a:lnTo>
                    <a:lnTo>
                      <a:pt x="544" y="2264980"/>
                    </a:lnTo>
                    <a:lnTo>
                      <a:pt x="544" y="2392219"/>
                    </a:lnTo>
                    <a:lnTo>
                      <a:pt x="61197" y="2387448"/>
                    </a:lnTo>
                    <a:cubicBezTo>
                      <a:pt x="80794" y="2382137"/>
                      <a:pt x="99990" y="2374707"/>
                      <a:pt x="119613" y="2369945"/>
                    </a:cubicBezTo>
                    <a:cubicBezTo>
                      <a:pt x="137898" y="2365563"/>
                      <a:pt x="155046" y="2355466"/>
                      <a:pt x="172384" y="2347084"/>
                    </a:cubicBezTo>
                    <a:cubicBezTo>
                      <a:pt x="205529" y="2331082"/>
                      <a:pt x="240965" y="2341178"/>
                      <a:pt x="274873" y="2336988"/>
                    </a:cubicBezTo>
                    <a:cubicBezTo>
                      <a:pt x="285732" y="2335653"/>
                      <a:pt x="296590" y="2334130"/>
                      <a:pt x="307259" y="2331461"/>
                    </a:cubicBezTo>
                    <a:cubicBezTo>
                      <a:pt x="336408" y="2324413"/>
                      <a:pt x="366127" y="2318317"/>
                      <a:pt x="394511" y="2308601"/>
                    </a:cubicBezTo>
                    <a:cubicBezTo>
                      <a:pt x="426709" y="2297743"/>
                      <a:pt x="457572" y="2283264"/>
                      <a:pt x="494337" y="2268213"/>
                    </a:cubicBezTo>
                    <a:cubicBezTo>
                      <a:pt x="507102" y="2272024"/>
                      <a:pt x="526724" y="2282312"/>
                      <a:pt x="546917" y="2283264"/>
                    </a:cubicBezTo>
                    <a:cubicBezTo>
                      <a:pt x="611880" y="2286503"/>
                      <a:pt x="672650" y="2268786"/>
                      <a:pt x="730754" y="2240780"/>
                    </a:cubicBezTo>
                    <a:cubicBezTo>
                      <a:pt x="748471" y="2232399"/>
                      <a:pt x="767524" y="2226874"/>
                      <a:pt x="785432" y="2218682"/>
                    </a:cubicBezTo>
                    <a:cubicBezTo>
                      <a:pt x="791717" y="2215826"/>
                      <a:pt x="799909" y="2209730"/>
                      <a:pt x="801053" y="2204013"/>
                    </a:cubicBezTo>
                    <a:cubicBezTo>
                      <a:pt x="807719" y="2170866"/>
                      <a:pt x="832486" y="2171436"/>
                      <a:pt x="858205" y="2169532"/>
                    </a:cubicBezTo>
                    <a:cubicBezTo>
                      <a:pt x="888877" y="2167247"/>
                      <a:pt x="919165" y="2161912"/>
                      <a:pt x="949646" y="2157340"/>
                    </a:cubicBezTo>
                    <a:cubicBezTo>
                      <a:pt x="953648" y="2156768"/>
                      <a:pt x="957266" y="2152768"/>
                      <a:pt x="960887" y="2150099"/>
                    </a:cubicBezTo>
                    <a:cubicBezTo>
                      <a:pt x="966411" y="2146099"/>
                      <a:pt x="971554" y="2140003"/>
                      <a:pt x="977653" y="2138480"/>
                    </a:cubicBezTo>
                    <a:cubicBezTo>
                      <a:pt x="1008894" y="2131049"/>
                      <a:pt x="1040327" y="2124763"/>
                      <a:pt x="1071762" y="2117905"/>
                    </a:cubicBezTo>
                    <a:cubicBezTo>
                      <a:pt x="1078810" y="2116380"/>
                      <a:pt x="1086048" y="2114476"/>
                      <a:pt x="1092527" y="2111428"/>
                    </a:cubicBezTo>
                    <a:cubicBezTo>
                      <a:pt x="1098623" y="2108570"/>
                      <a:pt x="1103767" y="2103616"/>
                      <a:pt x="1109865" y="2100568"/>
                    </a:cubicBezTo>
                    <a:cubicBezTo>
                      <a:pt x="1126437" y="2092378"/>
                      <a:pt x="1143394" y="2084757"/>
                      <a:pt x="1162823" y="2075613"/>
                    </a:cubicBezTo>
                    <a:cubicBezTo>
                      <a:pt x="1173681" y="2092757"/>
                      <a:pt x="1188354" y="2083041"/>
                      <a:pt x="1206641" y="2074851"/>
                    </a:cubicBezTo>
                    <a:cubicBezTo>
                      <a:pt x="1225310" y="2066468"/>
                      <a:pt x="1246837" y="2063801"/>
                      <a:pt x="1267411" y="2060753"/>
                    </a:cubicBezTo>
                    <a:cubicBezTo>
                      <a:pt x="1305132" y="2055228"/>
                      <a:pt x="1343044" y="2051799"/>
                      <a:pt x="1380762" y="2046847"/>
                    </a:cubicBezTo>
                    <a:cubicBezTo>
                      <a:pt x="1388765" y="2045703"/>
                      <a:pt x="1397909" y="2043608"/>
                      <a:pt x="1404006" y="2038844"/>
                    </a:cubicBezTo>
                    <a:cubicBezTo>
                      <a:pt x="1445725" y="2006839"/>
                      <a:pt x="1496403" y="1997887"/>
                      <a:pt x="1544598" y="2000932"/>
                    </a:cubicBezTo>
                    <a:cubicBezTo>
                      <a:pt x="1582510" y="2003220"/>
                      <a:pt x="1619658" y="2004935"/>
                      <a:pt x="1657188" y="2001697"/>
                    </a:cubicBezTo>
                    <a:cubicBezTo>
                      <a:pt x="1660046" y="2001505"/>
                      <a:pt x="1663856" y="2001887"/>
                      <a:pt x="1665950" y="2003411"/>
                    </a:cubicBezTo>
                    <a:cubicBezTo>
                      <a:pt x="1678904" y="2013507"/>
                      <a:pt x="1692431" y="2014269"/>
                      <a:pt x="1709006" y="2015983"/>
                    </a:cubicBezTo>
                    <a:cubicBezTo>
                      <a:pt x="1732439" y="2018461"/>
                      <a:pt x="1753965" y="2016745"/>
                      <a:pt x="1775684" y="2012555"/>
                    </a:cubicBezTo>
                    <a:cubicBezTo>
                      <a:pt x="1791496" y="2009507"/>
                      <a:pt x="1807497" y="2003220"/>
                      <a:pt x="1821596" y="1995218"/>
                    </a:cubicBezTo>
                    <a:cubicBezTo>
                      <a:pt x="1841216" y="1983978"/>
                      <a:pt x="1860079" y="1979597"/>
                      <a:pt x="1878748" y="1994457"/>
                    </a:cubicBezTo>
                    <a:cubicBezTo>
                      <a:pt x="1898940" y="2010269"/>
                      <a:pt x="1921800" y="2004745"/>
                      <a:pt x="1944092" y="2005315"/>
                    </a:cubicBezTo>
                    <a:cubicBezTo>
                      <a:pt x="1953806" y="2005507"/>
                      <a:pt x="1964094" y="2005124"/>
                      <a:pt x="1973429" y="2007601"/>
                    </a:cubicBezTo>
                    <a:cubicBezTo>
                      <a:pt x="2000479" y="2014651"/>
                      <a:pt x="2026581" y="2025320"/>
                      <a:pt x="2054013" y="2030082"/>
                    </a:cubicBezTo>
                    <a:cubicBezTo>
                      <a:pt x="2069254" y="2032747"/>
                      <a:pt x="2086208" y="2027986"/>
                      <a:pt x="2102021" y="2024557"/>
                    </a:cubicBezTo>
                    <a:cubicBezTo>
                      <a:pt x="2118023" y="2020937"/>
                      <a:pt x="2133834" y="2015413"/>
                      <a:pt x="2149267" y="2009697"/>
                    </a:cubicBezTo>
                    <a:cubicBezTo>
                      <a:pt x="2159743" y="2005887"/>
                      <a:pt x="2171173" y="2002267"/>
                      <a:pt x="2179556" y="1995409"/>
                    </a:cubicBezTo>
                    <a:cubicBezTo>
                      <a:pt x="2198608" y="1979788"/>
                      <a:pt x="2218229" y="1977120"/>
                      <a:pt x="2240710" y="1985312"/>
                    </a:cubicBezTo>
                    <a:cubicBezTo>
                      <a:pt x="2244137" y="1986647"/>
                      <a:pt x="2248138" y="1986647"/>
                      <a:pt x="2251948" y="1986836"/>
                    </a:cubicBezTo>
                    <a:cubicBezTo>
                      <a:pt x="2312915" y="1990836"/>
                      <a:pt x="2373874" y="1993314"/>
                      <a:pt x="2434456" y="1999410"/>
                    </a:cubicBezTo>
                    <a:cubicBezTo>
                      <a:pt x="2459029" y="2001887"/>
                      <a:pt x="2482652" y="2012745"/>
                      <a:pt x="2506847" y="2019603"/>
                    </a:cubicBezTo>
                    <a:cubicBezTo>
                      <a:pt x="2511800" y="2020937"/>
                      <a:pt x="2517327" y="2023033"/>
                      <a:pt x="2522279" y="2022080"/>
                    </a:cubicBezTo>
                    <a:cubicBezTo>
                      <a:pt x="2576191" y="2012555"/>
                      <a:pt x="2626677" y="2026461"/>
                      <a:pt x="2676398" y="2044751"/>
                    </a:cubicBezTo>
                    <a:cubicBezTo>
                      <a:pt x="2681540" y="2046656"/>
                      <a:pt x="2687827" y="2046084"/>
                      <a:pt x="2693543" y="2045703"/>
                    </a:cubicBezTo>
                    <a:cubicBezTo>
                      <a:pt x="2709548" y="2044370"/>
                      <a:pt x="2726882" y="2037701"/>
                      <a:pt x="2741360" y="2041701"/>
                    </a:cubicBezTo>
                    <a:cubicBezTo>
                      <a:pt x="2779842" y="2052753"/>
                      <a:pt x="2817943" y="2066087"/>
                      <a:pt x="2854140" y="2082851"/>
                    </a:cubicBezTo>
                    <a:cubicBezTo>
                      <a:pt x="2890910" y="2099805"/>
                      <a:pt x="2925008" y="2114095"/>
                      <a:pt x="2967110" y="2096949"/>
                    </a:cubicBezTo>
                    <a:cubicBezTo>
                      <a:pt x="2985016" y="2089709"/>
                      <a:pt x="3008639" y="2094853"/>
                      <a:pt x="3029216" y="2096757"/>
                    </a:cubicBezTo>
                    <a:cubicBezTo>
                      <a:pt x="3044264" y="2098282"/>
                      <a:pt x="3058743" y="2106856"/>
                      <a:pt x="3073604" y="2106856"/>
                    </a:cubicBezTo>
                    <a:cubicBezTo>
                      <a:pt x="3113231" y="2106856"/>
                      <a:pt x="3148472" y="2116953"/>
                      <a:pt x="3182763" y="2137527"/>
                    </a:cubicBezTo>
                    <a:cubicBezTo>
                      <a:pt x="3196102" y="2145528"/>
                      <a:pt x="3216867" y="2140193"/>
                      <a:pt x="3234202" y="2142289"/>
                    </a:cubicBezTo>
                    <a:cubicBezTo>
                      <a:pt x="3252492" y="2144765"/>
                      <a:pt x="3271348" y="2147051"/>
                      <a:pt x="3288877" y="2152578"/>
                    </a:cubicBezTo>
                    <a:cubicBezTo>
                      <a:pt x="3334216" y="2167056"/>
                      <a:pt x="3378986" y="2183439"/>
                      <a:pt x="3424135" y="2198680"/>
                    </a:cubicBezTo>
                    <a:cubicBezTo>
                      <a:pt x="3461282" y="2211253"/>
                      <a:pt x="3497862" y="2201347"/>
                      <a:pt x="3534629" y="2196013"/>
                    </a:cubicBezTo>
                    <a:cubicBezTo>
                      <a:pt x="3557682" y="2192583"/>
                      <a:pt x="3579206" y="2184391"/>
                      <a:pt x="3605116" y="2196583"/>
                    </a:cubicBezTo>
                    <a:cubicBezTo>
                      <a:pt x="3629882" y="2208205"/>
                      <a:pt x="3661315" y="2205537"/>
                      <a:pt x="3689131" y="2211824"/>
                    </a:cubicBezTo>
                    <a:cubicBezTo>
                      <a:pt x="3712565" y="2217157"/>
                      <a:pt x="3735231" y="2225732"/>
                      <a:pt x="3757902" y="2234114"/>
                    </a:cubicBezTo>
                    <a:cubicBezTo>
                      <a:pt x="3788766" y="2245545"/>
                      <a:pt x="3819245" y="2257545"/>
                      <a:pt x="3852966" y="2251831"/>
                    </a:cubicBezTo>
                    <a:cubicBezTo>
                      <a:pt x="3891259" y="2245353"/>
                      <a:pt x="3917546" y="2269738"/>
                      <a:pt x="3947648" y="2285932"/>
                    </a:cubicBezTo>
                    <a:cubicBezTo>
                      <a:pt x="3968414" y="2296980"/>
                      <a:pt x="3991083" y="2305172"/>
                      <a:pt x="4013753" y="2312031"/>
                    </a:cubicBezTo>
                    <a:cubicBezTo>
                      <a:pt x="4044043" y="2320985"/>
                      <a:pt x="4075285" y="2326320"/>
                      <a:pt x="4105766" y="2335082"/>
                    </a:cubicBezTo>
                    <a:cubicBezTo>
                      <a:pt x="4151870" y="2348226"/>
                      <a:pt x="4198546" y="2358514"/>
                      <a:pt x="4246551" y="2351274"/>
                    </a:cubicBezTo>
                    <a:cubicBezTo>
                      <a:pt x="4268649" y="2348036"/>
                      <a:pt x="4289227" y="2348226"/>
                      <a:pt x="4311323" y="2352991"/>
                    </a:cubicBezTo>
                    <a:cubicBezTo>
                      <a:pt x="4347518" y="2360801"/>
                      <a:pt x="4384668" y="2361753"/>
                      <a:pt x="4413817" y="2390899"/>
                    </a:cubicBezTo>
                    <a:cubicBezTo>
                      <a:pt x="4424104" y="2401188"/>
                      <a:pt x="4442581" y="2403853"/>
                      <a:pt x="4457632" y="2409188"/>
                    </a:cubicBezTo>
                    <a:cubicBezTo>
                      <a:pt x="4474969" y="2415476"/>
                      <a:pt x="4487731" y="2412236"/>
                      <a:pt x="4497068" y="2393947"/>
                    </a:cubicBezTo>
                    <a:cubicBezTo>
                      <a:pt x="4501257" y="2385757"/>
                      <a:pt x="4513260" y="2377755"/>
                      <a:pt x="4522596" y="2376421"/>
                    </a:cubicBezTo>
                    <a:cubicBezTo>
                      <a:pt x="4550599" y="2372421"/>
                      <a:pt x="4576318" y="2378327"/>
                      <a:pt x="4603368" y="2391282"/>
                    </a:cubicBezTo>
                    <a:cubicBezTo>
                      <a:pt x="4628705" y="2403474"/>
                      <a:pt x="4660331" y="2402140"/>
                      <a:pt x="4689098" y="2406903"/>
                    </a:cubicBezTo>
                    <a:cubicBezTo>
                      <a:pt x="4699289" y="2408618"/>
                      <a:pt x="4709482" y="2411237"/>
                      <a:pt x="4719697" y="2413428"/>
                    </a:cubicBezTo>
                    <a:lnTo>
                      <a:pt x="4726469" y="2414298"/>
                    </a:lnTo>
                    <a:lnTo>
                      <a:pt x="4785776" y="2414298"/>
                    </a:lnTo>
                    <a:lnTo>
                      <a:pt x="4788661" y="2414047"/>
                    </a:lnTo>
                    <a:cubicBezTo>
                      <a:pt x="4801401" y="2412237"/>
                      <a:pt x="4814166" y="2410142"/>
                      <a:pt x="4827024" y="2408999"/>
                    </a:cubicBezTo>
                    <a:cubicBezTo>
                      <a:pt x="4847027" y="2407095"/>
                      <a:pt x="4867412" y="2407856"/>
                      <a:pt x="4887415" y="2405570"/>
                    </a:cubicBezTo>
                    <a:cubicBezTo>
                      <a:pt x="4903799" y="2403853"/>
                      <a:pt x="4919991" y="2399474"/>
                      <a:pt x="4936184" y="2395853"/>
                    </a:cubicBezTo>
                    <a:cubicBezTo>
                      <a:pt x="4942089" y="2394520"/>
                      <a:pt x="4947996" y="2389376"/>
                      <a:pt x="4953328" y="2390138"/>
                    </a:cubicBezTo>
                    <a:cubicBezTo>
                      <a:pt x="5006292" y="2398330"/>
                      <a:pt x="5044391" y="2361753"/>
                      <a:pt x="5089162" y="2345560"/>
                    </a:cubicBezTo>
                    <a:cubicBezTo>
                      <a:pt x="5136216" y="2328413"/>
                      <a:pt x="5181748" y="2302124"/>
                      <a:pt x="5234326" y="2309935"/>
                    </a:cubicBezTo>
                    <a:cubicBezTo>
                      <a:pt x="5266141" y="2314697"/>
                      <a:pt x="5296812" y="2325747"/>
                      <a:pt x="5328438" y="2332416"/>
                    </a:cubicBezTo>
                    <a:cubicBezTo>
                      <a:pt x="5339677" y="2334701"/>
                      <a:pt x="5352250" y="2334320"/>
                      <a:pt x="5363491" y="2332034"/>
                    </a:cubicBezTo>
                    <a:cubicBezTo>
                      <a:pt x="5417784" y="2321555"/>
                      <a:pt x="5471316" y="2320032"/>
                      <a:pt x="5524660" y="2337178"/>
                    </a:cubicBezTo>
                    <a:cubicBezTo>
                      <a:pt x="5533802" y="2340036"/>
                      <a:pt x="5543518" y="2342701"/>
                      <a:pt x="5553045" y="2342701"/>
                    </a:cubicBezTo>
                    <a:cubicBezTo>
                      <a:pt x="5605244" y="2342701"/>
                      <a:pt x="5656488" y="2338701"/>
                      <a:pt x="5706401" y="2320032"/>
                    </a:cubicBezTo>
                    <a:cubicBezTo>
                      <a:pt x="5723166" y="2313745"/>
                      <a:pt x="5743551" y="2317745"/>
                      <a:pt x="5762029" y="2316221"/>
                    </a:cubicBezTo>
                    <a:cubicBezTo>
                      <a:pt x="5779174" y="2314889"/>
                      <a:pt x="5796702" y="2314317"/>
                      <a:pt x="5813276" y="2309935"/>
                    </a:cubicBezTo>
                    <a:cubicBezTo>
                      <a:pt x="5837472" y="2303459"/>
                      <a:pt x="5859949" y="2302697"/>
                      <a:pt x="5884906" y="2308411"/>
                    </a:cubicBezTo>
                    <a:cubicBezTo>
                      <a:pt x="5908719" y="2313745"/>
                      <a:pt x="5934438" y="2311079"/>
                      <a:pt x="5959204" y="2311269"/>
                    </a:cubicBezTo>
                    <a:cubicBezTo>
                      <a:pt x="5986828" y="2311459"/>
                      <a:pt x="6014449" y="2311649"/>
                      <a:pt x="6042072" y="2310697"/>
                    </a:cubicBezTo>
                    <a:cubicBezTo>
                      <a:pt x="6053124" y="2310317"/>
                      <a:pt x="6065695" y="2302697"/>
                      <a:pt x="6074842" y="2305745"/>
                    </a:cubicBezTo>
                    <a:cubicBezTo>
                      <a:pt x="6104368" y="2316031"/>
                      <a:pt x="6133897" y="2303649"/>
                      <a:pt x="6163425" y="2309172"/>
                    </a:cubicBezTo>
                    <a:cubicBezTo>
                      <a:pt x="6177905" y="2312031"/>
                      <a:pt x="6194288" y="2304220"/>
                      <a:pt x="6209909" y="2303459"/>
                    </a:cubicBezTo>
                    <a:cubicBezTo>
                      <a:pt x="6235437" y="2302124"/>
                      <a:pt x="6260964" y="2302697"/>
                      <a:pt x="6286493" y="2302315"/>
                    </a:cubicBezTo>
                    <a:cubicBezTo>
                      <a:pt x="6294876" y="2302124"/>
                      <a:pt x="6303068" y="2301362"/>
                      <a:pt x="6311449" y="2300980"/>
                    </a:cubicBezTo>
                    <a:cubicBezTo>
                      <a:pt x="6318880" y="2300601"/>
                      <a:pt x="6326691" y="2298887"/>
                      <a:pt x="6333739" y="2300218"/>
                    </a:cubicBezTo>
                    <a:cubicBezTo>
                      <a:pt x="6359268" y="2304983"/>
                      <a:pt x="6384414" y="2312793"/>
                      <a:pt x="6410131" y="2315841"/>
                    </a:cubicBezTo>
                    <a:cubicBezTo>
                      <a:pt x="6432420" y="2318507"/>
                      <a:pt x="6455472" y="2314889"/>
                      <a:pt x="6477951" y="2316793"/>
                    </a:cubicBezTo>
                    <a:cubicBezTo>
                      <a:pt x="6517576" y="2320032"/>
                      <a:pt x="6557201" y="2325747"/>
                      <a:pt x="6596828" y="2329368"/>
                    </a:cubicBezTo>
                    <a:cubicBezTo>
                      <a:pt x="6605401" y="2330130"/>
                      <a:pt x="6614353" y="2325365"/>
                      <a:pt x="6623118" y="2324985"/>
                    </a:cubicBezTo>
                    <a:cubicBezTo>
                      <a:pt x="6650551" y="2324033"/>
                      <a:pt x="6677984" y="2323841"/>
                      <a:pt x="6705417" y="2323272"/>
                    </a:cubicBezTo>
                    <a:cubicBezTo>
                      <a:pt x="6721038" y="2323080"/>
                      <a:pt x="6736851" y="2323651"/>
                      <a:pt x="6752283" y="2321937"/>
                    </a:cubicBezTo>
                    <a:cubicBezTo>
                      <a:pt x="6772665" y="2319651"/>
                      <a:pt x="6791144" y="2316221"/>
                      <a:pt x="6810195" y="2331082"/>
                    </a:cubicBezTo>
                    <a:cubicBezTo>
                      <a:pt x="6839534" y="2354132"/>
                      <a:pt x="6876872" y="2345178"/>
                      <a:pt x="6910782" y="2350512"/>
                    </a:cubicBezTo>
                    <a:cubicBezTo>
                      <a:pt x="6919547" y="2351847"/>
                      <a:pt x="6928501" y="2352036"/>
                      <a:pt x="6937263" y="2353561"/>
                    </a:cubicBezTo>
                    <a:cubicBezTo>
                      <a:pt x="6953457" y="2356418"/>
                      <a:pt x="6969457" y="2359657"/>
                      <a:pt x="6985653" y="2362897"/>
                    </a:cubicBezTo>
                    <a:cubicBezTo>
                      <a:pt x="6988509" y="2363467"/>
                      <a:pt x="6991747" y="2363659"/>
                      <a:pt x="6994415" y="2364611"/>
                    </a:cubicBezTo>
                    <a:cubicBezTo>
                      <a:pt x="7018991" y="2372611"/>
                      <a:pt x="7043184" y="2381755"/>
                      <a:pt x="7068141" y="2388234"/>
                    </a:cubicBezTo>
                    <a:cubicBezTo>
                      <a:pt x="7080334" y="2391472"/>
                      <a:pt x="7093860" y="2391853"/>
                      <a:pt x="7106432" y="2390138"/>
                    </a:cubicBezTo>
                    <a:cubicBezTo>
                      <a:pt x="7143199" y="2385185"/>
                      <a:pt x="7179587" y="2383089"/>
                      <a:pt x="7216547" y="2390330"/>
                    </a:cubicBezTo>
                    <a:cubicBezTo>
                      <a:pt x="7231214" y="2393186"/>
                      <a:pt x="7247599" y="2388424"/>
                      <a:pt x="7263220" y="2386709"/>
                    </a:cubicBezTo>
                    <a:cubicBezTo>
                      <a:pt x="7300559" y="2382137"/>
                      <a:pt x="7337899" y="2377183"/>
                      <a:pt x="7375428" y="2372803"/>
                    </a:cubicBezTo>
                    <a:cubicBezTo>
                      <a:pt x="7398860" y="2370135"/>
                      <a:pt x="7422483" y="2368611"/>
                      <a:pt x="7445916" y="2365945"/>
                    </a:cubicBezTo>
                    <a:cubicBezTo>
                      <a:pt x="7472967" y="2362705"/>
                      <a:pt x="7499828" y="2357753"/>
                      <a:pt x="7526880" y="2355084"/>
                    </a:cubicBezTo>
                    <a:cubicBezTo>
                      <a:pt x="7557742" y="2352036"/>
                      <a:pt x="7588795" y="2351466"/>
                      <a:pt x="7619655" y="2348226"/>
                    </a:cubicBezTo>
                    <a:cubicBezTo>
                      <a:pt x="7676047" y="2341940"/>
                      <a:pt x="7732247" y="2334509"/>
                      <a:pt x="7788636" y="2327461"/>
                    </a:cubicBezTo>
                    <a:cubicBezTo>
                      <a:pt x="7843311" y="2320603"/>
                      <a:pt x="7897987" y="2314507"/>
                      <a:pt x="7952280" y="2305935"/>
                    </a:cubicBezTo>
                    <a:cubicBezTo>
                      <a:pt x="7975142" y="2302315"/>
                      <a:pt x="7996859" y="2292408"/>
                      <a:pt x="8019339" y="2286884"/>
                    </a:cubicBezTo>
                    <a:cubicBezTo>
                      <a:pt x="8058774" y="2277357"/>
                      <a:pt x="8098590" y="2269357"/>
                      <a:pt x="8137835" y="2259832"/>
                    </a:cubicBezTo>
                    <a:cubicBezTo>
                      <a:pt x="8155359" y="2255641"/>
                      <a:pt x="8172124" y="2248593"/>
                      <a:pt x="8189651" y="2243639"/>
                    </a:cubicBezTo>
                    <a:cubicBezTo>
                      <a:pt x="8230992" y="2232208"/>
                      <a:pt x="8272903" y="2222874"/>
                      <a:pt x="8313671" y="2209920"/>
                    </a:cubicBezTo>
                    <a:cubicBezTo>
                      <a:pt x="8362822" y="2194297"/>
                      <a:pt x="8411019" y="2175439"/>
                      <a:pt x="8459979" y="2158864"/>
                    </a:cubicBezTo>
                    <a:cubicBezTo>
                      <a:pt x="8478269" y="2152578"/>
                      <a:pt x="8497511" y="2148957"/>
                      <a:pt x="8516369" y="2144003"/>
                    </a:cubicBezTo>
                    <a:cubicBezTo>
                      <a:pt x="8563425" y="2131431"/>
                      <a:pt x="8610288" y="2118095"/>
                      <a:pt x="8657726" y="2106284"/>
                    </a:cubicBezTo>
                    <a:cubicBezTo>
                      <a:pt x="8675253" y="2101901"/>
                      <a:pt x="8693731" y="2102284"/>
                      <a:pt x="8711448" y="2098664"/>
                    </a:cubicBezTo>
                    <a:cubicBezTo>
                      <a:pt x="8732023" y="2094472"/>
                      <a:pt x="8752407" y="2089138"/>
                      <a:pt x="8772219" y="2082280"/>
                    </a:cubicBezTo>
                    <a:cubicBezTo>
                      <a:pt x="8796985" y="2073707"/>
                      <a:pt x="8820990" y="2062659"/>
                      <a:pt x="8845565" y="2053705"/>
                    </a:cubicBezTo>
                    <a:cubicBezTo>
                      <a:pt x="8886142" y="2039034"/>
                      <a:pt x="8926911" y="2024557"/>
                      <a:pt x="8967871" y="2011221"/>
                    </a:cubicBezTo>
                    <a:cubicBezTo>
                      <a:pt x="8983301" y="2006268"/>
                      <a:pt x="9000257" y="2005697"/>
                      <a:pt x="9015878" y="2001124"/>
                    </a:cubicBezTo>
                    <a:cubicBezTo>
                      <a:pt x="9088840" y="1979597"/>
                      <a:pt x="9161805" y="1957880"/>
                      <a:pt x="9234579" y="1935209"/>
                    </a:cubicBezTo>
                    <a:cubicBezTo>
                      <a:pt x="9272298" y="1923399"/>
                      <a:pt x="9308875" y="1908538"/>
                      <a:pt x="9346597" y="1896917"/>
                    </a:cubicBezTo>
                    <a:cubicBezTo>
                      <a:pt x="9369267" y="1889869"/>
                      <a:pt x="9393650" y="1887773"/>
                      <a:pt x="9416321" y="1880724"/>
                    </a:cubicBezTo>
                    <a:cubicBezTo>
                      <a:pt x="9437278" y="1874247"/>
                      <a:pt x="9456709" y="1863578"/>
                      <a:pt x="9477283" y="1856149"/>
                    </a:cubicBezTo>
                    <a:cubicBezTo>
                      <a:pt x="9540152" y="1833097"/>
                      <a:pt x="9603971" y="1811953"/>
                      <a:pt x="9666265" y="1787186"/>
                    </a:cubicBezTo>
                    <a:cubicBezTo>
                      <a:pt x="9696749" y="1775183"/>
                      <a:pt x="9725323" y="1757849"/>
                      <a:pt x="9754088" y="1741464"/>
                    </a:cubicBezTo>
                    <a:cubicBezTo>
                      <a:pt x="9802858" y="1713841"/>
                      <a:pt x="9850865" y="1685074"/>
                      <a:pt x="9899446" y="1656880"/>
                    </a:cubicBezTo>
                    <a:cubicBezTo>
                      <a:pt x="9935832" y="1635924"/>
                      <a:pt x="9968027" y="1611347"/>
                      <a:pt x="9993175" y="1576487"/>
                    </a:cubicBezTo>
                    <a:cubicBezTo>
                      <a:pt x="10004797" y="1560484"/>
                      <a:pt x="10024990" y="1546768"/>
                      <a:pt x="10044230" y="1540480"/>
                    </a:cubicBezTo>
                    <a:cubicBezTo>
                      <a:pt x="10078713" y="1529241"/>
                      <a:pt x="10104430" y="1507522"/>
                      <a:pt x="10131863" y="1485613"/>
                    </a:cubicBezTo>
                    <a:cubicBezTo>
                      <a:pt x="10166536" y="1457801"/>
                      <a:pt x="10203304" y="1431509"/>
                      <a:pt x="10242357" y="1410555"/>
                    </a:cubicBezTo>
                    <a:cubicBezTo>
                      <a:pt x="10280840" y="1389980"/>
                      <a:pt x="10324086" y="1378549"/>
                      <a:pt x="10363709" y="1359499"/>
                    </a:cubicBezTo>
                    <a:cubicBezTo>
                      <a:pt x="10386952" y="1348259"/>
                      <a:pt x="10407146" y="1330353"/>
                      <a:pt x="10428291" y="1314920"/>
                    </a:cubicBezTo>
                    <a:cubicBezTo>
                      <a:pt x="10449438" y="1299489"/>
                      <a:pt x="10470394" y="1283486"/>
                      <a:pt x="10490969" y="1267104"/>
                    </a:cubicBezTo>
                    <a:cubicBezTo>
                      <a:pt x="10502208" y="1258149"/>
                      <a:pt x="10511734" y="1246909"/>
                      <a:pt x="10523354" y="1238337"/>
                    </a:cubicBezTo>
                    <a:cubicBezTo>
                      <a:pt x="10545263" y="1222334"/>
                      <a:pt x="10569075" y="1208808"/>
                      <a:pt x="10590031" y="1191664"/>
                    </a:cubicBezTo>
                    <a:cubicBezTo>
                      <a:pt x="10610225" y="1175089"/>
                      <a:pt x="10633467" y="1166707"/>
                      <a:pt x="10656519" y="1156038"/>
                    </a:cubicBezTo>
                    <a:cubicBezTo>
                      <a:pt x="10674046" y="1148036"/>
                      <a:pt x="10686617" y="1130320"/>
                      <a:pt x="10703573" y="1120603"/>
                    </a:cubicBezTo>
                    <a:cubicBezTo>
                      <a:pt x="10727767" y="1106697"/>
                      <a:pt x="10746246" y="1089553"/>
                      <a:pt x="10764534" y="1067643"/>
                    </a:cubicBezTo>
                    <a:cubicBezTo>
                      <a:pt x="10785111" y="1043068"/>
                      <a:pt x="10820162" y="1029732"/>
                      <a:pt x="10850453" y="1014301"/>
                    </a:cubicBezTo>
                    <a:cubicBezTo>
                      <a:pt x="10876171" y="1001157"/>
                      <a:pt x="10906081" y="995632"/>
                      <a:pt x="10929704" y="980201"/>
                    </a:cubicBezTo>
                    <a:cubicBezTo>
                      <a:pt x="10946279" y="969342"/>
                      <a:pt x="10958661" y="948957"/>
                      <a:pt x="10967423" y="930289"/>
                    </a:cubicBezTo>
                    <a:cubicBezTo>
                      <a:pt x="10987046" y="887995"/>
                      <a:pt x="11021146" y="861897"/>
                      <a:pt x="11058869" y="838084"/>
                    </a:cubicBezTo>
                    <a:cubicBezTo>
                      <a:pt x="11097350" y="813699"/>
                      <a:pt x="11133927" y="786836"/>
                      <a:pt x="11172600" y="762834"/>
                    </a:cubicBezTo>
                    <a:cubicBezTo>
                      <a:pt x="11211843" y="738638"/>
                      <a:pt x="11243658" y="706443"/>
                      <a:pt x="11275283" y="673676"/>
                    </a:cubicBezTo>
                    <a:cubicBezTo>
                      <a:pt x="11288238" y="660150"/>
                      <a:pt x="11305192" y="650434"/>
                      <a:pt x="11320623" y="639195"/>
                    </a:cubicBezTo>
                    <a:cubicBezTo>
                      <a:pt x="11338339" y="626241"/>
                      <a:pt x="11355296" y="611953"/>
                      <a:pt x="11374346" y="601664"/>
                    </a:cubicBezTo>
                    <a:cubicBezTo>
                      <a:pt x="11398160" y="588709"/>
                      <a:pt x="11424069" y="579757"/>
                      <a:pt x="11448453" y="567755"/>
                    </a:cubicBezTo>
                    <a:cubicBezTo>
                      <a:pt x="11476838" y="553657"/>
                      <a:pt x="11505795" y="539750"/>
                      <a:pt x="11532275" y="522605"/>
                    </a:cubicBezTo>
                    <a:cubicBezTo>
                      <a:pt x="11545039" y="514413"/>
                      <a:pt x="11553613" y="499363"/>
                      <a:pt x="11562947" y="486598"/>
                    </a:cubicBezTo>
                    <a:cubicBezTo>
                      <a:pt x="11599714" y="436305"/>
                      <a:pt x="11635529" y="385441"/>
                      <a:pt x="11672489" y="335337"/>
                    </a:cubicBezTo>
                    <a:cubicBezTo>
                      <a:pt x="11712304" y="281424"/>
                      <a:pt x="11763931" y="241608"/>
                      <a:pt x="11821656" y="207889"/>
                    </a:cubicBezTo>
                    <a:cubicBezTo>
                      <a:pt x="11877664" y="175312"/>
                      <a:pt x="11931195" y="138734"/>
                      <a:pt x="11986443" y="104824"/>
                    </a:cubicBezTo>
                    <a:cubicBezTo>
                      <a:pt x="11998443" y="97395"/>
                      <a:pt x="12013114" y="94347"/>
                      <a:pt x="12026448" y="88821"/>
                    </a:cubicBezTo>
                    <a:cubicBezTo>
                      <a:pt x="12072360" y="69580"/>
                      <a:pt x="12118083" y="50147"/>
                      <a:pt x="12160947" y="28621"/>
                    </a:cubicBezTo>
                    <a:lnTo>
                      <a:pt x="12192000" y="0"/>
                    </a:lnTo>
                    <a:close/>
                  </a:path>
                </a:pathLst>
              </a:custGeom>
              <a:solidFill>
                <a:schemeClr val="tx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D1A0BEEB-C008-4150-A935-C6AAF537DA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681702"/>
                <a:ext cx="12192000" cy="3176298"/>
              </a:xfrm>
              <a:custGeom>
                <a:avLst/>
                <a:gdLst>
                  <a:gd name="connsiteX0" fmla="*/ 12192000 w 12192000"/>
                  <a:gd name="connsiteY0" fmla="*/ 0 h 3176298"/>
                  <a:gd name="connsiteX1" fmla="*/ 12192000 w 12192000"/>
                  <a:gd name="connsiteY1" fmla="*/ 3176298 h 3176298"/>
                  <a:gd name="connsiteX2" fmla="*/ 0 w 12192000"/>
                  <a:gd name="connsiteY2" fmla="*/ 3176298 h 3176298"/>
                  <a:gd name="connsiteX3" fmla="*/ 0 w 12192000"/>
                  <a:gd name="connsiteY3" fmla="*/ 2264980 h 3176298"/>
                  <a:gd name="connsiteX4" fmla="*/ 544 w 12192000"/>
                  <a:gd name="connsiteY4" fmla="*/ 2264980 h 3176298"/>
                  <a:gd name="connsiteX5" fmla="*/ 544 w 12192000"/>
                  <a:gd name="connsiteY5" fmla="*/ 2392219 h 3176298"/>
                  <a:gd name="connsiteX6" fmla="*/ 61197 w 12192000"/>
                  <a:gd name="connsiteY6" fmla="*/ 2387448 h 3176298"/>
                  <a:gd name="connsiteX7" fmla="*/ 119613 w 12192000"/>
                  <a:gd name="connsiteY7" fmla="*/ 2369945 h 3176298"/>
                  <a:gd name="connsiteX8" fmla="*/ 172384 w 12192000"/>
                  <a:gd name="connsiteY8" fmla="*/ 2347084 h 3176298"/>
                  <a:gd name="connsiteX9" fmla="*/ 274873 w 12192000"/>
                  <a:gd name="connsiteY9" fmla="*/ 2336988 h 3176298"/>
                  <a:gd name="connsiteX10" fmla="*/ 307259 w 12192000"/>
                  <a:gd name="connsiteY10" fmla="*/ 2331461 h 3176298"/>
                  <a:gd name="connsiteX11" fmla="*/ 394511 w 12192000"/>
                  <a:gd name="connsiteY11" fmla="*/ 2308601 h 3176298"/>
                  <a:gd name="connsiteX12" fmla="*/ 494337 w 12192000"/>
                  <a:gd name="connsiteY12" fmla="*/ 2268213 h 3176298"/>
                  <a:gd name="connsiteX13" fmla="*/ 546917 w 12192000"/>
                  <a:gd name="connsiteY13" fmla="*/ 2283264 h 3176298"/>
                  <a:gd name="connsiteX14" fmla="*/ 730754 w 12192000"/>
                  <a:gd name="connsiteY14" fmla="*/ 2240780 h 3176298"/>
                  <a:gd name="connsiteX15" fmla="*/ 785432 w 12192000"/>
                  <a:gd name="connsiteY15" fmla="*/ 2218682 h 3176298"/>
                  <a:gd name="connsiteX16" fmla="*/ 801053 w 12192000"/>
                  <a:gd name="connsiteY16" fmla="*/ 2204013 h 3176298"/>
                  <a:gd name="connsiteX17" fmla="*/ 858205 w 12192000"/>
                  <a:gd name="connsiteY17" fmla="*/ 2169532 h 3176298"/>
                  <a:gd name="connsiteX18" fmla="*/ 949646 w 12192000"/>
                  <a:gd name="connsiteY18" fmla="*/ 2157340 h 3176298"/>
                  <a:gd name="connsiteX19" fmla="*/ 960887 w 12192000"/>
                  <a:gd name="connsiteY19" fmla="*/ 2150099 h 3176298"/>
                  <a:gd name="connsiteX20" fmla="*/ 977653 w 12192000"/>
                  <a:gd name="connsiteY20" fmla="*/ 2138480 h 3176298"/>
                  <a:gd name="connsiteX21" fmla="*/ 1071762 w 12192000"/>
                  <a:gd name="connsiteY21" fmla="*/ 2117905 h 3176298"/>
                  <a:gd name="connsiteX22" fmla="*/ 1092527 w 12192000"/>
                  <a:gd name="connsiteY22" fmla="*/ 2111428 h 3176298"/>
                  <a:gd name="connsiteX23" fmla="*/ 1109865 w 12192000"/>
                  <a:gd name="connsiteY23" fmla="*/ 2100568 h 3176298"/>
                  <a:gd name="connsiteX24" fmla="*/ 1162823 w 12192000"/>
                  <a:gd name="connsiteY24" fmla="*/ 2075613 h 3176298"/>
                  <a:gd name="connsiteX25" fmla="*/ 1206641 w 12192000"/>
                  <a:gd name="connsiteY25" fmla="*/ 2074851 h 3176298"/>
                  <a:gd name="connsiteX26" fmla="*/ 1267411 w 12192000"/>
                  <a:gd name="connsiteY26" fmla="*/ 2060753 h 3176298"/>
                  <a:gd name="connsiteX27" fmla="*/ 1380762 w 12192000"/>
                  <a:gd name="connsiteY27" fmla="*/ 2046847 h 3176298"/>
                  <a:gd name="connsiteX28" fmla="*/ 1404006 w 12192000"/>
                  <a:gd name="connsiteY28" fmla="*/ 2038844 h 3176298"/>
                  <a:gd name="connsiteX29" fmla="*/ 1544598 w 12192000"/>
                  <a:gd name="connsiteY29" fmla="*/ 2000932 h 3176298"/>
                  <a:gd name="connsiteX30" fmla="*/ 1657188 w 12192000"/>
                  <a:gd name="connsiteY30" fmla="*/ 2001697 h 3176298"/>
                  <a:gd name="connsiteX31" fmla="*/ 1665950 w 12192000"/>
                  <a:gd name="connsiteY31" fmla="*/ 2003411 h 3176298"/>
                  <a:gd name="connsiteX32" fmla="*/ 1709006 w 12192000"/>
                  <a:gd name="connsiteY32" fmla="*/ 2015983 h 3176298"/>
                  <a:gd name="connsiteX33" fmla="*/ 1775684 w 12192000"/>
                  <a:gd name="connsiteY33" fmla="*/ 2012555 h 3176298"/>
                  <a:gd name="connsiteX34" fmla="*/ 1821596 w 12192000"/>
                  <a:gd name="connsiteY34" fmla="*/ 1995218 h 3176298"/>
                  <a:gd name="connsiteX35" fmla="*/ 1878748 w 12192000"/>
                  <a:gd name="connsiteY35" fmla="*/ 1994457 h 3176298"/>
                  <a:gd name="connsiteX36" fmla="*/ 1944092 w 12192000"/>
                  <a:gd name="connsiteY36" fmla="*/ 2005315 h 3176298"/>
                  <a:gd name="connsiteX37" fmla="*/ 1973429 w 12192000"/>
                  <a:gd name="connsiteY37" fmla="*/ 2007601 h 3176298"/>
                  <a:gd name="connsiteX38" fmla="*/ 2054013 w 12192000"/>
                  <a:gd name="connsiteY38" fmla="*/ 2030082 h 3176298"/>
                  <a:gd name="connsiteX39" fmla="*/ 2102021 w 12192000"/>
                  <a:gd name="connsiteY39" fmla="*/ 2024557 h 3176298"/>
                  <a:gd name="connsiteX40" fmla="*/ 2149267 w 12192000"/>
                  <a:gd name="connsiteY40" fmla="*/ 2009697 h 3176298"/>
                  <a:gd name="connsiteX41" fmla="*/ 2179556 w 12192000"/>
                  <a:gd name="connsiteY41" fmla="*/ 1995409 h 3176298"/>
                  <a:gd name="connsiteX42" fmla="*/ 2240710 w 12192000"/>
                  <a:gd name="connsiteY42" fmla="*/ 1985312 h 3176298"/>
                  <a:gd name="connsiteX43" fmla="*/ 2251948 w 12192000"/>
                  <a:gd name="connsiteY43" fmla="*/ 1986836 h 3176298"/>
                  <a:gd name="connsiteX44" fmla="*/ 2434456 w 12192000"/>
                  <a:gd name="connsiteY44" fmla="*/ 1999410 h 3176298"/>
                  <a:gd name="connsiteX45" fmla="*/ 2506847 w 12192000"/>
                  <a:gd name="connsiteY45" fmla="*/ 2019603 h 3176298"/>
                  <a:gd name="connsiteX46" fmla="*/ 2522279 w 12192000"/>
                  <a:gd name="connsiteY46" fmla="*/ 2022080 h 3176298"/>
                  <a:gd name="connsiteX47" fmla="*/ 2676398 w 12192000"/>
                  <a:gd name="connsiteY47" fmla="*/ 2044751 h 3176298"/>
                  <a:gd name="connsiteX48" fmla="*/ 2693543 w 12192000"/>
                  <a:gd name="connsiteY48" fmla="*/ 2045703 h 3176298"/>
                  <a:gd name="connsiteX49" fmla="*/ 2741360 w 12192000"/>
                  <a:gd name="connsiteY49" fmla="*/ 2041701 h 3176298"/>
                  <a:gd name="connsiteX50" fmla="*/ 2854140 w 12192000"/>
                  <a:gd name="connsiteY50" fmla="*/ 2082851 h 3176298"/>
                  <a:gd name="connsiteX51" fmla="*/ 2967110 w 12192000"/>
                  <a:gd name="connsiteY51" fmla="*/ 2096949 h 3176298"/>
                  <a:gd name="connsiteX52" fmla="*/ 3029216 w 12192000"/>
                  <a:gd name="connsiteY52" fmla="*/ 2096757 h 3176298"/>
                  <a:gd name="connsiteX53" fmla="*/ 3073604 w 12192000"/>
                  <a:gd name="connsiteY53" fmla="*/ 2106856 h 3176298"/>
                  <a:gd name="connsiteX54" fmla="*/ 3182763 w 12192000"/>
                  <a:gd name="connsiteY54" fmla="*/ 2137527 h 3176298"/>
                  <a:gd name="connsiteX55" fmla="*/ 3234202 w 12192000"/>
                  <a:gd name="connsiteY55" fmla="*/ 2142289 h 3176298"/>
                  <a:gd name="connsiteX56" fmla="*/ 3288877 w 12192000"/>
                  <a:gd name="connsiteY56" fmla="*/ 2152578 h 3176298"/>
                  <a:gd name="connsiteX57" fmla="*/ 3424135 w 12192000"/>
                  <a:gd name="connsiteY57" fmla="*/ 2198680 h 3176298"/>
                  <a:gd name="connsiteX58" fmla="*/ 3534629 w 12192000"/>
                  <a:gd name="connsiteY58" fmla="*/ 2196013 h 3176298"/>
                  <a:gd name="connsiteX59" fmla="*/ 3605116 w 12192000"/>
                  <a:gd name="connsiteY59" fmla="*/ 2196583 h 3176298"/>
                  <a:gd name="connsiteX60" fmla="*/ 3689131 w 12192000"/>
                  <a:gd name="connsiteY60" fmla="*/ 2211824 h 3176298"/>
                  <a:gd name="connsiteX61" fmla="*/ 3757902 w 12192000"/>
                  <a:gd name="connsiteY61" fmla="*/ 2234114 h 3176298"/>
                  <a:gd name="connsiteX62" fmla="*/ 3852966 w 12192000"/>
                  <a:gd name="connsiteY62" fmla="*/ 2251831 h 3176298"/>
                  <a:gd name="connsiteX63" fmla="*/ 3947648 w 12192000"/>
                  <a:gd name="connsiteY63" fmla="*/ 2285932 h 3176298"/>
                  <a:gd name="connsiteX64" fmla="*/ 4013753 w 12192000"/>
                  <a:gd name="connsiteY64" fmla="*/ 2312031 h 3176298"/>
                  <a:gd name="connsiteX65" fmla="*/ 4105766 w 12192000"/>
                  <a:gd name="connsiteY65" fmla="*/ 2335082 h 3176298"/>
                  <a:gd name="connsiteX66" fmla="*/ 4246551 w 12192000"/>
                  <a:gd name="connsiteY66" fmla="*/ 2351274 h 3176298"/>
                  <a:gd name="connsiteX67" fmla="*/ 4311323 w 12192000"/>
                  <a:gd name="connsiteY67" fmla="*/ 2352991 h 3176298"/>
                  <a:gd name="connsiteX68" fmla="*/ 4413817 w 12192000"/>
                  <a:gd name="connsiteY68" fmla="*/ 2390899 h 3176298"/>
                  <a:gd name="connsiteX69" fmla="*/ 4457632 w 12192000"/>
                  <a:gd name="connsiteY69" fmla="*/ 2409188 h 3176298"/>
                  <a:gd name="connsiteX70" fmla="*/ 4497068 w 12192000"/>
                  <a:gd name="connsiteY70" fmla="*/ 2393947 h 3176298"/>
                  <a:gd name="connsiteX71" fmla="*/ 4522596 w 12192000"/>
                  <a:gd name="connsiteY71" fmla="*/ 2376421 h 3176298"/>
                  <a:gd name="connsiteX72" fmla="*/ 4603368 w 12192000"/>
                  <a:gd name="connsiteY72" fmla="*/ 2391282 h 3176298"/>
                  <a:gd name="connsiteX73" fmla="*/ 4689098 w 12192000"/>
                  <a:gd name="connsiteY73" fmla="*/ 2406903 h 3176298"/>
                  <a:gd name="connsiteX74" fmla="*/ 4719697 w 12192000"/>
                  <a:gd name="connsiteY74" fmla="*/ 2413428 h 3176298"/>
                  <a:gd name="connsiteX75" fmla="*/ 4726469 w 12192000"/>
                  <a:gd name="connsiteY75" fmla="*/ 2414298 h 3176298"/>
                  <a:gd name="connsiteX76" fmla="*/ 4785776 w 12192000"/>
                  <a:gd name="connsiteY76" fmla="*/ 2414298 h 3176298"/>
                  <a:gd name="connsiteX77" fmla="*/ 4788661 w 12192000"/>
                  <a:gd name="connsiteY77" fmla="*/ 2414047 h 3176298"/>
                  <a:gd name="connsiteX78" fmla="*/ 4827024 w 12192000"/>
                  <a:gd name="connsiteY78" fmla="*/ 2408999 h 3176298"/>
                  <a:gd name="connsiteX79" fmla="*/ 4887415 w 12192000"/>
                  <a:gd name="connsiteY79" fmla="*/ 2405570 h 3176298"/>
                  <a:gd name="connsiteX80" fmla="*/ 4936184 w 12192000"/>
                  <a:gd name="connsiteY80" fmla="*/ 2395853 h 3176298"/>
                  <a:gd name="connsiteX81" fmla="*/ 4953328 w 12192000"/>
                  <a:gd name="connsiteY81" fmla="*/ 2390138 h 3176298"/>
                  <a:gd name="connsiteX82" fmla="*/ 5089162 w 12192000"/>
                  <a:gd name="connsiteY82" fmla="*/ 2345560 h 3176298"/>
                  <a:gd name="connsiteX83" fmla="*/ 5234326 w 12192000"/>
                  <a:gd name="connsiteY83" fmla="*/ 2309935 h 3176298"/>
                  <a:gd name="connsiteX84" fmla="*/ 5328438 w 12192000"/>
                  <a:gd name="connsiteY84" fmla="*/ 2332416 h 3176298"/>
                  <a:gd name="connsiteX85" fmla="*/ 5363491 w 12192000"/>
                  <a:gd name="connsiteY85" fmla="*/ 2332034 h 3176298"/>
                  <a:gd name="connsiteX86" fmla="*/ 5524660 w 12192000"/>
                  <a:gd name="connsiteY86" fmla="*/ 2337178 h 3176298"/>
                  <a:gd name="connsiteX87" fmla="*/ 5553045 w 12192000"/>
                  <a:gd name="connsiteY87" fmla="*/ 2342701 h 3176298"/>
                  <a:gd name="connsiteX88" fmla="*/ 5706401 w 12192000"/>
                  <a:gd name="connsiteY88" fmla="*/ 2320032 h 3176298"/>
                  <a:gd name="connsiteX89" fmla="*/ 5762029 w 12192000"/>
                  <a:gd name="connsiteY89" fmla="*/ 2316221 h 3176298"/>
                  <a:gd name="connsiteX90" fmla="*/ 5813276 w 12192000"/>
                  <a:gd name="connsiteY90" fmla="*/ 2309935 h 3176298"/>
                  <a:gd name="connsiteX91" fmla="*/ 5884906 w 12192000"/>
                  <a:gd name="connsiteY91" fmla="*/ 2308411 h 3176298"/>
                  <a:gd name="connsiteX92" fmla="*/ 5959204 w 12192000"/>
                  <a:gd name="connsiteY92" fmla="*/ 2311269 h 3176298"/>
                  <a:gd name="connsiteX93" fmla="*/ 6042072 w 12192000"/>
                  <a:gd name="connsiteY93" fmla="*/ 2310697 h 3176298"/>
                  <a:gd name="connsiteX94" fmla="*/ 6074842 w 12192000"/>
                  <a:gd name="connsiteY94" fmla="*/ 2305745 h 3176298"/>
                  <a:gd name="connsiteX95" fmla="*/ 6163425 w 12192000"/>
                  <a:gd name="connsiteY95" fmla="*/ 2309172 h 3176298"/>
                  <a:gd name="connsiteX96" fmla="*/ 6209909 w 12192000"/>
                  <a:gd name="connsiteY96" fmla="*/ 2303459 h 3176298"/>
                  <a:gd name="connsiteX97" fmla="*/ 6286493 w 12192000"/>
                  <a:gd name="connsiteY97" fmla="*/ 2302315 h 3176298"/>
                  <a:gd name="connsiteX98" fmla="*/ 6311449 w 12192000"/>
                  <a:gd name="connsiteY98" fmla="*/ 2300980 h 3176298"/>
                  <a:gd name="connsiteX99" fmla="*/ 6333739 w 12192000"/>
                  <a:gd name="connsiteY99" fmla="*/ 2300218 h 3176298"/>
                  <a:gd name="connsiteX100" fmla="*/ 6410131 w 12192000"/>
                  <a:gd name="connsiteY100" fmla="*/ 2315841 h 3176298"/>
                  <a:gd name="connsiteX101" fmla="*/ 6477951 w 12192000"/>
                  <a:gd name="connsiteY101" fmla="*/ 2316793 h 3176298"/>
                  <a:gd name="connsiteX102" fmla="*/ 6596828 w 12192000"/>
                  <a:gd name="connsiteY102" fmla="*/ 2329368 h 3176298"/>
                  <a:gd name="connsiteX103" fmla="*/ 6623118 w 12192000"/>
                  <a:gd name="connsiteY103" fmla="*/ 2324985 h 3176298"/>
                  <a:gd name="connsiteX104" fmla="*/ 6705417 w 12192000"/>
                  <a:gd name="connsiteY104" fmla="*/ 2323272 h 3176298"/>
                  <a:gd name="connsiteX105" fmla="*/ 6752283 w 12192000"/>
                  <a:gd name="connsiteY105" fmla="*/ 2321937 h 3176298"/>
                  <a:gd name="connsiteX106" fmla="*/ 6810195 w 12192000"/>
                  <a:gd name="connsiteY106" fmla="*/ 2331082 h 3176298"/>
                  <a:gd name="connsiteX107" fmla="*/ 6910782 w 12192000"/>
                  <a:gd name="connsiteY107" fmla="*/ 2350512 h 3176298"/>
                  <a:gd name="connsiteX108" fmla="*/ 6937263 w 12192000"/>
                  <a:gd name="connsiteY108" fmla="*/ 2353561 h 3176298"/>
                  <a:gd name="connsiteX109" fmla="*/ 6985653 w 12192000"/>
                  <a:gd name="connsiteY109" fmla="*/ 2362897 h 3176298"/>
                  <a:gd name="connsiteX110" fmla="*/ 6994415 w 12192000"/>
                  <a:gd name="connsiteY110" fmla="*/ 2364611 h 3176298"/>
                  <a:gd name="connsiteX111" fmla="*/ 7068141 w 12192000"/>
                  <a:gd name="connsiteY111" fmla="*/ 2388234 h 3176298"/>
                  <a:gd name="connsiteX112" fmla="*/ 7106432 w 12192000"/>
                  <a:gd name="connsiteY112" fmla="*/ 2390138 h 3176298"/>
                  <a:gd name="connsiteX113" fmla="*/ 7216547 w 12192000"/>
                  <a:gd name="connsiteY113" fmla="*/ 2390330 h 3176298"/>
                  <a:gd name="connsiteX114" fmla="*/ 7263220 w 12192000"/>
                  <a:gd name="connsiteY114" fmla="*/ 2386709 h 3176298"/>
                  <a:gd name="connsiteX115" fmla="*/ 7375428 w 12192000"/>
                  <a:gd name="connsiteY115" fmla="*/ 2372803 h 3176298"/>
                  <a:gd name="connsiteX116" fmla="*/ 7445916 w 12192000"/>
                  <a:gd name="connsiteY116" fmla="*/ 2365945 h 3176298"/>
                  <a:gd name="connsiteX117" fmla="*/ 7526880 w 12192000"/>
                  <a:gd name="connsiteY117" fmla="*/ 2355084 h 3176298"/>
                  <a:gd name="connsiteX118" fmla="*/ 7619655 w 12192000"/>
                  <a:gd name="connsiteY118" fmla="*/ 2348226 h 3176298"/>
                  <a:gd name="connsiteX119" fmla="*/ 7788636 w 12192000"/>
                  <a:gd name="connsiteY119" fmla="*/ 2327461 h 3176298"/>
                  <a:gd name="connsiteX120" fmla="*/ 7952280 w 12192000"/>
                  <a:gd name="connsiteY120" fmla="*/ 2305935 h 3176298"/>
                  <a:gd name="connsiteX121" fmla="*/ 8019339 w 12192000"/>
                  <a:gd name="connsiteY121" fmla="*/ 2286884 h 3176298"/>
                  <a:gd name="connsiteX122" fmla="*/ 8137835 w 12192000"/>
                  <a:gd name="connsiteY122" fmla="*/ 2259832 h 3176298"/>
                  <a:gd name="connsiteX123" fmla="*/ 8189651 w 12192000"/>
                  <a:gd name="connsiteY123" fmla="*/ 2243639 h 3176298"/>
                  <a:gd name="connsiteX124" fmla="*/ 8313671 w 12192000"/>
                  <a:gd name="connsiteY124" fmla="*/ 2209920 h 3176298"/>
                  <a:gd name="connsiteX125" fmla="*/ 8459979 w 12192000"/>
                  <a:gd name="connsiteY125" fmla="*/ 2158864 h 3176298"/>
                  <a:gd name="connsiteX126" fmla="*/ 8516369 w 12192000"/>
                  <a:gd name="connsiteY126" fmla="*/ 2144003 h 3176298"/>
                  <a:gd name="connsiteX127" fmla="*/ 8657726 w 12192000"/>
                  <a:gd name="connsiteY127" fmla="*/ 2106284 h 3176298"/>
                  <a:gd name="connsiteX128" fmla="*/ 8711448 w 12192000"/>
                  <a:gd name="connsiteY128" fmla="*/ 2098664 h 3176298"/>
                  <a:gd name="connsiteX129" fmla="*/ 8772219 w 12192000"/>
                  <a:gd name="connsiteY129" fmla="*/ 2082280 h 3176298"/>
                  <a:gd name="connsiteX130" fmla="*/ 8845565 w 12192000"/>
                  <a:gd name="connsiteY130" fmla="*/ 2053705 h 3176298"/>
                  <a:gd name="connsiteX131" fmla="*/ 8967871 w 12192000"/>
                  <a:gd name="connsiteY131" fmla="*/ 2011221 h 3176298"/>
                  <a:gd name="connsiteX132" fmla="*/ 9015878 w 12192000"/>
                  <a:gd name="connsiteY132" fmla="*/ 2001124 h 3176298"/>
                  <a:gd name="connsiteX133" fmla="*/ 9234579 w 12192000"/>
                  <a:gd name="connsiteY133" fmla="*/ 1935209 h 3176298"/>
                  <a:gd name="connsiteX134" fmla="*/ 9346597 w 12192000"/>
                  <a:gd name="connsiteY134" fmla="*/ 1896917 h 3176298"/>
                  <a:gd name="connsiteX135" fmla="*/ 9416321 w 12192000"/>
                  <a:gd name="connsiteY135" fmla="*/ 1880724 h 3176298"/>
                  <a:gd name="connsiteX136" fmla="*/ 9477283 w 12192000"/>
                  <a:gd name="connsiteY136" fmla="*/ 1856149 h 3176298"/>
                  <a:gd name="connsiteX137" fmla="*/ 9666265 w 12192000"/>
                  <a:gd name="connsiteY137" fmla="*/ 1787186 h 3176298"/>
                  <a:gd name="connsiteX138" fmla="*/ 9754088 w 12192000"/>
                  <a:gd name="connsiteY138" fmla="*/ 1741464 h 3176298"/>
                  <a:gd name="connsiteX139" fmla="*/ 9899446 w 12192000"/>
                  <a:gd name="connsiteY139" fmla="*/ 1656880 h 3176298"/>
                  <a:gd name="connsiteX140" fmla="*/ 9993175 w 12192000"/>
                  <a:gd name="connsiteY140" fmla="*/ 1576487 h 3176298"/>
                  <a:gd name="connsiteX141" fmla="*/ 10044230 w 12192000"/>
                  <a:gd name="connsiteY141" fmla="*/ 1540480 h 3176298"/>
                  <a:gd name="connsiteX142" fmla="*/ 10131863 w 12192000"/>
                  <a:gd name="connsiteY142" fmla="*/ 1485613 h 3176298"/>
                  <a:gd name="connsiteX143" fmla="*/ 10242357 w 12192000"/>
                  <a:gd name="connsiteY143" fmla="*/ 1410555 h 3176298"/>
                  <a:gd name="connsiteX144" fmla="*/ 10363709 w 12192000"/>
                  <a:gd name="connsiteY144" fmla="*/ 1359499 h 3176298"/>
                  <a:gd name="connsiteX145" fmla="*/ 10428291 w 12192000"/>
                  <a:gd name="connsiteY145" fmla="*/ 1314920 h 3176298"/>
                  <a:gd name="connsiteX146" fmla="*/ 10490969 w 12192000"/>
                  <a:gd name="connsiteY146" fmla="*/ 1267104 h 3176298"/>
                  <a:gd name="connsiteX147" fmla="*/ 10523354 w 12192000"/>
                  <a:gd name="connsiteY147" fmla="*/ 1238337 h 3176298"/>
                  <a:gd name="connsiteX148" fmla="*/ 10590031 w 12192000"/>
                  <a:gd name="connsiteY148" fmla="*/ 1191664 h 3176298"/>
                  <a:gd name="connsiteX149" fmla="*/ 10656519 w 12192000"/>
                  <a:gd name="connsiteY149" fmla="*/ 1156038 h 3176298"/>
                  <a:gd name="connsiteX150" fmla="*/ 10703573 w 12192000"/>
                  <a:gd name="connsiteY150" fmla="*/ 1120603 h 3176298"/>
                  <a:gd name="connsiteX151" fmla="*/ 10764534 w 12192000"/>
                  <a:gd name="connsiteY151" fmla="*/ 1067643 h 3176298"/>
                  <a:gd name="connsiteX152" fmla="*/ 10850453 w 12192000"/>
                  <a:gd name="connsiteY152" fmla="*/ 1014301 h 3176298"/>
                  <a:gd name="connsiteX153" fmla="*/ 10929704 w 12192000"/>
                  <a:gd name="connsiteY153" fmla="*/ 980201 h 3176298"/>
                  <a:gd name="connsiteX154" fmla="*/ 10967423 w 12192000"/>
                  <a:gd name="connsiteY154" fmla="*/ 930289 h 3176298"/>
                  <a:gd name="connsiteX155" fmla="*/ 11058869 w 12192000"/>
                  <a:gd name="connsiteY155" fmla="*/ 838084 h 3176298"/>
                  <a:gd name="connsiteX156" fmla="*/ 11172600 w 12192000"/>
                  <a:gd name="connsiteY156" fmla="*/ 762834 h 3176298"/>
                  <a:gd name="connsiteX157" fmla="*/ 11275283 w 12192000"/>
                  <a:gd name="connsiteY157" fmla="*/ 673676 h 3176298"/>
                  <a:gd name="connsiteX158" fmla="*/ 11320623 w 12192000"/>
                  <a:gd name="connsiteY158" fmla="*/ 639195 h 3176298"/>
                  <a:gd name="connsiteX159" fmla="*/ 11374346 w 12192000"/>
                  <a:gd name="connsiteY159" fmla="*/ 601664 h 3176298"/>
                  <a:gd name="connsiteX160" fmla="*/ 11448453 w 12192000"/>
                  <a:gd name="connsiteY160" fmla="*/ 567755 h 3176298"/>
                  <a:gd name="connsiteX161" fmla="*/ 11532275 w 12192000"/>
                  <a:gd name="connsiteY161" fmla="*/ 522605 h 3176298"/>
                  <a:gd name="connsiteX162" fmla="*/ 11562947 w 12192000"/>
                  <a:gd name="connsiteY162" fmla="*/ 486598 h 3176298"/>
                  <a:gd name="connsiteX163" fmla="*/ 11672489 w 12192000"/>
                  <a:gd name="connsiteY163" fmla="*/ 335337 h 3176298"/>
                  <a:gd name="connsiteX164" fmla="*/ 11821656 w 12192000"/>
                  <a:gd name="connsiteY164" fmla="*/ 207889 h 3176298"/>
                  <a:gd name="connsiteX165" fmla="*/ 11986443 w 12192000"/>
                  <a:gd name="connsiteY165" fmla="*/ 104824 h 3176298"/>
                  <a:gd name="connsiteX166" fmla="*/ 12026448 w 12192000"/>
                  <a:gd name="connsiteY166" fmla="*/ 88821 h 3176298"/>
                  <a:gd name="connsiteX167" fmla="*/ 12160947 w 12192000"/>
                  <a:gd name="connsiteY167" fmla="*/ 28621 h 3176298"/>
                  <a:gd name="connsiteX168" fmla="*/ 12192000 w 12192000"/>
                  <a:gd name="connsiteY168" fmla="*/ 0 h 3176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Lst>
                <a:rect l="l" t="t" r="r" b="b"/>
                <a:pathLst>
                  <a:path w="12192000" h="3176298">
                    <a:moveTo>
                      <a:pt x="12192000" y="0"/>
                    </a:moveTo>
                    <a:lnTo>
                      <a:pt x="12192000" y="3176298"/>
                    </a:lnTo>
                    <a:lnTo>
                      <a:pt x="0" y="3176298"/>
                    </a:lnTo>
                    <a:lnTo>
                      <a:pt x="0" y="2264980"/>
                    </a:lnTo>
                    <a:lnTo>
                      <a:pt x="544" y="2264980"/>
                    </a:lnTo>
                    <a:lnTo>
                      <a:pt x="544" y="2392219"/>
                    </a:lnTo>
                    <a:lnTo>
                      <a:pt x="61197" y="2387448"/>
                    </a:lnTo>
                    <a:cubicBezTo>
                      <a:pt x="80794" y="2382137"/>
                      <a:pt x="99990" y="2374707"/>
                      <a:pt x="119613" y="2369945"/>
                    </a:cubicBezTo>
                    <a:cubicBezTo>
                      <a:pt x="137898" y="2365563"/>
                      <a:pt x="155046" y="2355466"/>
                      <a:pt x="172384" y="2347084"/>
                    </a:cubicBezTo>
                    <a:cubicBezTo>
                      <a:pt x="205529" y="2331082"/>
                      <a:pt x="240965" y="2341178"/>
                      <a:pt x="274873" y="2336988"/>
                    </a:cubicBezTo>
                    <a:cubicBezTo>
                      <a:pt x="285732" y="2335653"/>
                      <a:pt x="296590" y="2334130"/>
                      <a:pt x="307259" y="2331461"/>
                    </a:cubicBezTo>
                    <a:cubicBezTo>
                      <a:pt x="336408" y="2324413"/>
                      <a:pt x="366127" y="2318317"/>
                      <a:pt x="394511" y="2308601"/>
                    </a:cubicBezTo>
                    <a:cubicBezTo>
                      <a:pt x="426709" y="2297743"/>
                      <a:pt x="457572" y="2283264"/>
                      <a:pt x="494337" y="2268213"/>
                    </a:cubicBezTo>
                    <a:cubicBezTo>
                      <a:pt x="507102" y="2272024"/>
                      <a:pt x="526724" y="2282312"/>
                      <a:pt x="546917" y="2283264"/>
                    </a:cubicBezTo>
                    <a:cubicBezTo>
                      <a:pt x="611880" y="2286503"/>
                      <a:pt x="672650" y="2268786"/>
                      <a:pt x="730754" y="2240780"/>
                    </a:cubicBezTo>
                    <a:cubicBezTo>
                      <a:pt x="748471" y="2232399"/>
                      <a:pt x="767524" y="2226874"/>
                      <a:pt x="785432" y="2218682"/>
                    </a:cubicBezTo>
                    <a:cubicBezTo>
                      <a:pt x="791717" y="2215826"/>
                      <a:pt x="799909" y="2209730"/>
                      <a:pt x="801053" y="2204013"/>
                    </a:cubicBezTo>
                    <a:cubicBezTo>
                      <a:pt x="807719" y="2170866"/>
                      <a:pt x="832486" y="2171436"/>
                      <a:pt x="858205" y="2169532"/>
                    </a:cubicBezTo>
                    <a:cubicBezTo>
                      <a:pt x="888877" y="2167247"/>
                      <a:pt x="919165" y="2161912"/>
                      <a:pt x="949646" y="2157340"/>
                    </a:cubicBezTo>
                    <a:cubicBezTo>
                      <a:pt x="953648" y="2156768"/>
                      <a:pt x="957266" y="2152768"/>
                      <a:pt x="960887" y="2150099"/>
                    </a:cubicBezTo>
                    <a:cubicBezTo>
                      <a:pt x="966411" y="2146099"/>
                      <a:pt x="971554" y="2140003"/>
                      <a:pt x="977653" y="2138480"/>
                    </a:cubicBezTo>
                    <a:cubicBezTo>
                      <a:pt x="1008894" y="2131049"/>
                      <a:pt x="1040327" y="2124763"/>
                      <a:pt x="1071762" y="2117905"/>
                    </a:cubicBezTo>
                    <a:cubicBezTo>
                      <a:pt x="1078810" y="2116380"/>
                      <a:pt x="1086048" y="2114476"/>
                      <a:pt x="1092527" y="2111428"/>
                    </a:cubicBezTo>
                    <a:cubicBezTo>
                      <a:pt x="1098623" y="2108570"/>
                      <a:pt x="1103767" y="2103616"/>
                      <a:pt x="1109865" y="2100568"/>
                    </a:cubicBezTo>
                    <a:cubicBezTo>
                      <a:pt x="1126437" y="2092378"/>
                      <a:pt x="1143394" y="2084757"/>
                      <a:pt x="1162823" y="2075613"/>
                    </a:cubicBezTo>
                    <a:cubicBezTo>
                      <a:pt x="1173681" y="2092757"/>
                      <a:pt x="1188354" y="2083041"/>
                      <a:pt x="1206641" y="2074851"/>
                    </a:cubicBezTo>
                    <a:cubicBezTo>
                      <a:pt x="1225310" y="2066468"/>
                      <a:pt x="1246837" y="2063801"/>
                      <a:pt x="1267411" y="2060753"/>
                    </a:cubicBezTo>
                    <a:cubicBezTo>
                      <a:pt x="1305132" y="2055228"/>
                      <a:pt x="1343044" y="2051799"/>
                      <a:pt x="1380762" y="2046847"/>
                    </a:cubicBezTo>
                    <a:cubicBezTo>
                      <a:pt x="1388765" y="2045703"/>
                      <a:pt x="1397909" y="2043608"/>
                      <a:pt x="1404006" y="2038844"/>
                    </a:cubicBezTo>
                    <a:cubicBezTo>
                      <a:pt x="1445725" y="2006839"/>
                      <a:pt x="1496403" y="1997887"/>
                      <a:pt x="1544598" y="2000932"/>
                    </a:cubicBezTo>
                    <a:cubicBezTo>
                      <a:pt x="1582510" y="2003220"/>
                      <a:pt x="1619658" y="2004935"/>
                      <a:pt x="1657188" y="2001697"/>
                    </a:cubicBezTo>
                    <a:cubicBezTo>
                      <a:pt x="1660046" y="2001505"/>
                      <a:pt x="1663856" y="2001887"/>
                      <a:pt x="1665950" y="2003411"/>
                    </a:cubicBezTo>
                    <a:cubicBezTo>
                      <a:pt x="1678904" y="2013507"/>
                      <a:pt x="1692431" y="2014269"/>
                      <a:pt x="1709006" y="2015983"/>
                    </a:cubicBezTo>
                    <a:cubicBezTo>
                      <a:pt x="1732439" y="2018461"/>
                      <a:pt x="1753965" y="2016745"/>
                      <a:pt x="1775684" y="2012555"/>
                    </a:cubicBezTo>
                    <a:cubicBezTo>
                      <a:pt x="1791496" y="2009507"/>
                      <a:pt x="1807497" y="2003220"/>
                      <a:pt x="1821596" y="1995218"/>
                    </a:cubicBezTo>
                    <a:cubicBezTo>
                      <a:pt x="1841216" y="1983978"/>
                      <a:pt x="1860079" y="1979597"/>
                      <a:pt x="1878748" y="1994457"/>
                    </a:cubicBezTo>
                    <a:cubicBezTo>
                      <a:pt x="1898940" y="2010269"/>
                      <a:pt x="1921800" y="2004745"/>
                      <a:pt x="1944092" y="2005315"/>
                    </a:cubicBezTo>
                    <a:cubicBezTo>
                      <a:pt x="1953806" y="2005507"/>
                      <a:pt x="1964094" y="2005124"/>
                      <a:pt x="1973429" y="2007601"/>
                    </a:cubicBezTo>
                    <a:cubicBezTo>
                      <a:pt x="2000479" y="2014651"/>
                      <a:pt x="2026581" y="2025320"/>
                      <a:pt x="2054013" y="2030082"/>
                    </a:cubicBezTo>
                    <a:cubicBezTo>
                      <a:pt x="2069254" y="2032747"/>
                      <a:pt x="2086208" y="2027986"/>
                      <a:pt x="2102021" y="2024557"/>
                    </a:cubicBezTo>
                    <a:cubicBezTo>
                      <a:pt x="2118023" y="2020937"/>
                      <a:pt x="2133834" y="2015413"/>
                      <a:pt x="2149267" y="2009697"/>
                    </a:cubicBezTo>
                    <a:cubicBezTo>
                      <a:pt x="2159743" y="2005887"/>
                      <a:pt x="2171173" y="2002267"/>
                      <a:pt x="2179556" y="1995409"/>
                    </a:cubicBezTo>
                    <a:cubicBezTo>
                      <a:pt x="2198608" y="1979788"/>
                      <a:pt x="2218229" y="1977120"/>
                      <a:pt x="2240710" y="1985312"/>
                    </a:cubicBezTo>
                    <a:cubicBezTo>
                      <a:pt x="2244137" y="1986647"/>
                      <a:pt x="2248138" y="1986647"/>
                      <a:pt x="2251948" y="1986836"/>
                    </a:cubicBezTo>
                    <a:cubicBezTo>
                      <a:pt x="2312915" y="1990836"/>
                      <a:pt x="2373874" y="1993314"/>
                      <a:pt x="2434456" y="1999410"/>
                    </a:cubicBezTo>
                    <a:cubicBezTo>
                      <a:pt x="2459029" y="2001887"/>
                      <a:pt x="2482652" y="2012745"/>
                      <a:pt x="2506847" y="2019603"/>
                    </a:cubicBezTo>
                    <a:cubicBezTo>
                      <a:pt x="2511800" y="2020937"/>
                      <a:pt x="2517327" y="2023033"/>
                      <a:pt x="2522279" y="2022080"/>
                    </a:cubicBezTo>
                    <a:cubicBezTo>
                      <a:pt x="2576191" y="2012555"/>
                      <a:pt x="2626677" y="2026461"/>
                      <a:pt x="2676398" y="2044751"/>
                    </a:cubicBezTo>
                    <a:cubicBezTo>
                      <a:pt x="2681540" y="2046656"/>
                      <a:pt x="2687827" y="2046084"/>
                      <a:pt x="2693543" y="2045703"/>
                    </a:cubicBezTo>
                    <a:cubicBezTo>
                      <a:pt x="2709548" y="2044370"/>
                      <a:pt x="2726882" y="2037701"/>
                      <a:pt x="2741360" y="2041701"/>
                    </a:cubicBezTo>
                    <a:cubicBezTo>
                      <a:pt x="2779842" y="2052753"/>
                      <a:pt x="2817943" y="2066087"/>
                      <a:pt x="2854140" y="2082851"/>
                    </a:cubicBezTo>
                    <a:cubicBezTo>
                      <a:pt x="2890910" y="2099805"/>
                      <a:pt x="2925008" y="2114095"/>
                      <a:pt x="2967110" y="2096949"/>
                    </a:cubicBezTo>
                    <a:cubicBezTo>
                      <a:pt x="2985016" y="2089709"/>
                      <a:pt x="3008639" y="2094853"/>
                      <a:pt x="3029216" y="2096757"/>
                    </a:cubicBezTo>
                    <a:cubicBezTo>
                      <a:pt x="3044264" y="2098282"/>
                      <a:pt x="3058743" y="2106856"/>
                      <a:pt x="3073604" y="2106856"/>
                    </a:cubicBezTo>
                    <a:cubicBezTo>
                      <a:pt x="3113231" y="2106856"/>
                      <a:pt x="3148472" y="2116953"/>
                      <a:pt x="3182763" y="2137527"/>
                    </a:cubicBezTo>
                    <a:cubicBezTo>
                      <a:pt x="3196102" y="2145528"/>
                      <a:pt x="3216867" y="2140193"/>
                      <a:pt x="3234202" y="2142289"/>
                    </a:cubicBezTo>
                    <a:cubicBezTo>
                      <a:pt x="3252492" y="2144765"/>
                      <a:pt x="3271348" y="2147051"/>
                      <a:pt x="3288877" y="2152578"/>
                    </a:cubicBezTo>
                    <a:cubicBezTo>
                      <a:pt x="3334216" y="2167056"/>
                      <a:pt x="3378986" y="2183439"/>
                      <a:pt x="3424135" y="2198680"/>
                    </a:cubicBezTo>
                    <a:cubicBezTo>
                      <a:pt x="3461282" y="2211253"/>
                      <a:pt x="3497862" y="2201347"/>
                      <a:pt x="3534629" y="2196013"/>
                    </a:cubicBezTo>
                    <a:cubicBezTo>
                      <a:pt x="3557682" y="2192583"/>
                      <a:pt x="3579206" y="2184391"/>
                      <a:pt x="3605116" y="2196583"/>
                    </a:cubicBezTo>
                    <a:cubicBezTo>
                      <a:pt x="3629882" y="2208205"/>
                      <a:pt x="3661315" y="2205537"/>
                      <a:pt x="3689131" y="2211824"/>
                    </a:cubicBezTo>
                    <a:cubicBezTo>
                      <a:pt x="3712565" y="2217157"/>
                      <a:pt x="3735231" y="2225732"/>
                      <a:pt x="3757902" y="2234114"/>
                    </a:cubicBezTo>
                    <a:cubicBezTo>
                      <a:pt x="3788766" y="2245545"/>
                      <a:pt x="3819245" y="2257545"/>
                      <a:pt x="3852966" y="2251831"/>
                    </a:cubicBezTo>
                    <a:cubicBezTo>
                      <a:pt x="3891259" y="2245353"/>
                      <a:pt x="3917546" y="2269738"/>
                      <a:pt x="3947648" y="2285932"/>
                    </a:cubicBezTo>
                    <a:cubicBezTo>
                      <a:pt x="3968414" y="2296980"/>
                      <a:pt x="3991083" y="2305172"/>
                      <a:pt x="4013753" y="2312031"/>
                    </a:cubicBezTo>
                    <a:cubicBezTo>
                      <a:pt x="4044043" y="2320985"/>
                      <a:pt x="4075285" y="2326320"/>
                      <a:pt x="4105766" y="2335082"/>
                    </a:cubicBezTo>
                    <a:cubicBezTo>
                      <a:pt x="4151870" y="2348226"/>
                      <a:pt x="4198546" y="2358514"/>
                      <a:pt x="4246551" y="2351274"/>
                    </a:cubicBezTo>
                    <a:cubicBezTo>
                      <a:pt x="4268649" y="2348036"/>
                      <a:pt x="4289227" y="2348226"/>
                      <a:pt x="4311323" y="2352991"/>
                    </a:cubicBezTo>
                    <a:cubicBezTo>
                      <a:pt x="4347518" y="2360801"/>
                      <a:pt x="4384668" y="2361753"/>
                      <a:pt x="4413817" y="2390899"/>
                    </a:cubicBezTo>
                    <a:cubicBezTo>
                      <a:pt x="4424104" y="2401188"/>
                      <a:pt x="4442581" y="2403853"/>
                      <a:pt x="4457632" y="2409188"/>
                    </a:cubicBezTo>
                    <a:cubicBezTo>
                      <a:pt x="4474969" y="2415476"/>
                      <a:pt x="4487731" y="2412236"/>
                      <a:pt x="4497068" y="2393947"/>
                    </a:cubicBezTo>
                    <a:cubicBezTo>
                      <a:pt x="4501257" y="2385757"/>
                      <a:pt x="4513260" y="2377755"/>
                      <a:pt x="4522596" y="2376421"/>
                    </a:cubicBezTo>
                    <a:cubicBezTo>
                      <a:pt x="4550599" y="2372421"/>
                      <a:pt x="4576318" y="2378327"/>
                      <a:pt x="4603368" y="2391282"/>
                    </a:cubicBezTo>
                    <a:cubicBezTo>
                      <a:pt x="4628705" y="2403474"/>
                      <a:pt x="4660331" y="2402140"/>
                      <a:pt x="4689098" y="2406903"/>
                    </a:cubicBezTo>
                    <a:cubicBezTo>
                      <a:pt x="4699289" y="2408618"/>
                      <a:pt x="4709482" y="2411237"/>
                      <a:pt x="4719697" y="2413428"/>
                    </a:cubicBezTo>
                    <a:lnTo>
                      <a:pt x="4726469" y="2414298"/>
                    </a:lnTo>
                    <a:lnTo>
                      <a:pt x="4785776" y="2414298"/>
                    </a:lnTo>
                    <a:lnTo>
                      <a:pt x="4788661" y="2414047"/>
                    </a:lnTo>
                    <a:cubicBezTo>
                      <a:pt x="4801401" y="2412237"/>
                      <a:pt x="4814166" y="2410142"/>
                      <a:pt x="4827024" y="2408999"/>
                    </a:cubicBezTo>
                    <a:cubicBezTo>
                      <a:pt x="4847027" y="2407095"/>
                      <a:pt x="4867412" y="2407856"/>
                      <a:pt x="4887415" y="2405570"/>
                    </a:cubicBezTo>
                    <a:cubicBezTo>
                      <a:pt x="4903799" y="2403853"/>
                      <a:pt x="4919991" y="2399474"/>
                      <a:pt x="4936184" y="2395853"/>
                    </a:cubicBezTo>
                    <a:cubicBezTo>
                      <a:pt x="4942089" y="2394520"/>
                      <a:pt x="4947996" y="2389376"/>
                      <a:pt x="4953328" y="2390138"/>
                    </a:cubicBezTo>
                    <a:cubicBezTo>
                      <a:pt x="5006292" y="2398330"/>
                      <a:pt x="5044391" y="2361753"/>
                      <a:pt x="5089162" y="2345560"/>
                    </a:cubicBezTo>
                    <a:cubicBezTo>
                      <a:pt x="5136216" y="2328413"/>
                      <a:pt x="5181748" y="2302124"/>
                      <a:pt x="5234326" y="2309935"/>
                    </a:cubicBezTo>
                    <a:cubicBezTo>
                      <a:pt x="5266141" y="2314697"/>
                      <a:pt x="5296812" y="2325747"/>
                      <a:pt x="5328438" y="2332416"/>
                    </a:cubicBezTo>
                    <a:cubicBezTo>
                      <a:pt x="5339677" y="2334701"/>
                      <a:pt x="5352250" y="2334320"/>
                      <a:pt x="5363491" y="2332034"/>
                    </a:cubicBezTo>
                    <a:cubicBezTo>
                      <a:pt x="5417784" y="2321555"/>
                      <a:pt x="5471316" y="2320032"/>
                      <a:pt x="5524660" y="2337178"/>
                    </a:cubicBezTo>
                    <a:cubicBezTo>
                      <a:pt x="5533802" y="2340036"/>
                      <a:pt x="5543518" y="2342701"/>
                      <a:pt x="5553045" y="2342701"/>
                    </a:cubicBezTo>
                    <a:cubicBezTo>
                      <a:pt x="5605244" y="2342701"/>
                      <a:pt x="5656488" y="2338701"/>
                      <a:pt x="5706401" y="2320032"/>
                    </a:cubicBezTo>
                    <a:cubicBezTo>
                      <a:pt x="5723166" y="2313745"/>
                      <a:pt x="5743551" y="2317745"/>
                      <a:pt x="5762029" y="2316221"/>
                    </a:cubicBezTo>
                    <a:cubicBezTo>
                      <a:pt x="5779174" y="2314889"/>
                      <a:pt x="5796702" y="2314317"/>
                      <a:pt x="5813276" y="2309935"/>
                    </a:cubicBezTo>
                    <a:cubicBezTo>
                      <a:pt x="5837472" y="2303459"/>
                      <a:pt x="5859949" y="2302697"/>
                      <a:pt x="5884906" y="2308411"/>
                    </a:cubicBezTo>
                    <a:cubicBezTo>
                      <a:pt x="5908719" y="2313745"/>
                      <a:pt x="5934438" y="2311079"/>
                      <a:pt x="5959204" y="2311269"/>
                    </a:cubicBezTo>
                    <a:cubicBezTo>
                      <a:pt x="5986828" y="2311459"/>
                      <a:pt x="6014449" y="2311649"/>
                      <a:pt x="6042072" y="2310697"/>
                    </a:cubicBezTo>
                    <a:cubicBezTo>
                      <a:pt x="6053124" y="2310317"/>
                      <a:pt x="6065695" y="2302697"/>
                      <a:pt x="6074842" y="2305745"/>
                    </a:cubicBezTo>
                    <a:cubicBezTo>
                      <a:pt x="6104368" y="2316031"/>
                      <a:pt x="6133897" y="2303649"/>
                      <a:pt x="6163425" y="2309172"/>
                    </a:cubicBezTo>
                    <a:cubicBezTo>
                      <a:pt x="6177905" y="2312031"/>
                      <a:pt x="6194288" y="2304220"/>
                      <a:pt x="6209909" y="2303459"/>
                    </a:cubicBezTo>
                    <a:cubicBezTo>
                      <a:pt x="6235437" y="2302124"/>
                      <a:pt x="6260964" y="2302697"/>
                      <a:pt x="6286493" y="2302315"/>
                    </a:cubicBezTo>
                    <a:cubicBezTo>
                      <a:pt x="6294876" y="2302124"/>
                      <a:pt x="6303068" y="2301362"/>
                      <a:pt x="6311449" y="2300980"/>
                    </a:cubicBezTo>
                    <a:cubicBezTo>
                      <a:pt x="6318880" y="2300601"/>
                      <a:pt x="6326691" y="2298887"/>
                      <a:pt x="6333739" y="2300218"/>
                    </a:cubicBezTo>
                    <a:cubicBezTo>
                      <a:pt x="6359268" y="2304983"/>
                      <a:pt x="6384414" y="2312793"/>
                      <a:pt x="6410131" y="2315841"/>
                    </a:cubicBezTo>
                    <a:cubicBezTo>
                      <a:pt x="6432420" y="2318507"/>
                      <a:pt x="6455472" y="2314889"/>
                      <a:pt x="6477951" y="2316793"/>
                    </a:cubicBezTo>
                    <a:cubicBezTo>
                      <a:pt x="6517576" y="2320032"/>
                      <a:pt x="6557201" y="2325747"/>
                      <a:pt x="6596828" y="2329368"/>
                    </a:cubicBezTo>
                    <a:cubicBezTo>
                      <a:pt x="6605401" y="2330130"/>
                      <a:pt x="6614353" y="2325365"/>
                      <a:pt x="6623118" y="2324985"/>
                    </a:cubicBezTo>
                    <a:cubicBezTo>
                      <a:pt x="6650551" y="2324033"/>
                      <a:pt x="6677984" y="2323841"/>
                      <a:pt x="6705417" y="2323272"/>
                    </a:cubicBezTo>
                    <a:cubicBezTo>
                      <a:pt x="6721038" y="2323080"/>
                      <a:pt x="6736851" y="2323651"/>
                      <a:pt x="6752283" y="2321937"/>
                    </a:cubicBezTo>
                    <a:cubicBezTo>
                      <a:pt x="6772665" y="2319651"/>
                      <a:pt x="6791144" y="2316221"/>
                      <a:pt x="6810195" y="2331082"/>
                    </a:cubicBezTo>
                    <a:cubicBezTo>
                      <a:pt x="6839534" y="2354132"/>
                      <a:pt x="6876872" y="2345178"/>
                      <a:pt x="6910782" y="2350512"/>
                    </a:cubicBezTo>
                    <a:cubicBezTo>
                      <a:pt x="6919547" y="2351847"/>
                      <a:pt x="6928501" y="2352036"/>
                      <a:pt x="6937263" y="2353561"/>
                    </a:cubicBezTo>
                    <a:cubicBezTo>
                      <a:pt x="6953457" y="2356418"/>
                      <a:pt x="6969457" y="2359657"/>
                      <a:pt x="6985653" y="2362897"/>
                    </a:cubicBezTo>
                    <a:cubicBezTo>
                      <a:pt x="6988509" y="2363467"/>
                      <a:pt x="6991747" y="2363659"/>
                      <a:pt x="6994415" y="2364611"/>
                    </a:cubicBezTo>
                    <a:cubicBezTo>
                      <a:pt x="7018991" y="2372611"/>
                      <a:pt x="7043184" y="2381755"/>
                      <a:pt x="7068141" y="2388234"/>
                    </a:cubicBezTo>
                    <a:cubicBezTo>
                      <a:pt x="7080334" y="2391472"/>
                      <a:pt x="7093860" y="2391853"/>
                      <a:pt x="7106432" y="2390138"/>
                    </a:cubicBezTo>
                    <a:cubicBezTo>
                      <a:pt x="7143199" y="2385185"/>
                      <a:pt x="7179587" y="2383089"/>
                      <a:pt x="7216547" y="2390330"/>
                    </a:cubicBezTo>
                    <a:cubicBezTo>
                      <a:pt x="7231214" y="2393186"/>
                      <a:pt x="7247599" y="2388424"/>
                      <a:pt x="7263220" y="2386709"/>
                    </a:cubicBezTo>
                    <a:cubicBezTo>
                      <a:pt x="7300559" y="2382137"/>
                      <a:pt x="7337899" y="2377183"/>
                      <a:pt x="7375428" y="2372803"/>
                    </a:cubicBezTo>
                    <a:cubicBezTo>
                      <a:pt x="7398860" y="2370135"/>
                      <a:pt x="7422483" y="2368611"/>
                      <a:pt x="7445916" y="2365945"/>
                    </a:cubicBezTo>
                    <a:cubicBezTo>
                      <a:pt x="7472967" y="2362705"/>
                      <a:pt x="7499828" y="2357753"/>
                      <a:pt x="7526880" y="2355084"/>
                    </a:cubicBezTo>
                    <a:cubicBezTo>
                      <a:pt x="7557742" y="2352036"/>
                      <a:pt x="7588795" y="2351466"/>
                      <a:pt x="7619655" y="2348226"/>
                    </a:cubicBezTo>
                    <a:cubicBezTo>
                      <a:pt x="7676047" y="2341940"/>
                      <a:pt x="7732247" y="2334509"/>
                      <a:pt x="7788636" y="2327461"/>
                    </a:cubicBezTo>
                    <a:cubicBezTo>
                      <a:pt x="7843311" y="2320603"/>
                      <a:pt x="7897987" y="2314507"/>
                      <a:pt x="7952280" y="2305935"/>
                    </a:cubicBezTo>
                    <a:cubicBezTo>
                      <a:pt x="7975142" y="2302315"/>
                      <a:pt x="7996859" y="2292408"/>
                      <a:pt x="8019339" y="2286884"/>
                    </a:cubicBezTo>
                    <a:cubicBezTo>
                      <a:pt x="8058774" y="2277357"/>
                      <a:pt x="8098590" y="2269357"/>
                      <a:pt x="8137835" y="2259832"/>
                    </a:cubicBezTo>
                    <a:cubicBezTo>
                      <a:pt x="8155359" y="2255641"/>
                      <a:pt x="8172124" y="2248593"/>
                      <a:pt x="8189651" y="2243639"/>
                    </a:cubicBezTo>
                    <a:cubicBezTo>
                      <a:pt x="8230992" y="2232208"/>
                      <a:pt x="8272903" y="2222874"/>
                      <a:pt x="8313671" y="2209920"/>
                    </a:cubicBezTo>
                    <a:cubicBezTo>
                      <a:pt x="8362822" y="2194297"/>
                      <a:pt x="8411019" y="2175439"/>
                      <a:pt x="8459979" y="2158864"/>
                    </a:cubicBezTo>
                    <a:cubicBezTo>
                      <a:pt x="8478269" y="2152578"/>
                      <a:pt x="8497511" y="2148957"/>
                      <a:pt x="8516369" y="2144003"/>
                    </a:cubicBezTo>
                    <a:cubicBezTo>
                      <a:pt x="8563425" y="2131431"/>
                      <a:pt x="8610288" y="2118095"/>
                      <a:pt x="8657726" y="2106284"/>
                    </a:cubicBezTo>
                    <a:cubicBezTo>
                      <a:pt x="8675253" y="2101901"/>
                      <a:pt x="8693731" y="2102284"/>
                      <a:pt x="8711448" y="2098664"/>
                    </a:cubicBezTo>
                    <a:cubicBezTo>
                      <a:pt x="8732023" y="2094472"/>
                      <a:pt x="8752407" y="2089138"/>
                      <a:pt x="8772219" y="2082280"/>
                    </a:cubicBezTo>
                    <a:cubicBezTo>
                      <a:pt x="8796985" y="2073707"/>
                      <a:pt x="8820990" y="2062659"/>
                      <a:pt x="8845565" y="2053705"/>
                    </a:cubicBezTo>
                    <a:cubicBezTo>
                      <a:pt x="8886142" y="2039034"/>
                      <a:pt x="8926911" y="2024557"/>
                      <a:pt x="8967871" y="2011221"/>
                    </a:cubicBezTo>
                    <a:cubicBezTo>
                      <a:pt x="8983301" y="2006268"/>
                      <a:pt x="9000257" y="2005697"/>
                      <a:pt x="9015878" y="2001124"/>
                    </a:cubicBezTo>
                    <a:cubicBezTo>
                      <a:pt x="9088840" y="1979597"/>
                      <a:pt x="9161805" y="1957880"/>
                      <a:pt x="9234579" y="1935209"/>
                    </a:cubicBezTo>
                    <a:cubicBezTo>
                      <a:pt x="9272298" y="1923399"/>
                      <a:pt x="9308875" y="1908538"/>
                      <a:pt x="9346597" y="1896917"/>
                    </a:cubicBezTo>
                    <a:cubicBezTo>
                      <a:pt x="9369267" y="1889869"/>
                      <a:pt x="9393650" y="1887773"/>
                      <a:pt x="9416321" y="1880724"/>
                    </a:cubicBezTo>
                    <a:cubicBezTo>
                      <a:pt x="9437278" y="1874247"/>
                      <a:pt x="9456709" y="1863578"/>
                      <a:pt x="9477283" y="1856149"/>
                    </a:cubicBezTo>
                    <a:cubicBezTo>
                      <a:pt x="9540152" y="1833097"/>
                      <a:pt x="9603971" y="1811953"/>
                      <a:pt x="9666265" y="1787186"/>
                    </a:cubicBezTo>
                    <a:cubicBezTo>
                      <a:pt x="9696749" y="1775183"/>
                      <a:pt x="9725323" y="1757849"/>
                      <a:pt x="9754088" y="1741464"/>
                    </a:cubicBezTo>
                    <a:cubicBezTo>
                      <a:pt x="9802858" y="1713841"/>
                      <a:pt x="9850865" y="1685074"/>
                      <a:pt x="9899446" y="1656880"/>
                    </a:cubicBezTo>
                    <a:cubicBezTo>
                      <a:pt x="9935832" y="1635924"/>
                      <a:pt x="9968027" y="1611347"/>
                      <a:pt x="9993175" y="1576487"/>
                    </a:cubicBezTo>
                    <a:cubicBezTo>
                      <a:pt x="10004797" y="1560484"/>
                      <a:pt x="10024990" y="1546768"/>
                      <a:pt x="10044230" y="1540480"/>
                    </a:cubicBezTo>
                    <a:cubicBezTo>
                      <a:pt x="10078713" y="1529241"/>
                      <a:pt x="10104430" y="1507522"/>
                      <a:pt x="10131863" y="1485613"/>
                    </a:cubicBezTo>
                    <a:cubicBezTo>
                      <a:pt x="10166536" y="1457801"/>
                      <a:pt x="10203304" y="1431509"/>
                      <a:pt x="10242357" y="1410555"/>
                    </a:cubicBezTo>
                    <a:cubicBezTo>
                      <a:pt x="10280840" y="1389980"/>
                      <a:pt x="10324086" y="1378549"/>
                      <a:pt x="10363709" y="1359499"/>
                    </a:cubicBezTo>
                    <a:cubicBezTo>
                      <a:pt x="10386952" y="1348259"/>
                      <a:pt x="10407146" y="1330353"/>
                      <a:pt x="10428291" y="1314920"/>
                    </a:cubicBezTo>
                    <a:cubicBezTo>
                      <a:pt x="10449438" y="1299489"/>
                      <a:pt x="10470394" y="1283486"/>
                      <a:pt x="10490969" y="1267104"/>
                    </a:cubicBezTo>
                    <a:cubicBezTo>
                      <a:pt x="10502208" y="1258149"/>
                      <a:pt x="10511734" y="1246909"/>
                      <a:pt x="10523354" y="1238337"/>
                    </a:cubicBezTo>
                    <a:cubicBezTo>
                      <a:pt x="10545263" y="1222334"/>
                      <a:pt x="10569075" y="1208808"/>
                      <a:pt x="10590031" y="1191664"/>
                    </a:cubicBezTo>
                    <a:cubicBezTo>
                      <a:pt x="10610225" y="1175089"/>
                      <a:pt x="10633467" y="1166707"/>
                      <a:pt x="10656519" y="1156038"/>
                    </a:cubicBezTo>
                    <a:cubicBezTo>
                      <a:pt x="10674046" y="1148036"/>
                      <a:pt x="10686617" y="1130320"/>
                      <a:pt x="10703573" y="1120603"/>
                    </a:cubicBezTo>
                    <a:cubicBezTo>
                      <a:pt x="10727767" y="1106697"/>
                      <a:pt x="10746246" y="1089553"/>
                      <a:pt x="10764534" y="1067643"/>
                    </a:cubicBezTo>
                    <a:cubicBezTo>
                      <a:pt x="10785111" y="1043068"/>
                      <a:pt x="10820162" y="1029732"/>
                      <a:pt x="10850453" y="1014301"/>
                    </a:cubicBezTo>
                    <a:cubicBezTo>
                      <a:pt x="10876171" y="1001157"/>
                      <a:pt x="10906081" y="995632"/>
                      <a:pt x="10929704" y="980201"/>
                    </a:cubicBezTo>
                    <a:cubicBezTo>
                      <a:pt x="10946279" y="969342"/>
                      <a:pt x="10958661" y="948957"/>
                      <a:pt x="10967423" y="930289"/>
                    </a:cubicBezTo>
                    <a:cubicBezTo>
                      <a:pt x="10987046" y="887995"/>
                      <a:pt x="11021146" y="861897"/>
                      <a:pt x="11058869" y="838084"/>
                    </a:cubicBezTo>
                    <a:cubicBezTo>
                      <a:pt x="11097350" y="813699"/>
                      <a:pt x="11133927" y="786836"/>
                      <a:pt x="11172600" y="762834"/>
                    </a:cubicBezTo>
                    <a:cubicBezTo>
                      <a:pt x="11211843" y="738638"/>
                      <a:pt x="11243658" y="706443"/>
                      <a:pt x="11275283" y="673676"/>
                    </a:cubicBezTo>
                    <a:cubicBezTo>
                      <a:pt x="11288238" y="660150"/>
                      <a:pt x="11305192" y="650434"/>
                      <a:pt x="11320623" y="639195"/>
                    </a:cubicBezTo>
                    <a:cubicBezTo>
                      <a:pt x="11338339" y="626241"/>
                      <a:pt x="11355296" y="611953"/>
                      <a:pt x="11374346" y="601664"/>
                    </a:cubicBezTo>
                    <a:cubicBezTo>
                      <a:pt x="11398160" y="588709"/>
                      <a:pt x="11424069" y="579757"/>
                      <a:pt x="11448453" y="567755"/>
                    </a:cubicBezTo>
                    <a:cubicBezTo>
                      <a:pt x="11476838" y="553657"/>
                      <a:pt x="11505795" y="539750"/>
                      <a:pt x="11532275" y="522605"/>
                    </a:cubicBezTo>
                    <a:cubicBezTo>
                      <a:pt x="11545039" y="514413"/>
                      <a:pt x="11553613" y="499363"/>
                      <a:pt x="11562947" y="486598"/>
                    </a:cubicBezTo>
                    <a:cubicBezTo>
                      <a:pt x="11599714" y="436305"/>
                      <a:pt x="11635529" y="385441"/>
                      <a:pt x="11672489" y="335337"/>
                    </a:cubicBezTo>
                    <a:cubicBezTo>
                      <a:pt x="11712304" y="281424"/>
                      <a:pt x="11763931" y="241608"/>
                      <a:pt x="11821656" y="207889"/>
                    </a:cubicBezTo>
                    <a:cubicBezTo>
                      <a:pt x="11877664" y="175312"/>
                      <a:pt x="11931195" y="138734"/>
                      <a:pt x="11986443" y="104824"/>
                    </a:cubicBezTo>
                    <a:cubicBezTo>
                      <a:pt x="11998443" y="97395"/>
                      <a:pt x="12013114" y="94347"/>
                      <a:pt x="12026448" y="88821"/>
                    </a:cubicBezTo>
                    <a:cubicBezTo>
                      <a:pt x="12072360" y="69580"/>
                      <a:pt x="12118083" y="50147"/>
                      <a:pt x="12160947" y="28621"/>
                    </a:cubicBezTo>
                    <a:lnTo>
                      <a:pt x="12192000" y="0"/>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2" name="Group 11">
              <a:extLst>
                <a:ext uri="{FF2B5EF4-FFF2-40B4-BE49-F238E27FC236}">
                  <a16:creationId xmlns:a16="http://schemas.microsoft.com/office/drawing/2014/main" id="{05148B0F-801C-45A1-80C1-EEC25A22A7C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44" y="3296011"/>
              <a:ext cx="12191456" cy="2849975"/>
              <a:chOff x="544" y="3296011"/>
              <a:chExt cx="12191456" cy="2849975"/>
            </a:xfrm>
          </p:grpSpPr>
          <p:sp>
            <p:nvSpPr>
              <p:cNvPr id="13" name="Freeform: Shape 12">
                <a:extLst>
                  <a:ext uri="{FF2B5EF4-FFF2-40B4-BE49-F238E27FC236}">
                    <a16:creationId xmlns:a16="http://schemas.microsoft.com/office/drawing/2014/main" id="{E7715ED9-C8CE-4651-82AA-1C4B5F14A0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 y="3296011"/>
                <a:ext cx="12191456" cy="2849975"/>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B911230A-EF3B-4760-9087-E4FBE05BDC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 y="3296011"/>
                <a:ext cx="12191456" cy="2849975"/>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blipFill>
                <a:blip r:embed="rId2">
                  <a:alphaModFix amt="57000"/>
                </a:blip>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sp>
        <p:nvSpPr>
          <p:cNvPr id="2" name="Title 1">
            <a:extLst>
              <a:ext uri="{FF2B5EF4-FFF2-40B4-BE49-F238E27FC236}">
                <a16:creationId xmlns:a16="http://schemas.microsoft.com/office/drawing/2014/main" id="{90D44FA0-D052-63F0-C415-7DE663C6059F}"/>
              </a:ext>
            </a:extLst>
          </p:cNvPr>
          <p:cNvSpPr>
            <a:spLocks noGrp="1"/>
          </p:cNvSpPr>
          <p:nvPr>
            <p:ph type="title"/>
          </p:nvPr>
        </p:nvSpPr>
        <p:spPr>
          <a:xfrm>
            <a:off x="712075" y="638542"/>
            <a:ext cx="7021513" cy="918331"/>
          </a:xfrm>
        </p:spPr>
        <p:txBody>
          <a:bodyPr vert="horz" lIns="91440" tIns="45720" rIns="91440" bIns="45720" rtlCol="0" anchor="b">
            <a:noAutofit/>
          </a:bodyPr>
          <a:lstStyle/>
          <a:p>
            <a:r>
              <a:rPr lang="en-US" sz="5400" kern="1200" dirty="0">
                <a:solidFill>
                  <a:schemeClr val="bg1"/>
                </a:solidFill>
                <a:latin typeface="+mj-lt"/>
                <a:ea typeface="+mj-ea"/>
                <a:cs typeface="+mj-cs"/>
              </a:rPr>
              <a:t>Conclusion</a:t>
            </a:r>
            <a:endParaRPr lang="en-US" sz="6000" kern="1200" dirty="0">
              <a:solidFill>
                <a:schemeClr val="bg1"/>
              </a:solidFill>
              <a:latin typeface="+mj-lt"/>
              <a:ea typeface="+mj-ea"/>
              <a:cs typeface="+mj-cs"/>
            </a:endParaRPr>
          </a:p>
        </p:txBody>
      </p:sp>
      <p:sp>
        <p:nvSpPr>
          <p:cNvPr id="3" name="Content Placeholder 2">
            <a:extLst>
              <a:ext uri="{FF2B5EF4-FFF2-40B4-BE49-F238E27FC236}">
                <a16:creationId xmlns:a16="http://schemas.microsoft.com/office/drawing/2014/main" id="{D270BC0E-8843-D9C5-C8C5-D8BAC5729ECD}"/>
              </a:ext>
            </a:extLst>
          </p:cNvPr>
          <p:cNvSpPr>
            <a:spLocks noGrp="1"/>
          </p:cNvSpPr>
          <p:nvPr>
            <p:ph idx="1"/>
          </p:nvPr>
        </p:nvSpPr>
        <p:spPr>
          <a:xfrm>
            <a:off x="712075" y="1639615"/>
            <a:ext cx="8253249" cy="3111062"/>
          </a:xfrm>
        </p:spPr>
        <p:txBody>
          <a:bodyPr vert="horz" lIns="91440" tIns="45720" rIns="91440" bIns="45720" rtlCol="0">
            <a:normAutofit lnSpcReduction="10000"/>
          </a:bodyPr>
          <a:lstStyle/>
          <a:p>
            <a:pPr marL="0" indent="0" algn="just">
              <a:buNone/>
            </a:pPr>
            <a:r>
              <a:rPr lang="en-US" sz="2400" kern="1200" dirty="0">
                <a:solidFill>
                  <a:schemeClr val="bg1"/>
                </a:solidFill>
                <a:latin typeface="+mn-lt"/>
                <a:ea typeface="+mn-ea"/>
                <a:cs typeface="+mn-cs"/>
              </a:rPr>
              <a:t>Overall, a good and positive organisational culture is very important for the success of any company. </a:t>
            </a:r>
          </a:p>
          <a:p>
            <a:pPr marL="0" indent="0" algn="just">
              <a:buNone/>
            </a:pPr>
            <a:r>
              <a:rPr lang="en-GB" sz="2400" kern="1200" dirty="0">
                <a:solidFill>
                  <a:schemeClr val="bg1"/>
                </a:solidFill>
                <a:latin typeface="+mn-lt"/>
                <a:ea typeface="+mn-ea"/>
                <a:cs typeface="+mn-cs"/>
              </a:rPr>
              <a:t>As HR management practices are different in China and USA, recruitment is different as well as training, and the way employees are motivated to work harder, to be more productive and effective, new employee that come from abroad, should have a serious cross-cultural training. After that people from different countries with such a different culture will be able to work together performing effectively. </a:t>
            </a:r>
            <a:endParaRPr lang="en-US" sz="2400" kern="1200" dirty="0">
              <a:solidFill>
                <a:schemeClr val="bg1"/>
              </a:solidFill>
              <a:latin typeface="+mn-lt"/>
              <a:ea typeface="+mn-ea"/>
              <a:cs typeface="+mn-cs"/>
            </a:endParaRPr>
          </a:p>
        </p:txBody>
      </p:sp>
    </p:spTree>
    <p:extLst>
      <p:ext uri="{BB962C8B-B14F-4D97-AF65-F5344CB8AC3E}">
        <p14:creationId xmlns:p14="http://schemas.microsoft.com/office/powerpoint/2010/main" val="15690569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FB9BF0-4F34-994E-0480-FD420F583EE1}"/>
              </a:ext>
            </a:extLst>
          </p:cNvPr>
          <p:cNvSpPr>
            <a:spLocks noGrp="1"/>
          </p:cNvSpPr>
          <p:nvPr>
            <p:ph type="title"/>
          </p:nvPr>
        </p:nvSpPr>
        <p:spPr>
          <a:xfrm>
            <a:off x="1156851" y="637762"/>
            <a:ext cx="9888496" cy="900131"/>
          </a:xfrm>
        </p:spPr>
        <p:txBody>
          <a:bodyPr anchor="t">
            <a:normAutofit/>
          </a:bodyPr>
          <a:lstStyle/>
          <a:p>
            <a:r>
              <a:rPr lang="en-GB" sz="4000">
                <a:solidFill>
                  <a:schemeClr val="bg1"/>
                </a:solidFill>
              </a:rPr>
              <a:t>References</a:t>
            </a: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B8C7651-69D8-8796-2BD1-55A2A6B03EEB}"/>
              </a:ext>
            </a:extLst>
          </p:cNvPr>
          <p:cNvSpPr>
            <a:spLocks noGrp="1"/>
          </p:cNvSpPr>
          <p:nvPr>
            <p:ph idx="1"/>
          </p:nvPr>
        </p:nvSpPr>
        <p:spPr>
          <a:xfrm>
            <a:off x="642026" y="2181361"/>
            <a:ext cx="10933889" cy="4419136"/>
          </a:xfrm>
        </p:spPr>
        <p:txBody>
          <a:bodyPr>
            <a:normAutofit lnSpcReduction="10000"/>
          </a:bodyPr>
          <a:lstStyle/>
          <a:p>
            <a:r>
              <a:rPr lang="en-GB" sz="2400" dirty="0">
                <a:effectLst/>
                <a:ea typeface="Calibri" panose="020F0502020204030204" pitchFamily="34" charset="0"/>
                <a:cs typeface="Times New Roman" panose="02020603050405020304" pitchFamily="18" charset="0"/>
              </a:rPr>
              <a:t>Armstrong, M. (2011) </a:t>
            </a:r>
            <a:r>
              <a:rPr lang="en-GB" sz="2400" i="1" dirty="0">
                <a:effectLst/>
                <a:ea typeface="Calibri" panose="020F0502020204030204" pitchFamily="34" charset="0"/>
                <a:cs typeface="Times New Roman" panose="02020603050405020304" pitchFamily="18" charset="0"/>
              </a:rPr>
              <a:t>Armstrong's handbook of strategic human resource management. </a:t>
            </a:r>
            <a:r>
              <a:rPr lang="en-GB" sz="2400" dirty="0">
                <a:effectLst/>
                <a:ea typeface="Calibri" panose="020F0502020204030204" pitchFamily="34" charset="0"/>
                <a:cs typeface="Times New Roman" panose="02020603050405020304" pitchFamily="18" charset="0"/>
              </a:rPr>
              <a:t>5th </a:t>
            </a:r>
            <a:r>
              <a:rPr lang="en-GB" sz="2400" dirty="0" err="1">
                <a:effectLst/>
                <a:ea typeface="Calibri" panose="020F0502020204030204" pitchFamily="34" charset="0"/>
                <a:cs typeface="Times New Roman" panose="02020603050405020304" pitchFamily="18" charset="0"/>
              </a:rPr>
              <a:t>edn</a:t>
            </a:r>
            <a:r>
              <a:rPr lang="en-GB" sz="2400" dirty="0">
                <a:effectLst/>
                <a:ea typeface="Calibri" panose="020F0502020204030204" pitchFamily="34" charset="0"/>
                <a:cs typeface="Times New Roman" panose="02020603050405020304" pitchFamily="18" charset="0"/>
              </a:rPr>
              <a:t>. Kogan Page: London. </a:t>
            </a:r>
          </a:p>
          <a:p>
            <a:r>
              <a:rPr lang="en-GB" sz="2400" dirty="0" err="1">
                <a:effectLst/>
                <a:ea typeface="Calibri" panose="020F0502020204030204" pitchFamily="34" charset="0"/>
                <a:cs typeface="Times New Roman" panose="02020603050405020304" pitchFamily="18" charset="0"/>
              </a:rPr>
              <a:t>Björkman</a:t>
            </a:r>
            <a:r>
              <a:rPr lang="en-GB" sz="2400" dirty="0">
                <a:effectLst/>
                <a:ea typeface="Calibri" panose="020F0502020204030204" pitchFamily="34" charset="0"/>
                <a:cs typeface="Times New Roman" panose="02020603050405020304" pitchFamily="18" charset="0"/>
              </a:rPr>
              <a:t>, I. and </a:t>
            </a:r>
            <a:r>
              <a:rPr lang="en-GB" sz="2400" dirty="0" err="1">
                <a:effectLst/>
                <a:ea typeface="Calibri" panose="020F0502020204030204" pitchFamily="34" charset="0"/>
                <a:cs typeface="Times New Roman" panose="02020603050405020304" pitchFamily="18" charset="0"/>
              </a:rPr>
              <a:t>Lervik</a:t>
            </a:r>
            <a:r>
              <a:rPr lang="en-GB" sz="2400" dirty="0">
                <a:effectLst/>
                <a:ea typeface="Calibri" panose="020F0502020204030204" pitchFamily="34" charset="0"/>
                <a:cs typeface="Times New Roman" panose="02020603050405020304" pitchFamily="18" charset="0"/>
              </a:rPr>
              <a:t>, J.E., (2007) Transferring HR practices within multinational corporations. Human Resource Management Journal, 17(4), pp.320-335.</a:t>
            </a:r>
          </a:p>
          <a:p>
            <a:r>
              <a:rPr lang="en-GB" sz="2400" dirty="0">
                <a:effectLst/>
                <a:ea typeface="Calibri" panose="020F0502020204030204" pitchFamily="34" charset="0"/>
                <a:cs typeface="Times New Roman" panose="02020603050405020304" pitchFamily="18" charset="0"/>
              </a:rPr>
              <a:t>Mullins, L. and McLean, J.E. (2019) Mullins: Organisational behaviour in the workplace. Pearson Education, Limited, Harlow.</a:t>
            </a:r>
          </a:p>
          <a:p>
            <a:r>
              <a:rPr lang="en-GB" sz="2400" dirty="0" err="1">
                <a:effectLst/>
                <a:ea typeface="Calibri" panose="020F0502020204030204" pitchFamily="34" charset="0"/>
                <a:cs typeface="Times New Roman" panose="02020603050405020304" pitchFamily="18" charset="0"/>
              </a:rPr>
              <a:t>Shayah</a:t>
            </a:r>
            <a:r>
              <a:rPr lang="en-GB" sz="2400" dirty="0">
                <a:effectLst/>
                <a:ea typeface="Calibri" panose="020F0502020204030204" pitchFamily="34" charset="0"/>
                <a:cs typeface="Times New Roman" panose="02020603050405020304" pitchFamily="18" charset="0"/>
              </a:rPr>
              <a:t>, H.M. and Sun, Z.H. (2018) ‘Human resource management practices in China and UAE- A comparison’, Advances in Economics, Business and Management Research, 60. DOI:10.2991/icmesd-18.2018.14.</a:t>
            </a:r>
          </a:p>
          <a:p>
            <a:pPr>
              <a:spcAft>
                <a:spcPts val="800"/>
              </a:spcAft>
            </a:pPr>
            <a:r>
              <a:rPr lang="en-GB" sz="2400" dirty="0" err="1">
                <a:effectLst/>
                <a:ea typeface="Calibri" panose="020F0502020204030204" pitchFamily="34" charset="0"/>
                <a:cs typeface="Times New Roman" panose="02020603050405020304" pitchFamily="18" charset="0"/>
              </a:rPr>
              <a:t>Treven</a:t>
            </a:r>
            <a:r>
              <a:rPr lang="en-GB" sz="2400" dirty="0">
                <a:effectLst/>
                <a:ea typeface="Calibri" panose="020F0502020204030204" pitchFamily="34" charset="0"/>
                <a:cs typeface="Times New Roman" panose="02020603050405020304" pitchFamily="18" charset="0"/>
              </a:rPr>
              <a:t>, S., </a:t>
            </a:r>
            <a:r>
              <a:rPr lang="en-GB" sz="2400" dirty="0" err="1">
                <a:effectLst/>
                <a:ea typeface="Calibri" panose="020F0502020204030204" pitchFamily="34" charset="0"/>
                <a:cs typeface="Times New Roman" panose="02020603050405020304" pitchFamily="18" charset="0"/>
              </a:rPr>
              <a:t>Mulej</a:t>
            </a:r>
            <a:r>
              <a:rPr lang="en-GB" sz="2400" dirty="0">
                <a:effectLst/>
                <a:ea typeface="Calibri" panose="020F0502020204030204" pitchFamily="34" charset="0"/>
                <a:cs typeface="Times New Roman" panose="02020603050405020304" pitchFamily="18" charset="0"/>
              </a:rPr>
              <a:t>, M. and Lynn, M. (2008) ‘The impact of culture on organizational behaviour’, </a:t>
            </a:r>
            <a:r>
              <a:rPr lang="en-GB" sz="2400" i="1" dirty="0">
                <a:effectLst/>
                <a:ea typeface="Calibri" panose="020F0502020204030204" pitchFamily="34" charset="0"/>
                <a:cs typeface="Times New Roman" panose="02020603050405020304" pitchFamily="18" charset="0"/>
              </a:rPr>
              <a:t>Management: journal of contemporary management issues, 13</a:t>
            </a:r>
            <a:r>
              <a:rPr lang="en-GB" sz="2400" dirty="0">
                <a:effectLst/>
                <a:ea typeface="Calibri" panose="020F0502020204030204" pitchFamily="34" charset="0"/>
                <a:cs typeface="Times New Roman" panose="02020603050405020304" pitchFamily="18" charset="0"/>
              </a:rPr>
              <a:t>(2), pp.27-39.</a:t>
            </a:r>
          </a:p>
          <a:p>
            <a:pPr>
              <a:spcAft>
                <a:spcPts val="800"/>
              </a:spcAft>
            </a:pPr>
            <a:endParaRPr lang="en-GB" sz="2400" dirty="0">
              <a:effectLst/>
              <a:ea typeface="Calibri" panose="020F0502020204030204" pitchFamily="34" charset="0"/>
              <a:cs typeface="Times New Roman" panose="02020603050405020304" pitchFamily="18" charset="0"/>
            </a:endParaRPr>
          </a:p>
          <a:p>
            <a:pPr>
              <a:spcAft>
                <a:spcPts val="800"/>
              </a:spcAft>
            </a:pPr>
            <a:endParaRPr lang="en-GB" sz="2400" dirty="0">
              <a:effectLst/>
              <a:ea typeface="Calibri" panose="020F0502020204030204" pitchFamily="34" charset="0"/>
              <a:cs typeface="Times New Roman" panose="02020603050405020304" pitchFamily="18" charset="0"/>
            </a:endParaRPr>
          </a:p>
          <a:p>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2400" dirty="0"/>
          </a:p>
        </p:txBody>
      </p:sp>
    </p:spTree>
    <p:extLst>
      <p:ext uri="{BB962C8B-B14F-4D97-AF65-F5344CB8AC3E}">
        <p14:creationId xmlns:p14="http://schemas.microsoft.com/office/powerpoint/2010/main" val="82326495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33876</TotalTime>
  <Words>1123</Words>
  <Application>Microsoft Office PowerPoint</Application>
  <PresentationFormat>Widescreen</PresentationFormat>
  <Paragraphs>69</Paragraphs>
  <Slides>11</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Google Sans</vt:lpstr>
      <vt:lpstr>Arial</vt:lpstr>
      <vt:lpstr>Calibri</vt:lpstr>
      <vt:lpstr>Calibri Light</vt:lpstr>
      <vt:lpstr>Tw Cen MT</vt:lpstr>
      <vt:lpstr>Office Theme</vt:lpstr>
      <vt:lpstr>Module: Developing Relationships and Workplace Achievement  Module code: BMSW5102 Student Name: Vasilica Madalin Iliuta Student ID: 2007277 Lecturer’s name: Zahra Mohammadnazari</vt:lpstr>
      <vt:lpstr>Introduction</vt:lpstr>
      <vt:lpstr>Source: https://www.myhrfuture.com/blog/2019/7/19/how-can-you-measure-organisational-culture</vt:lpstr>
      <vt:lpstr>PowerPoint Presentation</vt:lpstr>
      <vt:lpstr>Human Resource Management practice adopted by organisations, are different from one country to other.  </vt:lpstr>
      <vt:lpstr>PowerPoint Presentation</vt:lpstr>
      <vt:lpstr>PowerPoint Presentation</vt:lpstr>
      <vt:lpstr>PowerPoint Presentation</vt:lpstr>
      <vt:lpstr>PowerPoint Presentation</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Developing Relationships and Workplace Achievement  Module code: BMSW5102 Student Name: Vasilica Madalin Iliuta Student ID: 2007277 Lecturer’s name: Zahra Mohammadnazari</dc:title>
  <dc:creator>Corina Berco (1918420)</dc:creator>
  <cp:lastModifiedBy>Vasilica Iliuta (2007277)</cp:lastModifiedBy>
  <cp:revision>180</cp:revision>
  <dcterms:created xsi:type="dcterms:W3CDTF">2023-02-08T13:04:01Z</dcterms:created>
  <dcterms:modified xsi:type="dcterms:W3CDTF">2023-03-17T14:00:37Z</dcterms:modified>
</cp:coreProperties>
</file>