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8"/>
  </p:notesMasterIdLst>
  <p:sldIdLst>
    <p:sldId id="428" r:id="rId2"/>
    <p:sldId id="363" r:id="rId3"/>
    <p:sldId id="332" r:id="rId4"/>
    <p:sldId id="263" r:id="rId5"/>
    <p:sldId id="436" r:id="rId6"/>
    <p:sldId id="421" r:id="rId7"/>
    <p:sldId id="267" r:id="rId8"/>
    <p:sldId id="429" r:id="rId9"/>
    <p:sldId id="418" r:id="rId10"/>
    <p:sldId id="271" r:id="rId11"/>
    <p:sldId id="365" r:id="rId12"/>
    <p:sldId id="269" r:id="rId13"/>
    <p:sldId id="367" r:id="rId14"/>
    <p:sldId id="438" r:id="rId15"/>
    <p:sldId id="368" r:id="rId16"/>
    <p:sldId id="371" r:id="rId17"/>
    <p:sldId id="372" r:id="rId18"/>
    <p:sldId id="373" r:id="rId19"/>
    <p:sldId id="276" r:id="rId20"/>
    <p:sldId id="374" r:id="rId21"/>
    <p:sldId id="375" r:id="rId22"/>
    <p:sldId id="420" r:id="rId23"/>
    <p:sldId id="439" r:id="rId24"/>
    <p:sldId id="376" r:id="rId25"/>
    <p:sldId id="282" r:id="rId26"/>
    <p:sldId id="377" r:id="rId27"/>
    <p:sldId id="378" r:id="rId28"/>
    <p:sldId id="440" r:id="rId29"/>
    <p:sldId id="379" r:id="rId30"/>
    <p:sldId id="330" r:id="rId31"/>
    <p:sldId id="383" r:id="rId32"/>
    <p:sldId id="385" r:id="rId33"/>
    <p:sldId id="386" r:id="rId34"/>
    <p:sldId id="388" r:id="rId35"/>
    <p:sldId id="389" r:id="rId36"/>
    <p:sldId id="390" r:id="rId37"/>
    <p:sldId id="424" r:id="rId38"/>
    <p:sldId id="326" r:id="rId39"/>
    <p:sldId id="387" r:id="rId40"/>
    <p:sldId id="427" r:id="rId41"/>
    <p:sldId id="366" r:id="rId42"/>
    <p:sldId id="382" r:id="rId43"/>
    <p:sldId id="381" r:id="rId44"/>
    <p:sldId id="380" r:id="rId45"/>
    <p:sldId id="275" r:id="rId46"/>
    <p:sldId id="384" r:id="rId47"/>
    <p:sldId id="265" r:id="rId48"/>
    <p:sldId id="422" r:id="rId49"/>
    <p:sldId id="391" r:id="rId50"/>
    <p:sldId id="331" r:id="rId51"/>
    <p:sldId id="398" r:id="rId52"/>
    <p:sldId id="441" r:id="rId53"/>
    <p:sldId id="396" r:id="rId54"/>
    <p:sldId id="425" r:id="rId55"/>
    <p:sldId id="257" r:id="rId56"/>
    <p:sldId id="431" r:id="rId57"/>
    <p:sldId id="400" r:id="rId58"/>
    <p:sldId id="401" r:id="rId59"/>
    <p:sldId id="432" r:id="rId60"/>
    <p:sldId id="433" r:id="rId61"/>
    <p:sldId id="415" r:id="rId62"/>
    <p:sldId id="435" r:id="rId63"/>
    <p:sldId id="414" r:id="rId64"/>
    <p:sldId id="423" r:id="rId65"/>
    <p:sldId id="404" r:id="rId66"/>
    <p:sldId id="362" r:id="rId6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235" autoAdjust="0"/>
    <p:restoredTop sz="79213" autoAdjust="0"/>
  </p:normalViewPr>
  <p:slideViewPr>
    <p:cSldViewPr snapToGrid="0">
      <p:cViewPr varScale="1">
        <p:scale>
          <a:sx n="67" d="100"/>
          <a:sy n="67" d="100"/>
        </p:scale>
        <p:origin x="72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304FA2-5BBA-4AED-8542-6C646841DB2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DB958DF0-DCC5-4C53-8130-C35062ED1D7E}">
      <dgm:prSet/>
      <dgm:spPr/>
      <dgm:t>
        <a:bodyPr/>
        <a:lstStyle/>
        <a:p>
          <a:r>
            <a:rPr lang="en-GB"/>
            <a:t>The substance must be in the custody or control of the defendant.</a:t>
          </a:r>
          <a:endParaRPr lang="en-US"/>
        </a:p>
      </dgm:t>
    </dgm:pt>
    <dgm:pt modelId="{5212A1E7-33CF-498B-A96D-F940025F981F}" type="parTrans" cxnId="{0178EBFA-7A4F-446B-866D-5DB253707A0C}">
      <dgm:prSet/>
      <dgm:spPr/>
      <dgm:t>
        <a:bodyPr/>
        <a:lstStyle/>
        <a:p>
          <a:endParaRPr lang="en-US"/>
        </a:p>
      </dgm:t>
    </dgm:pt>
    <dgm:pt modelId="{7BFBB7BD-093E-48F3-B677-13C913BF3761}" type="sibTrans" cxnId="{0178EBFA-7A4F-446B-866D-5DB253707A0C}">
      <dgm:prSet/>
      <dgm:spPr/>
      <dgm:t>
        <a:bodyPr/>
        <a:lstStyle/>
        <a:p>
          <a:endParaRPr lang="en-US"/>
        </a:p>
      </dgm:t>
    </dgm:pt>
    <dgm:pt modelId="{122D9888-B455-470A-9539-12D19B8A54D0}">
      <dgm:prSet/>
      <dgm:spPr/>
      <dgm:t>
        <a:bodyPr/>
        <a:lstStyle/>
        <a:p>
          <a:r>
            <a:rPr lang="en-GB"/>
            <a:t>Possession includes anything subject to a person’s control which is in the custody of another</a:t>
          </a:r>
          <a:endParaRPr lang="en-US"/>
        </a:p>
      </dgm:t>
    </dgm:pt>
    <dgm:pt modelId="{0EDF6F16-4C4F-4E4A-B3BE-5F8818A2B53B}" type="parTrans" cxnId="{D9F3C9DA-2874-4E0B-BFAD-260B56E81D0B}">
      <dgm:prSet/>
      <dgm:spPr/>
      <dgm:t>
        <a:bodyPr/>
        <a:lstStyle/>
        <a:p>
          <a:endParaRPr lang="en-US"/>
        </a:p>
      </dgm:t>
    </dgm:pt>
    <dgm:pt modelId="{E079F78C-BF42-4B41-9684-4D011882F9EB}" type="sibTrans" cxnId="{D9F3C9DA-2874-4E0B-BFAD-260B56E81D0B}">
      <dgm:prSet/>
      <dgm:spPr/>
      <dgm:t>
        <a:bodyPr/>
        <a:lstStyle/>
        <a:p>
          <a:endParaRPr lang="en-US"/>
        </a:p>
      </dgm:t>
    </dgm:pt>
    <dgm:pt modelId="{8514C380-D873-4E73-A2E4-D7FFB23411C8}">
      <dgm:prSet/>
      <dgm:spPr/>
      <dgm:t>
        <a:bodyPr/>
        <a:lstStyle/>
        <a:p>
          <a:r>
            <a:rPr lang="en-GB"/>
            <a:t>If the substance is at a property of someone who is not present but has control over that property.</a:t>
          </a:r>
          <a:endParaRPr lang="en-US"/>
        </a:p>
      </dgm:t>
    </dgm:pt>
    <dgm:pt modelId="{8E921008-DFDC-48EF-852D-0669DF8768AD}" type="parTrans" cxnId="{AE053AA8-838D-4CF6-9BF8-BCB200D768C4}">
      <dgm:prSet/>
      <dgm:spPr/>
      <dgm:t>
        <a:bodyPr/>
        <a:lstStyle/>
        <a:p>
          <a:endParaRPr lang="en-US"/>
        </a:p>
      </dgm:t>
    </dgm:pt>
    <dgm:pt modelId="{68612197-7CE6-41E0-9A28-7EE36C8A4B33}" type="sibTrans" cxnId="{AE053AA8-838D-4CF6-9BF8-BCB200D768C4}">
      <dgm:prSet/>
      <dgm:spPr/>
      <dgm:t>
        <a:bodyPr/>
        <a:lstStyle/>
        <a:p>
          <a:endParaRPr lang="en-US"/>
        </a:p>
      </dgm:t>
    </dgm:pt>
    <dgm:pt modelId="{0662A28A-4F05-482E-B947-0214DA5632F2}" type="pres">
      <dgm:prSet presAssocID="{38304FA2-5BBA-4AED-8542-6C646841DB26}" presName="linear" presStyleCnt="0">
        <dgm:presLayoutVars>
          <dgm:animLvl val="lvl"/>
          <dgm:resizeHandles val="exact"/>
        </dgm:presLayoutVars>
      </dgm:prSet>
      <dgm:spPr/>
    </dgm:pt>
    <dgm:pt modelId="{27E53561-7EBA-4C25-B4AB-BC53372FBEB8}" type="pres">
      <dgm:prSet presAssocID="{DB958DF0-DCC5-4C53-8130-C35062ED1D7E}" presName="parentText" presStyleLbl="node1" presStyleIdx="0" presStyleCnt="3">
        <dgm:presLayoutVars>
          <dgm:chMax val="0"/>
          <dgm:bulletEnabled val="1"/>
        </dgm:presLayoutVars>
      </dgm:prSet>
      <dgm:spPr/>
    </dgm:pt>
    <dgm:pt modelId="{FF02CA21-55BF-48DB-A4B2-9DC1862A697D}" type="pres">
      <dgm:prSet presAssocID="{7BFBB7BD-093E-48F3-B677-13C913BF3761}" presName="spacer" presStyleCnt="0"/>
      <dgm:spPr/>
    </dgm:pt>
    <dgm:pt modelId="{F5D00416-B0EC-43D8-B52C-D52A1970B370}" type="pres">
      <dgm:prSet presAssocID="{122D9888-B455-470A-9539-12D19B8A54D0}" presName="parentText" presStyleLbl="node1" presStyleIdx="1" presStyleCnt="3">
        <dgm:presLayoutVars>
          <dgm:chMax val="0"/>
          <dgm:bulletEnabled val="1"/>
        </dgm:presLayoutVars>
      </dgm:prSet>
      <dgm:spPr/>
    </dgm:pt>
    <dgm:pt modelId="{4A21CF3C-5CE5-486E-8445-2E058B5D6C5A}" type="pres">
      <dgm:prSet presAssocID="{E079F78C-BF42-4B41-9684-4D011882F9EB}" presName="spacer" presStyleCnt="0"/>
      <dgm:spPr/>
    </dgm:pt>
    <dgm:pt modelId="{DD0A764A-FB85-4E4A-8464-B4AE3A155E3F}" type="pres">
      <dgm:prSet presAssocID="{8514C380-D873-4E73-A2E4-D7FFB23411C8}" presName="parentText" presStyleLbl="node1" presStyleIdx="2" presStyleCnt="3">
        <dgm:presLayoutVars>
          <dgm:chMax val="0"/>
          <dgm:bulletEnabled val="1"/>
        </dgm:presLayoutVars>
      </dgm:prSet>
      <dgm:spPr/>
    </dgm:pt>
  </dgm:ptLst>
  <dgm:cxnLst>
    <dgm:cxn modelId="{C152DC04-9A51-4B62-821C-42BB01D1AB96}" type="presOf" srcId="{38304FA2-5BBA-4AED-8542-6C646841DB26}" destId="{0662A28A-4F05-482E-B947-0214DA5632F2}" srcOrd="0" destOrd="0" presId="urn:microsoft.com/office/officeart/2005/8/layout/vList2"/>
    <dgm:cxn modelId="{AE053AA8-838D-4CF6-9BF8-BCB200D768C4}" srcId="{38304FA2-5BBA-4AED-8542-6C646841DB26}" destId="{8514C380-D873-4E73-A2E4-D7FFB23411C8}" srcOrd="2" destOrd="0" parTransId="{8E921008-DFDC-48EF-852D-0669DF8768AD}" sibTransId="{68612197-7CE6-41E0-9A28-7EE36C8A4B33}"/>
    <dgm:cxn modelId="{EF0D61B2-8B34-49FE-A1A8-3BEFAFE181F1}" type="presOf" srcId="{8514C380-D873-4E73-A2E4-D7FFB23411C8}" destId="{DD0A764A-FB85-4E4A-8464-B4AE3A155E3F}" srcOrd="0" destOrd="0" presId="urn:microsoft.com/office/officeart/2005/8/layout/vList2"/>
    <dgm:cxn modelId="{1A067DCD-D1CE-42BD-8E21-5981EE539EBA}" type="presOf" srcId="{122D9888-B455-470A-9539-12D19B8A54D0}" destId="{F5D00416-B0EC-43D8-B52C-D52A1970B370}" srcOrd="0" destOrd="0" presId="urn:microsoft.com/office/officeart/2005/8/layout/vList2"/>
    <dgm:cxn modelId="{D77D54D9-8345-41EE-B716-3D220E3B6AA3}" type="presOf" srcId="{DB958DF0-DCC5-4C53-8130-C35062ED1D7E}" destId="{27E53561-7EBA-4C25-B4AB-BC53372FBEB8}" srcOrd="0" destOrd="0" presId="urn:microsoft.com/office/officeart/2005/8/layout/vList2"/>
    <dgm:cxn modelId="{D9F3C9DA-2874-4E0B-BFAD-260B56E81D0B}" srcId="{38304FA2-5BBA-4AED-8542-6C646841DB26}" destId="{122D9888-B455-470A-9539-12D19B8A54D0}" srcOrd="1" destOrd="0" parTransId="{0EDF6F16-4C4F-4E4A-B3BE-5F8818A2B53B}" sibTransId="{E079F78C-BF42-4B41-9684-4D011882F9EB}"/>
    <dgm:cxn modelId="{0178EBFA-7A4F-446B-866D-5DB253707A0C}" srcId="{38304FA2-5BBA-4AED-8542-6C646841DB26}" destId="{DB958DF0-DCC5-4C53-8130-C35062ED1D7E}" srcOrd="0" destOrd="0" parTransId="{5212A1E7-33CF-498B-A96D-F940025F981F}" sibTransId="{7BFBB7BD-093E-48F3-B677-13C913BF3761}"/>
    <dgm:cxn modelId="{D720A76A-69E9-43EC-AB43-78B0DD36C6D2}" type="presParOf" srcId="{0662A28A-4F05-482E-B947-0214DA5632F2}" destId="{27E53561-7EBA-4C25-B4AB-BC53372FBEB8}" srcOrd="0" destOrd="0" presId="urn:microsoft.com/office/officeart/2005/8/layout/vList2"/>
    <dgm:cxn modelId="{299BC630-E566-4092-8669-9DA14E04B28B}" type="presParOf" srcId="{0662A28A-4F05-482E-B947-0214DA5632F2}" destId="{FF02CA21-55BF-48DB-A4B2-9DC1862A697D}" srcOrd="1" destOrd="0" presId="urn:microsoft.com/office/officeart/2005/8/layout/vList2"/>
    <dgm:cxn modelId="{154276BA-908B-45A0-9626-99E0F36F5C75}" type="presParOf" srcId="{0662A28A-4F05-482E-B947-0214DA5632F2}" destId="{F5D00416-B0EC-43D8-B52C-D52A1970B370}" srcOrd="2" destOrd="0" presId="urn:microsoft.com/office/officeart/2005/8/layout/vList2"/>
    <dgm:cxn modelId="{EC3C9EAB-D605-4F1C-90C1-25D0C9CBC844}" type="presParOf" srcId="{0662A28A-4F05-482E-B947-0214DA5632F2}" destId="{4A21CF3C-5CE5-486E-8445-2E058B5D6C5A}" srcOrd="3" destOrd="0" presId="urn:microsoft.com/office/officeart/2005/8/layout/vList2"/>
    <dgm:cxn modelId="{AB345A7B-F4BF-4C21-B192-25D94F1FB36A}" type="presParOf" srcId="{0662A28A-4F05-482E-B947-0214DA5632F2}" destId="{DD0A764A-FB85-4E4A-8464-B4AE3A155E3F}"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E53561-7EBA-4C25-B4AB-BC53372FBEB8}">
      <dsp:nvSpPr>
        <dsp:cNvPr id="0" name=""/>
        <dsp:cNvSpPr/>
      </dsp:nvSpPr>
      <dsp:spPr>
        <a:xfrm>
          <a:off x="0" y="40302"/>
          <a:ext cx="6513603" cy="18696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substance must be in the custody or control of the defendant.</a:t>
          </a:r>
          <a:endParaRPr lang="en-US" sz="3400" kern="1200"/>
        </a:p>
      </dsp:txBody>
      <dsp:txXfrm>
        <a:off x="91269" y="131571"/>
        <a:ext cx="6331065" cy="1687122"/>
      </dsp:txXfrm>
    </dsp:sp>
    <dsp:sp modelId="{F5D00416-B0EC-43D8-B52C-D52A1970B370}">
      <dsp:nvSpPr>
        <dsp:cNvPr id="0" name=""/>
        <dsp:cNvSpPr/>
      </dsp:nvSpPr>
      <dsp:spPr>
        <a:xfrm>
          <a:off x="0" y="2007883"/>
          <a:ext cx="6513603" cy="186966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Possession includes anything subject to a person’s control which is in the custody of another</a:t>
          </a:r>
          <a:endParaRPr lang="en-US" sz="3400" kern="1200"/>
        </a:p>
      </dsp:txBody>
      <dsp:txXfrm>
        <a:off x="91269" y="2099152"/>
        <a:ext cx="6331065" cy="1687122"/>
      </dsp:txXfrm>
    </dsp:sp>
    <dsp:sp modelId="{DD0A764A-FB85-4E4A-8464-B4AE3A155E3F}">
      <dsp:nvSpPr>
        <dsp:cNvPr id="0" name=""/>
        <dsp:cNvSpPr/>
      </dsp:nvSpPr>
      <dsp:spPr>
        <a:xfrm>
          <a:off x="0" y="3975463"/>
          <a:ext cx="6513603" cy="186966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If the substance is at a property of someone who is not present but has control over that property.</a:t>
          </a:r>
          <a:endParaRPr lang="en-US" sz="3400" kern="1200"/>
        </a:p>
      </dsp:txBody>
      <dsp:txXfrm>
        <a:off x="91269" y="4066732"/>
        <a:ext cx="6331065" cy="168712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A64B83-699E-4A65-87EB-A76B921ACE77}" type="datetimeFigureOut">
              <a:rPr lang="en-GB" smtClean="0"/>
              <a:t>20/02/2024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CC1F6D-B616-4E38-A741-59B516EC249A}" type="slidenum">
              <a:rPr lang="en-GB" smtClean="0"/>
              <a:t>‹#›</a:t>
            </a:fld>
            <a:endParaRPr lang="en-GB"/>
          </a:p>
        </p:txBody>
      </p:sp>
    </p:spTree>
    <p:extLst>
      <p:ext uri="{BB962C8B-B14F-4D97-AF65-F5344CB8AC3E}">
        <p14:creationId xmlns:p14="http://schemas.microsoft.com/office/powerpoint/2010/main" val="2525586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health-ni.gov.uk/sites/default/files/publications/dhssps/pas-class-a.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3" Type="http://schemas.openxmlformats.org/officeDocument/2006/relationships/hyperlink" Target="https://www.ons.gov.uk/peoplepopulationandcommunity/birthsdeathsandmarriages/deaths/datasets/deathsrelatedtodrugpoisoningbyselectedsubstances" TargetMode="External"/><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3" Type="http://schemas.openxmlformats.org/officeDocument/2006/relationships/hyperlink" Target="https://www.theguardian.com/society/2017/apr/15/its-worse-than-heroin-how-spice-is-ravaging-homeless-communities" TargetMode="External"/><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3" Type="http://schemas.openxmlformats.org/officeDocument/2006/relationships/hyperlink" Target="https://www.gov.uk/government/publications/united-kingdom-drug-situation-focal-point-annual-report/uk-drug-situation-2019-summary" TargetMode="External"/><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bbc.co.uk/news/uk-12324973" TargetMode="External"/><Relationship Id="rId7" Type="http://schemas.openxmlformats.org/officeDocument/2006/relationships/hyperlink" Target="https://www.gov.uk/government/news/fatal-accident-at-margam" TargetMode="External"/><Relationship Id="rId2" Type="http://schemas.openxmlformats.org/officeDocument/2006/relationships/slide" Target="../slides/slide42.xml"/><Relationship Id="rId1" Type="http://schemas.openxmlformats.org/officeDocument/2006/relationships/notesMaster" Target="../notesMasters/notesMaster1.xml"/><Relationship Id="rId6" Type="http://schemas.openxmlformats.org/officeDocument/2006/relationships/hyperlink" Target="https://www.bbc.co.uk/news/uk-wales-48854010" TargetMode="External"/><Relationship Id="rId5" Type="http://schemas.openxmlformats.org/officeDocument/2006/relationships/hyperlink" Target="https://www.theguardian.com/society/2001/mar/11/nhsstaff.health1" TargetMode="External"/><Relationship Id="rId4" Type="http://schemas.openxmlformats.org/officeDocument/2006/relationships/hyperlink" Target="https://www.theguardian.com/commentisfree/2017/may/11/when-i-heard-about-welfare-drug-testing-i-thought-of-a-young-mother-i-once-treated" TargetMode="Externa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s://www.independent.co.uk/news/uk/crime/harold-shipman-doctor-death-serial-killer-gp-mass-murderer-hyde-manchester-itv-documentary-a8323176.html" TargetMode="External"/><Relationship Id="rId2" Type="http://schemas.openxmlformats.org/officeDocument/2006/relationships/slide" Target="../slides/slide49.xml"/><Relationship Id="rId1" Type="http://schemas.openxmlformats.org/officeDocument/2006/relationships/notesMaster" Target="../notesMasters/notesMaster1.xml"/><Relationship Id="rId4" Type="http://schemas.openxmlformats.org/officeDocument/2006/relationships/hyperlink" Target="http://news.bbc.co.uk/1/hi/uk/4211985.stm" TargetMode="External"/></Relationships>
</file>

<file path=ppt/notesSlides/_rels/notesSlide40.xml.rels><?xml version="1.0" encoding="UTF-8" standalone="yes"?>
<Relationships xmlns="http://schemas.openxmlformats.org/package/2006/relationships"><Relationship Id="rId3" Type="http://schemas.openxmlformats.org/officeDocument/2006/relationships/hyperlink" Target="https://www.nationalgeographic.com/magazine/2017/02/alcohol-discovery-addiction-booze-human-culture/" TargetMode="External"/><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s://alcoholchange.org.uk/alcohol-facts/fact-sheets/alcohol-statistics" TargetMode="External"/><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www.statista.com/statistics/491080/alcoholic-drinks-united-kingdom-uk-market-value/" TargetMode="External"/><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2</a:t>
            </a:fld>
            <a:endParaRPr lang="en-GB"/>
          </a:p>
        </p:txBody>
      </p:sp>
    </p:spTree>
    <p:extLst>
      <p:ext uri="{BB962C8B-B14F-4D97-AF65-F5344CB8AC3E}">
        <p14:creationId xmlns:p14="http://schemas.microsoft.com/office/powerpoint/2010/main" val="34577031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74A614F3-37DD-4672-A029-8700BB08A432}"/>
              </a:ext>
            </a:extLst>
          </p:cNvPr>
          <p:cNvSpPr>
            <a:spLocks noGrp="1" noRot="1" noChangeAspect="1" noChangeArrowheads="1" noTextEdit="1"/>
          </p:cNvSpPr>
          <p:nvPr>
            <p:ph type="sldImg"/>
          </p:nvPr>
        </p:nvSpPr>
        <p:spPr>
          <a:xfrm>
            <a:off x="1865313" y="473075"/>
            <a:ext cx="3378200" cy="1901825"/>
          </a:xfrm>
          <a:ln/>
        </p:spPr>
      </p:sp>
      <p:sp>
        <p:nvSpPr>
          <p:cNvPr id="8195" name="Rectangle 3">
            <a:extLst>
              <a:ext uri="{FF2B5EF4-FFF2-40B4-BE49-F238E27FC236}">
                <a16:creationId xmlns:a16="http://schemas.microsoft.com/office/drawing/2014/main" id="{66B33201-C684-4F3B-B170-4E78B1A78A41}"/>
              </a:ext>
            </a:extLst>
          </p:cNvPr>
          <p:cNvSpPr>
            <a:spLocks noGrp="1" noChangeArrowheads="1"/>
          </p:cNvSpPr>
          <p:nvPr>
            <p:ph type="body" idx="1"/>
          </p:nvPr>
        </p:nvSpPr>
        <p:spPr>
          <a:xfrm>
            <a:off x="906463" y="2790825"/>
            <a:ext cx="4984750" cy="639127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r>
              <a:rPr lang="en-US" altLang="en-US" sz="1400" b="1" dirty="0">
                <a:ea typeface="ＭＳ Ｐゴシック" panose="020B0600070205080204" pitchFamily="34" charset="-128"/>
              </a:rPr>
              <a:t>State:</a:t>
            </a:r>
          </a:p>
          <a:p>
            <a:pPr algn="just"/>
            <a:r>
              <a:rPr lang="en-US" altLang="en-US" sz="1400" dirty="0">
                <a:ea typeface="ＭＳ Ｐゴシック" panose="020B0600070205080204" pitchFamily="34" charset="-128"/>
              </a:rPr>
              <a:t>The Misuse of Drugs Act 1971, creates many offences in relation to the illegal manufacturing, importing, supplying and possession of ‘controlled drugs’</a:t>
            </a:r>
          </a:p>
          <a:p>
            <a:pPr algn="just"/>
            <a:endParaRPr lang="en-US" altLang="en-US" sz="1400" dirty="0">
              <a:ea typeface="ＭＳ Ｐゴシック" panose="020B0600070205080204" pitchFamily="34" charset="-128"/>
            </a:endParaRPr>
          </a:p>
          <a:p>
            <a:pPr algn="just"/>
            <a:r>
              <a:rPr lang="en-GB" sz="1400" dirty="0">
                <a:hlinkClick r:id="rId3"/>
              </a:rPr>
              <a:t>https://www.health-ni.gov.uk/sites/default/files/publications/dhssps/pas-class-a.pdf</a:t>
            </a:r>
            <a:r>
              <a:rPr lang="en-GB" sz="1400" dirty="0"/>
              <a:t> shows pages of the classes of ALL drugs</a:t>
            </a:r>
            <a:endParaRPr lang="en-US" altLang="en-US" sz="1400" dirty="0">
              <a:ea typeface="ＭＳ Ｐゴシック" panose="020B0600070205080204" pitchFamily="34" charset="-128"/>
            </a:endParaRPr>
          </a:p>
        </p:txBody>
      </p:sp>
    </p:spTree>
    <p:extLst>
      <p:ext uri="{BB962C8B-B14F-4D97-AF65-F5344CB8AC3E}">
        <p14:creationId xmlns:p14="http://schemas.microsoft.com/office/powerpoint/2010/main" val="35510903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Misuse of Drugs Act 1971 is the primary legislation for the United Kingdom and came fully into effect in 1973.</a:t>
            </a:r>
            <a:endParaRPr lang="en-GB" altLang="en-US" sz="1200" dirty="0">
              <a:solidFill>
                <a:schemeClr val="tx1"/>
              </a:solidFill>
            </a:endParaRPr>
          </a:p>
          <a:p>
            <a:endParaRPr lang="en-US" altLang="en-US" dirty="0">
              <a:ea typeface="ＭＳ Ｐゴシック" panose="020B0600070205080204" pitchFamily="34" charset="-128"/>
            </a:endParaRPr>
          </a:p>
          <a:p>
            <a:r>
              <a:rPr lang="en-GB" sz="1200" b="0" i="0" kern="1200" dirty="0">
                <a:solidFill>
                  <a:schemeClr val="tx1"/>
                </a:solidFill>
                <a:effectLst/>
                <a:latin typeface="+mn-lt"/>
                <a:ea typeface="+mn-ea"/>
                <a:cs typeface="+mn-cs"/>
              </a:rPr>
              <a:t>It also introduced the terms 'controlled drugs' and 'CD' to replace the previously used expressions 'dangerous drugs' or 'DDA' respectively.</a:t>
            </a:r>
          </a:p>
          <a:p>
            <a:r>
              <a:rPr lang="en-GB" sz="1200" b="0" i="0" kern="1200" dirty="0">
                <a:solidFill>
                  <a:schemeClr val="tx1"/>
                </a:solidFill>
                <a:effectLst/>
                <a:latin typeface="+mn-lt"/>
                <a:ea typeface="+mn-ea"/>
                <a:cs typeface="+mn-cs"/>
              </a:rPr>
              <a:t>The main purpose of the Act is to prevent the misuse of controlled drugs and achieves this by imposing a complete ban on the possession, supply, manufacture, import and export of controlled drugs except as allowed by regulations or by licence from the Secretary of State.</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a:t>
            </a:fld>
            <a:endParaRPr lang="en-GB"/>
          </a:p>
        </p:txBody>
      </p:sp>
    </p:spTree>
    <p:extLst>
      <p:ext uri="{BB962C8B-B14F-4D97-AF65-F5344CB8AC3E}">
        <p14:creationId xmlns:p14="http://schemas.microsoft.com/office/powerpoint/2010/main" val="6490405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Legal highs</a:t>
            </a:r>
            <a:r>
              <a:rPr lang="en-GB" sz="1200" b="0" i="0" kern="1200" dirty="0">
                <a:solidFill>
                  <a:schemeClr val="tx1"/>
                </a:solidFill>
                <a:effectLst/>
                <a:latin typeface="+mn-lt"/>
                <a:ea typeface="+mn-ea"/>
                <a:cs typeface="+mn-cs"/>
              </a:rPr>
              <a:t> are a term used to describe substances that mimic the effects of illegal drugs, such as cocaine, ecstasy and speed, but have been tweaked at a molecular level to evade previous anti-drug laws.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6</a:t>
            </a:fld>
            <a:endParaRPr lang="en-GB"/>
          </a:p>
        </p:txBody>
      </p:sp>
    </p:spTree>
    <p:extLst>
      <p:ext uri="{BB962C8B-B14F-4D97-AF65-F5344CB8AC3E}">
        <p14:creationId xmlns:p14="http://schemas.microsoft.com/office/powerpoint/2010/main" val="36174250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ea typeface="ＭＳ Ｐゴシック" panose="020B0600070205080204" pitchFamily="34" charset="-128"/>
              </a:rPr>
              <a:t>Split the class into 3 groups and play game on the board. </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The controlled drugs are listed in the </a:t>
            </a:r>
            <a:r>
              <a:rPr lang="en-GB" altLang="en-US" b="1" dirty="0">
                <a:ea typeface="ＭＳ Ｐゴシック" panose="020B0600070205080204" pitchFamily="34" charset="-128"/>
              </a:rPr>
              <a:t>Misuse of Drugs Act 1971</a:t>
            </a:r>
            <a:r>
              <a:rPr lang="en-GB" altLang="en-US" dirty="0">
                <a:ea typeface="ＭＳ Ｐゴシック" panose="020B0600070205080204" pitchFamily="34" charset="-128"/>
              </a:rPr>
              <a:t>. </a:t>
            </a:r>
          </a:p>
          <a:p>
            <a:pPr eaLnBrk="1" hangingPunct="1"/>
            <a:r>
              <a:rPr lang="en-GB" altLang="en-US" dirty="0">
                <a:ea typeface="ＭＳ Ｐゴシック" panose="020B0600070205080204" pitchFamily="34" charset="-128"/>
              </a:rPr>
              <a:t>However, the list can be altered when necessary by the issuing of new Regulations. </a:t>
            </a:r>
            <a:r>
              <a:rPr lang="en-GB" altLang="en-US" dirty="0" err="1">
                <a:ea typeface="ＭＳ Ｐゴシック" panose="020B0600070205080204" pitchFamily="34" charset="-128"/>
              </a:rPr>
              <a:t>Eg</a:t>
            </a:r>
            <a:r>
              <a:rPr lang="en-GB" altLang="en-US" dirty="0">
                <a:ea typeface="ＭＳ Ｐゴシック" panose="020B0600070205080204" pitchFamily="34" charset="-128"/>
              </a:rPr>
              <a:t> April 2010- Mephedrone- ‘meow </a:t>
            </a:r>
            <a:r>
              <a:rPr lang="en-GB" altLang="en-US" dirty="0" err="1">
                <a:ea typeface="ＭＳ Ｐゴシック" panose="020B0600070205080204" pitchFamily="34" charset="-128"/>
              </a:rPr>
              <a:t>meow</a:t>
            </a:r>
            <a:r>
              <a:rPr lang="en-GB" altLang="en-US" dirty="0">
                <a:ea typeface="ＭＳ Ｐゴシック" panose="020B0600070205080204" pitchFamily="34" charset="-128"/>
              </a:rPr>
              <a:t>’ added to list. </a:t>
            </a:r>
          </a:p>
          <a:p>
            <a:pPr eaLnBrk="1" hangingPunct="1"/>
            <a:r>
              <a:rPr lang="en-GB" altLang="en-US" dirty="0">
                <a:ea typeface="ＭＳ Ｐゴシック" panose="020B0600070205080204" pitchFamily="34" charset="-128"/>
              </a:rPr>
              <a:t>Ketamine used by vets – horse tranquiliser.</a:t>
            </a:r>
          </a:p>
          <a:p>
            <a:pPr eaLnBrk="1" hangingPunct="1"/>
            <a:r>
              <a:rPr lang="en-GB" altLang="en-US" dirty="0">
                <a:ea typeface="ＭＳ Ｐゴシック" panose="020B0600070205080204" pitchFamily="34" charset="-128"/>
              </a:rPr>
              <a:t>Diazepam, </a:t>
            </a:r>
            <a:r>
              <a:rPr lang="en-GB" altLang="en-US" dirty="0" err="1">
                <a:ea typeface="ＭＳ Ｐゴシック" panose="020B0600070205080204" pitchFamily="34" charset="-128"/>
              </a:rPr>
              <a:t>Loprazolam</a:t>
            </a:r>
            <a:r>
              <a:rPr lang="en-GB" altLang="en-US" dirty="0">
                <a:ea typeface="ＭＳ Ｐゴシック" panose="020B0600070205080204" pitchFamily="34" charset="-128"/>
              </a:rPr>
              <a:t>, </a:t>
            </a:r>
            <a:r>
              <a:rPr lang="en-GB" altLang="en-US" dirty="0" err="1">
                <a:ea typeface="ＭＳ Ｐゴシック" panose="020B0600070205080204" pitchFamily="34" charset="-128"/>
              </a:rPr>
              <a:t>Temazepam</a:t>
            </a:r>
            <a:r>
              <a:rPr lang="en-GB" altLang="en-US" dirty="0">
                <a:ea typeface="ＭＳ Ｐゴシック" panose="020B0600070205080204" pitchFamily="34" charset="-128"/>
              </a:rPr>
              <a:t> – prescription drugs-</a:t>
            </a:r>
          </a:p>
          <a:p>
            <a:pPr eaLnBrk="1" hangingPunct="1"/>
            <a:r>
              <a:rPr lang="en-GB" altLang="en-US" dirty="0">
                <a:ea typeface="ＭＳ Ｐゴシック" panose="020B0600070205080204" pitchFamily="34" charset="-128"/>
              </a:rPr>
              <a:t>Flunitrazepam- aka Rohypnol – date rape drug</a:t>
            </a:r>
          </a:p>
          <a:p>
            <a:pPr eaLnBrk="1" hangingPunct="1"/>
            <a:r>
              <a:rPr lang="en-GB" altLang="en-US" dirty="0" err="1">
                <a:ea typeface="ＭＳ Ｐゴシック" panose="020B0600070205080204" pitchFamily="34" charset="-128"/>
              </a:rPr>
              <a:t>Gammahydroxybutrate</a:t>
            </a:r>
            <a:r>
              <a:rPr lang="en-GB" altLang="en-US" dirty="0">
                <a:ea typeface="ＭＳ Ｐゴシック" panose="020B0600070205080204" pitchFamily="34" charset="-128"/>
              </a:rPr>
              <a:t> – GHB – date rape drug</a:t>
            </a:r>
          </a:p>
          <a:p>
            <a:pPr eaLnBrk="1" hangingPunct="1"/>
            <a:endParaRPr lang="en-GB" altLang="en-US" dirty="0">
              <a:ea typeface="ＭＳ Ｐゴシック" panose="020B0600070205080204" pitchFamily="34" charset="-128"/>
            </a:endParaRPr>
          </a:p>
          <a:p>
            <a:pPr eaLnBrk="1" hangingPunct="1"/>
            <a:r>
              <a:rPr lang="en-GB" altLang="en-US" dirty="0">
                <a:ea typeface="ＭＳ Ｐゴシック" panose="020B0600070205080204" pitchFamily="34" charset="-128"/>
              </a:rPr>
              <a:t>Controlled drugs are classified as ‘A’, ‘B’ and ‘C’ group, according to their toxicity.  Most of the common drugs fall into Classes ‘A’ and ‘B’, but many of them will be unfamiliar to student officer and they would not be permitted to identify categorically, even if they could recognise them.</a:t>
            </a:r>
          </a:p>
          <a:p>
            <a:pPr eaLnBrk="1" hangingPunct="1"/>
            <a:r>
              <a:rPr lang="en-GB" altLang="en-US" dirty="0">
                <a:ea typeface="ＭＳ Ｐゴシック" panose="020B0600070205080204" pitchFamily="34" charset="-128"/>
              </a:rPr>
              <a:t>All classes of drugs are triable either way – Power of arrest without warrant Constable / other persons.</a:t>
            </a:r>
          </a:p>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7</a:t>
            </a:fld>
            <a:endParaRPr lang="en-GB" altLang="en-US"/>
          </a:p>
        </p:txBody>
      </p:sp>
    </p:spTree>
    <p:extLst>
      <p:ext uri="{BB962C8B-B14F-4D97-AF65-F5344CB8AC3E}">
        <p14:creationId xmlns:p14="http://schemas.microsoft.com/office/powerpoint/2010/main" val="24850319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512329C3-35A7-4B9B-9846-B2A9A88691D6}"/>
              </a:ext>
            </a:extLst>
          </p:cNvPr>
          <p:cNvSpPr>
            <a:spLocks noGrp="1" noRot="1" noChangeAspect="1" noChangeArrowheads="1" noTextEdit="1"/>
          </p:cNvSpPr>
          <p:nvPr>
            <p:ph type="sldImg"/>
          </p:nvPr>
        </p:nvSpPr>
        <p:spPr>
          <a:ln/>
        </p:spPr>
      </p:sp>
      <p:sp>
        <p:nvSpPr>
          <p:cNvPr id="14339" name="Notes Placeholder 2">
            <a:extLst>
              <a:ext uri="{FF2B5EF4-FFF2-40B4-BE49-F238E27FC236}">
                <a16:creationId xmlns:a16="http://schemas.microsoft.com/office/drawing/2014/main" id="{0659EE4B-A205-4B9E-AB40-9B3823DD1B9D}"/>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Coke - A powerful stimulant that’s snorted as a powder (coke) or smoked from small rocks (crack)</a:t>
            </a:r>
            <a:endParaRPr lang="en-GB" dirty="0"/>
          </a:p>
          <a:p>
            <a:endParaRPr lang="en-GB" altLang="en-US" dirty="0">
              <a:ea typeface="ＭＳ Ｐゴシック" panose="020B0600070205080204" pitchFamily="34" charset="-128"/>
            </a:endParaRPr>
          </a:p>
        </p:txBody>
      </p:sp>
      <p:sp>
        <p:nvSpPr>
          <p:cNvPr id="14340" name="Slide Number Placeholder 3">
            <a:extLst>
              <a:ext uri="{FF2B5EF4-FFF2-40B4-BE49-F238E27FC236}">
                <a16:creationId xmlns:a16="http://schemas.microsoft.com/office/drawing/2014/main" id="{973DD532-D18A-41CE-8517-C5733B57379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76E24F3-709C-41CB-92E3-06DD1C371F8C}" type="slidenum">
              <a:rPr lang="en-GB" altLang="en-US" smtClean="0"/>
              <a:pPr>
                <a:spcBef>
                  <a:spcPct val="0"/>
                </a:spcBef>
              </a:pPr>
              <a:t>9</a:t>
            </a:fld>
            <a:endParaRPr lang="en-GB" altLang="en-US"/>
          </a:p>
        </p:txBody>
      </p:sp>
    </p:spTree>
    <p:extLst>
      <p:ext uri="{BB962C8B-B14F-4D97-AF65-F5344CB8AC3E}">
        <p14:creationId xmlns:p14="http://schemas.microsoft.com/office/powerpoint/2010/main" val="2144557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E8A4571A-AABF-4C95-95FC-0CA2E021A134}"/>
              </a:ext>
            </a:extLst>
          </p:cNvPr>
          <p:cNvSpPr>
            <a:spLocks noGrp="1" noRot="1" noChangeAspect="1" noChangeArrowheads="1" noTextEdit="1"/>
          </p:cNvSpPr>
          <p:nvPr>
            <p:ph type="sldImg"/>
          </p:nvPr>
        </p:nvSpPr>
        <p:spPr>
          <a:ln/>
        </p:spPr>
      </p:sp>
      <p:sp>
        <p:nvSpPr>
          <p:cNvPr id="22531" name="Notes Placeholder 2">
            <a:extLst>
              <a:ext uri="{FF2B5EF4-FFF2-40B4-BE49-F238E27FC236}">
                <a16:creationId xmlns:a16="http://schemas.microsoft.com/office/drawing/2014/main" id="{D39830DB-016F-48C4-9BA2-2662AC9E80CB}"/>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dirty="0"/>
              <a:t>What does it look like?</a:t>
            </a:r>
          </a:p>
          <a:p>
            <a:r>
              <a:rPr lang="en-GB" sz="1200" dirty="0"/>
              <a:t>Coke looks like a fine white powder</a:t>
            </a:r>
          </a:p>
          <a:p>
            <a:r>
              <a:rPr lang="en-GB" sz="1200" dirty="0"/>
              <a:t>Crack looks like small lumps or rocks</a:t>
            </a:r>
          </a:p>
          <a:p>
            <a:r>
              <a:rPr lang="en-GB" sz="1200" b="1" dirty="0"/>
              <a:t>What does it taste/smell like?</a:t>
            </a:r>
          </a:p>
          <a:p>
            <a:r>
              <a:rPr lang="en-GB" sz="1200" dirty="0"/>
              <a:t>Cocaine powder has a bitter ‘chemical’ taste and smell, while crack cocaine can smell like burnt plastic or rubber.</a:t>
            </a:r>
          </a:p>
          <a:p>
            <a:r>
              <a:rPr lang="en-GB" sz="1200" b="1" i="0" kern="1200" dirty="0">
                <a:solidFill>
                  <a:schemeClr val="tx1"/>
                </a:solidFill>
                <a:effectLst/>
                <a:latin typeface="+mn-lt"/>
                <a:ea typeface="+mn-ea"/>
                <a:cs typeface="+mn-cs"/>
              </a:rPr>
              <a:t>By snorting it as a powder</a:t>
            </a:r>
          </a:p>
          <a:p>
            <a:r>
              <a:rPr lang="en-GB" sz="1200" b="0" i="0" kern="1200" dirty="0">
                <a:solidFill>
                  <a:schemeClr val="tx1"/>
                </a:solidFill>
                <a:effectLst/>
                <a:latin typeface="+mn-lt"/>
                <a:ea typeface="+mn-ea"/>
                <a:cs typeface="+mn-cs"/>
              </a:rPr>
              <a:t>Most people snort cocaine – they crush it into a fine powder, divide it into lines and snort it through the nose. This is the most common way to take cocaine.</a:t>
            </a:r>
          </a:p>
          <a:p>
            <a:r>
              <a:rPr lang="en-GB" sz="1200" b="0" i="0" kern="1200" dirty="0">
                <a:solidFill>
                  <a:schemeClr val="tx1"/>
                </a:solidFill>
                <a:effectLst/>
                <a:latin typeface="+mn-lt"/>
                <a:ea typeface="+mn-ea"/>
                <a:cs typeface="+mn-cs"/>
              </a:rPr>
              <a:t>Snorting cocaine can damage your nose, especially if it’s not been chopped very finely. Some people find that switching between nostrils helps, and some people rinse out their nostrils with water or saline solution after taking it.</a:t>
            </a:r>
          </a:p>
          <a:p>
            <a:r>
              <a:rPr lang="en-GB" sz="1200" b="1" i="0" kern="1200" dirty="0">
                <a:solidFill>
                  <a:schemeClr val="tx1"/>
                </a:solidFill>
                <a:effectLst/>
                <a:latin typeface="+mn-lt"/>
                <a:ea typeface="+mn-ea"/>
                <a:cs typeface="+mn-cs"/>
              </a:rPr>
              <a:t>By smoking it as crack or freebase</a:t>
            </a:r>
          </a:p>
          <a:p>
            <a:r>
              <a:rPr lang="en-GB" sz="1200" b="0" i="0" kern="1200" dirty="0">
                <a:solidFill>
                  <a:schemeClr val="tx1"/>
                </a:solidFill>
                <a:effectLst/>
                <a:latin typeface="+mn-lt"/>
                <a:ea typeface="+mn-ea"/>
                <a:cs typeface="+mn-cs"/>
              </a:rPr>
              <a:t>Crack or freebase can be smoked through a glass pipe, tube, plastic bottle or in foil, but this is less common.</a:t>
            </a:r>
          </a:p>
          <a:p>
            <a:r>
              <a:rPr lang="en-GB" sz="1200" b="1" i="0" kern="1200" dirty="0">
                <a:solidFill>
                  <a:schemeClr val="tx1"/>
                </a:solidFill>
                <a:effectLst/>
                <a:latin typeface="+mn-lt"/>
                <a:ea typeface="+mn-ea"/>
                <a:cs typeface="+mn-cs"/>
              </a:rPr>
              <a:t>By injecting it</a:t>
            </a:r>
          </a:p>
          <a:p>
            <a:r>
              <a:rPr lang="en-GB" sz="1200" b="0" i="0" kern="1200" dirty="0">
                <a:solidFill>
                  <a:schemeClr val="tx1"/>
                </a:solidFill>
                <a:effectLst/>
                <a:latin typeface="+mn-lt"/>
                <a:ea typeface="+mn-ea"/>
                <a:cs typeface="+mn-cs"/>
              </a:rPr>
              <a:t>Powdered coke and crack can be prepared to make a solution for injecting, which is much more dangerous than snorting or smoking cocaine.</a:t>
            </a:r>
          </a:p>
          <a:p>
            <a:r>
              <a:rPr lang="en-GB" sz="1200" b="1" i="0" kern="1200" dirty="0">
                <a:solidFill>
                  <a:schemeClr val="tx1"/>
                </a:solidFill>
                <a:effectLst/>
                <a:latin typeface="+mn-lt"/>
                <a:ea typeface="+mn-ea"/>
                <a:cs typeface="+mn-cs"/>
              </a:rPr>
              <a:t>How does it make you feel?</a:t>
            </a:r>
          </a:p>
          <a:p>
            <a:r>
              <a:rPr lang="en-GB" sz="1200" b="0" i="0" kern="1200" dirty="0">
                <a:solidFill>
                  <a:schemeClr val="tx1"/>
                </a:solidFill>
                <a:effectLst/>
                <a:latin typeface="+mn-lt"/>
                <a:ea typeface="+mn-ea"/>
                <a:cs typeface="+mn-cs"/>
              </a:rPr>
              <a:t>Taking cocaine can make you feel:</a:t>
            </a:r>
          </a:p>
          <a:p>
            <a:r>
              <a:rPr lang="en-GB" sz="1200" b="0" i="0" kern="1200" dirty="0">
                <a:solidFill>
                  <a:schemeClr val="tx1"/>
                </a:solidFill>
                <a:effectLst/>
                <a:latin typeface="+mn-lt"/>
                <a:ea typeface="+mn-ea"/>
                <a:cs typeface="+mn-cs"/>
              </a:rPr>
              <a:t>happy</a:t>
            </a:r>
          </a:p>
          <a:p>
            <a:r>
              <a:rPr lang="en-GB" sz="1200" b="0" i="0" kern="1200" dirty="0">
                <a:solidFill>
                  <a:schemeClr val="tx1"/>
                </a:solidFill>
                <a:effectLst/>
                <a:latin typeface="+mn-lt"/>
                <a:ea typeface="+mn-ea"/>
                <a:cs typeface="+mn-cs"/>
              </a:rPr>
              <a:t>excited</a:t>
            </a:r>
          </a:p>
          <a:p>
            <a:r>
              <a:rPr lang="en-GB" sz="1200" b="0" i="0" kern="1200" dirty="0">
                <a:solidFill>
                  <a:schemeClr val="tx1"/>
                </a:solidFill>
                <a:effectLst/>
                <a:latin typeface="+mn-lt"/>
                <a:ea typeface="+mn-ea"/>
                <a:cs typeface="+mn-cs"/>
              </a:rPr>
              <a:t>wide awake</a:t>
            </a:r>
          </a:p>
          <a:p>
            <a:r>
              <a:rPr lang="en-GB" sz="1200" b="0" i="0" kern="1200" dirty="0">
                <a:solidFill>
                  <a:schemeClr val="tx1"/>
                </a:solidFill>
                <a:effectLst/>
                <a:latin typeface="+mn-lt"/>
                <a:ea typeface="+mn-ea"/>
                <a:cs typeface="+mn-cs"/>
              </a:rPr>
              <a:t>confident</a:t>
            </a:r>
          </a:p>
          <a:p>
            <a:r>
              <a:rPr lang="en-GB" sz="1200" b="0" i="0" kern="1200" dirty="0">
                <a:solidFill>
                  <a:schemeClr val="tx1"/>
                </a:solidFill>
                <a:effectLst/>
                <a:latin typeface="+mn-lt"/>
                <a:ea typeface="+mn-ea"/>
                <a:cs typeface="+mn-cs"/>
              </a:rPr>
              <a:t>on top of your game</a:t>
            </a:r>
          </a:p>
          <a:p>
            <a:r>
              <a:rPr lang="en-GB" sz="1200" b="0" i="0" kern="1200" dirty="0">
                <a:solidFill>
                  <a:schemeClr val="tx1"/>
                </a:solidFill>
                <a:effectLst/>
                <a:latin typeface="+mn-lt"/>
                <a:ea typeface="+mn-ea"/>
                <a:cs typeface="+mn-cs"/>
              </a:rPr>
              <a:t>It can also:</a:t>
            </a:r>
          </a:p>
          <a:p>
            <a:r>
              <a:rPr lang="en-GB" sz="1200" b="0" i="0" kern="1200" dirty="0">
                <a:solidFill>
                  <a:schemeClr val="tx1"/>
                </a:solidFill>
                <a:effectLst/>
                <a:latin typeface="+mn-lt"/>
                <a:ea typeface="+mn-ea"/>
                <a:cs typeface="+mn-cs"/>
              </a:rPr>
              <a:t>make your heart beat faster</a:t>
            </a:r>
          </a:p>
          <a:p>
            <a:r>
              <a:rPr lang="en-GB" sz="1200" b="0" i="0" kern="1200" dirty="0">
                <a:solidFill>
                  <a:schemeClr val="tx1"/>
                </a:solidFill>
                <a:effectLst/>
                <a:latin typeface="+mn-lt"/>
                <a:ea typeface="+mn-ea"/>
                <a:cs typeface="+mn-cs"/>
              </a:rPr>
              <a:t>raise your body temperature – so you feel hot</a:t>
            </a:r>
          </a:p>
          <a:p>
            <a:r>
              <a:rPr lang="en-GB" sz="1200" b="0" i="0" kern="1200" dirty="0">
                <a:solidFill>
                  <a:schemeClr val="tx1"/>
                </a:solidFill>
                <a:effectLst/>
                <a:latin typeface="+mn-lt"/>
                <a:ea typeface="+mn-ea"/>
                <a:cs typeface="+mn-cs"/>
              </a:rPr>
              <a:t>stop you feeling hungry</a:t>
            </a:r>
          </a:p>
          <a:p>
            <a:r>
              <a:rPr lang="en-GB" sz="1200" b="0" i="0" kern="1200" dirty="0">
                <a:solidFill>
                  <a:schemeClr val="tx1"/>
                </a:solidFill>
                <a:effectLst/>
                <a:latin typeface="+mn-lt"/>
                <a:ea typeface="+mn-ea"/>
                <a:cs typeface="+mn-cs"/>
              </a:rPr>
              <a:t>make you feel sick</a:t>
            </a:r>
          </a:p>
          <a:p>
            <a:r>
              <a:rPr lang="en-GB" sz="1200" b="0" i="0" kern="1200" dirty="0">
                <a:solidFill>
                  <a:schemeClr val="tx1"/>
                </a:solidFill>
                <a:effectLst/>
                <a:latin typeface="+mn-lt"/>
                <a:ea typeface="+mn-ea"/>
                <a:cs typeface="+mn-cs"/>
              </a:rPr>
              <a:t>make you need to poo</a:t>
            </a:r>
          </a:p>
          <a:p>
            <a:r>
              <a:rPr lang="en-GB" sz="1200" b="0" i="0" kern="1200" dirty="0">
                <a:solidFill>
                  <a:schemeClr val="tx1"/>
                </a:solidFill>
                <a:effectLst/>
                <a:latin typeface="+mn-lt"/>
                <a:ea typeface="+mn-ea"/>
                <a:cs typeface="+mn-cs"/>
              </a:rPr>
              <a:t>make you anxious and panicky</a:t>
            </a:r>
          </a:p>
          <a:p>
            <a:r>
              <a:rPr lang="en-GB" sz="1200" b="0" i="0" kern="1200" dirty="0">
                <a:solidFill>
                  <a:schemeClr val="tx1"/>
                </a:solidFill>
                <a:effectLst/>
                <a:latin typeface="+mn-lt"/>
                <a:ea typeface="+mn-ea"/>
                <a:cs typeface="+mn-cs"/>
              </a:rPr>
              <a:t>make you paranoid</a:t>
            </a:r>
          </a:p>
          <a:p>
            <a:r>
              <a:rPr lang="en-GB" sz="1200" b="0" i="0" kern="1200" dirty="0">
                <a:solidFill>
                  <a:schemeClr val="tx1"/>
                </a:solidFill>
                <a:effectLst/>
                <a:latin typeface="+mn-lt"/>
                <a:ea typeface="+mn-ea"/>
                <a:cs typeface="+mn-cs"/>
              </a:rPr>
              <a:t>make you so confident that you do things you wouldn’t normally do (which might be risky)</a:t>
            </a:r>
          </a:p>
          <a:p>
            <a:r>
              <a:rPr lang="en-GB" sz="1200" b="1" i="0" kern="1200" dirty="0">
                <a:solidFill>
                  <a:schemeClr val="tx1"/>
                </a:solidFill>
                <a:effectLst/>
                <a:latin typeface="+mn-lt"/>
                <a:ea typeface="+mn-ea"/>
                <a:cs typeface="+mn-cs"/>
              </a:rPr>
              <a:t>How does it make people behave?</a:t>
            </a:r>
          </a:p>
          <a:p>
            <a:r>
              <a:rPr lang="en-GB" sz="1200" b="0" i="0" kern="1200" dirty="0">
                <a:solidFill>
                  <a:schemeClr val="tx1"/>
                </a:solidFill>
                <a:effectLst/>
                <a:latin typeface="+mn-lt"/>
                <a:ea typeface="+mn-ea"/>
                <a:cs typeface="+mn-cs"/>
              </a:rPr>
              <a:t>Cocaine affects people differently, but most users become:</a:t>
            </a:r>
          </a:p>
          <a:p>
            <a:r>
              <a:rPr lang="en-GB" sz="1200" b="0" i="0" kern="1200" dirty="0">
                <a:solidFill>
                  <a:schemeClr val="tx1"/>
                </a:solidFill>
                <a:effectLst/>
                <a:latin typeface="+mn-lt"/>
                <a:ea typeface="+mn-ea"/>
                <a:cs typeface="+mn-cs"/>
              </a:rPr>
              <a:t>chattier</a:t>
            </a:r>
          </a:p>
          <a:p>
            <a:r>
              <a:rPr lang="en-GB" sz="1200" b="0" i="0" kern="1200" dirty="0">
                <a:solidFill>
                  <a:schemeClr val="tx1"/>
                </a:solidFill>
                <a:effectLst/>
                <a:latin typeface="+mn-lt"/>
                <a:ea typeface="+mn-ea"/>
                <a:cs typeface="+mn-cs"/>
              </a:rPr>
              <a:t>more animated</a:t>
            </a:r>
          </a:p>
          <a:p>
            <a:r>
              <a:rPr lang="en-GB" sz="1200" b="0" i="0" kern="1200" dirty="0">
                <a:solidFill>
                  <a:schemeClr val="tx1"/>
                </a:solidFill>
                <a:effectLst/>
                <a:latin typeface="+mn-lt"/>
                <a:ea typeface="+mn-ea"/>
                <a:cs typeface="+mn-cs"/>
              </a:rPr>
              <a:t>more confident</a:t>
            </a:r>
          </a:p>
          <a:p>
            <a:r>
              <a:rPr lang="en-GB" sz="1200" b="0" i="0" kern="1200" dirty="0">
                <a:solidFill>
                  <a:schemeClr val="tx1"/>
                </a:solidFill>
                <a:effectLst/>
                <a:latin typeface="+mn-lt"/>
                <a:ea typeface="+mn-ea"/>
                <a:cs typeface="+mn-cs"/>
              </a:rPr>
              <a:t>Some people become:</a:t>
            </a:r>
          </a:p>
          <a:p>
            <a:r>
              <a:rPr lang="en-GB" sz="1200" b="0" i="0" kern="1200" dirty="0">
                <a:solidFill>
                  <a:schemeClr val="tx1"/>
                </a:solidFill>
                <a:effectLst/>
                <a:latin typeface="+mn-lt"/>
                <a:ea typeface="+mn-ea"/>
                <a:cs typeface="+mn-cs"/>
              </a:rPr>
              <a:t>overconfident and arrogant</a:t>
            </a:r>
          </a:p>
          <a:p>
            <a:r>
              <a:rPr lang="en-GB" sz="1200" b="0" i="0" kern="1200" dirty="0">
                <a:solidFill>
                  <a:schemeClr val="tx1"/>
                </a:solidFill>
                <a:effectLst/>
                <a:latin typeface="+mn-lt"/>
                <a:ea typeface="+mn-ea"/>
                <a:cs typeface="+mn-cs"/>
              </a:rPr>
              <a:t>agitated</a:t>
            </a:r>
          </a:p>
          <a:p>
            <a:r>
              <a:rPr lang="en-GB" sz="1200" b="0" i="0" kern="1200" dirty="0">
                <a:solidFill>
                  <a:schemeClr val="tx1"/>
                </a:solidFill>
                <a:effectLst/>
                <a:latin typeface="+mn-lt"/>
                <a:ea typeface="+mn-ea"/>
                <a:cs typeface="+mn-cs"/>
              </a:rPr>
              <a:t>restless</a:t>
            </a:r>
          </a:p>
          <a:p>
            <a:r>
              <a:rPr lang="en-GB" sz="1200" b="0" i="0" kern="1200" dirty="0">
                <a:solidFill>
                  <a:schemeClr val="tx1"/>
                </a:solidFill>
                <a:effectLst/>
                <a:latin typeface="+mn-lt"/>
                <a:ea typeface="+mn-ea"/>
                <a:cs typeface="+mn-cs"/>
              </a:rPr>
              <a:t>edgy</a:t>
            </a:r>
          </a:p>
          <a:p>
            <a:endParaRPr lang="en-GB" sz="1200" b="0" i="0" kern="1200" dirty="0">
              <a:solidFill>
                <a:schemeClr val="tx1"/>
              </a:solidFill>
              <a:effectLst/>
              <a:latin typeface="+mn-lt"/>
              <a:ea typeface="+mn-ea"/>
              <a:cs typeface="+mn-cs"/>
            </a:endParaRPr>
          </a:p>
          <a:p>
            <a:endParaRPr lang="en-GB" sz="1200" dirty="0"/>
          </a:p>
          <a:p>
            <a:pPr marL="0" indent="0">
              <a:buNone/>
              <a:defRPr/>
            </a:pPr>
            <a:endParaRPr lang="en-GB" altLang="en-US" sz="1200" kern="0" dirty="0">
              <a:solidFill>
                <a:schemeClr val="tx1"/>
              </a:solidFill>
            </a:endParaRPr>
          </a:p>
          <a:p>
            <a:endParaRPr lang="en-US" altLang="en-US" dirty="0">
              <a:ea typeface="ＭＳ Ｐゴシック" panose="020B0600070205080204" pitchFamily="34" charset="-128"/>
            </a:endParaRPr>
          </a:p>
        </p:txBody>
      </p:sp>
      <p:sp>
        <p:nvSpPr>
          <p:cNvPr id="22532" name="Slide Number Placeholder 3">
            <a:extLst>
              <a:ext uri="{FF2B5EF4-FFF2-40B4-BE49-F238E27FC236}">
                <a16:creationId xmlns:a16="http://schemas.microsoft.com/office/drawing/2014/main" id="{A1E0E395-0A53-4583-91E4-3B0E20EEBD4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F2BE7F8-68CB-4185-B6CC-88451EA2CAC9}" type="slidenum">
              <a:rPr lang="en-GB" altLang="en-US" sz="1200" b="0" smtClean="0">
                <a:solidFill>
                  <a:schemeClr val="tx1"/>
                </a:solidFill>
                <a:latin typeface="Arial" panose="020B0604020202020204" pitchFamily="34" charset="0"/>
              </a:rPr>
              <a:pPr/>
              <a:t>10</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69909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Daniella Westbrook</a:t>
            </a:r>
            <a:r>
              <a:rPr lang="en-GB" baseline="0" dirty="0"/>
              <a:t> EastEnders </a:t>
            </a:r>
            <a:r>
              <a:rPr lang="en-GB" dirty="0"/>
              <a:t> </a:t>
            </a:r>
          </a:p>
        </p:txBody>
      </p:sp>
      <p:sp>
        <p:nvSpPr>
          <p:cNvPr id="4" name="Slide Number Placeholder 3"/>
          <p:cNvSpPr>
            <a:spLocks noGrp="1"/>
          </p:cNvSpPr>
          <p:nvPr>
            <p:ph type="sldNum" sz="quarter" idx="10"/>
          </p:nvPr>
        </p:nvSpPr>
        <p:spPr/>
        <p:txBody>
          <a:bodyPr/>
          <a:lstStyle/>
          <a:p>
            <a:fld id="{27CC1F6D-B616-4E38-A741-59B516EC249A}" type="slidenum">
              <a:rPr lang="en-GB" smtClean="0"/>
              <a:t>11</a:t>
            </a:fld>
            <a:endParaRPr lang="en-GB"/>
          </a:p>
        </p:txBody>
      </p:sp>
    </p:spTree>
    <p:extLst>
      <p:ext uri="{BB962C8B-B14F-4D97-AF65-F5344CB8AC3E}">
        <p14:creationId xmlns:p14="http://schemas.microsoft.com/office/powerpoint/2010/main" val="25158027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647BA495-78F0-4F54-83EA-1774BFE35656}"/>
              </a:ext>
            </a:extLst>
          </p:cNvPr>
          <p:cNvSpPr>
            <a:spLocks noGrp="1" noRot="1" noChangeAspect="1" noChangeArrowheads="1" noTextEdit="1"/>
          </p:cNvSpPr>
          <p:nvPr>
            <p:ph type="sldImg"/>
          </p:nvPr>
        </p:nvSpPr>
        <p:spPr>
          <a:ln/>
        </p:spPr>
      </p:sp>
      <p:sp>
        <p:nvSpPr>
          <p:cNvPr id="18435" name="Notes Placeholder 2">
            <a:extLst>
              <a:ext uri="{FF2B5EF4-FFF2-40B4-BE49-F238E27FC236}">
                <a16:creationId xmlns:a16="http://schemas.microsoft.com/office/drawing/2014/main" id="{5B923B85-47A4-4057-B4F8-857C3A3EA6B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dirty="0">
                <a:ea typeface="ＭＳ Ｐゴシック" panose="020B0600070205080204" pitchFamily="34" charset="-128"/>
              </a:rPr>
              <a:t>Street names – chase the dragon, Brown, </a:t>
            </a:r>
            <a:r>
              <a:rPr lang="en-GB" sz="1200" b="0" i="0" u="none" strike="noStrike" kern="1200" dirty="0">
                <a:solidFill>
                  <a:schemeClr val="tx1"/>
                </a:solidFill>
                <a:effectLst/>
                <a:latin typeface="+mn-lt"/>
                <a:ea typeface="+mn-ea"/>
                <a:cs typeface="+mn-cs"/>
              </a:rPr>
              <a:t>Gear (names for most drugs), Number 8 (for the eighth letter of the alphabet, 'h’), Brownstone, Murder 1, Smack</a:t>
            </a:r>
          </a:p>
          <a:p>
            <a:r>
              <a:rPr lang="en-GB" sz="1200" b="0" i="0" u="none" strike="noStrike" kern="1200" dirty="0">
                <a:solidFill>
                  <a:schemeClr val="tx1"/>
                </a:solidFill>
                <a:effectLst/>
                <a:latin typeface="+mn-lt"/>
                <a:ea typeface="+mn-ea"/>
                <a:cs typeface="+mn-cs"/>
              </a:rPr>
              <a:t>China white - a very pure form of heroin, Junk (common to all "hard" drugs)</a:t>
            </a:r>
          </a:p>
          <a:p>
            <a:r>
              <a:rPr lang="en-GB" sz="1200" b="0" i="0" kern="1200" dirty="0">
                <a:solidFill>
                  <a:schemeClr val="tx1"/>
                </a:solidFill>
                <a:effectLst/>
                <a:latin typeface="+mn-lt"/>
                <a:ea typeface="+mn-ea"/>
                <a:cs typeface="+mn-cs"/>
              </a:rPr>
              <a:t>Heroin is a drug made from morphine, which is extracted from the opium poppy.</a:t>
            </a:r>
          </a:p>
          <a:p>
            <a:r>
              <a:rPr lang="en-GB" sz="1200" b="1" i="0" kern="1200" dirty="0">
                <a:solidFill>
                  <a:schemeClr val="tx1"/>
                </a:solidFill>
                <a:effectLst/>
                <a:latin typeface="+mn-lt"/>
                <a:ea typeface="+mn-ea"/>
                <a:cs typeface="+mn-cs"/>
              </a:rPr>
              <a:t>What does it taste/smell like?</a:t>
            </a:r>
          </a:p>
          <a:p>
            <a:r>
              <a:rPr lang="en-GB" sz="1200" b="0" i="0" kern="1200" dirty="0">
                <a:solidFill>
                  <a:schemeClr val="tx1"/>
                </a:solidFill>
                <a:effectLst/>
                <a:latin typeface="+mn-lt"/>
                <a:ea typeface="+mn-ea"/>
                <a:cs typeface="+mn-cs"/>
              </a:rPr>
              <a:t>Heroin can have a vinegary smell but can also be odourless. It normally has a bitter taste.</a:t>
            </a:r>
          </a:p>
          <a:p>
            <a:r>
              <a:rPr lang="en-GB" sz="1200" b="1" i="0" kern="1200" dirty="0">
                <a:solidFill>
                  <a:schemeClr val="tx1"/>
                </a:solidFill>
                <a:effectLst/>
                <a:latin typeface="+mn-lt"/>
                <a:ea typeface="+mn-ea"/>
                <a:cs typeface="+mn-cs"/>
              </a:rPr>
              <a:t>How to take it - By smoking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Users heat the heroin on a surface like tin foil and then inhale the smoke – this is sometimes called ‘chasing the dragon’.</a:t>
            </a:r>
          </a:p>
          <a:p>
            <a:r>
              <a:rPr lang="en-GB" sz="1200" b="1" i="0" kern="1200" dirty="0">
                <a:solidFill>
                  <a:schemeClr val="tx1"/>
                </a:solidFill>
                <a:effectLst/>
                <a:latin typeface="+mn-lt"/>
                <a:ea typeface="+mn-ea"/>
                <a:cs typeface="+mn-cs"/>
              </a:rPr>
              <a:t>By injecting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Heroin can be dissolved in water and then injected, this is very dangerous and can lead to overdose.</a:t>
            </a:r>
          </a:p>
          <a:p>
            <a:r>
              <a:rPr lang="en-GB" sz="1200" b="1" i="0" kern="1200" dirty="0">
                <a:solidFill>
                  <a:schemeClr val="tx1"/>
                </a:solidFill>
                <a:effectLst/>
                <a:latin typeface="+mn-lt"/>
                <a:ea typeface="+mn-ea"/>
                <a:cs typeface="+mn-cs"/>
              </a:rPr>
              <a:t>By snorting it</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Heroin can be snorted.</a:t>
            </a:r>
          </a:p>
          <a:p>
            <a:endParaRPr lang="en-GB" sz="1200" b="0" i="0" u="none" strike="noStrike" kern="1200" dirty="0">
              <a:solidFill>
                <a:schemeClr val="tx1"/>
              </a:solidFill>
              <a:effectLst/>
              <a:latin typeface="+mn-lt"/>
              <a:ea typeface="+mn-ea"/>
              <a:cs typeface="+mn-cs"/>
            </a:endParaRPr>
          </a:p>
          <a:p>
            <a:endParaRPr lang="en-US" altLang="en-US" dirty="0">
              <a:ea typeface="ＭＳ Ｐゴシック" panose="020B0600070205080204" pitchFamily="34" charset="-128"/>
            </a:endParaRPr>
          </a:p>
        </p:txBody>
      </p:sp>
      <p:sp>
        <p:nvSpPr>
          <p:cNvPr id="18436" name="Slide Number Placeholder 3">
            <a:extLst>
              <a:ext uri="{FF2B5EF4-FFF2-40B4-BE49-F238E27FC236}">
                <a16:creationId xmlns:a16="http://schemas.microsoft.com/office/drawing/2014/main" id="{CDBD28E9-5E23-4E6C-ADCD-A92EE831352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4B4BCB3D-196B-4544-AF89-C2062B9BED96}" type="slidenum">
              <a:rPr lang="en-GB" altLang="en-US" sz="1200" b="0" smtClean="0">
                <a:solidFill>
                  <a:schemeClr val="tx1"/>
                </a:solidFill>
                <a:latin typeface="Arial" panose="020B0604020202020204" pitchFamily="34" charset="0"/>
              </a:rPr>
              <a:pPr/>
              <a:t>12</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2842436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taking heroin regularly you may have built up some tolerance. However, if you then stop taking heroin for just for a few days, your tolerance will rapidly drop and you risk an overdose if you simply take the same dose you </a:t>
            </a:r>
            <a:r>
              <a:rPr lang="en-GB" dirty="0" err="1"/>
              <a:t>prev</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There's also a risk of death due to inhaling vomit. Heroin sedates you and stops you from properly coughing. If you vomit you won’t be able to cough and clear your throat. The vomit can then block your breathing.</a:t>
            </a:r>
          </a:p>
          <a:p>
            <a:r>
              <a:rPr lang="en-GB" dirty="0" err="1"/>
              <a:t>iously</a:t>
            </a:r>
            <a:r>
              <a:rPr lang="en-GB" dirty="0"/>
              <a:t> took</a:t>
            </a:r>
          </a:p>
        </p:txBody>
      </p:sp>
      <p:sp>
        <p:nvSpPr>
          <p:cNvPr id="4" name="Slide Number Placeholder 3"/>
          <p:cNvSpPr>
            <a:spLocks noGrp="1"/>
          </p:cNvSpPr>
          <p:nvPr>
            <p:ph type="sldNum" sz="quarter" idx="10"/>
          </p:nvPr>
        </p:nvSpPr>
        <p:spPr/>
        <p:txBody>
          <a:bodyPr/>
          <a:lstStyle/>
          <a:p>
            <a:fld id="{27CC1F6D-B616-4E38-A741-59B516EC249A}" type="slidenum">
              <a:rPr lang="en-GB" smtClean="0"/>
              <a:t>13</a:t>
            </a:fld>
            <a:endParaRPr lang="en-GB"/>
          </a:p>
        </p:txBody>
      </p:sp>
    </p:spTree>
    <p:extLst>
      <p:ext uri="{BB962C8B-B14F-4D97-AF65-F5344CB8AC3E}">
        <p14:creationId xmlns:p14="http://schemas.microsoft.com/office/powerpoint/2010/main" val="297490838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How does it make you feel?</a:t>
            </a:r>
            <a:r>
              <a:rPr lang="en-GB" sz="1200" b="1"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very happy – hence the name</a:t>
            </a:r>
          </a:p>
          <a:p>
            <a:r>
              <a:rPr lang="en-GB" sz="1200" b="0" i="0" kern="1200" dirty="0">
                <a:solidFill>
                  <a:schemeClr val="tx1"/>
                </a:solidFill>
                <a:effectLst/>
                <a:latin typeface="+mn-lt"/>
                <a:ea typeface="+mn-ea"/>
                <a:cs typeface="+mn-cs"/>
              </a:rPr>
              <a:t>‘loved up’ – users often feel love and affection for the people they're with and the strangers around them,</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energised and alert</a:t>
            </a:r>
          </a:p>
          <a:p>
            <a:r>
              <a:rPr lang="en-GB" sz="1200" b="0" i="0" kern="1200" dirty="0">
                <a:solidFill>
                  <a:schemeClr val="tx1"/>
                </a:solidFill>
                <a:effectLst/>
                <a:latin typeface="+mn-lt"/>
                <a:ea typeface="+mn-ea"/>
                <a:cs typeface="+mn-cs"/>
              </a:rPr>
              <a:t>Ecstasy can also make people feel more in tune with their surroundings and like the music is more intense, which is why people sometimes take it in nightclubs and at parties.</a:t>
            </a:r>
          </a:p>
          <a:p>
            <a:r>
              <a:rPr lang="en-GB" sz="1200" b="0" i="0" kern="1200" dirty="0">
                <a:solidFill>
                  <a:schemeClr val="tx1"/>
                </a:solidFill>
                <a:effectLst/>
                <a:latin typeface="+mn-lt"/>
                <a:ea typeface="+mn-ea"/>
                <a:cs typeface="+mn-cs"/>
              </a:rPr>
              <a:t>Some users have reported feelings of:</a:t>
            </a:r>
          </a:p>
          <a:p>
            <a:r>
              <a:rPr lang="en-GB" sz="1200" b="0" i="0" kern="1200" dirty="0">
                <a:solidFill>
                  <a:schemeClr val="tx1"/>
                </a:solidFill>
                <a:effectLst/>
                <a:latin typeface="+mn-lt"/>
                <a:ea typeface="+mn-ea"/>
                <a:cs typeface="+mn-cs"/>
              </a:rPr>
              <a:t>Anxiety, panic attacks</a:t>
            </a:r>
            <a:r>
              <a:rPr lang="en-GB" sz="1200" b="0" i="0" kern="1200" baseline="0" dirty="0">
                <a:solidFill>
                  <a:schemeClr val="tx1"/>
                </a:solidFill>
                <a:effectLst/>
                <a:latin typeface="+mn-lt"/>
                <a:ea typeface="+mn-ea"/>
                <a:cs typeface="+mn-cs"/>
              </a:rPr>
              <a:t> , </a:t>
            </a:r>
            <a:r>
              <a:rPr lang="en-GB" sz="1200" b="0" i="0" kern="1200" dirty="0">
                <a:solidFill>
                  <a:schemeClr val="tx1"/>
                </a:solidFill>
                <a:effectLst/>
                <a:latin typeface="+mn-lt"/>
                <a:ea typeface="+mn-ea"/>
                <a:cs typeface="+mn-cs"/>
              </a:rPr>
              <a:t>confused episodes,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paranoia and even psychosis after taking ecstasy</a:t>
            </a:r>
          </a:p>
          <a:p>
            <a:r>
              <a:rPr lang="en-GB" sz="1200" b="1" i="0" kern="1200" dirty="0">
                <a:solidFill>
                  <a:schemeClr val="tx1"/>
                </a:solidFill>
                <a:effectLst/>
                <a:latin typeface="+mn-lt"/>
                <a:ea typeface="+mn-ea"/>
                <a:cs typeface="+mn-cs"/>
              </a:rPr>
              <a:t>How does it make people behave?</a:t>
            </a:r>
          </a:p>
          <a:p>
            <a:r>
              <a:rPr lang="en-GB" sz="1200" b="0" i="0" kern="1200" dirty="0">
                <a:solidFill>
                  <a:schemeClr val="tx1"/>
                </a:solidFill>
                <a:effectLst/>
                <a:latin typeface="+mn-lt"/>
                <a:ea typeface="+mn-ea"/>
                <a:cs typeface="+mn-cs"/>
              </a:rPr>
              <a:t>Lots of people feel very chatty and uninhibited on ecstasy, which makes them open up and talk about things they might not do normally.</a:t>
            </a:r>
          </a:p>
          <a:p>
            <a:r>
              <a:rPr lang="en-GB" sz="1200" b="0" i="0" kern="1200" dirty="0">
                <a:solidFill>
                  <a:schemeClr val="tx1"/>
                </a:solidFill>
                <a:effectLst/>
                <a:latin typeface="+mn-lt"/>
                <a:ea typeface="+mn-ea"/>
                <a:cs typeface="+mn-cs"/>
              </a:rPr>
              <a:t>Physical side effects can include:</a:t>
            </a:r>
          </a:p>
          <a:p>
            <a:r>
              <a:rPr lang="en-GB" sz="1200" b="0" i="0" kern="1200" dirty="0">
                <a:solidFill>
                  <a:schemeClr val="tx1"/>
                </a:solidFill>
                <a:effectLst/>
                <a:latin typeface="+mn-lt"/>
                <a:ea typeface="+mn-ea"/>
                <a:cs typeface="+mn-cs"/>
              </a:rPr>
              <a:t>dilated pupils,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tingling sensations,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tightening or moving of the jaw muscles (gurning),</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raised body temperature,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a faster heartbeat and nausea</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16</a:t>
            </a:fld>
            <a:endParaRPr lang="en-GB"/>
          </a:p>
        </p:txBody>
      </p:sp>
    </p:spTree>
    <p:extLst>
      <p:ext uri="{BB962C8B-B14F-4D97-AF65-F5344CB8AC3E}">
        <p14:creationId xmlns:p14="http://schemas.microsoft.com/office/powerpoint/2010/main" val="363451934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a:extLst>
              <a:ext uri="{FF2B5EF4-FFF2-40B4-BE49-F238E27FC236}">
                <a16:creationId xmlns:a16="http://schemas.microsoft.com/office/drawing/2014/main" id="{CE1FFB13-76C9-4799-B6BE-DA28F32B625E}"/>
              </a:ext>
            </a:extLst>
          </p:cNvPr>
          <p:cNvSpPr>
            <a:spLocks noGrp="1" noRot="1" noChangeAspect="1" noChangeArrowheads="1" noTextEdit="1"/>
          </p:cNvSpPr>
          <p:nvPr>
            <p:ph type="sldImg"/>
          </p:nvPr>
        </p:nvSpPr>
        <p:spPr>
          <a:ln/>
        </p:spPr>
      </p:sp>
      <p:sp>
        <p:nvSpPr>
          <p:cNvPr id="38915" name="Notes Placeholder 2">
            <a:extLst>
              <a:ext uri="{FF2B5EF4-FFF2-40B4-BE49-F238E27FC236}">
                <a16:creationId xmlns:a16="http://schemas.microsoft.com/office/drawing/2014/main" id="{44E0BCE1-C8ED-4346-BF8F-A4DD5F56891A}"/>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dirty="0">
                <a:ea typeface="ＭＳ Ｐゴシック" panose="020B0600070205080204" pitchFamily="34" charset="-128"/>
              </a:rPr>
              <a:t>Bruxism – grinding of teeth, jaw spasm, see some with either whistles or dummies in their mouths.</a:t>
            </a:r>
          </a:p>
          <a:p>
            <a:r>
              <a:rPr lang="en-GB" altLang="en-US" dirty="0" err="1">
                <a:ea typeface="ＭＳ Ｐゴシック" panose="020B0600070205080204" pitchFamily="34" charset="-128"/>
              </a:rPr>
              <a:t>Seratonin</a:t>
            </a:r>
            <a:r>
              <a:rPr lang="en-GB" altLang="en-US" dirty="0">
                <a:ea typeface="ＭＳ Ｐゴシック" panose="020B0600070205080204" pitchFamily="34" charset="-128"/>
              </a:rPr>
              <a:t>- the feel good chemical naturally produced in the brain, we’re born with a lifetime supply, misuse and abuse of controlled drugs diminishes our supply of </a:t>
            </a:r>
            <a:r>
              <a:rPr lang="en-GB" altLang="en-US" dirty="0" err="1">
                <a:ea typeface="ＭＳ Ｐゴシック" panose="020B0600070205080204" pitchFamily="34" charset="-128"/>
              </a:rPr>
              <a:t>seratonin</a:t>
            </a:r>
            <a:endParaRPr lang="en-US" altLang="en-US" dirty="0">
              <a:ea typeface="ＭＳ Ｐゴシック" panose="020B0600070205080204" pitchFamily="34" charset="-128"/>
            </a:endParaRPr>
          </a:p>
          <a:p>
            <a:endParaRPr lang="en-GB" altLang="en-US" dirty="0">
              <a:ea typeface="ＭＳ Ｐゴシック" panose="020B0600070205080204" pitchFamily="34" charset="-128"/>
            </a:endParaRPr>
          </a:p>
        </p:txBody>
      </p:sp>
      <p:sp>
        <p:nvSpPr>
          <p:cNvPr id="38916" name="Slide Number Placeholder 3">
            <a:extLst>
              <a:ext uri="{FF2B5EF4-FFF2-40B4-BE49-F238E27FC236}">
                <a16:creationId xmlns:a16="http://schemas.microsoft.com/office/drawing/2014/main" id="{0683C901-5642-4CF7-9D28-36143A365EFE}"/>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1C323050-F09E-4853-BEBB-856431EEC608}" type="slidenum">
              <a:rPr lang="en-GB" altLang="en-US" smtClean="0"/>
              <a:pPr>
                <a:spcBef>
                  <a:spcPct val="0"/>
                </a:spcBef>
              </a:pPr>
              <a:t>17</a:t>
            </a:fld>
            <a:endParaRPr lang="en-GB" altLang="en-US"/>
          </a:p>
        </p:txBody>
      </p:sp>
    </p:spTree>
    <p:extLst>
      <p:ext uri="{BB962C8B-B14F-4D97-AF65-F5344CB8AC3E}">
        <p14:creationId xmlns:p14="http://schemas.microsoft.com/office/powerpoint/2010/main" val="11803923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Discuss Leah BETTS death – kidney failure due to water overload, water went to her brain, screamed at her Dad ‘get it out of my head’ last thing she ever said, coma, died about 6 hours later.</a:t>
            </a:r>
          </a:p>
          <a:p>
            <a:endParaRPr lang="en-GB" dirty="0"/>
          </a:p>
          <a:p>
            <a:r>
              <a:rPr lang="en-GB" sz="1200" b="0" i="0" u="none" strike="noStrike" kern="1200" dirty="0">
                <a:solidFill>
                  <a:schemeClr val="tx1"/>
                </a:solidFill>
                <a:effectLst/>
                <a:latin typeface="+mn-lt"/>
                <a:ea typeface="+mn-ea"/>
                <a:cs typeface="+mn-cs"/>
              </a:rPr>
              <a:t>"water intoxication". The resulting pressure on the brain stopped the part which controls normal functions, such as breathing, from working properly.</a:t>
            </a:r>
            <a:endParaRPr lang="en-GB" dirty="0"/>
          </a:p>
        </p:txBody>
      </p:sp>
      <p:sp>
        <p:nvSpPr>
          <p:cNvPr id="4" name="Slide Number Placeholder 3"/>
          <p:cNvSpPr>
            <a:spLocks noGrp="1"/>
          </p:cNvSpPr>
          <p:nvPr>
            <p:ph type="sldNum" sz="quarter" idx="5"/>
          </p:nvPr>
        </p:nvSpPr>
        <p:spPr/>
        <p:txBody>
          <a:bodyPr/>
          <a:lstStyle/>
          <a:p>
            <a:fld id="{E8EA0B36-8316-41F3-99F5-0507EAC702E5}" type="slidenum">
              <a:rPr lang="en-GB" smtClean="0"/>
              <a:t>18</a:t>
            </a:fld>
            <a:endParaRPr lang="en-GB"/>
          </a:p>
        </p:txBody>
      </p:sp>
    </p:spTree>
    <p:extLst>
      <p:ext uri="{BB962C8B-B14F-4D97-AF65-F5344CB8AC3E}">
        <p14:creationId xmlns:p14="http://schemas.microsoft.com/office/powerpoint/2010/main" val="441042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a:extLst>
              <a:ext uri="{FF2B5EF4-FFF2-40B4-BE49-F238E27FC236}">
                <a16:creationId xmlns:a16="http://schemas.microsoft.com/office/drawing/2014/main" id="{B6BBBDA6-28E5-498F-8E85-454445F08B44}"/>
              </a:ext>
            </a:extLst>
          </p:cNvPr>
          <p:cNvSpPr>
            <a:spLocks noGrp="1" noRot="1" noChangeAspect="1" noChangeArrowheads="1" noTextEdit="1"/>
          </p:cNvSpPr>
          <p:nvPr>
            <p:ph type="sldImg"/>
          </p:nvPr>
        </p:nvSpPr>
        <p:spPr>
          <a:ln/>
        </p:spPr>
      </p:sp>
      <p:sp>
        <p:nvSpPr>
          <p:cNvPr id="32771" name="Notes Placeholder 2">
            <a:extLst>
              <a:ext uri="{FF2B5EF4-FFF2-40B4-BE49-F238E27FC236}">
                <a16:creationId xmlns:a16="http://schemas.microsoft.com/office/drawing/2014/main" id="{ED3FFAFE-ACE2-46C8-8D36-A65038E31F9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lnSpc>
                <a:spcPct val="90000"/>
              </a:lnSpc>
              <a:buNone/>
              <a:defRPr/>
            </a:pPr>
            <a:r>
              <a:rPr lang="en-GB" altLang="en-US" sz="1200" kern="0" dirty="0">
                <a:solidFill>
                  <a:schemeClr val="tx1"/>
                </a:solidFill>
              </a:rPr>
              <a:t>Papers with cartoon characters</a:t>
            </a:r>
          </a:p>
          <a:p>
            <a:pPr marL="0" indent="0">
              <a:lnSpc>
                <a:spcPct val="90000"/>
              </a:lnSpc>
              <a:buNone/>
              <a:defRPr/>
            </a:pPr>
            <a:r>
              <a:rPr lang="en-GB" altLang="en-US" sz="1200" kern="0" dirty="0">
                <a:solidFill>
                  <a:schemeClr val="tx1"/>
                </a:solidFill>
              </a:rPr>
              <a:t>or as tiny coloured tablets or gelatine squares.</a:t>
            </a:r>
          </a:p>
          <a:p>
            <a:pPr marL="0" marR="0" lvl="0" indent="0" algn="l" defTabSz="914400" rtl="0" eaLnBrk="1" fontAlgn="auto" latinLnBrk="0" hangingPunct="1">
              <a:lnSpc>
                <a:spcPct val="90000"/>
              </a:lnSpc>
              <a:spcBef>
                <a:spcPts val="0"/>
              </a:spcBef>
              <a:spcAft>
                <a:spcPts val="0"/>
              </a:spcAft>
              <a:buClrTx/>
              <a:buSzTx/>
              <a:buFontTx/>
              <a:buNone/>
              <a:tabLst/>
              <a:defRPr/>
            </a:pPr>
            <a:r>
              <a:rPr lang="en-GB" altLang="en-US" sz="1200" kern="0" dirty="0">
                <a:solidFill>
                  <a:schemeClr val="tx1"/>
                </a:solidFill>
              </a:rPr>
              <a:t>Often found impregnated onto paper overprinted with multiple designs </a:t>
            </a:r>
          </a:p>
          <a:p>
            <a:pPr marL="0" indent="0">
              <a:lnSpc>
                <a:spcPct val="90000"/>
              </a:lnSpc>
              <a:buNone/>
              <a:defRPr/>
            </a:pPr>
            <a:endParaRPr lang="en-GB" altLang="en-US" sz="1200" kern="0" dirty="0">
              <a:solidFill>
                <a:schemeClr val="tx1"/>
              </a:solidFill>
            </a:endParaRPr>
          </a:p>
          <a:p>
            <a:r>
              <a:rPr lang="en-GB" sz="1200" b="0" i="0" kern="1200" dirty="0">
                <a:solidFill>
                  <a:schemeClr val="tx1"/>
                </a:solidFill>
                <a:effectLst/>
                <a:latin typeface="+mn-lt"/>
                <a:ea typeface="+mn-ea"/>
                <a:cs typeface="+mn-cs"/>
              </a:rPr>
              <a:t>How the trip goes will be affected by how much you take, your surroundings, who you’re with and how comfortable you are with them, as well as by your mood.</a:t>
            </a:r>
          </a:p>
          <a:p>
            <a:r>
              <a:rPr lang="en-GB" sz="1200" b="0" i="0" kern="1200" dirty="0">
                <a:solidFill>
                  <a:schemeClr val="tx1"/>
                </a:solidFill>
                <a:effectLst/>
                <a:latin typeface="+mn-lt"/>
                <a:ea typeface="+mn-ea"/>
                <a:cs typeface="+mn-cs"/>
              </a:rPr>
              <a:t>If you’re in a bad mood, feeling worried or depressed, the LSD might make those feelings worse.</a:t>
            </a:r>
          </a:p>
          <a:p>
            <a:endParaRPr lang="en-US" altLang="en-US" dirty="0">
              <a:ea typeface="ＭＳ Ｐゴシック" panose="020B0600070205080204" pitchFamily="34" charset="-128"/>
            </a:endParaRPr>
          </a:p>
        </p:txBody>
      </p:sp>
      <p:sp>
        <p:nvSpPr>
          <p:cNvPr id="32772" name="Slide Number Placeholder 3">
            <a:extLst>
              <a:ext uri="{FF2B5EF4-FFF2-40B4-BE49-F238E27FC236}">
                <a16:creationId xmlns:a16="http://schemas.microsoft.com/office/drawing/2014/main" id="{17B2073A-9C6D-4CF4-B57B-07BC9EE8F0E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84FEBF29-8480-4E7B-B897-E45450D8FE51}" type="slidenum">
              <a:rPr lang="en-GB" altLang="en-US" sz="1200" b="0" smtClean="0">
                <a:solidFill>
                  <a:schemeClr val="tx1"/>
                </a:solidFill>
                <a:latin typeface="Arial" panose="020B0604020202020204" pitchFamily="34" charset="0"/>
              </a:rPr>
              <a:pPr/>
              <a:t>19</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30429779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a:extLst>
              <a:ext uri="{FF2B5EF4-FFF2-40B4-BE49-F238E27FC236}">
                <a16:creationId xmlns:a16="http://schemas.microsoft.com/office/drawing/2014/main" id="{02AB5AA4-67D7-40A0-A30C-669E816FF3EC}"/>
              </a:ext>
            </a:extLst>
          </p:cNvPr>
          <p:cNvSpPr>
            <a:spLocks noGrp="1" noRot="1" noChangeAspect="1" noChangeArrowheads="1" noTextEdit="1"/>
          </p:cNvSpPr>
          <p:nvPr>
            <p:ph type="sldImg"/>
          </p:nvPr>
        </p:nvSpPr>
        <p:spPr>
          <a:ln/>
        </p:spPr>
      </p:sp>
      <p:sp>
        <p:nvSpPr>
          <p:cNvPr id="40963" name="Notes Placeholder 2">
            <a:extLst>
              <a:ext uri="{FF2B5EF4-FFF2-40B4-BE49-F238E27FC236}">
                <a16:creationId xmlns:a16="http://schemas.microsoft.com/office/drawing/2014/main" id="{DD9510BE-C790-48E8-8AE9-31FC5FFABF4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u="none" strike="noStrike" kern="1200" dirty="0">
                <a:solidFill>
                  <a:schemeClr val="tx1"/>
                </a:solidFill>
                <a:effectLst/>
                <a:latin typeface="+mn-lt"/>
                <a:ea typeface="+mn-ea"/>
                <a:cs typeface="+mn-cs"/>
              </a:rPr>
              <a:t>Mushrooms containing psilocin or psilocybin have been brought under the Misuse of Drugs Act and are now designated as Class A drugs.</a:t>
            </a:r>
            <a:endParaRPr lang="en-US" altLang="en-US" dirty="0">
              <a:ea typeface="ＭＳ Ｐゴシック" panose="020B0600070205080204" pitchFamily="34" charset="-128"/>
            </a:endParaRPr>
          </a:p>
        </p:txBody>
      </p:sp>
      <p:sp>
        <p:nvSpPr>
          <p:cNvPr id="40964" name="Slide Number Placeholder 3">
            <a:extLst>
              <a:ext uri="{FF2B5EF4-FFF2-40B4-BE49-F238E27FC236}">
                <a16:creationId xmlns:a16="http://schemas.microsoft.com/office/drawing/2014/main" id="{41E594B4-136A-40AF-B060-00537BF7F48C}"/>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DB262FE4-18B0-4B1C-AD4E-C8A12C4BDDB7}" type="slidenum">
              <a:rPr lang="en-GB" altLang="en-US" sz="1200" b="0" smtClean="0">
                <a:solidFill>
                  <a:schemeClr val="tx1"/>
                </a:solidFill>
                <a:latin typeface="Arial" panose="020B0604020202020204" pitchFamily="34" charset="0"/>
              </a:rPr>
              <a:pPr/>
              <a:t>20</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73848647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5269B1C2-8449-4311-999A-79249B0B530F}"/>
              </a:ext>
            </a:extLst>
          </p:cNvPr>
          <p:cNvSpPr>
            <a:spLocks noGrp="1" noRot="1" noChangeAspect="1" noChangeArrowheads="1" noTextEdit="1"/>
          </p:cNvSpPr>
          <p:nvPr>
            <p:ph type="sldImg"/>
          </p:nvPr>
        </p:nvSpPr>
        <p:spPr>
          <a:ln/>
        </p:spPr>
      </p:sp>
      <p:sp>
        <p:nvSpPr>
          <p:cNvPr id="43011" name="Notes Placeholder 2">
            <a:extLst>
              <a:ext uri="{FF2B5EF4-FFF2-40B4-BE49-F238E27FC236}">
                <a16:creationId xmlns:a16="http://schemas.microsoft.com/office/drawing/2014/main" id="{DA05CF20-615B-47B1-ACD0-AFA1EFF49C2E}"/>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a:solidFill>
                  <a:schemeClr val="tx1"/>
                </a:solidFill>
                <a:effectLst/>
                <a:latin typeface="+mn-lt"/>
                <a:ea typeface="+mn-ea"/>
                <a:cs typeface="+mn-cs"/>
              </a:rPr>
              <a:t>Taking mushrooms can make you feel:</a:t>
            </a:r>
          </a:p>
          <a:p>
            <a:r>
              <a:rPr lang="en-GB" sz="1200" b="0" i="0" kern="1200" dirty="0">
                <a:solidFill>
                  <a:schemeClr val="tx1"/>
                </a:solidFill>
                <a:effectLst/>
                <a:latin typeface="+mn-lt"/>
                <a:ea typeface="+mn-ea"/>
                <a:cs typeface="+mn-cs"/>
              </a:rPr>
              <a:t>very giggly</a:t>
            </a:r>
          </a:p>
          <a:p>
            <a:r>
              <a:rPr lang="en-GB" sz="1200" b="0" i="0" kern="1200" dirty="0">
                <a:solidFill>
                  <a:schemeClr val="tx1"/>
                </a:solidFill>
                <a:effectLst/>
                <a:latin typeface="+mn-lt"/>
                <a:ea typeface="+mn-ea"/>
                <a:cs typeface="+mn-cs"/>
              </a:rPr>
              <a:t>euphoric</a:t>
            </a:r>
          </a:p>
          <a:p>
            <a:r>
              <a:rPr lang="en-GB" sz="1200" b="0" i="0" kern="1200" dirty="0">
                <a:solidFill>
                  <a:schemeClr val="tx1"/>
                </a:solidFill>
                <a:effectLst/>
                <a:latin typeface="+mn-lt"/>
                <a:ea typeface="+mn-ea"/>
                <a:cs typeface="+mn-cs"/>
              </a:rPr>
              <a:t>in awe of the people and things around you</a:t>
            </a:r>
          </a:p>
          <a:p>
            <a:r>
              <a:rPr lang="en-GB" sz="1200" b="0" i="0" kern="1200" dirty="0">
                <a:solidFill>
                  <a:schemeClr val="tx1"/>
                </a:solidFill>
                <a:effectLst/>
                <a:latin typeface="+mn-lt"/>
                <a:ea typeface="+mn-ea"/>
                <a:cs typeface="+mn-cs"/>
              </a:rPr>
              <a:t>energised</a:t>
            </a:r>
          </a:p>
          <a:p>
            <a:r>
              <a:rPr lang="en-GB" sz="1200" b="0" i="0" kern="1200" dirty="0">
                <a:solidFill>
                  <a:schemeClr val="tx1"/>
                </a:solidFill>
                <a:effectLst/>
                <a:latin typeface="+mn-lt"/>
                <a:ea typeface="+mn-ea"/>
                <a:cs typeface="+mn-cs"/>
              </a:rPr>
              <a:t>excited</a:t>
            </a:r>
          </a:p>
          <a:p>
            <a:r>
              <a:rPr lang="en-GB" sz="1200" b="0" i="0" kern="1200" dirty="0">
                <a:solidFill>
                  <a:schemeClr val="tx1"/>
                </a:solidFill>
                <a:effectLst/>
                <a:latin typeface="+mn-lt"/>
                <a:ea typeface="+mn-ea"/>
                <a:cs typeface="+mn-cs"/>
              </a:rPr>
              <a:t>It can also make you feel:</a:t>
            </a:r>
          </a:p>
          <a:p>
            <a:r>
              <a:rPr lang="en-GB" sz="1200" b="0" i="0" kern="1200" dirty="0">
                <a:solidFill>
                  <a:schemeClr val="tx1"/>
                </a:solidFill>
                <a:effectLst/>
                <a:latin typeface="+mn-lt"/>
                <a:ea typeface="+mn-ea"/>
                <a:cs typeface="+mn-cs"/>
              </a:rPr>
              <a:t>paranoid</a:t>
            </a:r>
          </a:p>
          <a:p>
            <a:r>
              <a:rPr lang="en-GB" sz="1200" b="0" i="0" kern="1200" dirty="0">
                <a:solidFill>
                  <a:schemeClr val="tx1"/>
                </a:solidFill>
                <a:effectLst/>
                <a:latin typeface="+mn-lt"/>
                <a:ea typeface="+mn-ea"/>
                <a:cs typeface="+mn-cs"/>
              </a:rPr>
              <a:t>anxious</a:t>
            </a:r>
          </a:p>
          <a:p>
            <a:r>
              <a:rPr lang="en-GB" sz="1200" b="0" i="0" kern="1200" dirty="0">
                <a:solidFill>
                  <a:schemeClr val="tx1"/>
                </a:solidFill>
                <a:effectLst/>
                <a:latin typeface="+mn-lt"/>
                <a:ea typeface="+mn-ea"/>
                <a:cs typeface="+mn-cs"/>
              </a:rPr>
              <a:t>panicked</a:t>
            </a:r>
          </a:p>
          <a:p>
            <a:r>
              <a:rPr lang="en-GB" sz="1200" b="0" i="0" kern="1200" dirty="0">
                <a:solidFill>
                  <a:schemeClr val="tx1"/>
                </a:solidFill>
                <a:effectLst/>
                <a:latin typeface="+mn-lt"/>
                <a:ea typeface="+mn-ea"/>
                <a:cs typeface="+mn-cs"/>
              </a:rPr>
              <a:t>overwhelmed</a:t>
            </a:r>
          </a:p>
          <a:p>
            <a:r>
              <a:rPr lang="en-GB" sz="1200" b="0" i="0" kern="1200" dirty="0">
                <a:solidFill>
                  <a:schemeClr val="tx1"/>
                </a:solidFill>
                <a:effectLst/>
                <a:latin typeface="+mn-lt"/>
                <a:ea typeface="+mn-ea"/>
                <a:cs typeface="+mn-cs"/>
              </a:rPr>
              <a:t>like vomiting</a:t>
            </a:r>
          </a:p>
          <a:p>
            <a:r>
              <a:rPr lang="en-GB" sz="1200" b="1" i="0" kern="1200" dirty="0">
                <a:solidFill>
                  <a:schemeClr val="tx1"/>
                </a:solidFill>
                <a:effectLst/>
                <a:latin typeface="+mn-lt"/>
                <a:ea typeface="+mn-ea"/>
                <a:cs typeface="+mn-cs"/>
              </a:rPr>
              <a:t>The biggest danger to your health when taking magic mushrooms is eating a poisonous mushroom by mistake.</a:t>
            </a: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There are many types of mushroom in the UK and some, like the fly agaric, can kill you.</a:t>
            </a:r>
          </a:p>
          <a:p>
            <a:endParaRPr lang="en-US" altLang="en-US" dirty="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solidFill>
                  <a:schemeClr val="tx1"/>
                </a:solidFill>
              </a:rPr>
              <a:t>Relaxation, Physical heaviness or lightness, Visual distortions. Higher doses =  Light-headedness, Numbness of tongue, lips, mouth, Shivering or sweating, anxious and paranoid.</a:t>
            </a:r>
          </a:p>
          <a:p>
            <a:endParaRPr lang="en-US" altLang="en-US" dirty="0">
              <a:ea typeface="ＭＳ Ｐゴシック" panose="020B0600070205080204" pitchFamily="34" charset="-128"/>
            </a:endParaRPr>
          </a:p>
        </p:txBody>
      </p:sp>
      <p:sp>
        <p:nvSpPr>
          <p:cNvPr id="43012" name="Slide Number Placeholder 3">
            <a:extLst>
              <a:ext uri="{FF2B5EF4-FFF2-40B4-BE49-F238E27FC236}">
                <a16:creationId xmlns:a16="http://schemas.microsoft.com/office/drawing/2014/main" id="{AB8828C7-724A-4A9D-B0AB-B133BBBBB8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FEDA1FEC-FD61-4AFF-911B-F1C043309CE1}" type="slidenum">
              <a:rPr lang="en-GB" altLang="en-US" sz="1200" b="0" smtClean="0">
                <a:solidFill>
                  <a:schemeClr val="tx1"/>
                </a:solidFill>
                <a:latin typeface="Arial" panose="020B0604020202020204" pitchFamily="34" charset="0"/>
              </a:rPr>
              <a:pPr/>
              <a:t>21</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7869416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22</a:t>
            </a:fld>
            <a:endParaRPr lang="en-GB"/>
          </a:p>
        </p:txBody>
      </p:sp>
    </p:spTree>
    <p:extLst>
      <p:ext uri="{BB962C8B-B14F-4D97-AF65-F5344CB8AC3E}">
        <p14:creationId xmlns:p14="http://schemas.microsoft.com/office/powerpoint/2010/main" val="32493485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a:extLst>
              <a:ext uri="{FF2B5EF4-FFF2-40B4-BE49-F238E27FC236}">
                <a16:creationId xmlns:a16="http://schemas.microsoft.com/office/drawing/2014/main" id="{696C1A24-ABBF-4B11-970C-11700C0075D4}"/>
              </a:ext>
            </a:extLst>
          </p:cNvPr>
          <p:cNvSpPr>
            <a:spLocks noGrp="1" noRot="1" noChangeAspect="1" noChangeArrowheads="1" noTextEdit="1"/>
          </p:cNvSpPr>
          <p:nvPr>
            <p:ph type="sldImg"/>
          </p:nvPr>
        </p:nvSpPr>
        <p:spPr>
          <a:ln/>
        </p:spPr>
      </p:sp>
      <p:sp>
        <p:nvSpPr>
          <p:cNvPr id="45059" name="Notes Placeholder 2">
            <a:extLst>
              <a:ext uri="{FF2B5EF4-FFF2-40B4-BE49-F238E27FC236}">
                <a16:creationId xmlns:a16="http://schemas.microsoft.com/office/drawing/2014/main" id="{C1F0769B-AC8B-4C44-9BA6-C2E60B0A698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i="0" kern="1200" dirty="0">
                <a:solidFill>
                  <a:schemeClr val="tx1"/>
                </a:solidFill>
                <a:effectLst/>
                <a:latin typeface="+mn-lt"/>
                <a:ea typeface="+mn-ea"/>
                <a:cs typeface="+mn-cs"/>
              </a:rPr>
              <a:t>What does it taste/smell like?</a:t>
            </a:r>
          </a:p>
          <a:p>
            <a:r>
              <a:rPr lang="en-GB" sz="1200" b="0" i="0" kern="1200" dirty="0">
                <a:solidFill>
                  <a:schemeClr val="tx1"/>
                </a:solidFill>
                <a:effectLst/>
                <a:latin typeface="+mn-lt"/>
                <a:ea typeface="+mn-ea"/>
                <a:cs typeface="+mn-cs"/>
              </a:rPr>
              <a:t>Speed tastes bitter and unpleasant.</a:t>
            </a:r>
          </a:p>
          <a:p>
            <a:r>
              <a:rPr lang="en-GB" sz="1200" b="0" i="0" kern="1200" dirty="0">
                <a:solidFill>
                  <a:schemeClr val="tx1"/>
                </a:solidFill>
                <a:effectLst/>
                <a:latin typeface="+mn-lt"/>
                <a:ea typeface="+mn-ea"/>
                <a:cs typeface="+mn-cs"/>
              </a:rPr>
              <a:t>Taken by - crush it up and snort it,</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Some people dab it onto their gums,</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Some people roll it up in a cigarette paper and swallow it like a capsule, this is called ‘bombing’</a:t>
            </a:r>
          </a:p>
          <a:p>
            <a:r>
              <a:rPr lang="en-GB" sz="1200" b="0" i="0" kern="1200" dirty="0">
                <a:solidFill>
                  <a:schemeClr val="tx1"/>
                </a:solidFill>
                <a:effectLst/>
                <a:latin typeface="+mn-lt"/>
                <a:ea typeface="+mn-ea"/>
                <a:cs typeface="+mn-cs"/>
              </a:rPr>
              <a:t>It can also be injected (which is particularly dangerous as speed is usually very impure)</a:t>
            </a:r>
          </a:p>
          <a:p>
            <a:r>
              <a:rPr lang="en-GB" sz="1200" b="0" i="0" kern="1200" dirty="0">
                <a:solidFill>
                  <a:schemeClr val="tx1"/>
                </a:solidFill>
                <a:effectLst/>
                <a:latin typeface="+mn-lt"/>
                <a:ea typeface="+mn-ea"/>
                <a:cs typeface="+mn-cs"/>
              </a:rPr>
              <a:t>Some people mix it into their drinks</a:t>
            </a:r>
          </a:p>
          <a:p>
            <a:endParaRPr lang="en-US" altLang="en-US" dirty="0">
              <a:ea typeface="ＭＳ Ｐゴシック" panose="020B0600070205080204" pitchFamily="34" charset="-128"/>
            </a:endParaRPr>
          </a:p>
        </p:txBody>
      </p:sp>
      <p:sp>
        <p:nvSpPr>
          <p:cNvPr id="45060" name="Slide Number Placeholder 3">
            <a:extLst>
              <a:ext uri="{FF2B5EF4-FFF2-40B4-BE49-F238E27FC236}">
                <a16:creationId xmlns:a16="http://schemas.microsoft.com/office/drawing/2014/main" id="{6B180F62-7FF1-42AA-94F8-6FBE0D638F38}"/>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3200" b="1">
                <a:solidFill>
                  <a:schemeClr val="bg1"/>
                </a:solidFill>
                <a:latin typeface="Verdana" panose="020B0604030504040204" pitchFamily="34" charset="0"/>
                <a:ea typeface="ＭＳ Ｐゴシック" panose="020B0600070205080204" pitchFamily="34" charset="-128"/>
              </a:defRPr>
            </a:lvl1pPr>
            <a:lvl2pPr marL="742950" indent="-285750">
              <a:defRPr sz="3200" b="1">
                <a:solidFill>
                  <a:schemeClr val="bg1"/>
                </a:solidFill>
                <a:latin typeface="Verdana" panose="020B0604030504040204" pitchFamily="34" charset="0"/>
                <a:ea typeface="ＭＳ Ｐゴシック" panose="020B0600070205080204" pitchFamily="34" charset="-128"/>
              </a:defRPr>
            </a:lvl2pPr>
            <a:lvl3pPr marL="1143000" indent="-228600">
              <a:defRPr sz="3200" b="1">
                <a:solidFill>
                  <a:schemeClr val="bg1"/>
                </a:solidFill>
                <a:latin typeface="Verdana" panose="020B0604030504040204" pitchFamily="34" charset="0"/>
                <a:ea typeface="ＭＳ Ｐゴシック" panose="020B0600070205080204" pitchFamily="34" charset="-128"/>
              </a:defRPr>
            </a:lvl3pPr>
            <a:lvl4pPr marL="1600200" indent="-228600">
              <a:defRPr sz="3200" b="1">
                <a:solidFill>
                  <a:schemeClr val="bg1"/>
                </a:solidFill>
                <a:latin typeface="Verdana" panose="020B0604030504040204" pitchFamily="34" charset="0"/>
                <a:ea typeface="ＭＳ Ｐゴシック" panose="020B0600070205080204" pitchFamily="34" charset="-128"/>
              </a:defRPr>
            </a:lvl4pPr>
            <a:lvl5pPr marL="2057400" indent="-228600">
              <a:defRPr sz="3200" b="1">
                <a:solidFill>
                  <a:schemeClr val="bg1"/>
                </a:solidFill>
                <a:latin typeface="Verdana" panose="020B0604030504040204" pitchFamily="34" charset="0"/>
                <a:ea typeface="ＭＳ Ｐゴシック" panose="020B0600070205080204" pitchFamily="34" charset="-128"/>
              </a:defRPr>
            </a:lvl5pPr>
            <a:lvl6pPr marL="25146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6pPr>
            <a:lvl7pPr marL="29718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7pPr>
            <a:lvl8pPr marL="34290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8pPr>
            <a:lvl9pPr marL="3886200" indent="-228600" eaLnBrk="0" fontAlgn="base" hangingPunct="0">
              <a:spcBef>
                <a:spcPct val="0"/>
              </a:spcBef>
              <a:spcAft>
                <a:spcPct val="0"/>
              </a:spcAft>
              <a:defRPr sz="3200" b="1">
                <a:solidFill>
                  <a:schemeClr val="bg1"/>
                </a:solidFill>
                <a:latin typeface="Verdana" panose="020B0604030504040204" pitchFamily="34" charset="0"/>
                <a:ea typeface="ＭＳ Ｐゴシック" panose="020B0600070205080204" pitchFamily="34" charset="-128"/>
              </a:defRPr>
            </a:lvl9pPr>
          </a:lstStyle>
          <a:p>
            <a:fld id="{7CB20C18-F3A9-4D83-AC94-72F21AE5F5E3}" type="slidenum">
              <a:rPr lang="en-GB" altLang="en-US" sz="1200" b="0" smtClean="0">
                <a:solidFill>
                  <a:schemeClr val="tx1"/>
                </a:solidFill>
                <a:latin typeface="Arial" panose="020B0604020202020204" pitchFamily="34" charset="0"/>
              </a:rPr>
              <a:pPr/>
              <a:t>25</a:t>
            </a:fld>
            <a:endParaRPr lang="en-GB" altLang="en-US" sz="1200" b="0">
              <a:solidFill>
                <a:schemeClr val="tx1"/>
              </a:solidFill>
              <a:latin typeface="Arial" panose="020B0604020202020204" pitchFamily="34" charset="0"/>
            </a:endParaRPr>
          </a:p>
        </p:txBody>
      </p:sp>
    </p:spTree>
    <p:extLst>
      <p:ext uri="{BB962C8B-B14F-4D97-AF65-F5344CB8AC3E}">
        <p14:creationId xmlns:p14="http://schemas.microsoft.com/office/powerpoint/2010/main" val="189927517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Speed puts a strain on your heart, so it's definitely not advisable for people with high blood pressure or a heart condition – users have died from taking too much.</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26</a:t>
            </a:fld>
            <a:endParaRPr lang="en-GB"/>
          </a:p>
        </p:txBody>
      </p:sp>
    </p:spTree>
    <p:extLst>
      <p:ext uri="{BB962C8B-B14F-4D97-AF65-F5344CB8AC3E}">
        <p14:creationId xmlns:p14="http://schemas.microsoft.com/office/powerpoint/2010/main" val="221899970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https://www.ons.gov.uk/peoplepopulationandcommunity/crimeandjustice/articles/drugmisuseinenglandandwales/yearendingmarch2023</a:t>
            </a:r>
          </a:p>
        </p:txBody>
      </p:sp>
      <p:sp>
        <p:nvSpPr>
          <p:cNvPr id="4" name="Slide Number Placeholder 3"/>
          <p:cNvSpPr>
            <a:spLocks noGrp="1"/>
          </p:cNvSpPr>
          <p:nvPr>
            <p:ph type="sldNum" sz="quarter" idx="5"/>
          </p:nvPr>
        </p:nvSpPr>
        <p:spPr/>
        <p:txBody>
          <a:bodyPr/>
          <a:lstStyle/>
          <a:p>
            <a:fld id="{27CC1F6D-B616-4E38-A741-59B516EC249A}" type="slidenum">
              <a:rPr lang="en-GB" smtClean="0"/>
              <a:t>27</a:t>
            </a:fld>
            <a:endParaRPr lang="en-GB"/>
          </a:p>
        </p:txBody>
      </p:sp>
    </p:spTree>
    <p:extLst>
      <p:ext uri="{BB962C8B-B14F-4D97-AF65-F5344CB8AC3E}">
        <p14:creationId xmlns:p14="http://schemas.microsoft.com/office/powerpoint/2010/main" val="27872346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Weed</a:t>
            </a:r>
          </a:p>
          <a:p>
            <a:r>
              <a:rPr lang="en-GB" sz="1200" b="0" i="0" kern="1200" dirty="0">
                <a:solidFill>
                  <a:schemeClr val="tx1"/>
                </a:solidFill>
                <a:effectLst/>
                <a:latin typeface="+mn-lt"/>
                <a:ea typeface="+mn-ea"/>
                <a:cs typeface="+mn-cs"/>
              </a:rPr>
              <a:t>Also known as grass, weed is made from drying out the leaves and flowering parts of the cannabis plant. It can look like dried herbs and is usually brownish-green in colour.</a:t>
            </a:r>
          </a:p>
          <a:p>
            <a:r>
              <a:rPr lang="en-GB" sz="1200" b="1" i="0" kern="1200" dirty="0">
                <a:solidFill>
                  <a:schemeClr val="tx1"/>
                </a:solidFill>
                <a:effectLst/>
                <a:latin typeface="+mn-lt"/>
                <a:ea typeface="+mn-ea"/>
                <a:cs typeface="+mn-cs"/>
              </a:rPr>
              <a:t>Skunk</a:t>
            </a:r>
          </a:p>
          <a:p>
            <a:r>
              <a:rPr lang="en-GB" sz="1200" b="0" i="0" kern="1200" dirty="0">
                <a:solidFill>
                  <a:schemeClr val="tx1"/>
                </a:solidFill>
                <a:effectLst/>
                <a:latin typeface="+mn-lt"/>
                <a:ea typeface="+mn-ea"/>
                <a:cs typeface="+mn-cs"/>
              </a:rPr>
              <a:t>This is the name given for particular strains of grass that are very strong. Skunk’s become very popular in recent years and is often bright, pale or dark green in colour and covered in tiny crystals.</a:t>
            </a:r>
          </a:p>
          <a:p>
            <a:r>
              <a:rPr lang="en-GB" sz="1200" b="1" i="0" kern="1200" dirty="0">
                <a:solidFill>
                  <a:schemeClr val="tx1"/>
                </a:solidFill>
                <a:effectLst/>
                <a:latin typeface="+mn-lt"/>
                <a:ea typeface="+mn-ea"/>
                <a:cs typeface="+mn-cs"/>
              </a:rPr>
              <a:t>Hash/hashish</a:t>
            </a:r>
          </a:p>
          <a:p>
            <a:r>
              <a:rPr lang="en-GB" sz="1200" b="0" i="0" kern="1200" dirty="0">
                <a:solidFill>
                  <a:schemeClr val="tx1"/>
                </a:solidFill>
                <a:effectLst/>
                <a:latin typeface="+mn-lt"/>
                <a:ea typeface="+mn-ea"/>
                <a:cs typeface="+mn-cs"/>
              </a:rPr>
              <a:t>Not nearly as common as it used to be, hash (or hashish) is made from the resin of the cannabis plant and can be black, brown, soft or hard – depending on the type.</a:t>
            </a:r>
          </a:p>
          <a:p>
            <a:r>
              <a:rPr lang="en-GB" sz="1200" b="1" i="0" kern="1200" dirty="0">
                <a:solidFill>
                  <a:schemeClr val="tx1"/>
                </a:solidFill>
                <a:effectLst/>
                <a:latin typeface="+mn-lt"/>
                <a:ea typeface="+mn-ea"/>
                <a:cs typeface="+mn-cs"/>
              </a:rPr>
              <a:t>Cannabis oil</a:t>
            </a:r>
          </a:p>
          <a:p>
            <a:r>
              <a:rPr lang="en-GB" sz="1200" b="0" i="0" kern="1200" dirty="0">
                <a:solidFill>
                  <a:schemeClr val="tx1"/>
                </a:solidFill>
                <a:effectLst/>
                <a:latin typeface="+mn-lt"/>
                <a:ea typeface="+mn-ea"/>
                <a:cs typeface="+mn-cs"/>
              </a:rPr>
              <a:t>This is a dark, sticky and honey-coloured substance that’s much less common than other types.</a:t>
            </a:r>
          </a:p>
          <a:p>
            <a:r>
              <a:rPr lang="en-GB" sz="1200" b="1" i="0" kern="1200" dirty="0">
                <a:solidFill>
                  <a:schemeClr val="tx1"/>
                </a:solidFill>
                <a:effectLst/>
                <a:latin typeface="+mn-lt"/>
                <a:ea typeface="+mn-ea"/>
                <a:cs typeface="+mn-cs"/>
              </a:rPr>
              <a:t>'Dab'/'shatter'</a:t>
            </a:r>
          </a:p>
          <a:p>
            <a:r>
              <a:rPr lang="en-GB" sz="1200" b="0" i="0" kern="1200" dirty="0">
                <a:solidFill>
                  <a:schemeClr val="tx1"/>
                </a:solidFill>
                <a:effectLst/>
                <a:latin typeface="+mn-lt"/>
                <a:ea typeface="+mn-ea"/>
                <a:cs typeface="+mn-cs"/>
              </a:rPr>
              <a:t>These are highly concentrated forms of cannabis that are extracted using butane. They come in a solid form known as 'dab' or 'shatter' and can be used as e-liquids in vape pens.</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29</a:t>
            </a:fld>
            <a:endParaRPr lang="en-GB"/>
          </a:p>
        </p:txBody>
      </p:sp>
    </p:spTree>
    <p:extLst>
      <p:ext uri="{BB962C8B-B14F-4D97-AF65-F5344CB8AC3E}">
        <p14:creationId xmlns:p14="http://schemas.microsoft.com/office/powerpoint/2010/main" val="324638314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medical conditions, e.g. certain childhood epilepsies.</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30</a:t>
            </a:fld>
            <a:endParaRPr lang="en-GB"/>
          </a:p>
        </p:txBody>
      </p:sp>
    </p:spTree>
    <p:extLst>
      <p:ext uri="{BB962C8B-B14F-4D97-AF65-F5344CB8AC3E}">
        <p14:creationId xmlns:p14="http://schemas.microsoft.com/office/powerpoint/2010/main" val="26733560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It’s used to treat pain that can’t be stopped by more common painkillers. This means you can’t buy it legally without a prescription. </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31</a:t>
            </a:fld>
            <a:endParaRPr lang="en-GB"/>
          </a:p>
        </p:txBody>
      </p:sp>
    </p:spTree>
    <p:extLst>
      <p:ext uri="{BB962C8B-B14F-4D97-AF65-F5344CB8AC3E}">
        <p14:creationId xmlns:p14="http://schemas.microsoft.com/office/powerpoint/2010/main" val="287355918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psychotic episode (this is a mental state when you can see or hear things which aren't there and can have delusions), </a:t>
            </a:r>
          </a:p>
        </p:txBody>
      </p:sp>
      <p:sp>
        <p:nvSpPr>
          <p:cNvPr id="4" name="Slide Number Placeholder 3"/>
          <p:cNvSpPr>
            <a:spLocks noGrp="1"/>
          </p:cNvSpPr>
          <p:nvPr>
            <p:ph type="sldNum" sz="quarter" idx="5"/>
          </p:nvPr>
        </p:nvSpPr>
        <p:spPr/>
        <p:txBody>
          <a:bodyPr/>
          <a:lstStyle/>
          <a:p>
            <a:fld id="{27CC1F6D-B616-4E38-A741-59B516EC249A}" type="slidenum">
              <a:rPr lang="en-GB" smtClean="0"/>
              <a:t>32</a:t>
            </a:fld>
            <a:endParaRPr lang="en-GB"/>
          </a:p>
        </p:txBody>
      </p:sp>
    </p:spTree>
    <p:extLst>
      <p:ext uri="{BB962C8B-B14F-4D97-AF65-F5344CB8AC3E}">
        <p14:creationId xmlns:p14="http://schemas.microsoft.com/office/powerpoint/2010/main" val="33806440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What does it taste/smell like?</a:t>
            </a:r>
          </a:p>
          <a:p>
            <a:r>
              <a:rPr lang="en-GB" sz="1200" b="0" i="0" u="none" strike="noStrike" kern="1200" dirty="0">
                <a:solidFill>
                  <a:schemeClr val="tx1"/>
                </a:solidFill>
                <a:effectLst/>
                <a:latin typeface="+mn-lt"/>
                <a:ea typeface="+mn-ea"/>
                <a:cs typeface="+mn-cs"/>
              </a:rPr>
              <a:t>Ketamine tastes bitter and unpleasant.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Take too much ketamine you may lose the ability to move and go into a ‘k-hole’. This feels like your mind and body have separated and you can't to do anything about it – which can be a very scary experience. </a:t>
            </a:r>
          </a:p>
          <a:p>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33</a:t>
            </a:fld>
            <a:endParaRPr lang="en-GB"/>
          </a:p>
        </p:txBody>
      </p:sp>
    </p:spTree>
    <p:extLst>
      <p:ext uri="{BB962C8B-B14F-4D97-AF65-F5344CB8AC3E}">
        <p14:creationId xmlns:p14="http://schemas.microsoft.com/office/powerpoint/2010/main" val="208527059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you're male, regular use can lead to erection problems, growing of breasts, becoming sterile, loss of hair and development of acne. It can also make your testicles shrink.</a:t>
            </a:r>
          </a:p>
          <a:p>
            <a:r>
              <a:rPr lang="en-GB" sz="1200" b="0" i="0" u="none" strike="noStrike" kern="1200" dirty="0">
                <a:solidFill>
                  <a:schemeClr val="tx1"/>
                </a:solidFill>
                <a:effectLst/>
                <a:latin typeface="+mn-lt"/>
                <a:ea typeface="+mn-ea"/>
                <a:cs typeface="+mn-cs"/>
              </a:rPr>
              <a:t>If you're female, you can develop more masculine characteristics – with extra facial hair, loss of hair on the head, a deeper voice, shrinking breasts, and an enlarged clitoris; as well as risking acne, an increased risk of menstrual problems and changes in sex drive.</a:t>
            </a:r>
          </a:p>
          <a:p>
            <a:r>
              <a:rPr lang="en-GB" sz="1200" b="0" i="0" u="none" strike="noStrike" kern="1200" dirty="0">
                <a:solidFill>
                  <a:schemeClr val="tx1"/>
                </a:solidFill>
                <a:effectLst/>
                <a:latin typeface="+mn-lt"/>
                <a:ea typeface="+mn-ea"/>
                <a:cs typeface="+mn-cs"/>
              </a:rPr>
              <a:t>Steroids can also give you high blood pressure and increase your risk of illness and death due to liver failure, stroke or heart attack.</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35</a:t>
            </a:fld>
            <a:endParaRPr lang="en-GB"/>
          </a:p>
        </p:txBody>
      </p:sp>
    </p:spTree>
    <p:extLst>
      <p:ext uri="{BB962C8B-B14F-4D97-AF65-F5344CB8AC3E}">
        <p14:creationId xmlns:p14="http://schemas.microsoft.com/office/powerpoint/2010/main" val="26851710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Feelings and problems - Addiction, memory loss, mental health, </a:t>
            </a:r>
            <a:r>
              <a:rPr lang="en-GB" sz="1200" b="0" i="0" u="none" strike="noStrike" kern="1200" dirty="0" err="1">
                <a:solidFill>
                  <a:schemeClr val="tx1"/>
                </a:solidFill>
                <a:effectLst/>
                <a:latin typeface="+mn-lt"/>
                <a:ea typeface="+mn-ea"/>
                <a:cs typeface="+mn-cs"/>
              </a:rPr>
              <a:t>ecreased</a:t>
            </a:r>
            <a:r>
              <a:rPr lang="en-GB" sz="1200" b="0" i="0" u="none" strike="noStrike" kern="1200" dirty="0">
                <a:solidFill>
                  <a:schemeClr val="tx1"/>
                </a:solidFill>
                <a:effectLst/>
                <a:latin typeface="+mn-lt"/>
                <a:ea typeface="+mn-ea"/>
                <a:cs typeface="+mn-cs"/>
              </a:rPr>
              <a:t> concentration, tremors, nausea, vomiting, headaches, anxiety, panic attacks and depression. Very uncomfortable bodily sensations can also develop; and fits can occur, which in severe cases can be fatal.</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36</a:t>
            </a:fld>
            <a:endParaRPr lang="en-GB"/>
          </a:p>
        </p:txBody>
      </p:sp>
    </p:spTree>
    <p:extLst>
      <p:ext uri="{BB962C8B-B14F-4D97-AF65-F5344CB8AC3E}">
        <p14:creationId xmlns:p14="http://schemas.microsoft.com/office/powerpoint/2010/main" val="17551213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https://www.ons.gov.uk/peoplepopulationandcommunity/birthsdeathsandmarriages/deaths/datasets/deathsrelatedtodrugpoisoningbyselectedsubstances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37</a:t>
            </a:fld>
            <a:endParaRPr lang="en-GB"/>
          </a:p>
        </p:txBody>
      </p:sp>
    </p:spTree>
    <p:extLst>
      <p:ext uri="{BB962C8B-B14F-4D97-AF65-F5344CB8AC3E}">
        <p14:creationId xmlns:p14="http://schemas.microsoft.com/office/powerpoint/2010/main" val="245169339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the issues with theses over the last few years. </a:t>
            </a:r>
          </a:p>
        </p:txBody>
      </p:sp>
      <p:sp>
        <p:nvSpPr>
          <p:cNvPr id="4" name="Slide Number Placeholder 3"/>
          <p:cNvSpPr>
            <a:spLocks noGrp="1"/>
          </p:cNvSpPr>
          <p:nvPr>
            <p:ph type="sldNum" sz="quarter" idx="5"/>
          </p:nvPr>
        </p:nvSpPr>
        <p:spPr/>
        <p:txBody>
          <a:bodyPr/>
          <a:lstStyle/>
          <a:p>
            <a:fld id="{27CC1F6D-B616-4E38-A741-59B516EC249A}" type="slidenum">
              <a:rPr lang="en-GB" smtClean="0"/>
              <a:t>38</a:t>
            </a:fld>
            <a:endParaRPr lang="en-GB"/>
          </a:p>
        </p:txBody>
      </p:sp>
    </p:spTree>
    <p:extLst>
      <p:ext uri="{BB962C8B-B14F-4D97-AF65-F5344CB8AC3E}">
        <p14:creationId xmlns:p14="http://schemas.microsoft.com/office/powerpoint/2010/main" val="36295326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https://www.theguardian.com/society/2017/apr/15/its-worse-than-heroin-how-spice-is-ravaging-homeless-communities</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39</a:t>
            </a:fld>
            <a:endParaRPr lang="en-GB"/>
          </a:p>
        </p:txBody>
      </p:sp>
    </p:spTree>
    <p:extLst>
      <p:ext uri="{BB962C8B-B14F-4D97-AF65-F5344CB8AC3E}">
        <p14:creationId xmlns:p14="http://schemas.microsoft.com/office/powerpoint/2010/main" val="247413853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United Kingdom drug situation 2019: summary - GOV.UK (www.gov.uk)</a:t>
            </a:r>
            <a:endParaRPr lang="en-GB" dirty="0"/>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40</a:t>
            </a:fld>
            <a:endParaRPr lang="en-GB"/>
          </a:p>
        </p:txBody>
      </p:sp>
    </p:spTree>
    <p:extLst>
      <p:ext uri="{BB962C8B-B14F-4D97-AF65-F5344CB8AC3E}">
        <p14:creationId xmlns:p14="http://schemas.microsoft.com/office/powerpoint/2010/main" val="2027796148"/>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https://www.bbc.co.uk/news/uk-12324973</a:t>
            </a:r>
            <a:endParaRPr lang="en-GB" dirty="0"/>
          </a:p>
          <a:p>
            <a:r>
              <a:rPr lang="en-GB" dirty="0"/>
              <a:t>Talk from Govt. to test people on benefits    </a:t>
            </a:r>
            <a:r>
              <a:rPr lang="en-GB" dirty="0">
                <a:hlinkClick r:id="rId4"/>
              </a:rPr>
              <a:t>https://www.theguardian.com/commentisfree/2017/may/11/when-i-heard-about-welfare-drug-testing-i-thought-of-a-young-mother-i-once-treated</a:t>
            </a:r>
            <a:endParaRPr lang="en-GB" dirty="0"/>
          </a:p>
          <a:p>
            <a:endParaRPr lang="en-GB" dirty="0"/>
          </a:p>
          <a:p>
            <a:r>
              <a:rPr lang="en-GB" dirty="0"/>
              <a:t>Dr’s and nurses not sure of they are tested - </a:t>
            </a:r>
            <a:r>
              <a:rPr lang="en-GB" dirty="0">
                <a:hlinkClick r:id="rId5"/>
              </a:rPr>
              <a:t>https://www.theguardian.com/society/2001/mar/11/nhsstaff.health1</a:t>
            </a:r>
            <a:endParaRPr lang="en-GB" dirty="0"/>
          </a:p>
          <a:p>
            <a:endParaRPr lang="en-GB" dirty="0"/>
          </a:p>
          <a:p>
            <a:r>
              <a:rPr lang="en-GB" dirty="0"/>
              <a:t>Train</a:t>
            </a:r>
            <a:r>
              <a:rPr lang="en-GB" baseline="0" dirty="0"/>
              <a:t> </a:t>
            </a:r>
            <a:r>
              <a:rPr lang="en-GB" dirty="0">
                <a:hlinkClick r:id="rId5"/>
              </a:rPr>
              <a:t>https://www.theguardian.com/society/2001/mar/11/nhsstaff.health1</a:t>
            </a:r>
            <a:endParaRPr lang="en-GB" dirty="0"/>
          </a:p>
          <a:p>
            <a:r>
              <a:rPr lang="en-GB" dirty="0"/>
              <a:t>What about the port Talbot incident?</a:t>
            </a:r>
            <a:r>
              <a:rPr lang="en-GB" baseline="0" dirty="0"/>
              <a:t> </a:t>
            </a:r>
            <a:r>
              <a:rPr lang="en-GB" dirty="0">
                <a:hlinkClick r:id="rId6"/>
              </a:rPr>
              <a:t>https://www.bbc.co.uk/news/uk-wales-48854010</a:t>
            </a:r>
            <a:endParaRPr lang="en-GB" dirty="0"/>
          </a:p>
          <a:p>
            <a:r>
              <a:rPr lang="en-GB"/>
              <a:t>Also see </a:t>
            </a:r>
            <a:r>
              <a:rPr lang="en-GB">
                <a:hlinkClick r:id="rId7"/>
              </a:rPr>
              <a:t>https://www.gov.uk/government/news/fatal-accident-at-margam</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42</a:t>
            </a:fld>
            <a:endParaRPr lang="en-GB"/>
          </a:p>
        </p:txBody>
      </p:sp>
    </p:spTree>
    <p:extLst>
      <p:ext uri="{BB962C8B-B14F-4D97-AF65-F5344CB8AC3E}">
        <p14:creationId xmlns:p14="http://schemas.microsoft.com/office/powerpoint/2010/main" val="241315549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This is when an employer screens all potential employees or applicants prior to them being employed. This is when people are at their most vulnerable because they are not employed and have far fewer employment rights, are not covered by grievance or appeals procedures and do not have the support of a union. Some job applicants have claimed that they have been denied employment because of a prescription drug they were taking but were not given the opportunity to challenge the result. This is the type of testing favoured by many companies because it is cheaper as it only needs to be done once, however it is also considered to be the least effective because, as it is usually based on a urine sample, it is often easier to dilute or substitute the sample as it has to be given in private.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Post incident This is when an employer tests employees after there is an incident that causes an injury, damage or a near miss. Sometimes this is done automatically after an incident, in other cases it is only done if the supervisor suspects that drugs may have played a part. Often this is introduced in an attempt to protect the employer from liability if an employee injures themselves. They will claim that the reason for the injury was that the employee was under the influence of drugs.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43</a:t>
            </a:fld>
            <a:endParaRPr lang="en-GB"/>
          </a:p>
        </p:txBody>
      </p:sp>
    </p:spTree>
    <p:extLst>
      <p:ext uri="{BB962C8B-B14F-4D97-AF65-F5344CB8AC3E}">
        <p14:creationId xmlns:p14="http://schemas.microsoft.com/office/powerpoint/2010/main" val="55890654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Exception of alcohol-testing, most drug testing methods do not actually test for the presence of drugs. This is because most drugs break down very quickly in the body. Therefore, the test looks for the chemicals that remain after the drug breaks down. These are called the metabolites.</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Drug testing will not tell you if a person is under the influence or level of impairment.</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44</a:t>
            </a:fld>
            <a:endParaRPr lang="en-GB"/>
          </a:p>
        </p:txBody>
      </p:sp>
    </p:spTree>
    <p:extLst>
      <p:ext uri="{BB962C8B-B14F-4D97-AF65-F5344CB8AC3E}">
        <p14:creationId xmlns:p14="http://schemas.microsoft.com/office/powerpoint/2010/main" val="1628049901"/>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24281D31-6D7E-4AAD-90F1-527A8026DD31}"/>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F982028F-172B-4B5A-A4F3-0FD864569294}"/>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spcBef>
                <a:spcPct val="50000"/>
              </a:spcBef>
            </a:pPr>
            <a:r>
              <a:rPr lang="en-GB" altLang="en-US" u="sng">
                <a:ea typeface="ＭＳ Ｐゴシック" panose="020B0600070205080204" pitchFamily="34" charset="-128"/>
                <a:sym typeface="Wingdings 2" panose="05020102010507070707" pitchFamily="18" charset="2"/>
              </a:rPr>
              <a:t>Duration of effects</a:t>
            </a:r>
          </a:p>
          <a:p>
            <a:pPr>
              <a:spcBef>
                <a:spcPct val="50000"/>
              </a:spcBef>
            </a:pPr>
            <a:endParaRPr lang="en-GB" altLang="en-US" u="sng">
              <a:ea typeface="ＭＳ Ｐゴシック" panose="020B0600070205080204" pitchFamily="34" charset="-128"/>
              <a:sym typeface="Wingdings 2" panose="05020102010507070707" pitchFamily="18" charset="2"/>
            </a:endParaRPr>
          </a:p>
          <a:p>
            <a:pPr>
              <a:spcBef>
                <a:spcPct val="50000"/>
              </a:spcBef>
            </a:pPr>
            <a:r>
              <a:rPr lang="en-GB" altLang="en-US" u="sng">
                <a:ea typeface="ＭＳ Ｐゴシック" panose="020B0600070205080204" pitchFamily="34" charset="-128"/>
                <a:sym typeface="Wingdings 2" panose="05020102010507070707" pitchFamily="18" charset="2"/>
              </a:rPr>
              <a:t>STARTS</a:t>
            </a:r>
            <a:r>
              <a:rPr lang="en-US" altLang="en-US">
                <a:ea typeface="ＭＳ Ｐゴシック" panose="020B0600070205080204" pitchFamily="34" charset="-128"/>
                <a:sym typeface="Wingdings 2" panose="05020102010507070707" pitchFamily="18" charset="2"/>
              </a:rPr>
              <a:t>	</a:t>
            </a:r>
            <a:endParaRPr lang="en-GB" altLang="en-US">
              <a:ea typeface="ＭＳ Ｐゴシック" panose="020B0600070205080204" pitchFamily="34" charset="-128"/>
              <a:sym typeface="Wingdings 2" panose="05020102010507070707" pitchFamily="18" charset="2"/>
            </a:endParaRPr>
          </a:p>
          <a:p>
            <a:pPr>
              <a:spcBef>
                <a:spcPct val="50000"/>
              </a:spcBef>
            </a:pPr>
            <a:r>
              <a:rPr lang="en-GB" altLang="en-US">
                <a:ea typeface="ＭＳ Ｐゴシック" panose="020B0600070205080204" pitchFamily="34" charset="-128"/>
                <a:sym typeface="Wingdings 2" panose="05020102010507070707" pitchFamily="18" charset="2"/>
              </a:rPr>
              <a:t>Smoked = </a:t>
            </a:r>
            <a:r>
              <a:rPr lang="en-US" altLang="en-US">
                <a:ea typeface="ＭＳ Ｐゴシック" panose="020B0600070205080204" pitchFamily="34" charset="-128"/>
                <a:sym typeface="Wingdings 2" panose="05020102010507070707" pitchFamily="18" charset="2"/>
              </a:rPr>
              <a:t>less than 10 seconds</a:t>
            </a:r>
            <a:endParaRPr lang="en-GB" altLang="en-US">
              <a:ea typeface="ＭＳ Ｐゴシック" panose="020B0600070205080204" pitchFamily="34" charset="-128"/>
              <a:sym typeface="Wingdings 2" panose="05020102010507070707" pitchFamily="18" charset="2"/>
            </a:endParaRPr>
          </a:p>
          <a:p>
            <a:pPr>
              <a:spcBef>
                <a:spcPct val="50000"/>
              </a:spcBef>
            </a:pPr>
            <a:r>
              <a:rPr lang="en-GB" altLang="en-US">
                <a:ea typeface="ＭＳ Ｐゴシック" panose="020B0600070205080204" pitchFamily="34" charset="-128"/>
                <a:sym typeface="Wingdings 2" panose="05020102010507070707" pitchFamily="18" charset="2"/>
              </a:rPr>
              <a:t>Eaten</a:t>
            </a:r>
            <a:r>
              <a:rPr lang="en-US" altLang="en-US">
                <a:ea typeface="ＭＳ Ｐゴシック" panose="020B0600070205080204" pitchFamily="34" charset="-128"/>
              </a:rPr>
              <a:t> = </a:t>
            </a:r>
            <a:r>
              <a:rPr lang="en-US" altLang="en-US">
                <a:ea typeface="ＭＳ Ｐゴシック" panose="020B0600070205080204" pitchFamily="34" charset="-128"/>
                <a:sym typeface="Wingdings 2" panose="05020102010507070707" pitchFamily="18" charset="2"/>
              </a:rPr>
              <a:t>20-40 minutes</a:t>
            </a:r>
            <a:endParaRPr lang="en-US" altLang="en-US">
              <a:ea typeface="ＭＳ Ｐゴシック" panose="020B0600070205080204" pitchFamily="34" charset="-128"/>
            </a:endParaRPr>
          </a:p>
          <a:p>
            <a:endParaRPr lang="en-GB" altLang="en-US">
              <a:ea typeface="ＭＳ Ｐゴシック" panose="020B0600070205080204" pitchFamily="34" charset="-128"/>
            </a:endParaRPr>
          </a:p>
          <a:p>
            <a:pPr>
              <a:spcBef>
                <a:spcPct val="50000"/>
              </a:spcBef>
            </a:pPr>
            <a:r>
              <a:rPr lang="en-GB" altLang="en-US" u="sng">
                <a:solidFill>
                  <a:schemeClr val="tx2"/>
                </a:solidFill>
                <a:ea typeface="ＭＳ Ｐゴシック" panose="020B0600070205080204" pitchFamily="34" charset="-128"/>
                <a:sym typeface="Wingdings 2" panose="05020102010507070707" pitchFamily="18" charset="2"/>
              </a:rPr>
              <a:t>LASTS</a:t>
            </a:r>
            <a:r>
              <a:rPr lang="en-US" altLang="en-US">
                <a:solidFill>
                  <a:schemeClr val="tx2"/>
                </a:solidFill>
                <a:ea typeface="ＭＳ Ｐゴシック" panose="020B0600070205080204" pitchFamily="34" charset="-128"/>
                <a:sym typeface="Wingdings 2" panose="05020102010507070707" pitchFamily="18" charset="2"/>
              </a:rPr>
              <a:t>	</a:t>
            </a:r>
            <a:endParaRPr lang="en-GB" altLang="en-US">
              <a:solidFill>
                <a:schemeClr val="tx2"/>
              </a:solidFill>
              <a:ea typeface="ＭＳ Ｐゴシック" panose="020B0600070205080204" pitchFamily="34" charset="-128"/>
              <a:sym typeface="Wingdings 2" panose="05020102010507070707" pitchFamily="18" charset="2"/>
            </a:endParaRPr>
          </a:p>
          <a:p>
            <a:pPr>
              <a:spcBef>
                <a:spcPct val="50000"/>
              </a:spcBef>
            </a:pPr>
            <a:r>
              <a:rPr lang="en-US" altLang="en-US">
                <a:solidFill>
                  <a:schemeClr val="tx2"/>
                </a:solidFill>
                <a:ea typeface="ＭＳ Ｐゴシック" panose="020B0600070205080204" pitchFamily="34" charset="-128"/>
                <a:sym typeface="Wingdings 2" panose="05020102010507070707" pitchFamily="18" charset="2"/>
              </a:rPr>
              <a:t>Up to 6 hours depending on THC level</a:t>
            </a:r>
            <a:r>
              <a:rPr lang="en-GB" altLang="en-US">
                <a:solidFill>
                  <a:schemeClr val="tx2"/>
                </a:solidFill>
                <a:ea typeface="ＭＳ Ｐゴシック" panose="020B0600070205080204" pitchFamily="34" charset="-128"/>
                <a:sym typeface="Wingdings 2" panose="05020102010507070707" pitchFamily="18" charset="2"/>
              </a:rPr>
              <a:t> </a:t>
            </a:r>
            <a:r>
              <a:rPr lang="en-US" altLang="en-US">
                <a:solidFill>
                  <a:schemeClr val="tx2"/>
                </a:solidFill>
                <a:ea typeface="ＭＳ Ｐゴシック" panose="020B0600070205080204" pitchFamily="34" charset="-128"/>
                <a:sym typeface="Wingdings 2" panose="05020102010507070707" pitchFamily="18" charset="2"/>
              </a:rPr>
              <a:t>and the amount smoked</a:t>
            </a:r>
          </a:p>
          <a:p>
            <a:endParaRPr lang="en-GB" altLang="en-US">
              <a:ea typeface="ＭＳ Ｐゴシック" panose="020B0600070205080204" pitchFamily="34" charset="-128"/>
            </a:endParaRPr>
          </a:p>
          <a:p>
            <a:endParaRPr lang="en-GB" altLang="en-US">
              <a:ea typeface="ＭＳ Ｐゴシック" panose="020B0600070205080204" pitchFamily="34" charset="-128"/>
            </a:endParaRPr>
          </a:p>
        </p:txBody>
      </p:sp>
      <p:sp>
        <p:nvSpPr>
          <p:cNvPr id="30724" name="Slide Number Placeholder 3">
            <a:extLst>
              <a:ext uri="{FF2B5EF4-FFF2-40B4-BE49-F238E27FC236}">
                <a16:creationId xmlns:a16="http://schemas.microsoft.com/office/drawing/2014/main" id="{03832102-A738-453A-BE03-C5C33B8A16D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470DD5D7-3369-4DEE-9F0E-4427BE125E53}" type="slidenum">
              <a:rPr lang="en-GB" altLang="en-US" smtClean="0"/>
              <a:pPr>
                <a:spcBef>
                  <a:spcPct val="0"/>
                </a:spcBef>
              </a:pPr>
              <a:t>45</a:t>
            </a:fld>
            <a:endParaRPr lang="en-GB" altLang="en-US"/>
          </a:p>
        </p:txBody>
      </p:sp>
    </p:spTree>
    <p:extLst>
      <p:ext uri="{BB962C8B-B14F-4D97-AF65-F5344CB8AC3E}">
        <p14:creationId xmlns:p14="http://schemas.microsoft.com/office/powerpoint/2010/main" val="231305526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If you're young, anabolic steroids can mess up how your body develops, stopping you from growing properly.</a:t>
            </a:r>
          </a:p>
          <a:p>
            <a:r>
              <a:rPr lang="en-GB" sz="1200" b="0" i="0" u="none" strike="noStrike" kern="1200" dirty="0">
                <a:solidFill>
                  <a:schemeClr val="tx1"/>
                </a:solidFill>
                <a:effectLst/>
                <a:latin typeface="+mn-lt"/>
                <a:ea typeface="+mn-ea"/>
                <a:cs typeface="+mn-cs"/>
              </a:rPr>
              <a:t>If you're male, regular use can lead to erection problems, growing of breasts, becoming sterile, loss of hair and development of acne. It can also make your testicles shrink.</a:t>
            </a:r>
          </a:p>
          <a:p>
            <a:r>
              <a:rPr lang="en-GB" sz="1200" b="0" i="0" u="none" strike="noStrike" kern="1200" dirty="0">
                <a:solidFill>
                  <a:schemeClr val="tx1"/>
                </a:solidFill>
                <a:effectLst/>
                <a:latin typeface="+mn-lt"/>
                <a:ea typeface="+mn-ea"/>
                <a:cs typeface="+mn-cs"/>
              </a:rPr>
              <a:t>If you're female, you can develop more masculine characteristics – with extra facial hair, loss of hair on the head, a deeper voice, shrinking breasts, and an enlarged clitoris; as well as risking acne, an increased risk of menstrual problems and changes in sex drive.</a:t>
            </a:r>
          </a:p>
          <a:p>
            <a:r>
              <a:rPr lang="en-GB" sz="1200" b="0" i="0" u="none" strike="noStrike" kern="1200" dirty="0">
                <a:solidFill>
                  <a:schemeClr val="tx1"/>
                </a:solidFill>
                <a:effectLst/>
                <a:latin typeface="+mn-lt"/>
                <a:ea typeface="+mn-ea"/>
                <a:cs typeface="+mn-cs"/>
              </a:rPr>
              <a:t>Steroids can also give you high blood pressure and increase your risk of illness and death due to liver failure, stroke or heart attack.</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46</a:t>
            </a:fld>
            <a:endParaRPr lang="en-GB"/>
          </a:p>
        </p:txBody>
      </p:sp>
    </p:spTree>
    <p:extLst>
      <p:ext uri="{BB962C8B-B14F-4D97-AF65-F5344CB8AC3E}">
        <p14:creationId xmlns:p14="http://schemas.microsoft.com/office/powerpoint/2010/main" val="14200903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64F3E791-A834-486B-A44F-7B27DEBAA4A8}"/>
              </a:ext>
            </a:extLst>
          </p:cNvPr>
          <p:cNvSpPr>
            <a:spLocks noGrp="1" noRot="1" noChangeAspect="1" noChangeArrowheads="1" noTextEdit="1"/>
          </p:cNvSpPr>
          <p:nvPr>
            <p:ph type="sldImg"/>
          </p:nvPr>
        </p:nvSpPr>
        <p:spPr>
          <a:ln/>
        </p:spPr>
      </p:sp>
      <p:sp>
        <p:nvSpPr>
          <p:cNvPr id="12291" name="Notes Placeholder 2">
            <a:extLst>
              <a:ext uri="{FF2B5EF4-FFF2-40B4-BE49-F238E27FC236}">
                <a16:creationId xmlns:a16="http://schemas.microsoft.com/office/drawing/2014/main" id="{0B2A0EF5-18E4-4690-81E9-7428CF0F7DC8}"/>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ea typeface="ＭＳ Ｐゴシック" panose="020B0600070205080204" pitchFamily="34" charset="-128"/>
            </a:endParaRPr>
          </a:p>
        </p:txBody>
      </p:sp>
      <p:sp>
        <p:nvSpPr>
          <p:cNvPr id="12292" name="Slide Number Placeholder 3">
            <a:extLst>
              <a:ext uri="{FF2B5EF4-FFF2-40B4-BE49-F238E27FC236}">
                <a16:creationId xmlns:a16="http://schemas.microsoft.com/office/drawing/2014/main" id="{5ED3B6EA-027D-467E-8522-57C8738A77FD}"/>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3084992-9094-4034-8E7B-05FB13AAB174}" type="slidenum">
              <a:rPr lang="en-GB" altLang="en-US" smtClean="0"/>
              <a:pPr>
                <a:spcBef>
                  <a:spcPct val="0"/>
                </a:spcBef>
              </a:pPr>
              <a:t>47</a:t>
            </a:fld>
            <a:endParaRPr lang="en-GB" altLang="en-US"/>
          </a:p>
        </p:txBody>
      </p:sp>
    </p:spTree>
    <p:extLst>
      <p:ext uri="{BB962C8B-B14F-4D97-AF65-F5344CB8AC3E}">
        <p14:creationId xmlns:p14="http://schemas.microsoft.com/office/powerpoint/2010/main" val="403916610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ea typeface="ＭＳ Ｐゴシック" panose="020B0600070205080204" pitchFamily="34" charset="-128"/>
              </a:rPr>
              <a:t>The Medicines Act 1968 controls the way medicines are made and supplied.  Many controlled drugs are available as medicinal products.  The Act divides them into prescription-only medicines (those which can only be supplied legally on a doctor’s prescription), pharmacy medicines (those which must be sold or supplied at a registered pharmacy and under the supervision of a pharmacist) and those on the general sales list, usually the least harmful, which may be sold in small quantities by supermarkets and other stores.</a:t>
            </a:r>
          </a:p>
          <a:p>
            <a:endParaRPr lang="en-US" altLang="en-US" dirty="0">
              <a:ea typeface="ＭＳ Ｐゴシック" panose="020B0600070205080204" pitchFamily="34" charset="-128"/>
            </a:endParaRPr>
          </a:p>
          <a:p>
            <a:r>
              <a:rPr lang="en-GB" sz="1200" b="0" i="0" kern="1200" dirty="0">
                <a:solidFill>
                  <a:schemeClr val="tx1"/>
                </a:solidFill>
                <a:effectLst/>
                <a:latin typeface="+mn-lt"/>
                <a:ea typeface="+mn-ea"/>
                <a:cs typeface="+mn-cs"/>
              </a:rPr>
              <a:t>Strict legal controls are needed for certain medicines. This is because they may cause serious problems like addiction and harm if they are not used properly. </a:t>
            </a:r>
          </a:p>
          <a:p>
            <a:r>
              <a:rPr lang="en-GB" sz="1200" b="0" i="0" kern="1200" dirty="0">
                <a:solidFill>
                  <a:schemeClr val="tx1"/>
                </a:solidFill>
                <a:effectLst/>
                <a:latin typeface="+mn-lt"/>
                <a:ea typeface="+mn-ea"/>
                <a:cs typeface="+mn-cs"/>
              </a:rPr>
              <a:t>Sometimes people will use these medicines illegally &amp;</a:t>
            </a:r>
            <a:r>
              <a:rPr lang="en-GB" sz="1200" b="0" i="0" kern="1200" baseline="0" dirty="0">
                <a:solidFill>
                  <a:schemeClr val="tx1"/>
                </a:solidFill>
                <a:effectLst/>
                <a:latin typeface="+mn-lt"/>
                <a:ea typeface="+mn-ea"/>
                <a:cs typeface="+mn-cs"/>
              </a:rPr>
              <a:t> for </a:t>
            </a:r>
            <a:r>
              <a:rPr lang="en-GB" sz="1200" b="0" i="0" kern="1200" dirty="0">
                <a:solidFill>
                  <a:schemeClr val="tx1"/>
                </a:solidFill>
                <a:effectLst/>
                <a:latin typeface="+mn-lt"/>
                <a:ea typeface="+mn-ea"/>
                <a:cs typeface="+mn-cs"/>
              </a:rPr>
              <a:t>drug misuse. So the safety measures are in place to protect</a:t>
            </a:r>
            <a:r>
              <a:rPr lang="en-GB" sz="1200" b="0" i="0" kern="1200" baseline="0" dirty="0">
                <a:solidFill>
                  <a:schemeClr val="tx1"/>
                </a:solidFill>
                <a:effectLst/>
                <a:latin typeface="+mn-lt"/>
                <a:ea typeface="+mn-ea"/>
                <a:cs typeface="+mn-cs"/>
              </a:rPr>
              <a:t> an </a:t>
            </a:r>
            <a:r>
              <a:rPr lang="en-GB" sz="1200" b="0" i="0" kern="1200" baseline="0" dirty="0" err="1">
                <a:solidFill>
                  <a:schemeClr val="tx1"/>
                </a:solidFill>
                <a:effectLst/>
                <a:latin typeface="+mn-lt"/>
                <a:ea typeface="+mn-ea"/>
                <a:cs typeface="+mn-cs"/>
              </a:rPr>
              <a:t>densure</a:t>
            </a:r>
            <a:r>
              <a:rPr lang="en-GB" sz="1200" b="0" i="0" kern="1200" dirty="0">
                <a:solidFill>
                  <a:schemeClr val="tx1"/>
                </a:solidFill>
                <a:effectLst/>
                <a:latin typeface="+mn-lt"/>
                <a:ea typeface="+mn-ea"/>
                <a:cs typeface="+mn-cs"/>
              </a:rPr>
              <a:t> they are prescribed, supplied, used and stored safely and legally. </a:t>
            </a:r>
          </a:p>
          <a:p>
            <a:r>
              <a:rPr lang="en-GB" sz="1200" b="0" i="0" kern="1200" dirty="0">
                <a:solidFill>
                  <a:schemeClr val="tx1"/>
                </a:solidFill>
                <a:effectLst/>
                <a:latin typeface="+mn-lt"/>
                <a:ea typeface="+mn-ea"/>
                <a:cs typeface="+mn-cs"/>
              </a:rPr>
              <a:t>Controlled medicines include some strong painkillers, such as morphine, and some tranquillisers and stimulants. Medicines that help with addiction, such as methadone, are also controlled.</a:t>
            </a:r>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48</a:t>
            </a:fld>
            <a:endParaRPr lang="en-GB"/>
          </a:p>
        </p:txBody>
      </p:sp>
    </p:spTree>
    <p:extLst>
      <p:ext uri="{BB962C8B-B14F-4D97-AF65-F5344CB8AC3E}">
        <p14:creationId xmlns:p14="http://schemas.microsoft.com/office/powerpoint/2010/main" val="95670116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Shipman working class family but did well in school passing 11+ nursed</a:t>
            </a:r>
            <a:r>
              <a:rPr lang="en-GB" baseline="0" dirty="0"/>
              <a:t> his mother at 17 yrs. who died but took an interest in how the doctors treated her.</a:t>
            </a:r>
            <a:endParaRPr lang="en-GB" dirty="0"/>
          </a:p>
          <a:p>
            <a:r>
              <a:rPr lang="en-GB" dirty="0"/>
              <a:t>Harold Shipman GP, the UK's worst serial killer, was jailed in January 2000 for killing 15 of his patients, but it is thought he murdered some 250 in total. The GP was given 15 life sentences for the murders, committed by administering fatal doses of diamorphine.</a:t>
            </a:r>
          </a:p>
          <a:p>
            <a:r>
              <a:rPr lang="en-GB" dirty="0"/>
              <a:t>However, in January 2004 Shipman was found hanging in his cell in Wakefield Prison. Called</a:t>
            </a:r>
            <a:r>
              <a:rPr lang="en-GB" baseline="0" dirty="0"/>
              <a:t> the angel of death</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exhumation of Ms Grundy's body by coroners in August, Shipman's fate was sealed.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Diamorphine - s</a:t>
            </a:r>
            <a:r>
              <a:rPr lang="en-GB" sz="1200" b="0" i="0" kern="1200" dirty="0">
                <a:solidFill>
                  <a:schemeClr val="tx1"/>
                </a:solidFill>
                <a:effectLst/>
                <a:latin typeface="+mn-lt"/>
                <a:ea typeface="+mn-ea"/>
                <a:cs typeface="+mn-cs"/>
              </a:rPr>
              <a:t>trong opiate painkillers are only available on prescription and most are controlled under of the Misuse of Drugs Act and are classified as Class A or B drugs. So unless an opiate painkiller has been prescribed to you it’s illegal to have, it’s also illegal to give away or sell opiate painkillers.</a:t>
            </a:r>
            <a:endParaRPr lang="en-GB" dirty="0"/>
          </a:p>
          <a:p>
            <a:endParaRPr lang="en-GB" dirty="0"/>
          </a:p>
          <a:p>
            <a:r>
              <a:rPr lang="en-GB" dirty="0">
                <a:hlinkClick r:id="rId3"/>
              </a:rPr>
              <a:t>https://www.independent.co.uk/news/uk/crime/harold-shipman-doctor-death-serial-killer-gp-mass-murderer-hyde-manchester-itv-documentary-a8323176.html</a:t>
            </a:r>
            <a:endParaRPr lang="en-GB" dirty="0"/>
          </a:p>
          <a:p>
            <a:r>
              <a:rPr lang="en-GB" dirty="0">
                <a:hlinkClick r:id="rId4"/>
              </a:rPr>
              <a:t>http://news.bbc.co.uk/1/hi/uk/4211985.stm</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49</a:t>
            </a:fld>
            <a:endParaRPr lang="en-GB"/>
          </a:p>
        </p:txBody>
      </p:sp>
    </p:spTree>
    <p:extLst>
      <p:ext uri="{BB962C8B-B14F-4D97-AF65-F5344CB8AC3E}">
        <p14:creationId xmlns:p14="http://schemas.microsoft.com/office/powerpoint/2010/main" val="60591819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It’s against the law for anyone under 18 to buy alcohol in a pub, off-licence or supermarket or online.</a:t>
            </a:r>
            <a:r>
              <a:rPr lang="en-GB" sz="1200" b="0" i="0" kern="1200" baseline="0" dirty="0">
                <a:solidFill>
                  <a:schemeClr val="tx1"/>
                </a:solidFill>
                <a:effectLst/>
                <a:latin typeface="+mn-lt"/>
                <a:ea typeface="+mn-ea"/>
                <a:cs typeface="+mn-cs"/>
              </a:rPr>
              <a:t> Challenge 21 checking system.</a:t>
            </a:r>
          </a:p>
          <a:p>
            <a:r>
              <a:rPr lang="en-GB" sz="1200" b="0" i="0" kern="1200" dirty="0">
                <a:solidFill>
                  <a:schemeClr val="tx1"/>
                </a:solidFill>
                <a:effectLst/>
                <a:latin typeface="+mn-lt"/>
                <a:ea typeface="+mn-ea"/>
                <a:cs typeface="+mn-cs"/>
              </a:rPr>
              <a:t>Children aged under 16 must be accompanied by an adult in a pub or bar.</a:t>
            </a:r>
          </a:p>
          <a:p>
            <a:r>
              <a:rPr lang="en-GB" sz="1200" b="0" i="0" kern="1200" dirty="0">
                <a:solidFill>
                  <a:schemeClr val="tx1"/>
                </a:solidFill>
                <a:effectLst/>
                <a:latin typeface="+mn-lt"/>
                <a:ea typeface="+mn-ea"/>
                <a:cs typeface="+mn-cs"/>
              </a:rPr>
              <a:t>The police have the power to stop a person and confiscate alcohol in a public place if they reasonably suspect the person to be aged under 18. Young people under 18 who persistently drink or are found possessing alcohol in public places may be prosecuted.</a:t>
            </a:r>
          </a:p>
          <a:p>
            <a:r>
              <a:rPr lang="en-GB" sz="1200" b="0" i="0" kern="1200" dirty="0">
                <a:solidFill>
                  <a:schemeClr val="tx1"/>
                </a:solidFill>
                <a:effectLst/>
                <a:latin typeface="+mn-lt"/>
                <a:ea typeface="+mn-ea"/>
                <a:cs typeface="+mn-cs"/>
              </a:rPr>
              <a:t>It’s illegal to give an alcoholic drink to a child under 5 except in certain circumstances (such as under medical supervision).</a:t>
            </a:r>
          </a:p>
          <a:p>
            <a:r>
              <a:rPr lang="en-GB" sz="1200" b="0" i="0" kern="1200" dirty="0">
                <a:solidFill>
                  <a:schemeClr val="tx1"/>
                </a:solidFill>
                <a:effectLst/>
                <a:latin typeface="+mn-lt"/>
                <a:ea typeface="+mn-ea"/>
                <a:cs typeface="+mn-cs"/>
              </a:rPr>
              <a:t>It’s illegal for an adult to buy alcohol for someone aged under 18, except where that person buys beer, wine or cider for someone aged 16 or 17 to be drunk with a table meal while accompanied by a person over 18.</a:t>
            </a:r>
          </a:p>
          <a:p>
            <a:r>
              <a:rPr lang="en-GB" sz="1200" b="0" i="0" kern="1200" dirty="0">
                <a:solidFill>
                  <a:schemeClr val="tx1"/>
                </a:solidFill>
                <a:effectLst/>
                <a:latin typeface="+mn-lt"/>
                <a:ea typeface="+mn-ea"/>
                <a:cs typeface="+mn-cs"/>
              </a:rPr>
              <a:t>It’s illegal to drive with more than 80 milligrams per 100 millilitres of blood in your system.</a:t>
            </a:r>
          </a:p>
          <a:p>
            <a:endParaRPr lang="en-GB" sz="1200" b="0" i="0" kern="1200" dirty="0">
              <a:solidFill>
                <a:schemeClr val="tx1"/>
              </a:solidFill>
              <a:effectLst/>
              <a:latin typeface="+mn-lt"/>
              <a:ea typeface="+mn-ea"/>
              <a:cs typeface="+mn-cs"/>
            </a:endParaRPr>
          </a:p>
          <a:p>
            <a:r>
              <a:rPr lang="en-GB" dirty="0">
                <a:hlinkClick r:id="rId3"/>
              </a:rPr>
              <a:t>https://www.nationalgeographic.com/magazine/2017/02/alcohol-discovery-addiction-booze-human-culture/</a:t>
            </a:r>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50</a:t>
            </a:fld>
            <a:endParaRPr lang="en-GB"/>
          </a:p>
        </p:txBody>
      </p:sp>
    </p:spTree>
    <p:extLst>
      <p:ext uri="{BB962C8B-B14F-4D97-AF65-F5344CB8AC3E}">
        <p14:creationId xmlns:p14="http://schemas.microsoft.com/office/powerpoint/2010/main" val="184293970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https://alcoholchange.org.uk/alcohol-facts/fact-sheets/alcohol-statistics</a:t>
            </a:r>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51</a:t>
            </a:fld>
            <a:endParaRPr lang="en-GB"/>
          </a:p>
        </p:txBody>
      </p:sp>
    </p:spTree>
    <p:extLst>
      <p:ext uri="{BB962C8B-B14F-4D97-AF65-F5344CB8AC3E}">
        <p14:creationId xmlns:p14="http://schemas.microsoft.com/office/powerpoint/2010/main" val="269712954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https://digital.nhs.uk/data-and-information/publications/statistical/health-survey-for-england/2021/part-3-drinking-alcohol#:~:text=In%202021%2C%2079%25%20of%20participants,%25%20and%2076%25%20respectively).</a:t>
            </a:r>
          </a:p>
        </p:txBody>
      </p:sp>
      <p:sp>
        <p:nvSpPr>
          <p:cNvPr id="4" name="Slide Number Placeholder 3"/>
          <p:cNvSpPr>
            <a:spLocks noGrp="1"/>
          </p:cNvSpPr>
          <p:nvPr>
            <p:ph type="sldNum" sz="quarter" idx="5"/>
          </p:nvPr>
        </p:nvSpPr>
        <p:spPr/>
        <p:txBody>
          <a:bodyPr/>
          <a:lstStyle/>
          <a:p>
            <a:fld id="{27CC1F6D-B616-4E38-A741-59B516EC249A}" type="slidenum">
              <a:rPr lang="en-GB" smtClean="0"/>
              <a:t>52</a:t>
            </a:fld>
            <a:endParaRPr lang="en-GB"/>
          </a:p>
        </p:txBody>
      </p:sp>
    </p:spTree>
    <p:extLst>
      <p:ext uri="{BB962C8B-B14F-4D97-AF65-F5344CB8AC3E}">
        <p14:creationId xmlns:p14="http://schemas.microsoft.com/office/powerpoint/2010/main" val="85275097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https://www.gov.uk/government/statistics/substance-misuse-treatment-for-adults-statistics-2021-to-2022/adult-substance-misuse-treatment-statistics-2021-to-2022-report#treatment-outcomes</a:t>
            </a:r>
          </a:p>
          <a:p>
            <a:endParaRPr lang="en-GB" dirty="0"/>
          </a:p>
          <a:p>
            <a:r>
              <a:rPr lang="en-GB" dirty="0"/>
              <a:t>https://alcoholchange.org.uk/alcohol-facts/fact-sheets/alcohol-statistics#:~:text=in%20the%20UK.-,Alcohol%20in%20the%20UK,Only%2018%25%20are%20receiving%20treatment.</a:t>
            </a:r>
          </a:p>
        </p:txBody>
      </p:sp>
      <p:sp>
        <p:nvSpPr>
          <p:cNvPr id="4" name="Slide Number Placeholder 3"/>
          <p:cNvSpPr>
            <a:spLocks noGrp="1"/>
          </p:cNvSpPr>
          <p:nvPr>
            <p:ph type="sldNum" sz="quarter" idx="10"/>
          </p:nvPr>
        </p:nvSpPr>
        <p:spPr/>
        <p:txBody>
          <a:bodyPr/>
          <a:lstStyle/>
          <a:p>
            <a:fld id="{27CC1F6D-B616-4E38-A741-59B516EC249A}" type="slidenum">
              <a:rPr lang="en-GB" smtClean="0"/>
              <a:t>53</a:t>
            </a:fld>
            <a:endParaRPr lang="en-GB"/>
          </a:p>
        </p:txBody>
      </p:sp>
    </p:spTree>
    <p:extLst>
      <p:ext uri="{BB962C8B-B14F-4D97-AF65-F5344CB8AC3E}">
        <p14:creationId xmlns:p14="http://schemas.microsoft.com/office/powerpoint/2010/main" val="965085341"/>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https://www.statista.com/statistics/491080/alcoholic-drinks-united-kingdom-uk-market-value/</a:t>
            </a:r>
            <a:endParaRPr lang="en-GB" dirty="0"/>
          </a:p>
          <a:p>
            <a:endParaRPr lang="en-GB" dirty="0"/>
          </a:p>
          <a:p>
            <a:r>
              <a:rPr lang="en-GB" dirty="0"/>
              <a:t>https://www.great.gov.uk/international/content/investment/sectors/food-and-drink/</a:t>
            </a:r>
          </a:p>
        </p:txBody>
      </p:sp>
      <p:sp>
        <p:nvSpPr>
          <p:cNvPr id="4" name="Slide Number Placeholder 3"/>
          <p:cNvSpPr>
            <a:spLocks noGrp="1"/>
          </p:cNvSpPr>
          <p:nvPr>
            <p:ph type="sldNum" sz="quarter" idx="10"/>
          </p:nvPr>
        </p:nvSpPr>
        <p:spPr/>
        <p:txBody>
          <a:bodyPr/>
          <a:lstStyle/>
          <a:p>
            <a:fld id="{27CC1F6D-B616-4E38-A741-59B516EC249A}" type="slidenum">
              <a:rPr lang="en-GB" smtClean="0"/>
              <a:t>54</a:t>
            </a:fld>
            <a:endParaRPr lang="en-GB"/>
          </a:p>
        </p:txBody>
      </p:sp>
    </p:spTree>
    <p:extLst>
      <p:ext uri="{BB962C8B-B14F-4D97-AF65-F5344CB8AC3E}">
        <p14:creationId xmlns:p14="http://schemas.microsoft.com/office/powerpoint/2010/main" val="93893370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55</a:t>
            </a:fld>
            <a:endParaRPr lang="en-GB"/>
          </a:p>
        </p:txBody>
      </p:sp>
    </p:spTree>
    <p:extLst>
      <p:ext uri="{BB962C8B-B14F-4D97-AF65-F5344CB8AC3E}">
        <p14:creationId xmlns:p14="http://schemas.microsoft.com/office/powerpoint/2010/main" val="402701034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i.e</a:t>
            </a:r>
            <a:r>
              <a:rPr lang="en-GB" dirty="0"/>
              <a:t> foil in pocket – knew it was there.</a:t>
            </a:r>
          </a:p>
          <a:p>
            <a:r>
              <a:rPr lang="en-GB" dirty="0"/>
              <a:t>Knew there was power in the foil</a:t>
            </a:r>
          </a:p>
          <a:p>
            <a:r>
              <a:rPr lang="en-GB" dirty="0"/>
              <a:t>Knew it was heron</a:t>
            </a:r>
          </a:p>
          <a:p>
            <a:r>
              <a:rPr lang="en-GB" dirty="0"/>
              <a:t>Didn’t have an legal right to carry substance. </a:t>
            </a:r>
          </a:p>
          <a:p>
            <a:endParaRPr lang="en-GB" dirty="0"/>
          </a:p>
        </p:txBody>
      </p:sp>
      <p:sp>
        <p:nvSpPr>
          <p:cNvPr id="4" name="Slide Number Placeholder 3"/>
          <p:cNvSpPr>
            <a:spLocks noGrp="1"/>
          </p:cNvSpPr>
          <p:nvPr>
            <p:ph type="sldNum" sz="quarter" idx="5"/>
          </p:nvPr>
        </p:nvSpPr>
        <p:spPr/>
        <p:txBody>
          <a:bodyPr/>
          <a:lstStyle/>
          <a:p>
            <a:fld id="{27CC1F6D-B616-4E38-A741-59B516EC249A}" type="slidenum">
              <a:rPr lang="en-GB" smtClean="0"/>
              <a:t>56</a:t>
            </a:fld>
            <a:endParaRPr lang="en-GB"/>
          </a:p>
        </p:txBody>
      </p:sp>
    </p:spTree>
    <p:extLst>
      <p:ext uri="{BB962C8B-B14F-4D97-AF65-F5344CB8AC3E}">
        <p14:creationId xmlns:p14="http://schemas.microsoft.com/office/powerpoint/2010/main" val="2669259099"/>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200" dirty="0">
                <a:ea typeface="ＭＳ Ｐゴシック" panose="020B0600070205080204" pitchFamily="34" charset="-128"/>
              </a:rPr>
              <a:t>Proving that a person had possession of the substance could be established in many ways such as by admission and handing it to you</a:t>
            </a:r>
          </a:p>
          <a:p>
            <a:r>
              <a:rPr lang="en-GB" altLang="en-US" sz="1200" dirty="0">
                <a:ea typeface="ＭＳ Ｐゴシック" panose="020B0600070205080204" pitchFamily="34" charset="-128"/>
              </a:rPr>
              <a:t>By finding it in a search of clothing or possessions, or by questioning and observation.</a:t>
            </a:r>
          </a:p>
          <a:p>
            <a:r>
              <a:rPr lang="en-GB" altLang="en-US" sz="1200" dirty="0">
                <a:ea typeface="ＭＳ Ｐゴシック" panose="020B0600070205080204" pitchFamily="34" charset="-128"/>
              </a:rPr>
              <a:t>Evasive answers to questions, carrying tablets loose in a pocket or in a twist of paper will all help you to draw an inference that the person is not in </a:t>
            </a:r>
            <a:r>
              <a:rPr lang="en-GB" altLang="en-US" sz="1200" u="sng" dirty="0">
                <a:ea typeface="ＭＳ Ｐゴシック" panose="020B0600070205080204" pitchFamily="34" charset="-128"/>
              </a:rPr>
              <a:t>lawfu</a:t>
            </a:r>
            <a:r>
              <a:rPr lang="en-GB" altLang="en-US" sz="1200" dirty="0">
                <a:ea typeface="ＭＳ Ｐゴシック" panose="020B0600070205080204" pitchFamily="34" charset="-128"/>
              </a:rPr>
              <a:t>l possession.</a:t>
            </a:r>
          </a:p>
          <a:p>
            <a:endParaRPr lang="en-GB" altLang="en-US" sz="1200" dirty="0">
              <a:ea typeface="ＭＳ Ｐゴシック" panose="020B0600070205080204" pitchFamily="34" charset="-128"/>
            </a:endParaRPr>
          </a:p>
          <a:p>
            <a:r>
              <a:rPr lang="en-GB" altLang="en-US" sz="1200" dirty="0">
                <a:ea typeface="ＭＳ Ｐゴシック" panose="020B0600070205080204" pitchFamily="34" charset="-128"/>
              </a:rPr>
              <a:t>Where a person possesses a container that contains controlled drugs and knows that there is something in that container, the defendant is taken to be in possession of the contents of the container.</a:t>
            </a:r>
          </a:p>
          <a:p>
            <a:endParaRPr lang="en-GB" dirty="0"/>
          </a:p>
        </p:txBody>
      </p:sp>
      <p:sp>
        <p:nvSpPr>
          <p:cNvPr id="4" name="Slide Number Placeholder 3"/>
          <p:cNvSpPr>
            <a:spLocks noGrp="1"/>
          </p:cNvSpPr>
          <p:nvPr>
            <p:ph type="sldNum" sz="quarter" idx="10"/>
          </p:nvPr>
        </p:nvSpPr>
        <p:spPr/>
        <p:txBody>
          <a:bodyPr/>
          <a:lstStyle/>
          <a:p>
            <a:fld id="{27CC1F6D-B616-4E38-A741-59B516EC249A}" type="slidenum">
              <a:rPr lang="en-GB" smtClean="0"/>
              <a:t>57</a:t>
            </a:fld>
            <a:endParaRPr lang="en-GB"/>
          </a:p>
        </p:txBody>
      </p:sp>
    </p:spTree>
    <p:extLst>
      <p:ext uri="{BB962C8B-B14F-4D97-AF65-F5344CB8AC3E}">
        <p14:creationId xmlns:p14="http://schemas.microsoft.com/office/powerpoint/2010/main" val="209009166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ChangeArrowheads="1" noTextEdit="1"/>
          </p:cNvSpPr>
          <p:nvPr>
            <p:ph type="sldImg"/>
          </p:nvPr>
        </p:nvSpPr>
        <p:spPr>
          <a:ln/>
        </p:spPr>
      </p:sp>
      <p:sp>
        <p:nvSpPr>
          <p:cNvPr id="532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sz="1400" dirty="0">
                <a:ea typeface="ＭＳ Ｐゴシック" panose="020B0600070205080204" pitchFamily="34" charset="-128"/>
              </a:rPr>
              <a:t>The only way to prove a substance is a controlled drug is when a forensic scientist says so after it has been analysed in a laboratory.</a:t>
            </a:r>
          </a:p>
          <a:p>
            <a:pPr eaLnBrk="1" hangingPunct="1"/>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It is important that student officers know that they should </a:t>
            </a:r>
            <a:r>
              <a:rPr lang="en-GB" altLang="en-US" sz="1400" b="1" dirty="0">
                <a:ea typeface="ＭＳ Ｐゴシック" panose="020B0600070205080204" pitchFamily="34" charset="-128"/>
              </a:rPr>
              <a:t>never</a:t>
            </a:r>
            <a:r>
              <a:rPr lang="en-GB" altLang="en-US" sz="1400" dirty="0">
                <a:ea typeface="ＭＳ Ｐゴシック" panose="020B0600070205080204" pitchFamily="34" charset="-128"/>
              </a:rPr>
              <a:t> try to make their own identification by tasting a suspect substance; it is of no evidential value and is extremely dangerous.</a:t>
            </a:r>
          </a:p>
          <a:p>
            <a:pPr eaLnBrk="1" hangingPunct="1"/>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Provided a drug is involved , it is not necessary to prove which controlled drug it was in order to obtain a conviction.</a:t>
            </a:r>
          </a:p>
          <a:p>
            <a:pPr eaLnBrk="1" hangingPunct="1"/>
            <a:r>
              <a:rPr lang="en-GB" altLang="en-US" sz="1400" dirty="0">
                <a:ea typeface="ＭＳ Ｐゴシック" panose="020B0600070205080204" pitchFamily="34" charset="-128"/>
              </a:rPr>
              <a:t> </a:t>
            </a:r>
          </a:p>
          <a:p>
            <a:pPr eaLnBrk="1" hangingPunct="1"/>
            <a:r>
              <a:rPr lang="en-GB" altLang="en-US" sz="1400" dirty="0">
                <a:ea typeface="ＭＳ Ｐゴシック" panose="020B0600070205080204" pitchFamily="34" charset="-128"/>
              </a:rPr>
              <a:t>For example a dealer thought he was dealing in amphetamine when he was actually dealing in cocaine. </a:t>
            </a:r>
            <a:r>
              <a:rPr lang="en-GB" sz="1400" dirty="0"/>
              <a:t>claimed he didn’t realise he had cocaine (thought it was amphetamine) – but this made no difference</a:t>
            </a:r>
            <a:endParaRPr lang="en-GB" altLang="en-US" sz="1400" dirty="0">
              <a:ea typeface="ＭＳ Ｐゴシック" panose="020B0600070205080204" pitchFamily="34" charset="-128"/>
            </a:endParaRPr>
          </a:p>
          <a:p>
            <a:pPr eaLnBrk="1" hangingPunct="1"/>
            <a:r>
              <a:rPr lang="en-GB" altLang="en-US" sz="1400" dirty="0">
                <a:ea typeface="ＭＳ Ｐゴシック" panose="020B0600070205080204" pitchFamily="34" charset="-128"/>
              </a:rPr>
              <a:t>The defendant appealed against conviction that he had no intention to supply cocaine. </a:t>
            </a:r>
          </a:p>
          <a:p>
            <a:pPr eaLnBrk="1" hangingPunct="1"/>
            <a:r>
              <a:rPr lang="en-GB" altLang="en-US" sz="1400" dirty="0">
                <a:ea typeface="ＭＳ Ｐゴシック" panose="020B0600070205080204" pitchFamily="34" charset="-128"/>
              </a:rPr>
              <a:t>The appeal was dismissed as the type of drug did not matter (R v Leeson 1999)</a:t>
            </a:r>
          </a:p>
          <a:p>
            <a:endParaRPr lang="en-GB" altLang="en-US" sz="1400" dirty="0">
              <a:ea typeface="ＭＳ Ｐゴシック" panose="020B0600070205080204" pitchFamily="34" charset="-128"/>
            </a:endParaRPr>
          </a:p>
        </p:txBody>
      </p:sp>
      <p:sp>
        <p:nvSpPr>
          <p:cNvPr id="532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47713" indent="-287338">
              <a:spcBef>
                <a:spcPct val="30000"/>
              </a:spcBef>
              <a:defRPr sz="1200">
                <a:solidFill>
                  <a:schemeClr val="tx1"/>
                </a:solidFill>
                <a:latin typeface="Arial" panose="020B0604020202020204" pitchFamily="34" charset="0"/>
                <a:ea typeface="ＭＳ Ｐゴシック" panose="020B0600070205080204" pitchFamily="34" charset="-128"/>
              </a:defRPr>
            </a:lvl2pPr>
            <a:lvl3pPr marL="1150938" indent="-230188">
              <a:spcBef>
                <a:spcPct val="30000"/>
              </a:spcBef>
              <a:defRPr sz="1200">
                <a:solidFill>
                  <a:schemeClr val="tx1"/>
                </a:solidFill>
                <a:latin typeface="Arial" panose="020B0604020202020204" pitchFamily="34" charset="0"/>
                <a:ea typeface="ＭＳ Ｐゴシック" panose="020B0600070205080204" pitchFamily="34" charset="-128"/>
              </a:defRPr>
            </a:lvl3pPr>
            <a:lvl4pPr marL="1611313" indent="-230188">
              <a:spcBef>
                <a:spcPct val="30000"/>
              </a:spcBef>
              <a:defRPr sz="1200">
                <a:solidFill>
                  <a:schemeClr val="tx1"/>
                </a:solidFill>
                <a:latin typeface="Arial" panose="020B0604020202020204" pitchFamily="34" charset="0"/>
                <a:ea typeface="ＭＳ Ｐゴシック" panose="020B0600070205080204" pitchFamily="34" charset="-128"/>
              </a:defRPr>
            </a:lvl4pPr>
            <a:lvl5pPr marL="2071688" indent="-230188">
              <a:spcBef>
                <a:spcPct val="30000"/>
              </a:spcBef>
              <a:defRPr sz="1200">
                <a:solidFill>
                  <a:schemeClr val="tx1"/>
                </a:solidFill>
                <a:latin typeface="Arial" panose="020B0604020202020204" pitchFamily="34" charset="0"/>
                <a:ea typeface="ＭＳ Ｐゴシック" panose="020B0600070205080204" pitchFamily="34" charset="-128"/>
              </a:defRPr>
            </a:lvl5pPr>
            <a:lvl6pPr marL="25288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860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432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00488" indent="-230188"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C0AE8A16-BBA5-43E1-A019-52AC962E3545}" type="slidenum">
              <a:rPr lang="en-GB" altLang="en-US" smtClean="0"/>
              <a:pPr>
                <a:spcBef>
                  <a:spcPct val="0"/>
                </a:spcBef>
              </a:pPr>
              <a:t>58</a:t>
            </a:fld>
            <a:endParaRPr lang="en-GB" altLang="en-US"/>
          </a:p>
        </p:txBody>
      </p:sp>
    </p:spTree>
    <p:extLst>
      <p:ext uri="{BB962C8B-B14F-4D97-AF65-F5344CB8AC3E}">
        <p14:creationId xmlns:p14="http://schemas.microsoft.com/office/powerpoint/2010/main" val="1674267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71C73-3013-4FC5-9EB7-E994D5F6548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969B84-CF92-49F6-8A89-F76D6504E68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9BD4F-819B-49A5-8227-83BC55CA87A4}"/>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1CA700DD-A34C-4BA1-913A-1856591453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692430-127C-48D0-8894-A5FB3D382BB7}"/>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6083994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108CC-BE18-48FC-866A-DB60415FC8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FD8097-786C-4AF5-8A5F-EA7FE74E679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E3D375-3B83-4D55-BAEE-CD2AAE6367EC}"/>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E56296CD-4165-4843-B29B-C409206C90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425E2D-206F-4C01-8691-B05DC748F0C9}"/>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9601916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42F20B-8F2D-4D97-B376-F140473801E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9ACD7DC-0F8D-434B-B139-6BC070B956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4AE6336-CAA1-4BAC-8EEC-9651CD418414}"/>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73E35E0C-6A1A-4B70-85C2-767EF80DFA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3F530D-4A1E-4CD8-89DF-36149B938C42}"/>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855500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C9190-2EFE-418F-BF19-0325DC66CCD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F73508-122B-4778-9305-F5F9C98955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A29790A-EF33-4630-8237-23F3E915EB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E61FE07-C6DF-4C89-9C76-57F451C28733}"/>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6" name="Footer Placeholder 5">
            <a:extLst>
              <a:ext uri="{FF2B5EF4-FFF2-40B4-BE49-F238E27FC236}">
                <a16:creationId xmlns:a16="http://schemas.microsoft.com/office/drawing/2014/main" id="{6EEDAA3C-39B0-4E13-8D9B-5F597F6C3E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06DC4-A16F-4AA7-B632-F989A76B23CB}"/>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1065415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16B1B-B06B-4C41-BF99-A36502AF490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59AA4C-AFD4-4F18-B007-CF793A80A44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36EB9A-6066-43A8-87C6-439D7FE015E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DBEDB3-7B21-46CA-ACF1-2F9830E14A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C0D75-AE92-447A-BEA5-41AA89EA89B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2BA6233-D9FC-49BA-9959-2916813930A9}"/>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8" name="Footer Placeholder 7">
            <a:extLst>
              <a:ext uri="{FF2B5EF4-FFF2-40B4-BE49-F238E27FC236}">
                <a16:creationId xmlns:a16="http://schemas.microsoft.com/office/drawing/2014/main" id="{FC53D705-5FF6-41BB-AB36-B2C9A53ED19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9303B32-80E1-44A6-ACD3-B2E5C19A116C}"/>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897508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E7FA9-A9CC-4C53-94A7-0467C182E6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B5BBCA-B618-4B29-B1AC-44091713997C}"/>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4" name="Footer Placeholder 3">
            <a:extLst>
              <a:ext uri="{FF2B5EF4-FFF2-40B4-BE49-F238E27FC236}">
                <a16:creationId xmlns:a16="http://schemas.microsoft.com/office/drawing/2014/main" id="{E51431DF-49D7-4330-A6E2-34963D31741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F726B53-DB26-450C-A239-E74B12488DC6}"/>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2663445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E6A7FE2-E4D0-408F-891B-86B9845E55AE}"/>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3" name="Footer Placeholder 2">
            <a:extLst>
              <a:ext uri="{FF2B5EF4-FFF2-40B4-BE49-F238E27FC236}">
                <a16:creationId xmlns:a16="http://schemas.microsoft.com/office/drawing/2014/main" id="{EC0DA296-511C-4EF2-B79B-BCA1E1D1507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BFD4E5D-3DC0-4871-98F5-98964E0E0D83}"/>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362125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E7A09-DE69-4067-B4FC-079A624D29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E996D0F-E612-42AA-A6AD-498CDFBD74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F5F4A5-E68E-420E-A6CA-0D1C1D0840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053012-7A31-42E9-8577-78AA7CD58293}"/>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6" name="Footer Placeholder 5">
            <a:extLst>
              <a:ext uri="{FF2B5EF4-FFF2-40B4-BE49-F238E27FC236}">
                <a16:creationId xmlns:a16="http://schemas.microsoft.com/office/drawing/2014/main" id="{CCD436F0-72FC-473D-9047-0BA1B10647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8496D-AAC8-4524-B3EC-1974CDC0F4B5}"/>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2847434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3D543-66AD-40F4-BB8A-6C46E3B48F8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F9F0DD-32D1-4426-B3F8-3D51361A2FC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DCEC183-9BA9-41BF-9E96-EA9BF8E044B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E0901D-1C0A-4784-A88E-F948983D4A2E}"/>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6" name="Footer Placeholder 5">
            <a:extLst>
              <a:ext uri="{FF2B5EF4-FFF2-40B4-BE49-F238E27FC236}">
                <a16:creationId xmlns:a16="http://schemas.microsoft.com/office/drawing/2014/main" id="{4213679B-BEF6-482F-8259-8871F2057FA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7883F5-D624-4730-A50D-17C8D4586E61}"/>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13164351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0801E-D935-4D82-AA4E-8D0BC4CCAE3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88EFB4-0FDD-4273-83C2-AE3793A395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04AAD-1EE5-409D-89E3-13BF9532F16B}"/>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11F0951A-4288-4D76-A80F-E39A8958E4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F1EB91-6579-4860-A817-F3E69885C97A}"/>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660604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7D3D9F-39F1-4D5C-AB12-903C059125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F680DF3-5F64-4C5C-9B25-441575B389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A83539-193A-47D2-9222-3834825D129B}"/>
              </a:ext>
            </a:extLst>
          </p:cNvPr>
          <p:cNvSpPr>
            <a:spLocks noGrp="1"/>
          </p:cNvSpPr>
          <p:nvPr>
            <p:ph type="dt" sz="half" idx="10"/>
          </p:nvPr>
        </p:nvSpPr>
        <p:spPr/>
        <p:txBody>
          <a:body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128A888D-9144-4281-A679-58F1884618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8CB1CC-9CA9-4478-9BD1-B38D70232BC1}"/>
              </a:ext>
            </a:extLst>
          </p:cNvPr>
          <p:cNvSpPr>
            <a:spLocks noGrp="1"/>
          </p:cNvSpPr>
          <p:nvPr>
            <p:ph type="sldNum" sz="quarter" idx="12"/>
          </p:nvPr>
        </p:nvSpPr>
        <p:spPr/>
        <p:txBody>
          <a:bodyPr/>
          <a:lstStyle/>
          <a:p>
            <a:fld id="{5EC1A634-1B64-4E4D-A4EF-9CDF33DBA434}" type="slidenum">
              <a:rPr lang="en-GB" smtClean="0"/>
              <a:t>‹#›</a:t>
            </a:fld>
            <a:endParaRPr lang="en-GB"/>
          </a:p>
        </p:txBody>
      </p:sp>
    </p:spTree>
    <p:extLst>
      <p:ext uri="{BB962C8B-B14F-4D97-AF65-F5344CB8AC3E}">
        <p14:creationId xmlns:p14="http://schemas.microsoft.com/office/powerpoint/2010/main" val="3190541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E55735-6B39-4E61-8FE2-E057347B23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1E1F190-E3DE-4D0E-9529-CAC1F259AEA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1E9477-D93A-4944-93DD-9A382E6901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5254843-C143-4924-99A1-3D2A845C2882}" type="datetimeFigureOut">
              <a:rPr lang="en-GB" smtClean="0"/>
              <a:t>20/02/2024</a:t>
            </a:fld>
            <a:endParaRPr lang="en-GB"/>
          </a:p>
        </p:txBody>
      </p:sp>
      <p:sp>
        <p:nvSpPr>
          <p:cNvPr id="5" name="Footer Placeholder 4">
            <a:extLst>
              <a:ext uri="{FF2B5EF4-FFF2-40B4-BE49-F238E27FC236}">
                <a16:creationId xmlns:a16="http://schemas.microsoft.com/office/drawing/2014/main" id="{3A50E369-4B3A-4263-BFA7-33BF91DCCF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37C8797-A9E4-4D09-8CA3-85F4E7E058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C1A634-1B64-4E4D-A4EF-9CDF33DBA434}" type="slidenum">
              <a:rPr lang="en-GB" smtClean="0"/>
              <a:t>‹#›</a:t>
            </a:fld>
            <a:endParaRPr lang="en-GB"/>
          </a:p>
        </p:txBody>
      </p:sp>
    </p:spTree>
    <p:extLst>
      <p:ext uri="{BB962C8B-B14F-4D97-AF65-F5344CB8AC3E}">
        <p14:creationId xmlns:p14="http://schemas.microsoft.com/office/powerpoint/2010/main" val="740449740"/>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www.legislation.gov.uk/ukpga/2016/2/contents" TargetMode="External"/><Relationship Id="rId5" Type="http://schemas.openxmlformats.org/officeDocument/2006/relationships/hyperlink" Target="http://www.legislation.gov.uk/ukpga/1968/67" TargetMode="External"/><Relationship Id="rId4" Type="http://schemas.openxmlformats.org/officeDocument/2006/relationships/hyperlink" Target="http://www.legislation.gov.uk/ukpga/1971/38/content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23.xml.rels><?xml version="1.0" encoding="UTF-8" standalone="yes"?>
<Relationships xmlns="http://schemas.openxmlformats.org/package/2006/relationships"><Relationship Id="rId3" Type="http://schemas.openxmlformats.org/officeDocument/2006/relationships/hyperlink" Target="https://www.nationalcrimeagency.gov.uk/news/all-news?searchphrase=all&amp;limit=5&amp;areas%5b0%5d=news&amp;news_topics%5b0%5d=drug-trafficking&amp;start=15" TargetMode="External"/><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bmjopen.bmj.com/content/10/9/e038687" TargetMode="External"/><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24.png"/><Relationship Id="rId4" Type="http://schemas.openxmlformats.org/officeDocument/2006/relationships/hyperlink" Target="https://pharmaceutical-journal.com/article/opinion/why-we-need-to-legalise-cannabis-for-medical-use-in-the-uk" TargetMode="Externa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www.bbc.co.uk/news/uk-36384729"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www.theguardian.com/society/2017/apr/15/its-worse-than-heroin-how-spice-is-ravaging-homeless-communities" TargetMode="External"/><Relationship Id="rId2" Type="http://schemas.openxmlformats.org/officeDocument/2006/relationships/notesSlide" Target="../notesSlides/notesSlide30.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8.xml"/><Relationship Id="rId1" Type="http://schemas.openxmlformats.org/officeDocument/2006/relationships/slideLayout" Target="../slideLayouts/slideLayout2.xml"/><Relationship Id="rId5" Type="http://schemas.openxmlformats.org/officeDocument/2006/relationships/image" Target="../media/image33.svg"/><Relationship Id="rId4" Type="http://schemas.openxmlformats.org/officeDocument/2006/relationships/image" Target="../media/image32.png"/></Relationships>
</file>

<file path=ppt/slides/_rels/slide4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ourworldindata.org/alcohol-consumption" TargetMode="External"/><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5.xml"/><Relationship Id="rId1" Type="http://schemas.openxmlformats.org/officeDocument/2006/relationships/slideLayout" Target="../slideLayouts/slideLayout1.xml"/><Relationship Id="rId4" Type="http://schemas.openxmlformats.org/officeDocument/2006/relationships/image" Target="../media/image36.png"/></Relationships>
</file>

<file path=ppt/slides/_rels/slide5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46.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8.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hyperlink" Target="https://www.globalcommissionondrugs.org/"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673978/clinical_guidelines_2017.pdf" TargetMode="External"/><Relationship Id="rId2" Type="http://schemas.openxmlformats.org/officeDocument/2006/relationships/hyperlink" Target="https://www.ukdpc.org.uk/wp-content/uploads/Policy%20report%20-%20An%20analysis%20of%20UK%20drug%20policy.pdf" TargetMode="External"/><Relationship Id="rId1" Type="http://schemas.openxmlformats.org/officeDocument/2006/relationships/slideLayout" Target="../slideLayouts/slideLayout2.xml"/><Relationship Id="rId5" Type="http://schemas.openxmlformats.org/officeDocument/2006/relationships/hyperlink" Target="https://alcoholchange.org.uk/alcohol-facts/fact-sheets/alcohol-statistics" TargetMode="External"/><Relationship Id="rId4" Type="http://schemas.openxmlformats.org/officeDocument/2006/relationships/hyperlink" Target="file:///C:\Users\j.thomas\Downloads\drugsofdepend_chapter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92DA4B-9787-4DBC-BB7F-1151B4FAFE9A}"/>
              </a:ext>
            </a:extLst>
          </p:cNvPr>
          <p:cNvSpPr>
            <a:spLocks noGrp="1"/>
          </p:cNvSpPr>
          <p:nvPr>
            <p:ph type="title"/>
          </p:nvPr>
        </p:nvSpPr>
        <p:spPr>
          <a:xfrm>
            <a:off x="838200" y="365126"/>
            <a:ext cx="10515600" cy="801066"/>
          </a:xfrm>
        </p:spPr>
        <p:txBody>
          <a:bodyPr>
            <a:normAutofit/>
          </a:bodyPr>
          <a:lstStyle/>
          <a:p>
            <a:r>
              <a:rPr lang="en-GB" sz="3200" dirty="0"/>
              <a:t>Assignment 2</a:t>
            </a:r>
          </a:p>
        </p:txBody>
      </p:sp>
      <p:sp>
        <p:nvSpPr>
          <p:cNvPr id="3" name="Content Placeholder 2">
            <a:extLst>
              <a:ext uri="{FF2B5EF4-FFF2-40B4-BE49-F238E27FC236}">
                <a16:creationId xmlns:a16="http://schemas.microsoft.com/office/drawing/2014/main" id="{F1E06CE0-AC5F-4138-A085-B6148908D7AC}"/>
              </a:ext>
            </a:extLst>
          </p:cNvPr>
          <p:cNvSpPr>
            <a:spLocks noGrp="1"/>
          </p:cNvSpPr>
          <p:nvPr>
            <p:ph idx="1"/>
          </p:nvPr>
        </p:nvSpPr>
        <p:spPr>
          <a:xfrm>
            <a:off x="838200" y="1444487"/>
            <a:ext cx="10515600" cy="4732476"/>
          </a:xfrm>
        </p:spPr>
        <p:txBody>
          <a:bodyPr>
            <a:normAutofit/>
          </a:bodyPr>
          <a:lstStyle/>
          <a:p>
            <a:pPr marL="0" indent="0">
              <a:buNone/>
            </a:pPr>
            <a:r>
              <a:rPr lang="en-GB" dirty="0"/>
              <a:t>May 2024 by 23:59 hrs</a:t>
            </a:r>
          </a:p>
          <a:p>
            <a:r>
              <a:rPr lang="en-GB" dirty="0"/>
              <a:t>1,500 words and Presentation</a:t>
            </a:r>
          </a:p>
          <a:p>
            <a:r>
              <a:rPr lang="en-GB" dirty="0"/>
              <a:t>Presentation dates – to be confirmed </a:t>
            </a:r>
          </a:p>
          <a:p>
            <a:endParaRPr lang="en-GB" sz="1800" dirty="0">
              <a:effectLst/>
              <a:latin typeface="Arial" panose="020B0604020202020204" pitchFamily="34" charset="0"/>
              <a:ea typeface="Times New Roman" panose="02020603050405020304" pitchFamily="18" charset="0"/>
            </a:endParaRPr>
          </a:p>
          <a:p>
            <a:endParaRPr lang="en-GB" sz="1800" dirty="0">
              <a:latin typeface="Arial" panose="020B0604020202020204" pitchFamily="34" charset="0"/>
              <a:ea typeface="Times New Roman" panose="02020603050405020304" pitchFamily="18" charset="0"/>
            </a:endParaRPr>
          </a:p>
          <a:p>
            <a:r>
              <a:rPr lang="en-GB" sz="2400" dirty="0">
                <a:effectLst/>
                <a:latin typeface="Arial" panose="020B0604020202020204" pitchFamily="34" charset="0"/>
                <a:ea typeface="Times New Roman" panose="02020603050405020304" pitchFamily="18" charset="0"/>
              </a:rPr>
              <a:t>The war on drugs: does it really solve the drug problem? Analysis this idea.</a:t>
            </a:r>
            <a:endParaRPr lang="en-GB" sz="2400" dirty="0">
              <a:effectLst/>
              <a:latin typeface="Times New Roman" panose="02020603050405020304" pitchFamily="18" charset="0"/>
              <a:ea typeface="Times New Roman" panose="02020603050405020304" pitchFamily="18" charset="0"/>
            </a:endParaRPr>
          </a:p>
          <a:p>
            <a:pPr lvl="1"/>
            <a:endParaRPr lang="en-GB" dirty="0"/>
          </a:p>
        </p:txBody>
      </p:sp>
    </p:spTree>
    <p:extLst>
      <p:ext uri="{BB962C8B-B14F-4D97-AF65-F5344CB8AC3E}">
        <p14:creationId xmlns:p14="http://schemas.microsoft.com/office/powerpoint/2010/main" val="14486569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6585881" y="2019720"/>
            <a:ext cx="4805996" cy="3476728"/>
          </a:xfrm>
        </p:spPr>
        <p:txBody>
          <a:bodyPr anchor="t">
            <a:normAutofit/>
          </a:bodyPr>
          <a:lstStyle/>
          <a:p>
            <a:r>
              <a:rPr lang="en-GB" sz="5400" dirty="0">
                <a:solidFill>
                  <a:srgbClr val="000000"/>
                </a:solidFill>
              </a:rPr>
              <a:t>Drugs -</a:t>
            </a:r>
            <a:br>
              <a:rPr lang="en-GB" sz="5400" dirty="0">
                <a:solidFill>
                  <a:srgbClr val="000000"/>
                </a:solidFill>
              </a:rPr>
            </a:br>
            <a:r>
              <a:rPr lang="en-GB" sz="5400" dirty="0">
                <a:solidFill>
                  <a:srgbClr val="000000"/>
                </a:solidFill>
              </a:rPr>
              <a:t>Types, effects and Consequences</a:t>
            </a:r>
          </a:p>
        </p:txBody>
      </p:sp>
      <p:sp>
        <p:nvSpPr>
          <p:cNvPr id="3" name="Subtitle 2">
            <a:extLst>
              <a:ext uri="{FF2B5EF4-FFF2-40B4-BE49-F238E27FC236}">
                <a16:creationId xmlns:a16="http://schemas.microsoft.com/office/drawing/2014/main" id="{CF126864-0978-492A-8E73-961B633398E8}"/>
              </a:ext>
            </a:extLst>
          </p:cNvPr>
          <p:cNvSpPr>
            <a:spLocks noGrp="1"/>
          </p:cNvSpPr>
          <p:nvPr>
            <p:ph type="subTitle" idx="1"/>
          </p:nvPr>
        </p:nvSpPr>
        <p:spPr>
          <a:xfrm>
            <a:off x="6586186" y="493396"/>
            <a:ext cx="4805691" cy="276641"/>
          </a:xfrm>
        </p:spPr>
        <p:txBody>
          <a:bodyPr anchor="b">
            <a:normAutofit fontScale="85000" lnSpcReduction="20000"/>
          </a:bodyPr>
          <a:lstStyle/>
          <a:p>
            <a:pPr algn="l"/>
            <a:endParaRPr lang="en-GB" sz="1800" dirty="0">
              <a:solidFill>
                <a:srgbClr val="000000"/>
              </a:solidFill>
            </a:endParaRPr>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1" y="770037"/>
            <a:ext cx="5298683" cy="6097438"/>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a:effectLst>
            <a:softEdge rad="0"/>
          </a:effectLst>
        </p:spPr>
      </p:pic>
    </p:spTree>
    <p:extLst>
      <p:ext uri="{BB962C8B-B14F-4D97-AF65-F5344CB8AC3E}">
        <p14:creationId xmlns:p14="http://schemas.microsoft.com/office/powerpoint/2010/main" val="20213441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About your lecture</a:t>
            </a:r>
          </a:p>
        </p:txBody>
      </p:sp>
      <p:sp>
        <p:nvSpPr>
          <p:cNvPr id="3" name="Content Placeholder 2"/>
          <p:cNvSpPr>
            <a:spLocks noGrp="1"/>
          </p:cNvSpPr>
          <p:nvPr>
            <p:ph idx="1"/>
          </p:nvPr>
        </p:nvSpPr>
        <p:spPr>
          <a:xfrm>
            <a:off x="838200" y="1816389"/>
            <a:ext cx="10515600" cy="4351338"/>
          </a:xfrm>
        </p:spPr>
        <p:txBody>
          <a:bodyPr/>
          <a:lstStyle/>
          <a:p>
            <a:r>
              <a:rPr lang="en-GB" dirty="0"/>
              <a:t>Discussion on different drug classes</a:t>
            </a:r>
          </a:p>
          <a:p>
            <a:r>
              <a:rPr lang="en-GB" dirty="0"/>
              <a:t>Looking at different types of drugs</a:t>
            </a:r>
          </a:p>
          <a:p>
            <a:r>
              <a:rPr lang="en-GB" dirty="0"/>
              <a:t>The effects of drugs</a:t>
            </a:r>
          </a:p>
          <a:p>
            <a:r>
              <a:rPr lang="en-GB" dirty="0"/>
              <a:t>Sections of the Misuse of Drugs Act 1971</a:t>
            </a:r>
          </a:p>
          <a:p>
            <a:r>
              <a:rPr lang="en-GB" dirty="0"/>
              <a:t>The Law and possession</a:t>
            </a:r>
          </a:p>
          <a:p>
            <a:r>
              <a:rPr lang="en-GB" dirty="0"/>
              <a:t>Alcohol and the harms</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14845894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4CF156ED-F852-49CD-9176-85FDB03AF3B7}"/>
              </a:ext>
            </a:extLst>
          </p:cNvPr>
          <p:cNvSpPr>
            <a:spLocks noGrp="1" noChangeArrowheads="1"/>
          </p:cNvSpPr>
          <p:nvPr>
            <p:ph type="title"/>
          </p:nvPr>
        </p:nvSpPr>
        <p:spPr>
          <a:xfrm>
            <a:off x="6184900" y="309707"/>
            <a:ext cx="5168900" cy="1265093"/>
          </a:xfrm>
        </p:spPr>
        <p:txBody>
          <a:bodyPr>
            <a:normAutofit fontScale="90000"/>
          </a:bodyPr>
          <a:lstStyle/>
          <a:p>
            <a:r>
              <a:rPr lang="en-GB" sz="4400" b="0" i="0" dirty="0">
                <a:solidFill>
                  <a:srgbClr val="333333"/>
                </a:solidFill>
                <a:effectLst/>
                <a:latin typeface="Open Sans" panose="020B0606030504020204" pitchFamily="34" charset="0"/>
              </a:rPr>
              <a:t>UK laws controlling drug use</a:t>
            </a:r>
            <a:endParaRPr lang="en-GB" altLang="en-US" dirty="0">
              <a:ea typeface="ＭＳ Ｐゴシック" panose="020B0600070205080204" pitchFamily="34" charset="-128"/>
            </a:endParaRPr>
          </a:p>
        </p:txBody>
      </p:sp>
      <p:pic>
        <p:nvPicPr>
          <p:cNvPr id="7171" name="Picture 4" descr="R:\SWPKDIVLDSEPF\Shared\Pre-join\Images\legislation.bmp">
            <a:extLst>
              <a:ext uri="{FF2B5EF4-FFF2-40B4-BE49-F238E27FC236}">
                <a16:creationId xmlns:a16="http://schemas.microsoft.com/office/drawing/2014/main" id="{72547544-4735-4FC7-AAAE-1C88372314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2655" y="175491"/>
            <a:ext cx="5523345" cy="668250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72" name="TextBox 1">
            <a:extLst>
              <a:ext uri="{FF2B5EF4-FFF2-40B4-BE49-F238E27FC236}">
                <a16:creationId xmlns:a16="http://schemas.microsoft.com/office/drawing/2014/main" id="{1171FB42-C728-45A3-A015-1E2EA2091F9B}"/>
              </a:ext>
            </a:extLst>
          </p:cNvPr>
          <p:cNvSpPr txBox="1">
            <a:spLocks noChangeArrowheads="1"/>
          </p:cNvSpPr>
          <p:nvPr/>
        </p:nvSpPr>
        <p:spPr bwMode="auto">
          <a:xfrm>
            <a:off x="6311901" y="1736397"/>
            <a:ext cx="4105275"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endParaRPr lang="en-GB" altLang="en-US" sz="3200" dirty="0">
              <a:solidFill>
                <a:srgbClr val="0033CC"/>
              </a:solidFill>
            </a:endParaRP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4"/>
              </a:rPr>
              <a:t>The Misuse of Drugs Act (1971)</a:t>
            </a:r>
            <a:r>
              <a:rPr lang="en-GB" sz="2800" b="0" i="0" dirty="0">
                <a:solidFill>
                  <a:srgbClr val="333333"/>
                </a:solidFill>
                <a:effectLst/>
                <a:latin typeface="Open Sans" panose="020B0606030504020204" pitchFamily="34" charset="0"/>
              </a:rPr>
              <a:t>, </a:t>
            </a: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5"/>
              </a:rPr>
              <a:t>The Medicines Act (1968)</a:t>
            </a:r>
            <a:r>
              <a:rPr lang="en-GB" sz="2800" b="0" i="0" dirty="0">
                <a:solidFill>
                  <a:srgbClr val="333333"/>
                </a:solidFill>
                <a:effectLst/>
                <a:latin typeface="Open Sans" panose="020B0606030504020204" pitchFamily="34" charset="0"/>
              </a:rPr>
              <a:t> </a:t>
            </a:r>
          </a:p>
          <a:p>
            <a:pPr algn="ctr" eaLnBrk="1" hangingPunct="1">
              <a:spcBef>
                <a:spcPct val="0"/>
              </a:spcBef>
              <a:buFontTx/>
              <a:buNone/>
            </a:pPr>
            <a:r>
              <a:rPr lang="en-GB" sz="2800" b="1" i="0" u="none" strike="noStrike" dirty="0">
                <a:solidFill>
                  <a:srgbClr val="2196F3"/>
                </a:solidFill>
                <a:effectLst/>
                <a:latin typeface="Open Sans" panose="020B0606030504020204" pitchFamily="34" charset="0"/>
                <a:hlinkClick r:id="rId6"/>
              </a:rPr>
              <a:t>The Psychoactive Substances Act (2016)</a:t>
            </a:r>
            <a:endParaRPr lang="en-GB" altLang="en-US" sz="2800" dirty="0">
              <a:solidFill>
                <a:srgbClr val="0033CC"/>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EFF12D-E30B-36FE-E877-ED4A7AF311FE}"/>
              </a:ext>
            </a:extLst>
          </p:cNvPr>
          <p:cNvSpPr>
            <a:spLocks noGrp="1"/>
          </p:cNvSpPr>
          <p:nvPr>
            <p:ph type="title"/>
          </p:nvPr>
        </p:nvSpPr>
        <p:spPr>
          <a:xfrm>
            <a:off x="572493" y="238539"/>
            <a:ext cx="11018520" cy="1434415"/>
          </a:xfrm>
        </p:spPr>
        <p:txBody>
          <a:bodyPr anchor="b">
            <a:normAutofit/>
          </a:bodyPr>
          <a:lstStyle/>
          <a:p>
            <a:br>
              <a:rPr lang="en-GB" sz="3000" b="1" i="0">
                <a:effectLst/>
                <a:latin typeface="Lato" panose="020F0502020204030203" pitchFamily="34" charset="0"/>
              </a:rPr>
            </a:br>
            <a:r>
              <a:rPr lang="en-GB" sz="3000" b="1" i="0">
                <a:effectLst/>
                <a:latin typeface="Lato" panose="020F0502020204030203" pitchFamily="34" charset="0"/>
              </a:rPr>
              <a:t>The Misuse of Drugs Act 1971</a:t>
            </a:r>
            <a:br>
              <a:rPr lang="en-GB" sz="3000" b="1" i="0">
                <a:effectLst/>
                <a:latin typeface="Lato" panose="020F0502020204030203" pitchFamily="34" charset="0"/>
              </a:rPr>
            </a:br>
            <a:endParaRPr lang="en-GB" sz="30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315CDB-F676-7BAF-0A65-34D753E7C735}"/>
              </a:ext>
            </a:extLst>
          </p:cNvPr>
          <p:cNvSpPr>
            <a:spLocks noGrp="1"/>
          </p:cNvSpPr>
          <p:nvPr>
            <p:ph idx="1"/>
          </p:nvPr>
        </p:nvSpPr>
        <p:spPr>
          <a:xfrm>
            <a:off x="572493" y="2071316"/>
            <a:ext cx="6713552" cy="4119172"/>
          </a:xfrm>
        </p:spPr>
        <p:txBody>
          <a:bodyPr anchor="t">
            <a:normAutofit/>
          </a:bodyPr>
          <a:lstStyle/>
          <a:p>
            <a:r>
              <a:rPr lang="en-GB" sz="2200">
                <a:latin typeface="Open Sans" panose="020B0606030504020204" pitchFamily="34" charset="0"/>
              </a:rPr>
              <a:t>The law to cover the use of ‘Controlled’ drugs – drugs that have no medical use.</a:t>
            </a:r>
          </a:p>
          <a:p>
            <a:r>
              <a:rPr lang="en-GB" sz="2200" b="0" i="0">
                <a:effectLst/>
                <a:latin typeface="Open Sans" panose="020B0606030504020204" pitchFamily="34" charset="0"/>
              </a:rPr>
              <a:t>The law defines a series of offences including: </a:t>
            </a:r>
          </a:p>
          <a:p>
            <a:pPr lvl="1"/>
            <a:r>
              <a:rPr lang="en-GB" sz="2200" b="0" i="0">
                <a:effectLst/>
                <a:latin typeface="Open Sans" panose="020B0606030504020204" pitchFamily="34" charset="0"/>
              </a:rPr>
              <a:t>unlawful supply</a:t>
            </a:r>
          </a:p>
          <a:p>
            <a:pPr lvl="1"/>
            <a:r>
              <a:rPr lang="en-GB" sz="2200" b="0" i="0">
                <a:effectLst/>
                <a:latin typeface="Open Sans" panose="020B0606030504020204" pitchFamily="34" charset="0"/>
              </a:rPr>
              <a:t>intent to supply</a:t>
            </a:r>
          </a:p>
          <a:p>
            <a:pPr lvl="1"/>
            <a:r>
              <a:rPr lang="en-GB" sz="2200" b="0" i="0">
                <a:effectLst/>
                <a:latin typeface="Open Sans" panose="020B0606030504020204" pitchFamily="34" charset="0"/>
              </a:rPr>
              <a:t>import or export </a:t>
            </a:r>
          </a:p>
          <a:p>
            <a:pPr lvl="1"/>
            <a:r>
              <a:rPr lang="en-GB" sz="2200" b="0" i="0">
                <a:effectLst/>
                <a:latin typeface="Open Sans" panose="020B0606030504020204" pitchFamily="34" charset="0"/>
              </a:rPr>
              <a:t>unlawful production</a:t>
            </a:r>
          </a:p>
          <a:p>
            <a:endParaRPr lang="en-GB" sz="2200"/>
          </a:p>
        </p:txBody>
      </p:sp>
      <p:pic>
        <p:nvPicPr>
          <p:cNvPr id="4" name="Picture 2" descr="R:\SWPKDIVLDSEPF\Shared\Pre-join\Images\heroin.jpg">
            <a:extLst>
              <a:ext uri="{FF2B5EF4-FFF2-40B4-BE49-F238E27FC236}">
                <a16:creationId xmlns:a16="http://schemas.microsoft.com/office/drawing/2014/main" id="{4D348816-83C1-B80B-AAF1-8E258D8A93E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49" r="15120"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988386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C85B830-3A09-4CDA-860A-41CA62437185}"/>
              </a:ext>
            </a:extLst>
          </p:cNvPr>
          <p:cNvSpPr>
            <a:spLocks noGrp="1"/>
          </p:cNvSpPr>
          <p:nvPr>
            <p:ph type="title"/>
          </p:nvPr>
        </p:nvSpPr>
        <p:spPr>
          <a:xfrm>
            <a:off x="1137034" y="609597"/>
            <a:ext cx="9392421" cy="1330841"/>
          </a:xfrm>
        </p:spPr>
        <p:txBody>
          <a:bodyPr>
            <a:normAutofit/>
          </a:bodyPr>
          <a:lstStyle/>
          <a:p>
            <a:r>
              <a:rPr lang="en-GB" dirty="0"/>
              <a:t>The Psychoactive Substances Act 2016</a:t>
            </a:r>
          </a:p>
        </p:txBody>
      </p:sp>
      <p:sp>
        <p:nvSpPr>
          <p:cNvPr id="3" name="Content Placeholder 2">
            <a:extLst>
              <a:ext uri="{FF2B5EF4-FFF2-40B4-BE49-F238E27FC236}">
                <a16:creationId xmlns:a16="http://schemas.microsoft.com/office/drawing/2014/main" id="{65E35C31-7CF4-48E1-B00A-5CE6B309BB9F}"/>
              </a:ext>
            </a:extLst>
          </p:cNvPr>
          <p:cNvSpPr>
            <a:spLocks noGrp="1"/>
          </p:cNvSpPr>
          <p:nvPr>
            <p:ph idx="1"/>
          </p:nvPr>
        </p:nvSpPr>
        <p:spPr>
          <a:xfrm>
            <a:off x="1137034" y="1755058"/>
            <a:ext cx="6048578" cy="4493345"/>
          </a:xfrm>
        </p:spPr>
        <p:txBody>
          <a:bodyPr>
            <a:normAutofit/>
          </a:bodyPr>
          <a:lstStyle/>
          <a:p>
            <a:pPr marL="0" indent="0">
              <a:buNone/>
            </a:pPr>
            <a:r>
              <a:rPr lang="en-GB" sz="2000" b="1" dirty="0"/>
              <a:t>To control the ‘legal highs’ </a:t>
            </a:r>
          </a:p>
          <a:p>
            <a:pPr marL="0" indent="0">
              <a:buNone/>
            </a:pPr>
            <a:r>
              <a:rPr lang="en-GB" sz="2000" dirty="0"/>
              <a:t>Offence to produce, supply, possess, make, import or export psychoactive substances or any substance intended for human consumption that is capable of producing a psychoactive effect.</a:t>
            </a:r>
          </a:p>
          <a:p>
            <a:r>
              <a:rPr lang="en-GB" sz="2000" dirty="0"/>
              <a:t>Control legal highs that produces effects that is associated with controlled drugs:</a:t>
            </a:r>
          </a:p>
          <a:p>
            <a:r>
              <a:rPr lang="en-GB" sz="2000" dirty="0"/>
              <a:t>hallucinations</a:t>
            </a:r>
          </a:p>
          <a:p>
            <a:r>
              <a:rPr lang="en-GB" sz="2000" dirty="0"/>
              <a:t>changes in alertness</a:t>
            </a:r>
          </a:p>
          <a:p>
            <a:r>
              <a:rPr lang="en-GB" sz="2000" dirty="0"/>
              <a:t>perception of time and space</a:t>
            </a:r>
          </a:p>
          <a:p>
            <a:r>
              <a:rPr lang="en-GB" sz="2000" dirty="0"/>
              <a:t>mood or empathy with others</a:t>
            </a:r>
          </a:p>
          <a:p>
            <a:r>
              <a:rPr lang="en-GB" sz="2000" dirty="0"/>
              <a:t>drowsiness</a:t>
            </a:r>
          </a:p>
          <a:p>
            <a:pPr marL="0" indent="0">
              <a:buNone/>
            </a:pPr>
            <a:endParaRPr lang="en-GB" sz="1700" dirty="0"/>
          </a:p>
        </p:txBody>
      </p:sp>
      <p:pic>
        <p:nvPicPr>
          <p:cNvPr id="5" name="Picture 4">
            <a:extLst>
              <a:ext uri="{FF2B5EF4-FFF2-40B4-BE49-F238E27FC236}">
                <a16:creationId xmlns:a16="http://schemas.microsoft.com/office/drawing/2014/main" id="{71271858-D76A-54E2-53FE-C85EF2CD4601}"/>
              </a:ext>
            </a:extLst>
          </p:cNvPr>
          <p:cNvPicPr>
            <a:picLocks noChangeAspect="1"/>
          </p:cNvPicPr>
          <p:nvPr/>
        </p:nvPicPr>
        <p:blipFill>
          <a:blip r:embed="rId3"/>
          <a:stretch>
            <a:fillRect/>
          </a:stretch>
        </p:blipFill>
        <p:spPr>
          <a:xfrm>
            <a:off x="7876742" y="2257667"/>
            <a:ext cx="3624128"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0987724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1" name="Rectangle 1332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323" name="Arc 1332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5894962" y="479493"/>
            <a:ext cx="5458838" cy="132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kern="1200">
                <a:solidFill>
                  <a:schemeClr val="tx1"/>
                </a:solidFill>
                <a:latin typeface="+mj-lt"/>
                <a:ea typeface="+mj-ea"/>
                <a:cs typeface="+mj-cs"/>
              </a:rPr>
              <a:t>Classification of Controlled Drugs</a:t>
            </a:r>
          </a:p>
        </p:txBody>
      </p:sp>
      <p:sp>
        <p:nvSpPr>
          <p:cNvPr id="13325" name="Freeform: Shape 1332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850" t="1050" r="850" b="1050"/>
          <a:stretch>
            <a:fillRect/>
          </a:stretch>
        </p:blipFill>
        <p:spPr bwMode="auto">
          <a:xfrm>
            <a:off x="703182" y="772267"/>
            <a:ext cx="4777381" cy="514372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3316" name="TextBox 5">
            <a:extLst>
              <a:ext uri="{FF2B5EF4-FFF2-40B4-BE49-F238E27FC236}">
                <a16:creationId xmlns:a16="http://schemas.microsoft.com/office/drawing/2014/main" id="{CF92B82C-16D5-4572-A58A-A3C746050BAF}"/>
              </a:ext>
            </a:extLst>
          </p:cNvPr>
          <p:cNvSpPr txBox="1">
            <a:spLocks noChangeArrowheads="1"/>
          </p:cNvSpPr>
          <p:nvPr/>
        </p:nvSpPr>
        <p:spPr bwMode="auto">
          <a:xfrm>
            <a:off x="5894962" y="1984443"/>
            <a:ext cx="5458838" cy="41925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a:solidFill>
                  <a:schemeClr val="tx1"/>
                </a:solidFill>
                <a:latin typeface="+mn-lt"/>
                <a:ea typeface="+mn-ea"/>
              </a:rPr>
              <a:t>Controlled drugs are classified as Class ‘A’, ‘B’ or ‘C’ according to their toxicity</a:t>
            </a:r>
          </a:p>
          <a:p>
            <a:pPr indent="-228600">
              <a:lnSpc>
                <a:spcPct val="90000"/>
              </a:lnSpc>
              <a:spcBef>
                <a:spcPct val="0"/>
              </a:spcBef>
              <a:spcAft>
                <a:spcPts val="600"/>
              </a:spcAft>
              <a:buFont typeface="Arial" panose="020B0604020202020204" pitchFamily="34" charset="0"/>
              <a:buChar char="•"/>
            </a:pPr>
            <a:endParaRPr lang="en-US" altLang="en-US">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a:solidFill>
                  <a:schemeClr val="tx1"/>
                </a:solidFill>
                <a:latin typeface="+mn-lt"/>
                <a:ea typeface="+mn-ea"/>
              </a:rPr>
              <a:t>GAME!</a:t>
            </a:r>
          </a:p>
          <a:p>
            <a:pPr indent="-228600">
              <a:lnSpc>
                <a:spcPct val="90000"/>
              </a:lnSpc>
              <a:spcBef>
                <a:spcPct val="0"/>
              </a:spcBef>
              <a:spcAft>
                <a:spcPts val="600"/>
              </a:spcAft>
              <a:buFont typeface="Arial" panose="020B0604020202020204" pitchFamily="34" charset="0"/>
              <a:buChar char="•"/>
            </a:pPr>
            <a:r>
              <a:rPr lang="en-US" altLang="en-US">
                <a:solidFill>
                  <a:schemeClr val="tx1"/>
                </a:solidFill>
                <a:latin typeface="+mn-lt"/>
                <a:ea typeface="+mn-ea"/>
              </a:rPr>
              <a:t>Drug class</a:t>
            </a:r>
          </a:p>
          <a:p>
            <a:pPr indent="-228600">
              <a:lnSpc>
                <a:spcPct val="90000"/>
              </a:lnSpc>
              <a:spcBef>
                <a:spcPct val="0"/>
              </a:spcBef>
              <a:spcAft>
                <a:spcPts val="600"/>
              </a:spcAft>
              <a:buFont typeface="Arial" panose="020B0604020202020204" pitchFamily="34" charset="0"/>
              <a:buChar char="•"/>
            </a:pPr>
            <a:r>
              <a:rPr lang="en-US" altLang="en-US">
                <a:solidFill>
                  <a:schemeClr val="tx1"/>
                </a:solidFill>
                <a:latin typeface="+mn-lt"/>
                <a:ea typeface="+mn-ea"/>
              </a:rPr>
              <a:t>Always been that class?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B298A-D78C-8CE9-7AB6-EAAAC99BC24D}"/>
              </a:ext>
            </a:extLst>
          </p:cNvPr>
          <p:cNvSpPr>
            <a:spLocks noGrp="1"/>
          </p:cNvSpPr>
          <p:nvPr>
            <p:ph type="title"/>
          </p:nvPr>
        </p:nvSpPr>
        <p:spPr>
          <a:xfrm>
            <a:off x="838200" y="365126"/>
            <a:ext cx="10515600" cy="628788"/>
          </a:xfrm>
        </p:spPr>
        <p:txBody>
          <a:bodyPr>
            <a:normAutofit/>
          </a:bodyPr>
          <a:lstStyle/>
          <a:p>
            <a:r>
              <a:rPr lang="en-GB" sz="3200" dirty="0"/>
              <a:t>What Classification?</a:t>
            </a:r>
          </a:p>
        </p:txBody>
      </p:sp>
      <p:sp>
        <p:nvSpPr>
          <p:cNvPr id="3" name="Content Placeholder 2">
            <a:extLst>
              <a:ext uri="{FF2B5EF4-FFF2-40B4-BE49-F238E27FC236}">
                <a16:creationId xmlns:a16="http://schemas.microsoft.com/office/drawing/2014/main" id="{F20BCC9A-095E-272C-B4EB-763AB3B36CE5}"/>
              </a:ext>
            </a:extLst>
          </p:cNvPr>
          <p:cNvSpPr>
            <a:spLocks noGrp="1"/>
          </p:cNvSpPr>
          <p:nvPr>
            <p:ph idx="1"/>
          </p:nvPr>
        </p:nvSpPr>
        <p:spPr>
          <a:xfrm>
            <a:off x="838200" y="1325217"/>
            <a:ext cx="10515600" cy="4639712"/>
          </a:xfrm>
        </p:spPr>
        <p:txBody>
          <a:bodyPr/>
          <a:lstStyle/>
          <a:p>
            <a:r>
              <a:rPr lang="en-GB" dirty="0"/>
              <a:t>Magic Mushrooms</a:t>
            </a:r>
          </a:p>
          <a:p>
            <a:r>
              <a:rPr lang="en-GB" dirty="0"/>
              <a:t>Khat</a:t>
            </a:r>
          </a:p>
          <a:p>
            <a:r>
              <a:rPr lang="en-GB" dirty="0"/>
              <a:t>Cocaine</a:t>
            </a:r>
          </a:p>
          <a:p>
            <a:r>
              <a:rPr lang="en-GB" dirty="0"/>
              <a:t>GHB</a:t>
            </a:r>
          </a:p>
          <a:p>
            <a:r>
              <a:rPr lang="en-GB" dirty="0"/>
              <a:t>Heroin</a:t>
            </a:r>
          </a:p>
          <a:p>
            <a:r>
              <a:rPr lang="en-GB" dirty="0"/>
              <a:t>Ecstasy</a:t>
            </a:r>
          </a:p>
          <a:p>
            <a:r>
              <a:rPr lang="en-GB" dirty="0"/>
              <a:t>LSD</a:t>
            </a:r>
          </a:p>
          <a:p>
            <a:r>
              <a:rPr lang="en-GB" dirty="0"/>
              <a:t>Ketamine</a:t>
            </a:r>
          </a:p>
          <a:p>
            <a:r>
              <a:rPr lang="en-GB" dirty="0"/>
              <a:t>Mephedrone</a:t>
            </a:r>
          </a:p>
          <a:p>
            <a:endParaRPr lang="en-GB" dirty="0"/>
          </a:p>
          <a:p>
            <a:endParaRPr lang="en-GB" dirty="0"/>
          </a:p>
        </p:txBody>
      </p:sp>
    </p:spTree>
    <p:extLst>
      <p:ext uri="{BB962C8B-B14F-4D97-AF65-F5344CB8AC3E}">
        <p14:creationId xmlns:p14="http://schemas.microsoft.com/office/powerpoint/2010/main" val="26860745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20" name="Rectangle 133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TextBox 4">
            <a:extLst>
              <a:ext uri="{FF2B5EF4-FFF2-40B4-BE49-F238E27FC236}">
                <a16:creationId xmlns:a16="http://schemas.microsoft.com/office/drawing/2014/main" id="{F816D963-B6CE-4E3F-97E3-E817C72BC956}"/>
              </a:ext>
            </a:extLst>
          </p:cNvPr>
          <p:cNvSpPr txBox="1">
            <a:spLocks noChangeArrowheads="1"/>
          </p:cNvSpPr>
          <p:nvPr/>
        </p:nvSpPr>
        <p:spPr bwMode="auto">
          <a:xfrm>
            <a:off x="640080" y="325369"/>
            <a:ext cx="4368602" cy="1956841"/>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5400">
                <a:solidFill>
                  <a:schemeClr val="tx1"/>
                </a:solidFill>
                <a:latin typeface="+mj-lt"/>
                <a:ea typeface="+mj-ea"/>
                <a:cs typeface="+mj-cs"/>
              </a:rPr>
              <a:t>Class A Drugs</a:t>
            </a:r>
          </a:p>
        </p:txBody>
      </p:sp>
      <p:sp>
        <p:nvSpPr>
          <p:cNvPr id="1332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2BB6BA4A-AE0A-494E-8B44-DE0A155806CD}"/>
              </a:ext>
            </a:extLst>
          </p:cNvPr>
          <p:cNvSpPr>
            <a:spLocks noChangeArrowheads="1"/>
          </p:cNvSpPr>
          <p:nvPr/>
        </p:nvSpPr>
        <p:spPr bwMode="auto">
          <a:xfrm>
            <a:off x="640080" y="2872899"/>
            <a:ext cx="4243589" cy="3320668"/>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Crack cocaine,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Ecstasy (MDMA),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H</a:t>
            </a:r>
            <a:r>
              <a:rPr kumimoji="0" lang="en-US" altLang="en-US" sz="2200" b="0" i="0" u="none" strike="noStrike" cap="none" normalizeH="0" baseline="0" dirty="0">
                <a:ln>
                  <a:noFill/>
                </a:ln>
                <a:effectLst/>
                <a:latin typeface="+mn-lt"/>
              </a:rPr>
              <a:t>eroin,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kumimoji="0" lang="en-US" altLang="en-US" sz="2200" b="0" i="0" u="none" strike="noStrike" cap="none" normalizeH="0" baseline="0" dirty="0">
                <a:ln>
                  <a:noFill/>
                </a:ln>
                <a:effectLst/>
                <a:latin typeface="+mn-lt"/>
              </a:rPr>
              <a:t>LSD,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agic mushrooms, </a:t>
            </a:r>
          </a:p>
          <a:p>
            <a:pPr marL="0" marR="0" lvl="0" indent="-228600" eaLnBrk="1" fontAlgn="base" hangingPunct="1">
              <a:lnSpc>
                <a:spcPct val="90000"/>
              </a:lnSpc>
              <a:spcBef>
                <a:spcPct val="0"/>
              </a:spcBef>
              <a:spcAft>
                <a:spcPts val="600"/>
              </a:spcAft>
              <a:buClrTx/>
              <a:buSzTx/>
              <a:buFont typeface="Arial" panose="020B0604020202020204" pitchFamily="34" charset="0"/>
              <a:buChar char="•"/>
              <a:tabLst/>
            </a:pPr>
            <a:r>
              <a:rPr lang="en-US" altLang="en-US" sz="2200" dirty="0">
                <a:latin typeface="+mn-lt"/>
              </a:rPr>
              <a:t>M</a:t>
            </a:r>
            <a:r>
              <a:rPr kumimoji="0" lang="en-US" altLang="en-US" sz="2200" b="0" i="0" u="none" strike="noStrike" cap="none" normalizeH="0" baseline="0" dirty="0">
                <a:ln>
                  <a:noFill/>
                </a:ln>
                <a:effectLst/>
                <a:latin typeface="+mn-lt"/>
              </a:rPr>
              <a:t>ethamphetamine (crystal meth)</a:t>
            </a:r>
          </a:p>
        </p:txBody>
      </p:sp>
      <p:pic>
        <p:nvPicPr>
          <p:cNvPr id="13314" name="Picture 2" descr="drugs 1a">
            <a:extLst>
              <a:ext uri="{FF2B5EF4-FFF2-40B4-BE49-F238E27FC236}">
                <a16:creationId xmlns:a16="http://schemas.microsoft.com/office/drawing/2014/main" id="{5EF6C426-23B4-4387-9BC4-7553A8BA93B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780" r="-2" b="-2"/>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36525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6" descr="heroin1">
            <a:extLst>
              <a:ext uri="{FF2B5EF4-FFF2-40B4-BE49-F238E27FC236}">
                <a16:creationId xmlns:a16="http://schemas.microsoft.com/office/drawing/2014/main" id="{514ECF48-23B5-4FA8-B4E7-52CEEC213D01}"/>
              </a:ext>
            </a:extLst>
          </p:cNvPr>
          <p:cNvPicPr>
            <a:picLocks noGrp="1" noChangeAspect="1" noChangeArrowheads="1"/>
          </p:cNvPicPr>
          <p:nvPr>
            <p:ph idx="1"/>
          </p:nvPr>
        </p:nvPicPr>
        <p:blipFill>
          <a:blip r:embed="rId3">
            <a:lum contrast="-28000"/>
            <a:extLst>
              <a:ext uri="{28A0092B-C50C-407E-A947-70E740481C1C}">
                <a14:useLocalDpi xmlns:a14="http://schemas.microsoft.com/office/drawing/2010/main" val="0"/>
              </a:ext>
            </a:extLst>
          </a:blip>
          <a:srcRect/>
          <a:stretch>
            <a:fillRect/>
          </a:stretch>
        </p:blipFill>
        <p:spPr>
          <a:xfrm>
            <a:off x="735867" y="333375"/>
            <a:ext cx="3742348" cy="6191250"/>
          </a:xfrm>
        </p:spPr>
      </p:pic>
      <p:sp>
        <p:nvSpPr>
          <p:cNvPr id="5" name="Rectangle 8">
            <a:extLst>
              <a:ext uri="{FF2B5EF4-FFF2-40B4-BE49-F238E27FC236}">
                <a16:creationId xmlns:a16="http://schemas.microsoft.com/office/drawing/2014/main" id="{2263EFAC-E466-4492-A40F-470471898131}"/>
              </a:ext>
            </a:extLst>
          </p:cNvPr>
          <p:cNvSpPr txBox="1">
            <a:spLocks noChangeArrowheads="1"/>
          </p:cNvSpPr>
          <p:nvPr/>
        </p:nvSpPr>
        <p:spPr bwMode="auto">
          <a:xfrm>
            <a:off x="5962651" y="908051"/>
            <a:ext cx="5592953" cy="5462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buNone/>
              <a:defRPr/>
            </a:pPr>
            <a:r>
              <a:rPr lang="en-GB" altLang="en-US" sz="2800" kern="0" dirty="0">
                <a:solidFill>
                  <a:schemeClr val="tx1"/>
                </a:solidFill>
              </a:rPr>
              <a:t>Fluffy white crystalline powder. Resemble snowflakes, sugar or salt.</a:t>
            </a:r>
          </a:p>
          <a:p>
            <a:pPr marL="0" indent="0">
              <a:buNone/>
              <a:defRPr/>
            </a:pPr>
            <a:r>
              <a:rPr lang="en-GB" altLang="en-US" sz="2800" u="sng" kern="0" dirty="0">
                <a:solidFill>
                  <a:srgbClr val="FF0000"/>
                </a:solidFill>
              </a:rPr>
              <a:t>Slang names</a:t>
            </a:r>
            <a:r>
              <a:rPr lang="en-GB" altLang="en-US" sz="2800" kern="0" dirty="0">
                <a:solidFill>
                  <a:srgbClr val="FF0000"/>
                </a:solidFill>
              </a:rPr>
              <a:t> </a:t>
            </a:r>
            <a:r>
              <a:rPr lang="en-GB" altLang="en-US" sz="2800" kern="0" dirty="0">
                <a:solidFill>
                  <a:schemeClr val="tx1"/>
                </a:solidFill>
              </a:rPr>
              <a:t>: Coke, Charlie, C, Snow, Lady Snow, Dust, White, Percy, Toot</a:t>
            </a:r>
          </a:p>
          <a:p>
            <a:pPr marL="0" indent="0">
              <a:buNone/>
              <a:defRPr/>
            </a:pPr>
            <a:r>
              <a:rPr lang="en-GB" altLang="en-US" sz="2800" u="sng" kern="0" dirty="0">
                <a:solidFill>
                  <a:srgbClr val="FF0000"/>
                </a:solidFill>
              </a:rPr>
              <a:t>Symptoms</a:t>
            </a:r>
            <a:r>
              <a:rPr lang="en-GB" altLang="en-US" sz="2800" kern="0" dirty="0">
                <a:solidFill>
                  <a:schemeClr val="tx1"/>
                </a:solidFill>
              </a:rPr>
              <a:t>: Increased alertness, indifference to pain, illusion of strength, mood changes, anxiety, happy, confident, loss of appetite feel paranoid.</a:t>
            </a:r>
          </a:p>
          <a:p>
            <a:pPr marL="0" indent="0">
              <a:buNone/>
              <a:defRPr/>
            </a:pPr>
            <a:r>
              <a:rPr lang="en-GB" altLang="en-US" sz="2800" kern="0" dirty="0">
                <a:solidFill>
                  <a:schemeClr val="tx1"/>
                </a:solidFill>
              </a:rPr>
              <a:t>Taken by smoking or injecting it. </a:t>
            </a:r>
          </a:p>
        </p:txBody>
      </p:sp>
      <p:sp>
        <p:nvSpPr>
          <p:cNvPr id="21508" name="TextBox 5">
            <a:extLst>
              <a:ext uri="{FF2B5EF4-FFF2-40B4-BE49-F238E27FC236}">
                <a16:creationId xmlns:a16="http://schemas.microsoft.com/office/drawing/2014/main" id="{EB7FACAB-0DC9-4D14-8D6F-829177527A14}"/>
              </a:ext>
            </a:extLst>
          </p:cNvPr>
          <p:cNvSpPr txBox="1">
            <a:spLocks noChangeArrowheads="1"/>
          </p:cNvSpPr>
          <p:nvPr/>
        </p:nvSpPr>
        <p:spPr bwMode="auto">
          <a:xfrm>
            <a:off x="6779921" y="333375"/>
            <a:ext cx="3455987" cy="58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rgbClr val="0033CC"/>
                </a:solidFill>
              </a:rPr>
              <a:t>Cocaine</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1137034" y="609598"/>
            <a:ext cx="9392421" cy="846900"/>
          </a:xfrm>
        </p:spPr>
        <p:txBody>
          <a:bodyPr vert="horz" lIns="91440" tIns="45720" rIns="91440" bIns="45720" rtlCol="0" anchor="ctr">
            <a:normAutofit/>
          </a:bodyPr>
          <a:lstStyle/>
          <a:p>
            <a:r>
              <a:rPr lang="en-US" kern="1200" dirty="0">
                <a:solidFill>
                  <a:schemeClr val="tx1"/>
                </a:solidFill>
                <a:latin typeface="+mj-lt"/>
                <a:ea typeface="+mj-ea"/>
                <a:cs typeface="+mj-cs"/>
              </a:rPr>
              <a:t>Effects</a:t>
            </a:r>
          </a:p>
        </p:txBody>
      </p:sp>
      <p:sp>
        <p:nvSpPr>
          <p:cNvPr id="6" name="Rectangle 5"/>
          <p:cNvSpPr/>
          <p:nvPr/>
        </p:nvSpPr>
        <p:spPr>
          <a:xfrm>
            <a:off x="294967" y="1799304"/>
            <a:ext cx="6810375" cy="4316832"/>
          </a:xfrm>
          <a:prstGeom prst="rect">
            <a:avLst/>
          </a:prstGeom>
        </p:spPr>
        <p:txBody>
          <a:bodyPr vert="horz" lIns="91440" tIns="45720" rIns="91440" bIns="45720" rtlCol="0">
            <a:normAutofit lnSpcReduction="10000"/>
          </a:bodyPr>
          <a:lstStyle/>
          <a:p>
            <a:pPr indent="-228600">
              <a:lnSpc>
                <a:spcPct val="90000"/>
              </a:lnSpc>
              <a:spcAft>
                <a:spcPts val="600"/>
              </a:spcAft>
              <a:buFont typeface="Arial" panose="020B0604020202020204" pitchFamily="34" charset="0"/>
              <a:buChar char="•"/>
            </a:pPr>
            <a:r>
              <a:rPr lang="en-US" sz="2000" dirty="0"/>
              <a:t>Severe weight loss</a:t>
            </a:r>
          </a:p>
          <a:p>
            <a:pPr indent="-228600">
              <a:lnSpc>
                <a:spcPct val="90000"/>
              </a:lnSpc>
              <a:spcAft>
                <a:spcPts val="600"/>
              </a:spcAft>
              <a:buFont typeface="Arial" panose="020B0604020202020204" pitchFamily="34" charset="0"/>
              <a:buChar char="•"/>
            </a:pPr>
            <a:r>
              <a:rPr lang="en-US" sz="2000" dirty="0"/>
              <a:t>Breathing problems/ chest pains </a:t>
            </a:r>
          </a:p>
          <a:p>
            <a:pPr indent="-228600">
              <a:lnSpc>
                <a:spcPct val="90000"/>
              </a:lnSpc>
              <a:spcAft>
                <a:spcPts val="600"/>
              </a:spcAft>
              <a:buFont typeface="Arial" panose="020B0604020202020204" pitchFamily="34" charset="0"/>
              <a:buChar char="•"/>
            </a:pPr>
            <a:r>
              <a:rPr lang="en-US" sz="2000" dirty="0"/>
              <a:t>Headaches</a:t>
            </a:r>
          </a:p>
          <a:p>
            <a:pPr indent="-228600">
              <a:lnSpc>
                <a:spcPct val="90000"/>
              </a:lnSpc>
              <a:spcAft>
                <a:spcPts val="600"/>
              </a:spcAft>
              <a:buFont typeface="Arial" panose="020B0604020202020204" pitchFamily="34" charset="0"/>
              <a:buChar char="•"/>
            </a:pPr>
            <a:r>
              <a:rPr lang="en-US" sz="2000" dirty="0"/>
              <a:t>Reproductive damage and infertility</a:t>
            </a:r>
          </a:p>
          <a:p>
            <a:pPr indent="-228600">
              <a:lnSpc>
                <a:spcPct val="90000"/>
              </a:lnSpc>
              <a:spcAft>
                <a:spcPts val="600"/>
              </a:spcAft>
              <a:buFont typeface="Arial" panose="020B0604020202020204" pitchFamily="34" charset="0"/>
              <a:buChar char="•"/>
            </a:pPr>
            <a:r>
              <a:rPr lang="en-US" sz="2000" dirty="0"/>
              <a:t>Movement disorders similar to Parkinson’s disease</a:t>
            </a:r>
          </a:p>
          <a:p>
            <a:pPr indent="-228600">
              <a:lnSpc>
                <a:spcPct val="90000"/>
              </a:lnSpc>
              <a:spcAft>
                <a:spcPts val="600"/>
              </a:spcAft>
              <a:buFont typeface="Arial" panose="020B0604020202020204" pitchFamily="34" charset="0"/>
              <a:buChar char="•"/>
            </a:pPr>
            <a:r>
              <a:rPr lang="en-US" sz="2000" dirty="0"/>
              <a:t>Nose cartilage loss</a:t>
            </a:r>
          </a:p>
          <a:p>
            <a:pPr indent="-228600">
              <a:lnSpc>
                <a:spcPct val="90000"/>
              </a:lnSpc>
              <a:spcAft>
                <a:spcPts val="600"/>
              </a:spcAft>
              <a:buFont typeface="Arial" panose="020B0604020202020204" pitchFamily="34" charset="0"/>
              <a:buChar char="•"/>
            </a:pPr>
            <a:r>
              <a:rPr lang="en-US" sz="2000" dirty="0"/>
              <a:t>Miscarriage, premature birth, low birth weight</a:t>
            </a:r>
          </a:p>
          <a:p>
            <a:pPr indent="-228600">
              <a:lnSpc>
                <a:spcPct val="90000"/>
              </a:lnSpc>
              <a:spcAft>
                <a:spcPts val="600"/>
              </a:spcAft>
              <a:buFont typeface="Arial" panose="020B0604020202020204" pitchFamily="34" charset="0"/>
              <a:buChar char="•"/>
            </a:pPr>
            <a:r>
              <a:rPr lang="en-US" sz="2000" dirty="0"/>
              <a:t>Injecting – damage to veins, ulcers and gangrene</a:t>
            </a:r>
          </a:p>
          <a:p>
            <a:pPr indent="-228600">
              <a:lnSpc>
                <a:spcPct val="90000"/>
              </a:lnSpc>
              <a:spcAft>
                <a:spcPts val="600"/>
              </a:spcAft>
              <a:buFont typeface="Arial" panose="020B0604020202020204" pitchFamily="34" charset="0"/>
              <a:buChar char="•"/>
            </a:pPr>
            <a:r>
              <a:rPr lang="en-US" sz="2000" dirty="0"/>
              <a:t>Shared needles – HIV, hepatitis infections</a:t>
            </a:r>
          </a:p>
          <a:p>
            <a:pPr indent="-228600">
              <a:lnSpc>
                <a:spcPct val="90000"/>
              </a:lnSpc>
              <a:spcAft>
                <a:spcPts val="600"/>
              </a:spcAft>
              <a:buFont typeface="Arial" panose="020B0604020202020204" pitchFamily="34" charset="0"/>
              <a:buChar char="•"/>
            </a:pPr>
            <a:r>
              <a:rPr lang="en-US" sz="2000" dirty="0"/>
              <a:t>Overdose from injecting cocaine.</a:t>
            </a:r>
          </a:p>
          <a:p>
            <a:pPr indent="-228600">
              <a:lnSpc>
                <a:spcPct val="90000"/>
              </a:lnSpc>
              <a:spcAft>
                <a:spcPts val="600"/>
              </a:spcAft>
              <a:buFont typeface="Arial" panose="020B0604020202020204" pitchFamily="34" charset="0"/>
              <a:buChar char="•"/>
            </a:pPr>
            <a:r>
              <a:rPr lang="en-US" sz="2000" dirty="0"/>
              <a:t>Mental health – depression, anxious, paranoid</a:t>
            </a:r>
          </a:p>
          <a:p>
            <a:pPr indent="-228600">
              <a:lnSpc>
                <a:spcPct val="90000"/>
              </a:lnSpc>
              <a:spcAft>
                <a:spcPts val="600"/>
              </a:spcAft>
              <a:buFont typeface="Arial" panose="020B0604020202020204" pitchFamily="34" charset="0"/>
              <a:buChar char="•"/>
            </a:pPr>
            <a:r>
              <a:rPr lang="en-US" sz="2000" dirty="0"/>
              <a:t>Money issues</a:t>
            </a:r>
          </a:p>
          <a:p>
            <a:pPr indent="-228600">
              <a:lnSpc>
                <a:spcPct val="90000"/>
              </a:lnSpc>
              <a:spcAft>
                <a:spcPts val="600"/>
              </a:spcAft>
              <a:buFont typeface="Arial" panose="020B0604020202020204" pitchFamily="34" charset="0"/>
              <a:buChar char="•"/>
            </a:pPr>
            <a:r>
              <a:rPr lang="en-US" sz="2000" dirty="0"/>
              <a:t>VERY ADDICTATIVE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0" i="0" dirty="0">
              <a:effectLst/>
            </a:endParaRPr>
          </a:p>
        </p:txBody>
      </p:sp>
      <p:pic>
        <p:nvPicPr>
          <p:cNvPr id="4" name="Content Placeholder 3"/>
          <p:cNvPicPr>
            <a:picLocks noGrp="1" noChangeAspect="1"/>
          </p:cNvPicPr>
          <p:nvPr>
            <p:ph idx="1"/>
          </p:nvPr>
        </p:nvPicPr>
        <p:blipFill>
          <a:blip r:embed="rId3"/>
          <a:stretch>
            <a:fillRect/>
          </a:stretch>
        </p:blipFill>
        <p:spPr>
          <a:xfrm>
            <a:off x="7639665" y="2476679"/>
            <a:ext cx="3868207" cy="3172384"/>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9807889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6" name="Rectangle 17415">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411" name="TextBox 4">
            <a:extLst>
              <a:ext uri="{FF2B5EF4-FFF2-40B4-BE49-F238E27FC236}">
                <a16:creationId xmlns:a16="http://schemas.microsoft.com/office/drawing/2014/main" id="{99486AA0-D30D-4FD7-9CA4-F1F97CA8EA04}"/>
              </a:ext>
            </a:extLst>
          </p:cNvPr>
          <p:cNvSpPr txBox="1">
            <a:spLocks noChangeArrowheads="1"/>
          </p:cNvSpPr>
          <p:nvPr/>
        </p:nvSpPr>
        <p:spPr bwMode="auto">
          <a:xfrm>
            <a:off x="838200" y="365125"/>
            <a:ext cx="5393361" cy="7794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4400" dirty="0">
                <a:solidFill>
                  <a:schemeClr val="tx1"/>
                </a:solidFill>
                <a:latin typeface="+mj-lt"/>
                <a:ea typeface="+mj-ea"/>
                <a:cs typeface="+mj-cs"/>
              </a:rPr>
              <a:t>Heroin</a:t>
            </a:r>
          </a:p>
        </p:txBody>
      </p:sp>
      <p:sp>
        <p:nvSpPr>
          <p:cNvPr id="10244" name="Rectangle 5">
            <a:extLst>
              <a:ext uri="{FF2B5EF4-FFF2-40B4-BE49-F238E27FC236}">
                <a16:creationId xmlns:a16="http://schemas.microsoft.com/office/drawing/2014/main" id="{08CC75AC-3E43-4A20-836D-65F8F8ADB579}"/>
              </a:ext>
            </a:extLst>
          </p:cNvPr>
          <p:cNvSpPr>
            <a:spLocks noChangeArrowheads="1"/>
          </p:cNvSpPr>
          <p:nvPr/>
        </p:nvSpPr>
        <p:spPr bwMode="auto">
          <a:xfrm>
            <a:off x="838200" y="1825625"/>
            <a:ext cx="5393361" cy="4351338"/>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Light brown or off-white powder produced from the opium poppy.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Can be injected, sniffed or heated and the resulting fumes inhaled</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u="sng">
                <a:solidFill>
                  <a:schemeClr val="tx1"/>
                </a:solidFill>
                <a:latin typeface="+mn-lt"/>
                <a:ea typeface="+mn-ea"/>
              </a:rPr>
              <a:t>Symptoms</a:t>
            </a:r>
            <a:r>
              <a:rPr lang="en-US" altLang="en-US" sz="2000">
                <a:solidFill>
                  <a:schemeClr val="tx1"/>
                </a:solidFill>
                <a:latin typeface="+mn-lt"/>
                <a:ea typeface="+mn-ea"/>
              </a:rPr>
              <a:t>: </a:t>
            </a: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Relaxed euphoria.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Drowsiness, dehydration and lack of appetite. </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Runny nose. Contracted pupils, needle marks, weeping sores. Tremors, cramps &amp; sweating</a:t>
            </a:r>
          </a:p>
        </p:txBody>
      </p:sp>
      <p:pic>
        <p:nvPicPr>
          <p:cNvPr id="17410" name="Picture 2" descr="R:\SWPKDIVLDSEPF\Shared\Pre-join\Images\heroin.jpg">
            <a:extLst>
              <a:ext uri="{FF2B5EF4-FFF2-40B4-BE49-F238E27FC236}">
                <a16:creationId xmlns:a16="http://schemas.microsoft.com/office/drawing/2014/main" id="{576A43CE-6B4F-437F-97DC-BD6B73CB1DE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188" r="13562"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8"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7420"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24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244">
                                            <p:txEl>
                                              <p:pRg st="2" end="2"/>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0244">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244">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244">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024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20097"/>
          </a:xfrm>
        </p:spPr>
        <p:txBody>
          <a:bodyPr>
            <a:normAutofit fontScale="90000"/>
          </a:bodyPr>
          <a:lstStyle/>
          <a:p>
            <a:br>
              <a:rPr lang="en-GB" dirty="0"/>
            </a:br>
            <a:r>
              <a:rPr lang="en-GB" dirty="0"/>
              <a:t>Heroin Physical Health Risks</a:t>
            </a:r>
            <a:br>
              <a:rPr lang="en-GB" dirty="0"/>
            </a:br>
            <a:r>
              <a:rPr lang="en-GB" dirty="0"/>
              <a:t> </a:t>
            </a:r>
          </a:p>
        </p:txBody>
      </p:sp>
      <p:sp>
        <p:nvSpPr>
          <p:cNvPr id="3" name="Content Placeholder 2"/>
          <p:cNvSpPr>
            <a:spLocks noGrp="1"/>
          </p:cNvSpPr>
          <p:nvPr>
            <p:ph idx="1"/>
          </p:nvPr>
        </p:nvSpPr>
        <p:spPr>
          <a:xfrm>
            <a:off x="838200" y="1175657"/>
            <a:ext cx="10515600" cy="5001306"/>
          </a:xfrm>
        </p:spPr>
        <p:txBody>
          <a:bodyPr>
            <a:normAutofit/>
          </a:bodyPr>
          <a:lstStyle/>
          <a:p>
            <a:r>
              <a:rPr lang="en-GB" dirty="0"/>
              <a:t>Overdose - heroin kills far more people in the UK than any other illegal drug.</a:t>
            </a:r>
          </a:p>
          <a:p>
            <a:pPr lvl="1"/>
            <a:r>
              <a:rPr lang="en-GB" b="0" i="0" dirty="0">
                <a:solidFill>
                  <a:srgbClr val="323132"/>
                </a:solidFill>
                <a:effectLst/>
                <a:latin typeface="open sans" panose="020B0606030504020204" pitchFamily="34" charset="0"/>
              </a:rPr>
              <a:t>“drug overdose” or “multiple drug toxicity”</a:t>
            </a:r>
            <a:endParaRPr lang="en-GB" dirty="0"/>
          </a:p>
          <a:p>
            <a:r>
              <a:rPr lang="en-GB" dirty="0"/>
              <a:t>Overdose = feeling very sleepy, breathing slows and fall into a coma.</a:t>
            </a:r>
          </a:p>
          <a:p>
            <a:r>
              <a:rPr lang="en-GB" dirty="0"/>
              <a:t>If taken with other drugs alcohol, methadone, tranquillisers a link to an overdose.  </a:t>
            </a:r>
          </a:p>
          <a:p>
            <a:r>
              <a:rPr lang="en-GB" dirty="0"/>
              <a:t>Infections, HIV, hepatitis B or hepatitis C damage to veins and arteries, blood clots, gangrene which can result in a loss of a limb.</a:t>
            </a:r>
          </a:p>
          <a:p>
            <a:r>
              <a:rPr lang="en-GB" dirty="0"/>
              <a:t>There's also a risk of death due to inhaling vomit. If you vomit you won’t be able to cough and clear your throat. The vomit can then block your breathing.</a:t>
            </a:r>
          </a:p>
          <a:p>
            <a:endParaRPr lang="en-GB" dirty="0"/>
          </a:p>
        </p:txBody>
      </p:sp>
    </p:spTree>
    <p:extLst>
      <p:ext uri="{BB962C8B-B14F-4D97-AF65-F5344CB8AC3E}">
        <p14:creationId xmlns:p14="http://schemas.microsoft.com/office/powerpoint/2010/main" val="5261951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8EC9B-CE23-5E4D-FFC5-7802207C25B6}"/>
              </a:ext>
            </a:extLst>
          </p:cNvPr>
          <p:cNvSpPr>
            <a:spLocks noGrp="1"/>
          </p:cNvSpPr>
          <p:nvPr>
            <p:ph type="title"/>
          </p:nvPr>
        </p:nvSpPr>
        <p:spPr/>
        <p:txBody>
          <a:bodyPr/>
          <a:lstStyle/>
          <a:p>
            <a:r>
              <a:rPr lang="en-GB" dirty="0"/>
              <a:t>Heroin Deaths </a:t>
            </a:r>
          </a:p>
        </p:txBody>
      </p:sp>
      <p:sp>
        <p:nvSpPr>
          <p:cNvPr id="3" name="Content Placeholder 2">
            <a:extLst>
              <a:ext uri="{FF2B5EF4-FFF2-40B4-BE49-F238E27FC236}">
                <a16:creationId xmlns:a16="http://schemas.microsoft.com/office/drawing/2014/main" id="{17E408FD-FE7A-FA48-9317-1343D12F72E1}"/>
              </a:ext>
            </a:extLst>
          </p:cNvPr>
          <p:cNvSpPr>
            <a:spLocks noGrp="1"/>
          </p:cNvSpPr>
          <p:nvPr>
            <p:ph idx="1"/>
          </p:nvPr>
        </p:nvSpPr>
        <p:spPr/>
        <p:txBody>
          <a:bodyPr>
            <a:normAutofit/>
          </a:bodyPr>
          <a:lstStyle/>
          <a:p>
            <a:r>
              <a:rPr lang="en-GB" b="0" i="0" dirty="0">
                <a:effectLst/>
                <a:latin typeface="open sans" panose="020B0606030504020204" pitchFamily="34" charset="0"/>
              </a:rPr>
              <a:t>For deaths registered in 2022, a total of 2,261 drug-poisoning deaths involved opiates</a:t>
            </a:r>
          </a:p>
          <a:p>
            <a:r>
              <a:rPr lang="en-GB" b="0" i="0" dirty="0">
                <a:effectLst/>
                <a:latin typeface="open sans" panose="020B0606030504020204" pitchFamily="34" charset="0"/>
              </a:rPr>
              <a:t>1.9% higher than in 2021 (2,219 deaths). </a:t>
            </a:r>
          </a:p>
          <a:p>
            <a:r>
              <a:rPr lang="en-GB" b="0" i="0" dirty="0">
                <a:effectLst/>
                <a:latin typeface="open sans" panose="020B0606030504020204" pitchFamily="34" charset="0"/>
              </a:rPr>
              <a:t>Opiates were involved in just under half (46.1%) of drug-poisoning deaths registered in 2022</a:t>
            </a:r>
          </a:p>
          <a:p>
            <a:r>
              <a:rPr lang="en-GB" b="0" i="0" dirty="0">
                <a:effectLst/>
                <a:latin typeface="open sans" panose="020B0606030504020204" pitchFamily="34" charset="0"/>
              </a:rPr>
              <a:t>Heroin and morphine continued to be the most frequently mentioned opiates with 1,256 drug-poisoning deaths mentioning either one of these substances in 2022 (21.8 deaths per million people).</a:t>
            </a:r>
            <a:endParaRPr lang="en-GB" dirty="0"/>
          </a:p>
        </p:txBody>
      </p:sp>
    </p:spTree>
    <p:extLst>
      <p:ext uri="{BB962C8B-B14F-4D97-AF65-F5344CB8AC3E}">
        <p14:creationId xmlns:p14="http://schemas.microsoft.com/office/powerpoint/2010/main" val="22288867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277970"/>
          </a:xfrm>
        </p:spPr>
        <p:txBody>
          <a:bodyPr>
            <a:normAutofit fontScale="90000"/>
          </a:bodyPr>
          <a:lstStyle/>
          <a:p>
            <a:endParaRPr lang="en-GB" dirty="0"/>
          </a:p>
        </p:txBody>
      </p:sp>
      <p:pic>
        <p:nvPicPr>
          <p:cNvPr id="4" name="Content Placeholder 3"/>
          <p:cNvPicPr>
            <a:picLocks noGrp="1" noChangeAspect="1"/>
          </p:cNvPicPr>
          <p:nvPr>
            <p:ph idx="1"/>
          </p:nvPr>
        </p:nvPicPr>
        <p:blipFill>
          <a:blip r:embed="rId2"/>
          <a:stretch>
            <a:fillRect/>
          </a:stretch>
        </p:blipFill>
        <p:spPr>
          <a:xfrm>
            <a:off x="629154" y="965486"/>
            <a:ext cx="5075590" cy="3415594"/>
          </a:xfrm>
          <a:prstGeom prst="rect">
            <a:avLst/>
          </a:prstGeom>
        </p:spPr>
      </p:pic>
      <p:pic>
        <p:nvPicPr>
          <p:cNvPr id="5" name="Picture 4"/>
          <p:cNvPicPr>
            <a:picLocks noChangeAspect="1"/>
          </p:cNvPicPr>
          <p:nvPr/>
        </p:nvPicPr>
        <p:blipFill>
          <a:blip r:embed="rId3"/>
          <a:stretch>
            <a:fillRect/>
          </a:stretch>
        </p:blipFill>
        <p:spPr>
          <a:xfrm>
            <a:off x="6095999" y="965485"/>
            <a:ext cx="5489441" cy="3415595"/>
          </a:xfrm>
          <a:prstGeom prst="rect">
            <a:avLst/>
          </a:prstGeom>
        </p:spPr>
      </p:pic>
      <p:pic>
        <p:nvPicPr>
          <p:cNvPr id="6" name="Picture 5"/>
          <p:cNvPicPr>
            <a:picLocks noChangeAspect="1"/>
          </p:cNvPicPr>
          <p:nvPr/>
        </p:nvPicPr>
        <p:blipFill>
          <a:blip r:embed="rId4"/>
          <a:stretch>
            <a:fillRect/>
          </a:stretch>
        </p:blipFill>
        <p:spPr>
          <a:xfrm>
            <a:off x="1165610" y="4703470"/>
            <a:ext cx="3938954" cy="1729985"/>
          </a:xfrm>
          <a:prstGeom prst="rect">
            <a:avLst/>
          </a:prstGeom>
        </p:spPr>
      </p:pic>
      <p:pic>
        <p:nvPicPr>
          <p:cNvPr id="7" name="Picture 6"/>
          <p:cNvPicPr>
            <a:picLocks noChangeAspect="1"/>
          </p:cNvPicPr>
          <p:nvPr/>
        </p:nvPicPr>
        <p:blipFill>
          <a:blip r:embed="rId5"/>
          <a:stretch>
            <a:fillRect/>
          </a:stretch>
        </p:blipFill>
        <p:spPr>
          <a:xfrm>
            <a:off x="6209881" y="4600470"/>
            <a:ext cx="3386296" cy="1676400"/>
          </a:xfrm>
          <a:prstGeom prst="rect">
            <a:avLst/>
          </a:prstGeom>
        </p:spPr>
      </p:pic>
    </p:spTree>
    <p:extLst>
      <p:ext uri="{BB962C8B-B14F-4D97-AF65-F5344CB8AC3E}">
        <p14:creationId xmlns:p14="http://schemas.microsoft.com/office/powerpoint/2010/main" val="1321527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413AB-150E-4BFA-8C12-DBFFA90DEA21}"/>
              </a:ext>
            </a:extLst>
          </p:cNvPr>
          <p:cNvSpPr>
            <a:spLocks noGrp="1"/>
          </p:cNvSpPr>
          <p:nvPr>
            <p:ph type="title"/>
          </p:nvPr>
        </p:nvSpPr>
        <p:spPr>
          <a:xfrm>
            <a:off x="595884" y="365126"/>
            <a:ext cx="10515600" cy="736844"/>
          </a:xfrm>
        </p:spPr>
        <p:txBody>
          <a:bodyPr>
            <a:normAutofit fontScale="90000"/>
          </a:bodyPr>
          <a:lstStyle/>
          <a:p>
            <a:br>
              <a:rPr lang="en-GB" altLang="en-US" sz="2800" dirty="0"/>
            </a:br>
            <a:r>
              <a:rPr lang="en-GB" altLang="en-US" sz="2800" dirty="0"/>
              <a:t>MDMA/ </a:t>
            </a:r>
            <a:r>
              <a:rPr lang="en-GB" altLang="en-US" sz="2800" dirty="0">
                <a:solidFill>
                  <a:schemeClr val="tx1">
                    <a:lumMod val="95000"/>
                    <a:lumOff val="5000"/>
                  </a:schemeClr>
                </a:solidFill>
              </a:rPr>
              <a:t>Ecstasy</a:t>
            </a:r>
            <a:br>
              <a:rPr lang="en-GB" altLang="en-US" sz="2800" dirty="0">
                <a:solidFill>
                  <a:schemeClr val="tx1">
                    <a:lumMod val="95000"/>
                    <a:lumOff val="5000"/>
                  </a:schemeClr>
                </a:solidFill>
              </a:rPr>
            </a:br>
            <a:endParaRPr lang="en-GB" sz="2800"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BC61F4E5-3206-4912-BDB5-40FCB3E295F9}"/>
              </a:ext>
            </a:extLst>
          </p:cNvPr>
          <p:cNvSpPr>
            <a:spLocks noGrp="1"/>
          </p:cNvSpPr>
          <p:nvPr>
            <p:ph idx="1"/>
          </p:nvPr>
        </p:nvSpPr>
        <p:spPr>
          <a:xfrm>
            <a:off x="838199" y="1101970"/>
            <a:ext cx="6383215" cy="5074993"/>
          </a:xfrm>
        </p:spPr>
        <p:txBody>
          <a:bodyPr>
            <a:normAutofit/>
          </a:bodyPr>
          <a:lstStyle/>
          <a:p>
            <a:pPr marL="0" indent="0">
              <a:buNone/>
              <a:defRPr/>
            </a:pPr>
            <a:r>
              <a:rPr lang="en-GB" altLang="en-US" kern="0" dirty="0"/>
              <a:t>Very powerful amphetamine based drug  </a:t>
            </a:r>
          </a:p>
          <a:p>
            <a:pPr marL="0" indent="0">
              <a:buNone/>
              <a:defRPr/>
            </a:pPr>
            <a:r>
              <a:rPr lang="en-GB" altLang="en-US" kern="0" dirty="0"/>
              <a:t>Tablet - Ecstasy  Powder - MDMA</a:t>
            </a:r>
          </a:p>
          <a:p>
            <a:pPr marL="0" indent="0">
              <a:buNone/>
              <a:defRPr/>
            </a:pPr>
            <a:r>
              <a:rPr lang="en-GB" altLang="en-US" kern="0" dirty="0"/>
              <a:t>Taken orally, power rubbed onto gums.</a:t>
            </a:r>
          </a:p>
          <a:p>
            <a:pPr marL="0" indent="0">
              <a:buNone/>
              <a:defRPr/>
            </a:pPr>
            <a:r>
              <a:rPr lang="en-GB" altLang="en-US" kern="0" dirty="0"/>
              <a:t>Both taste bitter and unpleasant.  </a:t>
            </a:r>
          </a:p>
          <a:p>
            <a:pPr marL="0" indent="0">
              <a:buNone/>
              <a:defRPr/>
            </a:pPr>
            <a:r>
              <a:rPr lang="en-GB" altLang="en-US" kern="0" dirty="0"/>
              <a:t>Linked with ‘rave’ party scene</a:t>
            </a:r>
          </a:p>
          <a:p>
            <a:pPr marL="0" indent="0">
              <a:buNone/>
              <a:defRPr/>
            </a:pPr>
            <a:r>
              <a:rPr lang="en-GB" altLang="en-US" u="sng" kern="0" dirty="0"/>
              <a:t>Slang names</a:t>
            </a:r>
            <a:r>
              <a:rPr lang="en-GB" altLang="en-US" kern="0" dirty="0"/>
              <a:t>: Ecstasy, Adam, Big Brownies, Disco biscuits, Dennis the Menace, Burgers,  ‘D&amp;G’s’  (Dolce &amp; Gabbana)</a:t>
            </a:r>
          </a:p>
        </p:txBody>
      </p:sp>
      <p:pic>
        <p:nvPicPr>
          <p:cNvPr id="4" name="Picture 3">
            <a:extLst>
              <a:ext uri="{FF2B5EF4-FFF2-40B4-BE49-F238E27FC236}">
                <a16:creationId xmlns:a16="http://schemas.microsoft.com/office/drawing/2014/main" id="{CDCBC2C3-7C4E-46A5-B259-97AA10E13DEB}"/>
              </a:ext>
            </a:extLst>
          </p:cNvPr>
          <p:cNvPicPr>
            <a:picLocks noChangeAspect="1"/>
          </p:cNvPicPr>
          <p:nvPr/>
        </p:nvPicPr>
        <p:blipFill rotWithShape="1">
          <a:blip r:embed="rId3"/>
          <a:srcRect l="7429" r="2911"/>
          <a:stretch/>
        </p:blipFill>
        <p:spPr>
          <a:xfrm>
            <a:off x="8018585" y="1904282"/>
            <a:ext cx="3499307" cy="4272681"/>
          </a:xfrm>
          <a:prstGeom prst="rect">
            <a:avLst/>
          </a:prstGeom>
        </p:spPr>
      </p:pic>
    </p:spTree>
    <p:extLst>
      <p:ext uri="{BB962C8B-B14F-4D97-AF65-F5344CB8AC3E}">
        <p14:creationId xmlns:p14="http://schemas.microsoft.com/office/powerpoint/2010/main" val="1007129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descr="\\Client\G$\CKP Images\Drugs\Ecstacy.png">
            <a:extLst>
              <a:ext uri="{FF2B5EF4-FFF2-40B4-BE49-F238E27FC236}">
                <a16:creationId xmlns:a16="http://schemas.microsoft.com/office/drawing/2014/main" id="{6BA573E1-2CF2-42CB-ADF6-6AF5CDFABE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41322" y="908050"/>
            <a:ext cx="3153509" cy="5113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7891" name="TextBox 5">
            <a:extLst>
              <a:ext uri="{FF2B5EF4-FFF2-40B4-BE49-F238E27FC236}">
                <a16:creationId xmlns:a16="http://schemas.microsoft.com/office/drawing/2014/main" id="{27F2D46E-6CB5-49F4-828E-CE0AF8269DF5}"/>
              </a:ext>
            </a:extLst>
          </p:cNvPr>
          <p:cNvSpPr txBox="1">
            <a:spLocks noChangeArrowheads="1"/>
          </p:cNvSpPr>
          <p:nvPr/>
        </p:nvSpPr>
        <p:spPr bwMode="auto">
          <a:xfrm>
            <a:off x="2566989" y="115889"/>
            <a:ext cx="748982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000" dirty="0">
                <a:solidFill>
                  <a:schemeClr val="tx1"/>
                </a:solidFill>
              </a:rPr>
              <a:t>Effects of Ecstasy</a:t>
            </a:r>
          </a:p>
        </p:txBody>
      </p:sp>
      <p:sp>
        <p:nvSpPr>
          <p:cNvPr id="20484" name="TextBox 6">
            <a:extLst>
              <a:ext uri="{FF2B5EF4-FFF2-40B4-BE49-F238E27FC236}">
                <a16:creationId xmlns:a16="http://schemas.microsoft.com/office/drawing/2014/main" id="{A2199C2E-D85E-4A46-ABED-283DAAE3BD51}"/>
              </a:ext>
            </a:extLst>
          </p:cNvPr>
          <p:cNvSpPr txBox="1">
            <a:spLocks noChangeArrowheads="1"/>
          </p:cNvSpPr>
          <p:nvPr/>
        </p:nvSpPr>
        <p:spPr bwMode="auto">
          <a:xfrm>
            <a:off x="328246" y="1449386"/>
            <a:ext cx="6646985" cy="40564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spcBef>
                <a:spcPct val="0"/>
              </a:spcBef>
              <a:buNone/>
            </a:pPr>
            <a:r>
              <a:rPr lang="en-GB" altLang="en-US" sz="2800" u="sng" kern="0" dirty="0">
                <a:solidFill>
                  <a:schemeClr val="tx1"/>
                </a:solidFill>
              </a:rPr>
              <a:t>Effects</a:t>
            </a:r>
            <a:r>
              <a:rPr lang="en-GB" altLang="en-US" sz="2800" kern="0" dirty="0">
                <a:solidFill>
                  <a:schemeClr val="tx1"/>
                </a:solidFill>
              </a:rPr>
              <a:t>: Increased heart rate, blood pressure and body temperature. Sense of energy and alertness, similar to amphetamine use. Appetite suppression. Warm state of empathy with others.</a:t>
            </a:r>
          </a:p>
          <a:p>
            <a:r>
              <a:rPr lang="en-GB" altLang="en-US" sz="2800" dirty="0">
                <a:solidFill>
                  <a:schemeClr val="tx1"/>
                </a:solidFill>
              </a:rPr>
              <a:t>Hypertension,</a:t>
            </a:r>
            <a:r>
              <a:rPr lang="en-GB" sz="2800" dirty="0">
                <a:solidFill>
                  <a:schemeClr val="tx1"/>
                </a:solidFill>
              </a:rPr>
              <a:t> tingling sensations, grinding of teeth, k</a:t>
            </a:r>
            <a:r>
              <a:rPr lang="en-GB" altLang="en-US" sz="2800" dirty="0">
                <a:solidFill>
                  <a:schemeClr val="tx1"/>
                </a:solidFill>
              </a:rPr>
              <a:t>idney failure, long term brain damage,  </a:t>
            </a:r>
          </a:p>
        </p:txBody>
      </p:sp>
    </p:spTree>
    <p:extLst>
      <p:ext uri="{BB962C8B-B14F-4D97-AF65-F5344CB8AC3E}">
        <p14:creationId xmlns:p14="http://schemas.microsoft.com/office/powerpoint/2010/main" val="4241654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48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048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A08A60-137F-440B-BBF1-AEF16CDD4420}"/>
              </a:ext>
            </a:extLst>
          </p:cNvPr>
          <p:cNvSpPr>
            <a:spLocks noGrp="1"/>
          </p:cNvSpPr>
          <p:nvPr>
            <p:ph type="title"/>
          </p:nvPr>
        </p:nvSpPr>
        <p:spPr/>
        <p:txBody>
          <a:bodyPr>
            <a:normAutofit/>
          </a:bodyPr>
          <a:lstStyle/>
          <a:p>
            <a:r>
              <a:rPr lang="en-GB"/>
              <a:t>Leah Betts</a:t>
            </a:r>
            <a:endParaRPr lang="en-GB" dirty="0"/>
          </a:p>
        </p:txBody>
      </p:sp>
      <p:sp>
        <p:nvSpPr>
          <p:cNvPr id="3" name="Content Placeholder 2">
            <a:extLst>
              <a:ext uri="{FF2B5EF4-FFF2-40B4-BE49-F238E27FC236}">
                <a16:creationId xmlns:a16="http://schemas.microsoft.com/office/drawing/2014/main" id="{CB7DB7D8-784C-466A-BEBF-49EEC869F4AE}"/>
              </a:ext>
            </a:extLst>
          </p:cNvPr>
          <p:cNvSpPr>
            <a:spLocks noGrp="1"/>
          </p:cNvSpPr>
          <p:nvPr>
            <p:ph idx="1"/>
          </p:nvPr>
        </p:nvSpPr>
        <p:spPr>
          <a:xfrm>
            <a:off x="838199" y="1418492"/>
            <a:ext cx="6714067" cy="4758471"/>
          </a:xfrm>
        </p:spPr>
        <p:txBody>
          <a:bodyPr>
            <a:normAutofit/>
          </a:bodyPr>
          <a:lstStyle/>
          <a:p>
            <a:r>
              <a:rPr lang="en-GB" dirty="0"/>
              <a:t>18 year old 1995</a:t>
            </a:r>
          </a:p>
          <a:p>
            <a:r>
              <a:rPr lang="en-GB" dirty="0"/>
              <a:t>An official inquest later revealed Leah had not died directly from ecstasy, but from drinking a large quantity of water to counteract the drug's dehydrating effects. </a:t>
            </a:r>
          </a:p>
          <a:p>
            <a:r>
              <a:rPr lang="en-GB" dirty="0"/>
              <a:t>She apparently drank seven litres of water in 90 minutes which caused </a:t>
            </a:r>
            <a:r>
              <a:rPr lang="en-GB" b="1" u="sng" dirty="0"/>
              <a:t>water intoxication </a:t>
            </a:r>
            <a:r>
              <a:rPr lang="en-GB" dirty="0"/>
              <a:t>and led to the swelling and permanent damage of her brain. </a:t>
            </a:r>
          </a:p>
          <a:p>
            <a:endParaRPr lang="en-GB" sz="2400" dirty="0"/>
          </a:p>
        </p:txBody>
      </p:sp>
      <p:pic>
        <p:nvPicPr>
          <p:cNvPr id="4" name="Picture 3">
            <a:extLst>
              <a:ext uri="{FF2B5EF4-FFF2-40B4-BE49-F238E27FC236}">
                <a16:creationId xmlns:a16="http://schemas.microsoft.com/office/drawing/2014/main" id="{4F5331AF-A127-4584-930D-3158251E86FD}"/>
              </a:ext>
            </a:extLst>
          </p:cNvPr>
          <p:cNvPicPr>
            <a:picLocks noChangeAspect="1"/>
          </p:cNvPicPr>
          <p:nvPr/>
        </p:nvPicPr>
        <p:blipFill rotWithShape="1">
          <a:blip r:embed="rId3"/>
          <a:srcRect l="12170" r="19506" b="3"/>
          <a:stretch/>
        </p:blipFill>
        <p:spPr>
          <a:xfrm>
            <a:off x="8020569" y="1904284"/>
            <a:ext cx="3152439" cy="3448850"/>
          </a:xfrm>
          <a:prstGeom prst="rect">
            <a:avLst/>
          </a:prstGeom>
        </p:spPr>
      </p:pic>
    </p:spTree>
    <p:extLst>
      <p:ext uri="{BB962C8B-B14F-4D97-AF65-F5344CB8AC3E}">
        <p14:creationId xmlns:p14="http://schemas.microsoft.com/office/powerpoint/2010/main" val="6533091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7" descr="lsd">
            <a:extLst>
              <a:ext uri="{FF2B5EF4-FFF2-40B4-BE49-F238E27FC236}">
                <a16:creationId xmlns:a16="http://schemas.microsoft.com/office/drawing/2014/main" id="{BF66DE28-FD68-4DF2-97E8-F76B188436B1}"/>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75784" y="1628774"/>
            <a:ext cx="3042675" cy="3787287"/>
          </a:xfrm>
        </p:spPr>
      </p:pic>
      <p:sp>
        <p:nvSpPr>
          <p:cNvPr id="31747" name="TextBox 4">
            <a:extLst>
              <a:ext uri="{FF2B5EF4-FFF2-40B4-BE49-F238E27FC236}">
                <a16:creationId xmlns:a16="http://schemas.microsoft.com/office/drawing/2014/main" id="{B7EBBFE9-DF65-47F8-9EA1-C8DCB527E859}"/>
              </a:ext>
            </a:extLst>
          </p:cNvPr>
          <p:cNvSpPr txBox="1">
            <a:spLocks noChangeArrowheads="1"/>
          </p:cNvSpPr>
          <p:nvPr/>
        </p:nvSpPr>
        <p:spPr bwMode="auto">
          <a:xfrm>
            <a:off x="6600825" y="188913"/>
            <a:ext cx="3816350"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dirty="0">
                <a:solidFill>
                  <a:schemeClr val="tx1"/>
                </a:solidFill>
              </a:rPr>
              <a:t>LSD</a:t>
            </a:r>
          </a:p>
        </p:txBody>
      </p:sp>
      <p:sp>
        <p:nvSpPr>
          <p:cNvPr id="6" name="Rectangle 8">
            <a:extLst>
              <a:ext uri="{FF2B5EF4-FFF2-40B4-BE49-F238E27FC236}">
                <a16:creationId xmlns:a16="http://schemas.microsoft.com/office/drawing/2014/main" id="{375EAF2F-BC15-46A6-879E-8804718E9F15}"/>
              </a:ext>
            </a:extLst>
          </p:cNvPr>
          <p:cNvSpPr txBox="1">
            <a:spLocks noChangeArrowheads="1"/>
          </p:cNvSpPr>
          <p:nvPr/>
        </p:nvSpPr>
        <p:spPr bwMode="auto">
          <a:xfrm>
            <a:off x="1343811" y="188913"/>
            <a:ext cx="5257014" cy="63525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a:solidFill>
                  <a:schemeClr val="accent2"/>
                </a:solidFill>
                <a:latin typeface="+mn-lt"/>
                <a:ea typeface="ＭＳ Ｐゴシック" pitchFamily="-112" charset="-128"/>
                <a:cs typeface="ＭＳ Ｐゴシック" pitchFamily="-112" charset="-128"/>
              </a:defRPr>
            </a:lvl1pPr>
            <a:lvl2pPr marL="742950" indent="-285750" algn="l" rtl="0" eaLnBrk="0" fontAlgn="base" hangingPunct="0">
              <a:spcBef>
                <a:spcPct val="20000"/>
              </a:spcBef>
              <a:spcAft>
                <a:spcPct val="0"/>
              </a:spcAft>
              <a:buChar char="–"/>
              <a:defRPr sz="2400">
                <a:solidFill>
                  <a:schemeClr val="accent2"/>
                </a:solidFill>
                <a:latin typeface="+mn-lt"/>
                <a:ea typeface="ＭＳ Ｐゴシック" pitchFamily="-112" charset="-128"/>
              </a:defRPr>
            </a:lvl2pPr>
            <a:lvl3pPr marL="1143000" indent="-228600" algn="l" rtl="0" eaLnBrk="0" fontAlgn="base" hangingPunct="0">
              <a:spcBef>
                <a:spcPct val="20000"/>
              </a:spcBef>
              <a:spcAft>
                <a:spcPct val="0"/>
              </a:spcAft>
              <a:buChar char="•"/>
              <a:defRPr sz="2400">
                <a:solidFill>
                  <a:schemeClr val="accent2"/>
                </a:solidFill>
                <a:latin typeface="+mn-lt"/>
                <a:ea typeface="ＭＳ Ｐゴシック" pitchFamily="-112" charset="-128"/>
              </a:defRPr>
            </a:lvl3pPr>
            <a:lvl4pPr marL="16002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4pPr>
            <a:lvl5pPr marL="2057400" indent="-228600" algn="l" rtl="0" eaLnBrk="0" fontAlgn="base" hangingPunct="0">
              <a:spcBef>
                <a:spcPct val="20000"/>
              </a:spcBef>
              <a:spcAft>
                <a:spcPct val="0"/>
              </a:spcAft>
              <a:buChar char="»"/>
              <a:defRPr sz="2000">
                <a:solidFill>
                  <a:schemeClr val="accent2"/>
                </a:solidFill>
                <a:latin typeface="+mn-lt"/>
                <a:ea typeface="ＭＳ Ｐゴシック" pitchFamily="-112"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indent="0">
              <a:lnSpc>
                <a:spcPct val="90000"/>
              </a:lnSpc>
              <a:buNone/>
              <a:defRPr/>
            </a:pPr>
            <a:r>
              <a:rPr lang="en-GB" altLang="en-US" sz="2800" kern="0" dirty="0">
                <a:solidFill>
                  <a:schemeClr val="tx1"/>
                </a:solidFill>
              </a:rPr>
              <a:t>Taken orally</a:t>
            </a:r>
          </a:p>
          <a:p>
            <a:pPr marL="0" indent="0">
              <a:lnSpc>
                <a:spcPct val="90000"/>
              </a:lnSpc>
              <a:buNone/>
              <a:defRPr/>
            </a:pPr>
            <a:r>
              <a:rPr lang="en-GB" sz="2800" dirty="0">
                <a:solidFill>
                  <a:schemeClr val="tx1">
                    <a:lumMod val="95000"/>
                    <a:lumOff val="5000"/>
                  </a:schemeClr>
                </a:solidFill>
              </a:rPr>
              <a:t>Feelings - world appears distorted, colours, sounds, objects can all seem very strange, hallucinating, panic, confused &amp; anxious. </a:t>
            </a:r>
          </a:p>
          <a:p>
            <a:pPr marL="0" indent="0">
              <a:lnSpc>
                <a:spcPct val="90000"/>
              </a:lnSpc>
              <a:buNone/>
              <a:defRPr/>
            </a:pPr>
            <a:endParaRPr lang="en-GB" sz="2800" dirty="0">
              <a:solidFill>
                <a:schemeClr val="tx1">
                  <a:lumMod val="95000"/>
                  <a:lumOff val="5000"/>
                </a:schemeClr>
              </a:solidFill>
            </a:endParaRPr>
          </a:p>
          <a:p>
            <a:pPr marL="0" indent="0">
              <a:lnSpc>
                <a:spcPct val="90000"/>
              </a:lnSpc>
              <a:buNone/>
              <a:defRPr/>
            </a:pPr>
            <a:r>
              <a:rPr lang="en-GB" sz="2800" dirty="0">
                <a:solidFill>
                  <a:schemeClr val="tx1">
                    <a:lumMod val="95000"/>
                    <a:lumOff val="5000"/>
                  </a:schemeClr>
                </a:solidFill>
              </a:rPr>
              <a:t>Can also feel: Giggly, energised, excited</a:t>
            </a:r>
          </a:p>
          <a:p>
            <a:pPr marL="0" indent="0">
              <a:lnSpc>
                <a:spcPct val="90000"/>
              </a:lnSpc>
              <a:buNone/>
              <a:defRPr/>
            </a:pPr>
            <a:r>
              <a:rPr lang="en-GB" sz="2800" dirty="0">
                <a:solidFill>
                  <a:schemeClr val="tx1">
                    <a:lumMod val="95000"/>
                    <a:lumOff val="5000"/>
                  </a:schemeClr>
                </a:solidFill>
              </a:rPr>
              <a:t>Risks – unpredictably, not sure what it is mixed with, Flashbacks, mental health issues.</a:t>
            </a:r>
          </a:p>
          <a:p>
            <a:r>
              <a:rPr lang="en-GB" altLang="en-US" sz="1800" u="sng" kern="0" dirty="0">
                <a:solidFill>
                  <a:schemeClr val="tx1">
                    <a:lumMod val="95000"/>
                    <a:lumOff val="5000"/>
                  </a:schemeClr>
                </a:solidFill>
              </a:rPr>
              <a:t>Slang names</a:t>
            </a:r>
            <a:r>
              <a:rPr lang="en-GB" altLang="en-US" sz="1800" kern="0" dirty="0">
                <a:solidFill>
                  <a:schemeClr val="tx1">
                    <a:lumMod val="95000"/>
                    <a:lumOff val="5000"/>
                  </a:schemeClr>
                </a:solidFill>
              </a:rPr>
              <a:t> </a:t>
            </a:r>
            <a:r>
              <a:rPr lang="en-GB" altLang="en-US" sz="1800" kern="0" dirty="0">
                <a:solidFill>
                  <a:schemeClr val="tx1"/>
                </a:solidFill>
              </a:rPr>
              <a:t>: Tabs, Acid, Dots, L, Lightening Flash, Liquid Acid, Lucy, rainbows, Smiles, Stars, Trips</a:t>
            </a:r>
            <a:endParaRPr lang="en-GB" sz="1800" dirty="0">
              <a:solidFill>
                <a:schemeClr val="tx1">
                  <a:lumMod val="95000"/>
                  <a:lumOff val="5000"/>
                </a:schemeClr>
              </a:solidFill>
            </a:endParaRPr>
          </a:p>
          <a:p>
            <a:pPr marL="0" indent="0">
              <a:lnSpc>
                <a:spcPct val="90000"/>
              </a:lnSpc>
              <a:buNone/>
              <a:defRPr/>
            </a:pPr>
            <a:endParaRPr lang="en-GB" altLang="en-US" sz="1400" kern="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9" descr="C:\My Documents\Devin\shroom.jpg">
            <a:extLst>
              <a:ext uri="{FF2B5EF4-FFF2-40B4-BE49-F238E27FC236}">
                <a16:creationId xmlns:a16="http://schemas.microsoft.com/office/drawing/2014/main" id="{A8E8DA6C-025F-497E-A85C-CD3C42423A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7862" y="701676"/>
            <a:ext cx="4033838" cy="4473225"/>
          </a:xfrm>
          <a:prstGeom prst="rect">
            <a:avLst/>
          </a:prstGeom>
          <a:noFill/>
          <a:ln w="57150" cmpd="thickThin">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39939" name="TextBox 4">
            <a:extLst>
              <a:ext uri="{FF2B5EF4-FFF2-40B4-BE49-F238E27FC236}">
                <a16:creationId xmlns:a16="http://schemas.microsoft.com/office/drawing/2014/main" id="{2CF3C53C-5AB9-4BF4-BE0B-7C6516E17321}"/>
              </a:ext>
            </a:extLst>
          </p:cNvPr>
          <p:cNvSpPr txBox="1">
            <a:spLocks noChangeArrowheads="1"/>
          </p:cNvSpPr>
          <p:nvPr/>
        </p:nvSpPr>
        <p:spPr bwMode="auto">
          <a:xfrm>
            <a:off x="3648075" y="115889"/>
            <a:ext cx="554355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a:solidFill>
                  <a:srgbClr val="0033CC"/>
                </a:solidFill>
              </a:rPr>
              <a:t>Magic Mushrooms</a:t>
            </a:r>
          </a:p>
        </p:txBody>
      </p:sp>
      <p:sp>
        <p:nvSpPr>
          <p:cNvPr id="21508" name="Rectangle 5">
            <a:extLst>
              <a:ext uri="{FF2B5EF4-FFF2-40B4-BE49-F238E27FC236}">
                <a16:creationId xmlns:a16="http://schemas.microsoft.com/office/drawing/2014/main" id="{B29A3B1F-17BE-40D8-937F-670D325F7BA9}"/>
              </a:ext>
            </a:extLst>
          </p:cNvPr>
          <p:cNvSpPr>
            <a:spLocks noChangeArrowheads="1"/>
          </p:cNvSpPr>
          <p:nvPr/>
        </p:nvSpPr>
        <p:spPr bwMode="auto">
          <a:xfrm>
            <a:off x="6008688" y="1268414"/>
            <a:ext cx="4572000" cy="5940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US" altLang="en-US" dirty="0">
                <a:solidFill>
                  <a:schemeClr val="tx1"/>
                </a:solidFill>
              </a:rPr>
              <a:t>20+ different species of mushrooms</a:t>
            </a:r>
          </a:p>
          <a:p>
            <a:pPr eaLnBrk="1" hangingPunct="1">
              <a:spcBef>
                <a:spcPct val="0"/>
              </a:spcBef>
              <a:buFontTx/>
              <a:buNone/>
            </a:pPr>
            <a:endParaRPr lang="en-US" altLang="en-US" dirty="0">
              <a:solidFill>
                <a:schemeClr val="tx1"/>
              </a:solidFill>
            </a:endParaRPr>
          </a:p>
          <a:p>
            <a:pPr>
              <a:spcBef>
                <a:spcPct val="0"/>
              </a:spcBef>
              <a:buNone/>
            </a:pPr>
            <a:r>
              <a:rPr lang="en-GB" dirty="0">
                <a:solidFill>
                  <a:schemeClr val="tx1">
                    <a:lumMod val="95000"/>
                    <a:lumOff val="5000"/>
                  </a:schemeClr>
                </a:solidFill>
              </a:rPr>
              <a:t>The 2005 Drugs Act amended the Misuse of Drugs Act 1971 to clarify that both fresh and prepared Class A drugs.</a:t>
            </a:r>
            <a:endParaRPr lang="en-US" altLang="en-US" dirty="0">
              <a:solidFill>
                <a:schemeClr val="tx1">
                  <a:lumMod val="95000"/>
                  <a:lumOff val="5000"/>
                </a:schemeClr>
              </a:solidFill>
            </a:endParaRPr>
          </a:p>
          <a:p>
            <a:pPr eaLnBrk="1" hangingPunct="1">
              <a:spcBef>
                <a:spcPct val="0"/>
              </a:spcBef>
              <a:buFontTx/>
              <a:buNone/>
            </a:pPr>
            <a:endParaRPr lang="en-US" altLang="en-US" dirty="0">
              <a:solidFill>
                <a:schemeClr val="tx1"/>
              </a:solidFill>
            </a:endParaRPr>
          </a:p>
          <a:p>
            <a:pPr eaLnBrk="1" hangingPunct="1">
              <a:spcBef>
                <a:spcPct val="0"/>
              </a:spcBef>
              <a:buFontTx/>
              <a:buNone/>
            </a:pPr>
            <a:r>
              <a:rPr lang="en-GB" altLang="en-US" dirty="0">
                <a:solidFill>
                  <a:schemeClr val="tx1"/>
                </a:solidFill>
              </a:rPr>
              <a:t>S</a:t>
            </a:r>
            <a:r>
              <a:rPr lang="en-US" altLang="en-US" dirty="0">
                <a:solidFill>
                  <a:schemeClr val="tx1"/>
                </a:solidFill>
              </a:rPr>
              <a:t>pores available by mail order in kit form</a:t>
            </a:r>
          </a:p>
          <a:p>
            <a:pPr eaLnBrk="1" hangingPunct="1">
              <a:spcBef>
                <a:spcPct val="0"/>
              </a:spcBef>
              <a:buFontTx/>
              <a:buNone/>
            </a:pPr>
            <a:endParaRPr lang="en-US" altLang="en-US" dirty="0">
              <a:solidFill>
                <a:schemeClr val="tx1"/>
              </a:solidFill>
            </a:endParaRPr>
          </a:p>
          <a:p>
            <a:pPr>
              <a:spcBef>
                <a:spcPct val="0"/>
              </a:spcBef>
              <a:buNone/>
            </a:pPr>
            <a:r>
              <a:rPr lang="en-US" altLang="en-US" dirty="0">
                <a:solidFill>
                  <a:schemeClr val="tx1"/>
                </a:solidFill>
              </a:rPr>
              <a:t>Taken </a:t>
            </a:r>
            <a:r>
              <a:rPr lang="en-GB" altLang="en-US" dirty="0">
                <a:solidFill>
                  <a:schemeClr val="tx1"/>
                </a:solidFill>
              </a:rPr>
              <a:t>orally or as a tea or in food</a:t>
            </a:r>
          </a:p>
          <a:p>
            <a:pPr eaLnBrk="1" hangingPunct="1">
              <a:spcBef>
                <a:spcPct val="0"/>
              </a:spcBef>
              <a:buFontTx/>
              <a:buNone/>
            </a:pPr>
            <a:endParaRPr lang="en-US" altLang="en-US" sz="2000" dirty="0">
              <a:solidFill>
                <a:schemeClr val="tx1"/>
              </a:solidFill>
            </a:endParaRPr>
          </a:p>
          <a:p>
            <a:pPr eaLnBrk="1" hangingPunct="1">
              <a:spcBef>
                <a:spcPct val="0"/>
              </a:spcBef>
              <a:buFontTx/>
              <a:buNone/>
            </a:pPr>
            <a:endParaRPr lang="en-GB" altLang="en-US" u="sng" dirty="0">
              <a:solidFill>
                <a:schemeClr val="tx1"/>
              </a:solidFill>
            </a:endParaRPr>
          </a:p>
        </p:txBody>
      </p:sp>
    </p:spTree>
    <p:extLst>
      <p:ext uri="{BB962C8B-B14F-4D97-AF65-F5344CB8AC3E}">
        <p14:creationId xmlns:p14="http://schemas.microsoft.com/office/powerpoint/2010/main" val="235464257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150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1508">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1508">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1508">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9" descr="C:\My Documents\Devin\shroom.jpg">
            <a:extLst>
              <a:ext uri="{FF2B5EF4-FFF2-40B4-BE49-F238E27FC236}">
                <a16:creationId xmlns:a16="http://schemas.microsoft.com/office/drawing/2014/main" id="{FA800195-33E3-4A7C-8C39-5FD58845B6C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168" y="837712"/>
            <a:ext cx="4033838" cy="4437673"/>
          </a:xfrm>
          <a:prstGeom prst="rect">
            <a:avLst/>
          </a:prstGeom>
          <a:noFill/>
          <a:ln w="57150" cmpd="thickThin">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41987" name="TextBox 4">
            <a:extLst>
              <a:ext uri="{FF2B5EF4-FFF2-40B4-BE49-F238E27FC236}">
                <a16:creationId xmlns:a16="http://schemas.microsoft.com/office/drawing/2014/main" id="{DD53C69D-CF65-4024-A8AF-84A45B52302B}"/>
              </a:ext>
            </a:extLst>
          </p:cNvPr>
          <p:cNvSpPr txBox="1">
            <a:spLocks noChangeArrowheads="1"/>
          </p:cNvSpPr>
          <p:nvPr/>
        </p:nvSpPr>
        <p:spPr bwMode="auto">
          <a:xfrm>
            <a:off x="3648075" y="115889"/>
            <a:ext cx="5543550" cy="5857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a:solidFill>
                  <a:srgbClr val="0033CC"/>
                </a:solidFill>
              </a:rPr>
              <a:t>Magic Mushrooms</a:t>
            </a:r>
          </a:p>
        </p:txBody>
      </p:sp>
      <p:sp>
        <p:nvSpPr>
          <p:cNvPr id="22532" name="Rectangle 5">
            <a:extLst>
              <a:ext uri="{FF2B5EF4-FFF2-40B4-BE49-F238E27FC236}">
                <a16:creationId xmlns:a16="http://schemas.microsoft.com/office/drawing/2014/main" id="{944D87D4-4601-498C-8287-DB6CE4ED8FB2}"/>
              </a:ext>
            </a:extLst>
          </p:cNvPr>
          <p:cNvSpPr>
            <a:spLocks noChangeArrowheads="1"/>
          </p:cNvSpPr>
          <p:nvPr/>
        </p:nvSpPr>
        <p:spPr bwMode="auto">
          <a:xfrm>
            <a:off x="5986463" y="1024931"/>
            <a:ext cx="4393484" cy="49675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dirty="0">
                <a:solidFill>
                  <a:schemeClr val="tx1"/>
                </a:solidFill>
              </a:rPr>
              <a:t>Feeing's: </a:t>
            </a:r>
            <a:r>
              <a:rPr lang="en-GB" dirty="0">
                <a:solidFill>
                  <a:schemeClr val="tx1"/>
                </a:solidFill>
              </a:rPr>
              <a:t>very giggly, in awe of the people/things around you, energised, excited.</a:t>
            </a:r>
          </a:p>
          <a:p>
            <a:r>
              <a:rPr lang="en-GB" dirty="0">
                <a:solidFill>
                  <a:schemeClr val="tx1"/>
                </a:solidFill>
              </a:rPr>
              <a:t>Bad trip – paranoid, anxious, panicked, overwhelmed. </a:t>
            </a:r>
            <a:endParaRPr lang="en-GB" altLang="en-US" dirty="0">
              <a:solidFill>
                <a:schemeClr val="tx1"/>
              </a:solidFill>
            </a:endParaRPr>
          </a:p>
          <a:p>
            <a:pPr eaLnBrk="1" hangingPunct="1">
              <a:spcBef>
                <a:spcPct val="0"/>
              </a:spcBef>
              <a:buFontTx/>
              <a:buNone/>
            </a:pPr>
            <a:endParaRPr lang="en-GB" altLang="en-US" dirty="0">
              <a:solidFill>
                <a:srgbClr val="FF0000"/>
              </a:solidFill>
            </a:endParaRPr>
          </a:p>
          <a:p>
            <a:pPr>
              <a:spcBef>
                <a:spcPct val="0"/>
              </a:spcBef>
              <a:buNone/>
            </a:pPr>
            <a:r>
              <a:rPr lang="en-GB" b="1" dirty="0">
                <a:solidFill>
                  <a:schemeClr val="tx1"/>
                </a:solidFill>
              </a:rPr>
              <a:t>The biggest danger to your health when taking magic mushrooms is eating a poisonous mushroom by mistake</a:t>
            </a:r>
            <a:endParaRPr lang="en-GB" altLang="en-US" dirty="0">
              <a:solidFill>
                <a:schemeClr val="tx1"/>
              </a:solidFill>
            </a:endParaRPr>
          </a:p>
        </p:txBody>
      </p:sp>
    </p:spTree>
    <p:extLst>
      <p:ext uri="{BB962C8B-B14F-4D97-AF65-F5344CB8AC3E}">
        <p14:creationId xmlns:p14="http://schemas.microsoft.com/office/powerpoint/2010/main" val="268732044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253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2532">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253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D568-FD2C-49BF-85B6-15F49C218995}"/>
              </a:ext>
            </a:extLst>
          </p:cNvPr>
          <p:cNvSpPr>
            <a:spLocks noGrp="1"/>
          </p:cNvSpPr>
          <p:nvPr>
            <p:ph type="title"/>
          </p:nvPr>
        </p:nvSpPr>
        <p:spPr>
          <a:xfrm>
            <a:off x="1136428" y="627565"/>
            <a:ext cx="7474172" cy="501650"/>
          </a:xfrm>
        </p:spPr>
        <p:txBody>
          <a:bodyPr>
            <a:normAutofit fontScale="90000"/>
          </a:bodyPr>
          <a:lstStyle/>
          <a:p>
            <a:r>
              <a:rPr lang="en-GB" dirty="0"/>
              <a:t>The Law Class A Drugs</a:t>
            </a:r>
          </a:p>
        </p:txBody>
      </p:sp>
      <p:sp>
        <p:nvSpPr>
          <p:cNvPr id="3" name="Content Placeholder 2">
            <a:extLst>
              <a:ext uri="{FF2B5EF4-FFF2-40B4-BE49-F238E27FC236}">
                <a16:creationId xmlns:a16="http://schemas.microsoft.com/office/drawing/2014/main" id="{8B6D346E-33F2-4CE0-A70F-AF78F2D98D10}"/>
              </a:ext>
            </a:extLst>
          </p:cNvPr>
          <p:cNvSpPr>
            <a:spLocks noGrp="1"/>
          </p:cNvSpPr>
          <p:nvPr>
            <p:ph idx="1"/>
          </p:nvPr>
        </p:nvSpPr>
        <p:spPr>
          <a:xfrm>
            <a:off x="1136429" y="1129215"/>
            <a:ext cx="7474171" cy="4982218"/>
          </a:xfrm>
        </p:spPr>
        <p:txBody>
          <a:bodyPr anchor="ctr">
            <a:noAutofit/>
          </a:bodyPr>
          <a:lstStyle/>
          <a:p>
            <a:r>
              <a:rPr lang="en-GB" dirty="0"/>
              <a:t>Possession of Class A -  Up to 7 years prison sentence, an unlimited fine or both.</a:t>
            </a:r>
          </a:p>
          <a:p>
            <a:r>
              <a:rPr lang="en-GB" dirty="0"/>
              <a:t>Supplying -  life in prison, an unlimited fine or both.</a:t>
            </a:r>
          </a:p>
          <a:p>
            <a:r>
              <a:rPr lang="en-GB" dirty="0"/>
              <a:t>Drug-driving - if you’re caught driving under the influence, you will receive a heavy fine, driving ban, &amp;/or prison sentence.</a:t>
            </a:r>
          </a:p>
          <a:p>
            <a:r>
              <a:rPr lang="en-GB" dirty="0"/>
              <a:t>Supplying illegal drugs from a home, club, bar or hostel, the landlord/owner can be potentially prosecuted</a:t>
            </a:r>
          </a:p>
        </p:txBody>
      </p:sp>
      <p:sp>
        <p:nvSpPr>
          <p:cNvPr id="10" name="Rectangle 9">
            <a:extLst>
              <a:ext uri="{FF2B5EF4-FFF2-40B4-BE49-F238E27FC236}">
                <a16:creationId xmlns:a16="http://schemas.microsoft.com/office/drawing/2014/main" id="{59A309A7-1751-4ABE-A3C1-EEC40366AD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88880" y="0"/>
            <a:ext cx="210312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967D8EB6-EAE1-4F9C-B398-83321E2872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5400" y="2358913"/>
            <a:ext cx="2140172" cy="2140172"/>
          </a:xfrm>
          <a:prstGeom prst="ellipse">
            <a:avLst/>
          </a:prstGeom>
          <a:solidFill>
            <a:srgbClr val="FFFFFF"/>
          </a:solidFill>
          <a:ln w="222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Jail">
            <a:extLst>
              <a:ext uri="{FF2B5EF4-FFF2-40B4-BE49-F238E27FC236}">
                <a16:creationId xmlns:a16="http://schemas.microsoft.com/office/drawing/2014/main" id="{2A99CE19-1E66-49E0-8232-AB2569F69179}"/>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413987" y="2857501"/>
            <a:ext cx="1142998" cy="1142998"/>
          </a:xfrm>
          <a:prstGeom prst="rect">
            <a:avLst/>
          </a:prstGeom>
        </p:spPr>
      </p:pic>
    </p:spTree>
    <p:extLst>
      <p:ext uri="{BB962C8B-B14F-4D97-AF65-F5344CB8AC3E}">
        <p14:creationId xmlns:p14="http://schemas.microsoft.com/office/powerpoint/2010/main" val="26091606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9361D0E-0B35-42DA-8779-9780B96F5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B07349-443C-A5BE-AC0B-119CCB63FA2F}"/>
              </a:ext>
            </a:extLst>
          </p:cNvPr>
          <p:cNvSpPr>
            <a:spLocks noGrp="1"/>
          </p:cNvSpPr>
          <p:nvPr>
            <p:ph type="title"/>
          </p:nvPr>
        </p:nvSpPr>
        <p:spPr>
          <a:xfrm>
            <a:off x="887819" y="871442"/>
            <a:ext cx="3016529" cy="5115115"/>
          </a:xfrm>
        </p:spPr>
        <p:txBody>
          <a:bodyPr vert="horz" lIns="91440" tIns="45720" rIns="91440" bIns="45720" rtlCol="0" anchor="ctr">
            <a:normAutofit/>
          </a:bodyPr>
          <a:lstStyle/>
          <a:p>
            <a:pPr algn="ctr"/>
            <a:r>
              <a:rPr lang="en-US" sz="2800" kern="1200" dirty="0">
                <a:solidFill>
                  <a:schemeClr val="tx1">
                    <a:lumMod val="65000"/>
                    <a:lumOff val="35000"/>
                  </a:schemeClr>
                </a:solidFill>
                <a:latin typeface="+mj-lt"/>
                <a:ea typeface="+mj-ea"/>
                <a:cs typeface="+mj-cs"/>
              </a:rPr>
              <a:t> National Crime Agency</a:t>
            </a:r>
          </a:p>
        </p:txBody>
      </p:sp>
      <p:sp>
        <p:nvSpPr>
          <p:cNvPr id="14" name="Rectangle 13">
            <a:extLst>
              <a:ext uri="{FF2B5EF4-FFF2-40B4-BE49-F238E27FC236}">
                <a16:creationId xmlns:a16="http://schemas.microsoft.com/office/drawing/2014/main" id="{6EECC08E-F4F5-429A-B70B-B378AC0B0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5791" y="0"/>
            <a:ext cx="7416205"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lumMod val="95000"/>
                </a:prstClr>
              </a:solidFill>
              <a:effectLst/>
              <a:uLnTx/>
              <a:uFillTx/>
              <a:latin typeface="Calibri" panose="020F0502020204030204"/>
              <a:ea typeface="+mn-ea"/>
              <a:cs typeface="+mn-cs"/>
            </a:endParaRPr>
          </a:p>
        </p:txBody>
      </p:sp>
      <p:pic>
        <p:nvPicPr>
          <p:cNvPr id="5" name="Content Placeholder 4">
            <a:extLst>
              <a:ext uri="{FF2B5EF4-FFF2-40B4-BE49-F238E27FC236}">
                <a16:creationId xmlns:a16="http://schemas.microsoft.com/office/drawing/2014/main" id="{5CFC5499-BFC7-8C96-927F-D7D862BBB0E4}"/>
              </a:ext>
            </a:extLst>
          </p:cNvPr>
          <p:cNvPicPr>
            <a:picLocks noGrp="1" noChangeAspect="1"/>
          </p:cNvPicPr>
          <p:nvPr>
            <p:ph idx="1"/>
          </p:nvPr>
        </p:nvPicPr>
        <p:blipFill>
          <a:blip r:embed="rId2"/>
          <a:stretch>
            <a:fillRect/>
          </a:stretch>
        </p:blipFill>
        <p:spPr>
          <a:xfrm>
            <a:off x="5647234" y="1671696"/>
            <a:ext cx="5673320" cy="2154982"/>
          </a:xfrm>
          <a:prstGeom prst="rect">
            <a:avLst/>
          </a:prstGeom>
        </p:spPr>
      </p:pic>
      <p:sp>
        <p:nvSpPr>
          <p:cNvPr id="7" name="TextBox 6">
            <a:extLst>
              <a:ext uri="{FF2B5EF4-FFF2-40B4-BE49-F238E27FC236}">
                <a16:creationId xmlns:a16="http://schemas.microsoft.com/office/drawing/2014/main" id="{DA11FEE8-1C9E-0CEA-E3CC-7FFAC10C4DCA}"/>
              </a:ext>
            </a:extLst>
          </p:cNvPr>
          <p:cNvSpPr txBox="1"/>
          <p:nvPr/>
        </p:nvSpPr>
        <p:spPr>
          <a:xfrm>
            <a:off x="5647234" y="4183911"/>
            <a:ext cx="5673320" cy="2364373"/>
          </a:xfrm>
          <a:prstGeom prst="rect">
            <a:avLst/>
          </a:prstGeom>
        </p:spPr>
        <p:txBody>
          <a:bodyPr vert="horz" lIns="91440" tIns="45720" rIns="91440" bIns="45720" rtlCol="0" anchor="t">
            <a:noAutofit/>
          </a:bodyPr>
          <a:lstStyle/>
          <a:p>
            <a:pPr lvl="8" indent="-228600" algn="ctr">
              <a:lnSpc>
                <a:spcPct val="90000"/>
              </a:lnSpc>
              <a:spcAft>
                <a:spcPts val="600"/>
              </a:spcAft>
              <a:buFont typeface="Arial" panose="020B0604020202020204" pitchFamily="34" charset="0"/>
              <a:buChar char="•"/>
            </a:pPr>
            <a:r>
              <a:rPr lang="en-US" sz="3600" dirty="0">
                <a:solidFill>
                  <a:srgbClr val="595959"/>
                </a:solidFill>
                <a:hlinkClick r:id="rId3"/>
              </a:rPr>
              <a:t>Search - National Crime Agency</a:t>
            </a:r>
            <a:endParaRPr lang="en-US" sz="3600" dirty="0">
              <a:solidFill>
                <a:srgbClr val="595959"/>
              </a:solidFill>
            </a:endParaRPr>
          </a:p>
        </p:txBody>
      </p:sp>
    </p:spTree>
    <p:extLst>
      <p:ext uri="{BB962C8B-B14F-4D97-AF65-F5344CB8AC3E}">
        <p14:creationId xmlns:p14="http://schemas.microsoft.com/office/powerpoint/2010/main" val="28097656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297762" y="329184"/>
            <a:ext cx="6251110" cy="1783080"/>
          </a:xfrm>
        </p:spPr>
        <p:txBody>
          <a:bodyPr anchor="b">
            <a:normAutofit/>
          </a:bodyPr>
          <a:lstStyle/>
          <a:p>
            <a:r>
              <a:rPr lang="en-GB" sz="5400"/>
              <a:t>Class B drugs  </a:t>
            </a:r>
          </a:p>
        </p:txBody>
      </p:sp>
      <p:pic>
        <p:nvPicPr>
          <p:cNvPr id="1026" name="Picture 2" descr="Class B Drugs Archives - Times Echo and Life">
            <a:extLst>
              <a:ext uri="{FF2B5EF4-FFF2-40B4-BE49-F238E27FC236}">
                <a16:creationId xmlns:a16="http://schemas.microsoft.com/office/drawing/2014/main" id="{837C72AF-CCEB-BDD7-61CB-69659CC17EE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706" r="4971" b="-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1033"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297762" y="2706624"/>
            <a:ext cx="6251110" cy="3483864"/>
          </a:xfrm>
        </p:spPr>
        <p:txBody>
          <a:bodyPr>
            <a:normAutofit/>
          </a:bodyPr>
          <a:lstStyle/>
          <a:p>
            <a:r>
              <a:rPr lang="en-GB" sz="2000"/>
              <a:t>Amphetamines</a:t>
            </a:r>
          </a:p>
          <a:p>
            <a:r>
              <a:rPr lang="en-GB" sz="2000"/>
              <a:t>Cannabis </a:t>
            </a:r>
          </a:p>
          <a:p>
            <a:r>
              <a:rPr lang="en-GB" sz="2000"/>
              <a:t>GHB</a:t>
            </a:r>
          </a:p>
          <a:p>
            <a:r>
              <a:rPr lang="en-GB" sz="2000"/>
              <a:t>Cannabis &amp; Resin</a:t>
            </a:r>
          </a:p>
          <a:p>
            <a:r>
              <a:rPr lang="en-GB" sz="2000"/>
              <a:t>Barbiturates</a:t>
            </a:r>
          </a:p>
          <a:p>
            <a:r>
              <a:rPr lang="en-GB" sz="2000"/>
              <a:t>Synthetic cannabinoids such as Spice / Legal Highs</a:t>
            </a:r>
          </a:p>
          <a:p>
            <a:r>
              <a:rPr lang="en-GB" sz="2000"/>
              <a:t>synthetic cathinone’s -  The chemical, cathinone, is a naturally occurring stimulant drug found in the plant, khat Ketamine</a:t>
            </a:r>
          </a:p>
          <a:p>
            <a:pPr marL="0" indent="0">
              <a:buNone/>
            </a:pPr>
            <a:endParaRPr lang="en-GB" sz="2000"/>
          </a:p>
        </p:txBody>
      </p:sp>
    </p:spTree>
    <p:extLst>
      <p:ext uri="{BB962C8B-B14F-4D97-AF65-F5344CB8AC3E}">
        <p14:creationId xmlns:p14="http://schemas.microsoft.com/office/powerpoint/2010/main" val="21267265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amphetamines">
            <a:extLst>
              <a:ext uri="{FF2B5EF4-FFF2-40B4-BE49-F238E27FC236}">
                <a16:creationId xmlns:a16="http://schemas.microsoft.com/office/drawing/2014/main" id="{9CD31C1A-A133-4741-A42B-0CDA097D104F}"/>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1524000" y="0"/>
            <a:ext cx="9144000" cy="6858000"/>
          </a:xfrm>
        </p:spPr>
      </p:pic>
      <p:sp>
        <p:nvSpPr>
          <p:cNvPr id="44035" name="TextBox 4">
            <a:extLst>
              <a:ext uri="{FF2B5EF4-FFF2-40B4-BE49-F238E27FC236}">
                <a16:creationId xmlns:a16="http://schemas.microsoft.com/office/drawing/2014/main" id="{A94F6D2C-883A-4D8D-807F-18F52E2DBC6E}"/>
              </a:ext>
            </a:extLst>
          </p:cNvPr>
          <p:cNvSpPr txBox="1">
            <a:spLocks noChangeArrowheads="1"/>
          </p:cNvSpPr>
          <p:nvPr/>
        </p:nvSpPr>
        <p:spPr bwMode="auto">
          <a:xfrm>
            <a:off x="3143251" y="188913"/>
            <a:ext cx="6265863"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3200">
                <a:solidFill>
                  <a:srgbClr val="0033CC"/>
                </a:solidFill>
              </a:rPr>
              <a:t>Amphetamines</a:t>
            </a:r>
          </a:p>
        </p:txBody>
      </p:sp>
      <p:sp>
        <p:nvSpPr>
          <p:cNvPr id="23556" name="TextBox 5">
            <a:extLst>
              <a:ext uri="{FF2B5EF4-FFF2-40B4-BE49-F238E27FC236}">
                <a16:creationId xmlns:a16="http://schemas.microsoft.com/office/drawing/2014/main" id="{023A697E-CB92-4CEA-A871-FC1792609C05}"/>
              </a:ext>
            </a:extLst>
          </p:cNvPr>
          <p:cNvSpPr txBox="1">
            <a:spLocks noChangeArrowheads="1"/>
          </p:cNvSpPr>
          <p:nvPr/>
        </p:nvSpPr>
        <p:spPr bwMode="auto">
          <a:xfrm>
            <a:off x="1790700" y="781051"/>
            <a:ext cx="8712200"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2800" dirty="0">
                <a:solidFill>
                  <a:schemeClr val="tx1"/>
                </a:solidFill>
              </a:rPr>
              <a:t>White, grey or yellowy powder/capsule</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rgbClr val="FF0000"/>
                </a:solidFill>
              </a:rPr>
              <a:t>Slang names</a:t>
            </a:r>
            <a:r>
              <a:rPr lang="en-GB" altLang="en-US" sz="2800" dirty="0">
                <a:solidFill>
                  <a:schemeClr val="tx1"/>
                </a:solidFill>
              </a:rPr>
              <a:t>: Speed, Whizz, Uppers, Wake-ups, Bombers, </a:t>
            </a:r>
            <a:r>
              <a:rPr lang="en-GB" altLang="en-US" sz="2800" dirty="0" err="1">
                <a:solidFill>
                  <a:schemeClr val="tx1"/>
                </a:solidFill>
              </a:rPr>
              <a:t>Phet</a:t>
            </a:r>
            <a:r>
              <a:rPr lang="en-GB" altLang="en-US" sz="2800" dirty="0">
                <a:solidFill>
                  <a:schemeClr val="tx1"/>
                </a:solidFill>
              </a:rPr>
              <a:t>, Billy, Base, Paste.</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rgbClr val="FF0000"/>
                </a:solidFill>
              </a:rPr>
              <a:t>Symptoms</a:t>
            </a:r>
            <a:r>
              <a:rPr lang="en-GB" altLang="en-US" sz="2800" dirty="0">
                <a:solidFill>
                  <a:schemeClr val="tx1"/>
                </a:solidFill>
              </a:rPr>
              <a:t>: Increased alertness, mood swings, aggressiveness, abundance of energy, loss of appetite, sleeplessness</a:t>
            </a:r>
          </a:p>
          <a:p>
            <a:pPr eaLnBrk="1" hangingPunct="1">
              <a:spcBef>
                <a:spcPct val="0"/>
              </a:spcBef>
              <a:buFontTx/>
              <a:buNone/>
            </a:pPr>
            <a:endParaRPr lang="en-GB" altLang="en-US" sz="2800" dirty="0">
              <a:solidFill>
                <a:schemeClr val="tx1"/>
              </a:solidFill>
            </a:endParaRPr>
          </a:p>
          <a:p>
            <a:pPr eaLnBrk="1" hangingPunct="1">
              <a:spcBef>
                <a:spcPct val="0"/>
              </a:spcBef>
              <a:buFontTx/>
              <a:buNone/>
            </a:pPr>
            <a:r>
              <a:rPr lang="en-GB" altLang="en-US" sz="2800" dirty="0">
                <a:solidFill>
                  <a:schemeClr val="tx1"/>
                </a:solidFill>
              </a:rPr>
              <a:t>Taken by tablet, snorting, dab on gums, mix into drinks or inject it.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3556">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3556">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23556">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355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39710"/>
          </a:xfrm>
        </p:spPr>
        <p:txBody>
          <a:bodyPr>
            <a:normAutofit fontScale="90000"/>
          </a:bodyPr>
          <a:lstStyle/>
          <a:p>
            <a:r>
              <a:rPr lang="en-GB" dirty="0"/>
              <a:t>Risks </a:t>
            </a:r>
          </a:p>
        </p:txBody>
      </p:sp>
      <p:sp>
        <p:nvSpPr>
          <p:cNvPr id="3" name="Content Placeholder 2"/>
          <p:cNvSpPr>
            <a:spLocks noGrp="1"/>
          </p:cNvSpPr>
          <p:nvPr>
            <p:ph idx="1"/>
          </p:nvPr>
        </p:nvSpPr>
        <p:spPr>
          <a:xfrm>
            <a:off x="838200" y="1467059"/>
            <a:ext cx="10515600" cy="4709904"/>
          </a:xfrm>
        </p:spPr>
        <p:txBody>
          <a:bodyPr/>
          <a:lstStyle/>
          <a:p>
            <a:r>
              <a:rPr lang="en-GB" dirty="0"/>
              <a:t>Speed puts a strain on your heart</a:t>
            </a:r>
          </a:p>
          <a:p>
            <a:r>
              <a:rPr lang="en-GB" dirty="0"/>
              <a:t>Lack of sleep and eating can affect your immune system</a:t>
            </a:r>
          </a:p>
          <a:p>
            <a:r>
              <a:rPr lang="en-GB" dirty="0"/>
              <a:t>Depending on how much you’ve taken, it can be difficult to relax or sleep</a:t>
            </a:r>
          </a:p>
          <a:p>
            <a:r>
              <a:rPr lang="en-GB" dirty="0"/>
              <a:t>Mental Health issues </a:t>
            </a:r>
          </a:p>
          <a:p>
            <a:r>
              <a:rPr lang="en-GB" dirty="0"/>
              <a:t>Comedown from speed can last several days, users often say they feel lethargic and sad after taking it.</a:t>
            </a:r>
          </a:p>
        </p:txBody>
      </p:sp>
    </p:spTree>
    <p:extLst>
      <p:ext uri="{BB962C8B-B14F-4D97-AF65-F5344CB8AC3E}">
        <p14:creationId xmlns:p14="http://schemas.microsoft.com/office/powerpoint/2010/main" val="49899927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Cannabis</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400" dirty="0"/>
              <a:t>Cannabis can be smoked, eaten and vaped – and is the UK’s most widely-used illegal drug </a:t>
            </a:r>
          </a:p>
          <a:p>
            <a:r>
              <a:rPr lang="en-GB" altLang="en-US" sz="2400" u="sng" kern="0" dirty="0"/>
              <a:t>Slang names</a:t>
            </a:r>
            <a:r>
              <a:rPr lang="en-GB" altLang="en-US" sz="2400" kern="0" dirty="0"/>
              <a:t>: Bhang, Black, Blast, Blow, Bush, Dope, Draw, Ganja, Grass, Hash, Hemp, Marijuana, Pot, Puff, Skunk, Smoke, Soap, Spliff, Wacky </a:t>
            </a:r>
            <a:r>
              <a:rPr lang="en-GB" altLang="en-US" sz="2400" kern="0" dirty="0" err="1"/>
              <a:t>Backy</a:t>
            </a:r>
            <a:r>
              <a:rPr lang="en-GB" altLang="en-US" sz="2400" kern="0" dirty="0"/>
              <a:t>, Weed</a:t>
            </a:r>
          </a:p>
          <a:p>
            <a:r>
              <a:rPr lang="en-GB" altLang="en-US" sz="2400" u="sng" dirty="0">
                <a:ea typeface="ＭＳ Ｐゴシック" panose="020B0600070205080204" pitchFamily="34" charset="-128"/>
              </a:rPr>
              <a:t>Symptoms</a:t>
            </a:r>
            <a:r>
              <a:rPr lang="en-GB" altLang="en-US" sz="2400" dirty="0">
                <a:ea typeface="ＭＳ Ｐゴシック" panose="020B0600070205080204" pitchFamily="34" charset="-128"/>
              </a:rPr>
              <a:t>: Produces relaxation, talkativeness, sense of well being, lack of inhibitions, increased appetite, disorientated behaviour and irrelevant giggling</a:t>
            </a:r>
            <a:endParaRPr lang="en-GB" sz="2400" dirty="0"/>
          </a:p>
          <a:p>
            <a:r>
              <a:rPr lang="en-GB" sz="2400" dirty="0"/>
              <a:t>Y</a:t>
            </a:r>
            <a:r>
              <a:rPr lang="en-GB" sz="2400" b="0" i="0" dirty="0">
                <a:effectLst/>
              </a:rPr>
              <a:t>ear ending March 2023, an estimated 9.5% of people aged 16 to 59 years (approximately 3.1 million people) reported using a drug in the last 12 months; 7.6% reported using cannabis (around 2.5 million people) and 3.3% reported using a Class A drug (around 1.1 million people).</a:t>
            </a:r>
          </a:p>
          <a:p>
            <a:endParaRPr lang="en-GB" sz="2400" dirty="0"/>
          </a:p>
        </p:txBody>
      </p:sp>
      <p:pic>
        <p:nvPicPr>
          <p:cNvPr id="5" name="Picture 2054" descr="C:\FrontPage Webs\1\mjleaf.gif">
            <a:extLst>
              <a:ext uri="{FF2B5EF4-FFF2-40B4-BE49-F238E27FC236}">
                <a16:creationId xmlns:a16="http://schemas.microsoft.com/office/drawing/2014/main" id="{AE9E137E-0275-45E5-A988-3EFCC06318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201" y="4847005"/>
            <a:ext cx="1162517" cy="1094974"/>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8455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F28E03-D9D4-0AE9-1043-031331A8F022}"/>
              </a:ext>
            </a:extLst>
          </p:cNvPr>
          <p:cNvSpPr>
            <a:spLocks noGrp="1"/>
          </p:cNvSpPr>
          <p:nvPr>
            <p:ph type="title"/>
          </p:nvPr>
        </p:nvSpPr>
        <p:spPr>
          <a:xfrm>
            <a:off x="838200" y="365125"/>
            <a:ext cx="10515600" cy="1325563"/>
          </a:xfrm>
        </p:spPr>
        <p:txBody>
          <a:bodyPr>
            <a:normAutofit/>
          </a:bodyPr>
          <a:lstStyle/>
          <a:p>
            <a:br>
              <a:rPr lang="en-GB" sz="2800" b="0" i="0">
                <a:effectLst/>
                <a:latin typeface="Linux Libertine"/>
              </a:rPr>
            </a:br>
            <a:r>
              <a:rPr lang="en-GB" sz="2800" b="0" i="0">
                <a:effectLst/>
                <a:latin typeface="Linux Libertine"/>
              </a:rPr>
              <a:t>Cannabis classification</a:t>
            </a:r>
            <a:br>
              <a:rPr lang="en-GB" sz="2800" b="0" i="0">
                <a:effectLst/>
                <a:latin typeface="Linux Libertine"/>
              </a:rPr>
            </a:br>
            <a:endParaRPr lang="en-GB" sz="2800"/>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A234535-550B-054E-1E33-53B1B66C0185}"/>
              </a:ext>
            </a:extLst>
          </p:cNvPr>
          <p:cNvSpPr>
            <a:spLocks noGrp="1"/>
          </p:cNvSpPr>
          <p:nvPr>
            <p:ph idx="1"/>
          </p:nvPr>
        </p:nvSpPr>
        <p:spPr>
          <a:xfrm>
            <a:off x="838200" y="1690688"/>
            <a:ext cx="10798090" cy="4802187"/>
          </a:xfrm>
        </p:spPr>
        <p:txBody>
          <a:bodyPr>
            <a:noAutofit/>
          </a:bodyPr>
          <a:lstStyle/>
          <a:p>
            <a:r>
              <a:rPr lang="en-GB" sz="2400" b="0" i="0" dirty="0">
                <a:effectLst/>
                <a:latin typeface="Arial" panose="020B0604020202020204" pitchFamily="34" charset="0"/>
              </a:rPr>
              <a:t>Labour Govt. announced in 2001 that cannabis would become Class C</a:t>
            </a:r>
          </a:p>
          <a:p>
            <a:pPr lvl="1"/>
            <a:r>
              <a:rPr lang="en-GB" dirty="0">
                <a:latin typeface="Arial" panose="020B0604020202020204" pitchFamily="34" charset="0"/>
              </a:rPr>
              <a:t>Why? Police could spend more time tackling  serious crime involving harder drugs</a:t>
            </a:r>
            <a:endParaRPr lang="en-GB" b="0" i="0" dirty="0">
              <a:effectLst/>
              <a:latin typeface="Arial" panose="020B0604020202020204" pitchFamily="34" charset="0"/>
            </a:endParaRPr>
          </a:p>
          <a:p>
            <a:r>
              <a:rPr lang="en-GB" sz="2400" b="0" i="0" dirty="0">
                <a:effectLst/>
                <a:latin typeface="Arial" panose="020B0604020202020204" pitchFamily="34" charset="0"/>
              </a:rPr>
              <a:t>penalty of up to 2 years in prison for possession and up to 5 years if supplying.</a:t>
            </a:r>
          </a:p>
          <a:p>
            <a:r>
              <a:rPr lang="en-GB" sz="2400" b="0" i="0" dirty="0">
                <a:effectLst/>
                <a:latin typeface="Arial" panose="020B0604020202020204" pitchFamily="34" charset="0"/>
              </a:rPr>
              <a:t>Reclassification had the support of the public</a:t>
            </a:r>
          </a:p>
          <a:p>
            <a:r>
              <a:rPr lang="en-GB" sz="2400" b="0" i="0" dirty="0">
                <a:effectLst/>
                <a:latin typeface="Arial" panose="020B0604020202020204" pitchFamily="34" charset="0"/>
              </a:rPr>
              <a:t>49% of British adults supported cannabis decriminalisation</a:t>
            </a:r>
          </a:p>
          <a:p>
            <a:r>
              <a:rPr lang="en-GB" sz="2400" b="0" i="0" dirty="0">
                <a:effectLst/>
                <a:latin typeface="Arial" panose="020B0604020202020204" pitchFamily="34" charset="0"/>
              </a:rPr>
              <a:t>36% were against</a:t>
            </a:r>
          </a:p>
          <a:p>
            <a:r>
              <a:rPr lang="en-GB" sz="2400" b="0" i="0" dirty="0">
                <a:effectLst/>
                <a:latin typeface="Arial" panose="020B0604020202020204" pitchFamily="34" charset="0"/>
              </a:rPr>
              <a:t>15% were undecided </a:t>
            </a:r>
          </a:p>
          <a:p>
            <a:r>
              <a:rPr lang="en-GB" sz="2400" dirty="0">
                <a:latin typeface="Arial" panose="020B0604020202020204" pitchFamily="34" charset="0"/>
              </a:rPr>
              <a:t>Changes in </a:t>
            </a:r>
            <a:r>
              <a:rPr lang="en-GB" sz="2400" b="0" i="0" dirty="0">
                <a:effectLst/>
                <a:latin typeface="Arial" panose="020B0604020202020204" pitchFamily="34" charset="0"/>
              </a:rPr>
              <a:t>January 2004</a:t>
            </a:r>
          </a:p>
          <a:p>
            <a:r>
              <a:rPr lang="en-GB" sz="2400" b="0" i="0" dirty="0">
                <a:effectLst/>
                <a:latin typeface="Arial" panose="020B0604020202020204" pitchFamily="34" charset="0"/>
              </a:rPr>
              <a:t>26 January 2009 UK Government reclassified cannabis to Class B</a:t>
            </a:r>
            <a:endParaRPr lang="en-GB" sz="2400" dirty="0"/>
          </a:p>
        </p:txBody>
      </p:sp>
    </p:spTree>
    <p:extLst>
      <p:ext uri="{BB962C8B-B14F-4D97-AF65-F5344CB8AC3E}">
        <p14:creationId xmlns:p14="http://schemas.microsoft.com/office/powerpoint/2010/main" val="427597550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4" name="Picture 13" descr="A row of samples for medical testing">
            <a:extLst>
              <a:ext uri="{FF2B5EF4-FFF2-40B4-BE49-F238E27FC236}">
                <a16:creationId xmlns:a16="http://schemas.microsoft.com/office/drawing/2014/main" id="{0D201F0A-7515-D304-B073-D468778DB86E}"/>
              </a:ext>
            </a:extLst>
          </p:cNvPr>
          <p:cNvPicPr>
            <a:picLocks noChangeAspect="1"/>
          </p:cNvPicPr>
          <p:nvPr/>
        </p:nvPicPr>
        <p:blipFill rotWithShape="1">
          <a:blip r:embed="rId3"/>
          <a:srcRect l="46898"/>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0"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27048" y="407987"/>
            <a:ext cx="5721484" cy="1325563"/>
          </a:xfrm>
        </p:spPr>
        <p:txBody>
          <a:bodyPr>
            <a:normAutofit/>
          </a:bodyPr>
          <a:lstStyle/>
          <a:p>
            <a:r>
              <a:rPr lang="en-GB"/>
              <a:t>Cannabis V’s Medical Cannabis</a:t>
            </a:r>
          </a:p>
        </p:txBody>
      </p:sp>
      <p:sp>
        <p:nvSpPr>
          <p:cNvPr id="3" name="Content Placeholder 2"/>
          <p:cNvSpPr>
            <a:spLocks noGrp="1"/>
          </p:cNvSpPr>
          <p:nvPr>
            <p:ph idx="1"/>
          </p:nvPr>
        </p:nvSpPr>
        <p:spPr>
          <a:xfrm>
            <a:off x="5827048" y="1868487"/>
            <a:ext cx="5721484" cy="4581526"/>
          </a:xfrm>
        </p:spPr>
        <p:txBody>
          <a:bodyPr>
            <a:normAutofit lnSpcReduction="10000"/>
          </a:bodyPr>
          <a:lstStyle/>
          <a:p>
            <a:r>
              <a:rPr lang="en-GB" sz="2400" dirty="0"/>
              <a:t>THC is the main psychoactive compound in cannabis</a:t>
            </a:r>
          </a:p>
          <a:p>
            <a:r>
              <a:rPr lang="en-GB" sz="2400" dirty="0"/>
              <a:t>CBD is a chemical substance found in cannabis that has medical benefits. </a:t>
            </a:r>
          </a:p>
          <a:p>
            <a:r>
              <a:rPr lang="en-GB" sz="2400" dirty="0"/>
              <a:t>It won't get you high, because it doesn't contain THC </a:t>
            </a:r>
          </a:p>
          <a:p>
            <a:r>
              <a:rPr lang="en-GB" sz="2400" dirty="0"/>
              <a:t>CBD oil or hemp oil are available to buy legally as food supplements</a:t>
            </a:r>
          </a:p>
          <a:p>
            <a:r>
              <a:rPr lang="en-GB" sz="2400" dirty="0"/>
              <a:t>UK Farmer 470 acres of Hemp.</a:t>
            </a:r>
          </a:p>
          <a:p>
            <a:pPr lvl="1"/>
            <a:r>
              <a:rPr lang="en-GB" dirty="0"/>
              <a:t>Used in clothing, house building material, CBD oil. (Country File BBC 17/11/19)</a:t>
            </a:r>
          </a:p>
          <a:p>
            <a:endParaRPr lang="en-GB" sz="1500" dirty="0"/>
          </a:p>
        </p:txBody>
      </p:sp>
    </p:spTree>
    <p:extLst>
      <p:ext uri="{BB962C8B-B14F-4D97-AF65-F5344CB8AC3E}">
        <p14:creationId xmlns:p14="http://schemas.microsoft.com/office/powerpoint/2010/main" val="39676349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A43CF-A4CA-4F03-B281-3BD48C0CDEA6}"/>
              </a:ext>
            </a:extLst>
          </p:cNvPr>
          <p:cNvSpPr>
            <a:spLocks noGrp="1"/>
          </p:cNvSpPr>
          <p:nvPr>
            <p:ph type="title"/>
          </p:nvPr>
        </p:nvSpPr>
        <p:spPr>
          <a:xfrm>
            <a:off x="838200" y="365126"/>
            <a:ext cx="10515600" cy="730028"/>
          </a:xfrm>
        </p:spPr>
        <p:txBody>
          <a:bodyPr>
            <a:normAutofit/>
          </a:bodyPr>
          <a:lstStyle/>
          <a:p>
            <a:r>
              <a:rPr lang="en-GB" sz="3600" dirty="0"/>
              <a:t>Medicinal Cannabis</a:t>
            </a:r>
          </a:p>
        </p:txBody>
      </p:sp>
      <p:sp>
        <p:nvSpPr>
          <p:cNvPr id="3" name="Content Placeholder 2">
            <a:extLst>
              <a:ext uri="{FF2B5EF4-FFF2-40B4-BE49-F238E27FC236}">
                <a16:creationId xmlns:a16="http://schemas.microsoft.com/office/drawing/2014/main" id="{6EE7F247-0865-4F66-897B-30E89EB95992}"/>
              </a:ext>
            </a:extLst>
          </p:cNvPr>
          <p:cNvSpPr>
            <a:spLocks noGrp="1"/>
          </p:cNvSpPr>
          <p:nvPr>
            <p:ph idx="1"/>
          </p:nvPr>
        </p:nvSpPr>
        <p:spPr>
          <a:xfrm>
            <a:off x="838200" y="1095154"/>
            <a:ext cx="4729223" cy="5081809"/>
          </a:xfrm>
        </p:spPr>
        <p:txBody>
          <a:bodyPr>
            <a:noAutofit/>
          </a:bodyPr>
          <a:lstStyle/>
          <a:p>
            <a:r>
              <a:rPr lang="en-GB" sz="2200" dirty="0"/>
              <a:t>a product derived from cannabis</a:t>
            </a:r>
          </a:p>
          <a:p>
            <a:r>
              <a:rPr lang="en-GB" sz="2200" dirty="0"/>
              <a:t>prescribed by a health professional to treat certain medical conditions</a:t>
            </a:r>
          </a:p>
          <a:p>
            <a:r>
              <a:rPr lang="en-GB" sz="2200" dirty="0"/>
              <a:t>Since 2018 it has been legal in the UK for specialist doctors to prescribe cannabis based medicinal products.  </a:t>
            </a:r>
          </a:p>
          <a:p>
            <a:r>
              <a:rPr lang="en-GB" sz="2200" dirty="0"/>
              <a:t>Still on going argument to prescribe medical cannabis. </a:t>
            </a:r>
          </a:p>
          <a:p>
            <a:r>
              <a:rPr lang="en-GB" sz="2200" dirty="0"/>
              <a:t>GW Pharmaceuticals Kent, biggest legal cannabis farm</a:t>
            </a:r>
          </a:p>
          <a:p>
            <a:r>
              <a:rPr lang="en-GB" sz="1600" dirty="0">
                <a:hlinkClick r:id="rId3"/>
              </a:rPr>
              <a:t>So near yet so far: why won’t the UK prescribe medical cannabis? | BMJ Open</a:t>
            </a:r>
            <a:endParaRPr lang="en-GB" sz="1600" dirty="0"/>
          </a:p>
          <a:p>
            <a:r>
              <a:rPr lang="en-GB" sz="1600" dirty="0">
                <a:hlinkClick r:id="rId4"/>
              </a:rPr>
              <a:t>Why we need to legalise cannabis for medical use in the UK - The Pharmaceutical Journal (pharmaceutical-journal.com)</a:t>
            </a:r>
            <a:endParaRPr lang="en-GB" sz="2200" dirty="0"/>
          </a:p>
        </p:txBody>
      </p:sp>
      <p:pic>
        <p:nvPicPr>
          <p:cNvPr id="5" name="Picture 4">
            <a:extLst>
              <a:ext uri="{FF2B5EF4-FFF2-40B4-BE49-F238E27FC236}">
                <a16:creationId xmlns:a16="http://schemas.microsoft.com/office/drawing/2014/main" id="{501BC380-4884-4E1F-8479-EF9E1B1EB856}"/>
              </a:ext>
            </a:extLst>
          </p:cNvPr>
          <p:cNvPicPr>
            <a:picLocks noChangeAspect="1"/>
          </p:cNvPicPr>
          <p:nvPr/>
        </p:nvPicPr>
        <p:blipFill rotWithShape="1">
          <a:blip r:embed="rId5"/>
          <a:srcRect r="1" b="6420"/>
          <a:stretch/>
        </p:blipFill>
        <p:spPr>
          <a:xfrm>
            <a:off x="6412522" y="1904281"/>
            <a:ext cx="4941277" cy="4272681"/>
          </a:xfrm>
          <a:prstGeom prst="rect">
            <a:avLst/>
          </a:prstGeom>
        </p:spPr>
      </p:pic>
    </p:spTree>
    <p:extLst>
      <p:ext uri="{BB962C8B-B14F-4D97-AF65-F5344CB8AC3E}">
        <p14:creationId xmlns:p14="http://schemas.microsoft.com/office/powerpoint/2010/main" val="2019090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366B0-7201-48B5-9AF6-2C164409119A}"/>
              </a:ext>
            </a:extLst>
          </p:cNvPr>
          <p:cNvSpPr>
            <a:spLocks noGrp="1"/>
          </p:cNvSpPr>
          <p:nvPr>
            <p:ph type="title"/>
          </p:nvPr>
        </p:nvSpPr>
        <p:spPr>
          <a:xfrm>
            <a:off x="838200" y="203080"/>
            <a:ext cx="10515600" cy="1325563"/>
          </a:xfrm>
        </p:spPr>
        <p:txBody>
          <a:bodyPr/>
          <a:lstStyle/>
          <a:p>
            <a:r>
              <a:rPr lang="en-GB"/>
              <a:t>Codeine</a:t>
            </a:r>
            <a:endParaRPr lang="en-GB" dirty="0"/>
          </a:p>
        </p:txBody>
      </p:sp>
      <p:sp>
        <p:nvSpPr>
          <p:cNvPr id="3" name="Content Placeholder 2">
            <a:extLst>
              <a:ext uri="{FF2B5EF4-FFF2-40B4-BE49-F238E27FC236}">
                <a16:creationId xmlns:a16="http://schemas.microsoft.com/office/drawing/2014/main" id="{0F4D5A36-7F2A-4697-9DE1-0EFB9FDF750A}"/>
              </a:ext>
            </a:extLst>
          </p:cNvPr>
          <p:cNvSpPr>
            <a:spLocks noGrp="1"/>
          </p:cNvSpPr>
          <p:nvPr>
            <p:ph idx="1"/>
          </p:nvPr>
        </p:nvSpPr>
        <p:spPr>
          <a:xfrm>
            <a:off x="838200" y="1145894"/>
            <a:ext cx="10515600" cy="5031069"/>
          </a:xfrm>
        </p:spPr>
        <p:txBody>
          <a:bodyPr>
            <a:normAutofit lnSpcReduction="10000"/>
          </a:bodyPr>
          <a:lstStyle/>
          <a:p>
            <a:r>
              <a:rPr lang="en-GB" dirty="0"/>
              <a:t>A painkiller used to treat mild to moderate pain that’s available as tablets, syrup or as a liquid for injecting</a:t>
            </a:r>
          </a:p>
          <a:p>
            <a:r>
              <a:rPr lang="en-GB" dirty="0"/>
              <a:t>A prescribed pain killer </a:t>
            </a:r>
          </a:p>
          <a:p>
            <a:r>
              <a:rPr lang="en-GB" dirty="0"/>
              <a:t>Highly addictive, medicines that contain it (such as co-codamol) carry warnings on the packs about the risk of addiction. </a:t>
            </a:r>
          </a:p>
          <a:p>
            <a:r>
              <a:rPr lang="en-GB" dirty="0"/>
              <a:t>Advise to only take for 3 days at a time.</a:t>
            </a:r>
          </a:p>
          <a:p>
            <a:r>
              <a:rPr lang="en-GB" dirty="0"/>
              <a:t>Feelings of relaxation, drowsiness, confusion, nausea, itchiness and constipation</a:t>
            </a:r>
          </a:p>
          <a:p>
            <a:r>
              <a:rPr lang="en-GB" dirty="0"/>
              <a:t>Low blood pressure, abnormal breathing, mental health.</a:t>
            </a:r>
          </a:p>
          <a:p>
            <a:r>
              <a:rPr lang="en-GB" dirty="0"/>
              <a:t>Tablets that have been sold by dealers will also have other substances mix in.</a:t>
            </a:r>
          </a:p>
        </p:txBody>
      </p:sp>
    </p:spTree>
    <p:extLst>
      <p:ext uri="{BB962C8B-B14F-4D97-AF65-F5344CB8AC3E}">
        <p14:creationId xmlns:p14="http://schemas.microsoft.com/office/powerpoint/2010/main" val="3405003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9CD7-2DE9-4919-85C8-697945626B0D}"/>
              </a:ext>
            </a:extLst>
          </p:cNvPr>
          <p:cNvSpPr>
            <a:spLocks noGrp="1"/>
          </p:cNvSpPr>
          <p:nvPr>
            <p:ph type="title"/>
          </p:nvPr>
        </p:nvSpPr>
        <p:spPr>
          <a:xfrm>
            <a:off x="838200" y="365126"/>
            <a:ext cx="10515600" cy="896516"/>
          </a:xfrm>
        </p:spPr>
        <p:txBody>
          <a:bodyPr>
            <a:normAutofit fontScale="90000"/>
          </a:bodyPr>
          <a:lstStyle/>
          <a:p>
            <a:br>
              <a:rPr lang="en-GB" b="1" dirty="0"/>
            </a:br>
            <a:r>
              <a:rPr lang="en-GB" b="1" dirty="0"/>
              <a:t>Methylphenidate - Ritalin</a:t>
            </a:r>
            <a:br>
              <a:rPr lang="en-GB" dirty="0"/>
            </a:br>
            <a:endParaRPr lang="en-GB" dirty="0"/>
          </a:p>
        </p:txBody>
      </p:sp>
      <p:sp>
        <p:nvSpPr>
          <p:cNvPr id="3" name="Content Placeholder 2">
            <a:extLst>
              <a:ext uri="{FF2B5EF4-FFF2-40B4-BE49-F238E27FC236}">
                <a16:creationId xmlns:a16="http://schemas.microsoft.com/office/drawing/2014/main" id="{CE8B5B58-AAB0-4D53-A885-B6E6F166047D}"/>
              </a:ext>
            </a:extLst>
          </p:cNvPr>
          <p:cNvSpPr>
            <a:spLocks noGrp="1"/>
          </p:cNvSpPr>
          <p:nvPr>
            <p:ph idx="1"/>
          </p:nvPr>
        </p:nvSpPr>
        <p:spPr>
          <a:xfrm>
            <a:off x="838200" y="1157468"/>
            <a:ext cx="10515600" cy="5019495"/>
          </a:xfrm>
        </p:spPr>
        <p:txBody>
          <a:bodyPr/>
          <a:lstStyle/>
          <a:p>
            <a:r>
              <a:rPr lang="en-GB" dirty="0"/>
              <a:t>A stimulant and a medication used to treat Attention Deficit Hyperactivity Disorder</a:t>
            </a:r>
          </a:p>
          <a:p>
            <a:r>
              <a:rPr lang="en-GB" dirty="0"/>
              <a:t>snorted, swallowed or injected</a:t>
            </a:r>
          </a:p>
          <a:p>
            <a:r>
              <a:rPr lang="en-GB" dirty="0"/>
              <a:t>As stimulant drug can make you feel very ‘up’, awake, excited, alert and energised, but they can also make you feel agitated and aggressive. They may also stop you from feeling hungry</a:t>
            </a:r>
          </a:p>
          <a:p>
            <a:r>
              <a:rPr lang="en-GB" dirty="0"/>
              <a:t>Can have a psychotic episode, can lead you to put your own safety at risk</a:t>
            </a:r>
          </a:p>
          <a:p>
            <a:endParaRPr lang="en-GB" dirty="0"/>
          </a:p>
        </p:txBody>
      </p:sp>
    </p:spTree>
    <p:extLst>
      <p:ext uri="{BB962C8B-B14F-4D97-AF65-F5344CB8AC3E}">
        <p14:creationId xmlns:p14="http://schemas.microsoft.com/office/powerpoint/2010/main" val="3889234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66F4E-F47F-4799-BF73-DE2F0658BBC0}"/>
              </a:ext>
            </a:extLst>
          </p:cNvPr>
          <p:cNvSpPr>
            <a:spLocks noGrp="1"/>
          </p:cNvSpPr>
          <p:nvPr>
            <p:ph type="title"/>
          </p:nvPr>
        </p:nvSpPr>
        <p:spPr>
          <a:xfrm>
            <a:off x="838200" y="365126"/>
            <a:ext cx="10515600" cy="1012262"/>
          </a:xfrm>
        </p:spPr>
        <p:txBody>
          <a:bodyPr/>
          <a:lstStyle/>
          <a:p>
            <a:r>
              <a:rPr lang="en-GB" b="1" dirty="0"/>
              <a:t>Ketamine</a:t>
            </a:r>
            <a:endParaRPr lang="en-GB" dirty="0"/>
          </a:p>
        </p:txBody>
      </p:sp>
      <p:sp>
        <p:nvSpPr>
          <p:cNvPr id="3" name="Content Placeholder 2">
            <a:extLst>
              <a:ext uri="{FF2B5EF4-FFF2-40B4-BE49-F238E27FC236}">
                <a16:creationId xmlns:a16="http://schemas.microsoft.com/office/drawing/2014/main" id="{415BB712-FB21-4E21-9842-1FDD5CEE059F}"/>
              </a:ext>
            </a:extLst>
          </p:cNvPr>
          <p:cNvSpPr>
            <a:spLocks noGrp="1"/>
          </p:cNvSpPr>
          <p:nvPr>
            <p:ph idx="1"/>
          </p:nvPr>
        </p:nvSpPr>
        <p:spPr>
          <a:xfrm>
            <a:off x="838200" y="1203767"/>
            <a:ext cx="10515600" cy="4973196"/>
          </a:xfrm>
        </p:spPr>
        <p:txBody>
          <a:bodyPr>
            <a:normAutofit/>
          </a:bodyPr>
          <a:lstStyle/>
          <a:p>
            <a:r>
              <a:rPr lang="en-GB" dirty="0"/>
              <a:t>Ketamine is used in medicine as an anaesthetic for humans and animals. </a:t>
            </a:r>
          </a:p>
          <a:p>
            <a:r>
              <a:rPr lang="en-GB" dirty="0"/>
              <a:t>A clear liquid, when used in medicine</a:t>
            </a:r>
          </a:p>
          <a:p>
            <a:r>
              <a:rPr lang="en-GB" dirty="0"/>
              <a:t>A grainy white or brown crystalline powder when sold on the street</a:t>
            </a:r>
          </a:p>
          <a:p>
            <a:r>
              <a:rPr lang="en-GB" dirty="0"/>
              <a:t>Taking ketamine can make you feel: dream-like and detached, chilled, relaxed and happy, confused and nauseated. You can hallucinate, stop feeling pain</a:t>
            </a:r>
          </a:p>
          <a:p>
            <a:r>
              <a:rPr lang="en-GB" dirty="0"/>
              <a:t>Take too much ketamine you will go into ‘K-hole’. This is where you  lose the ability to move and feels like your mind and body have separated and you can't to do anything about it. </a:t>
            </a:r>
          </a:p>
        </p:txBody>
      </p:sp>
    </p:spTree>
    <p:extLst>
      <p:ext uri="{BB962C8B-B14F-4D97-AF65-F5344CB8AC3E}">
        <p14:creationId xmlns:p14="http://schemas.microsoft.com/office/powerpoint/2010/main" val="28776150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86E1A-C83F-477E-9134-6865497B08A7}"/>
              </a:ext>
            </a:extLst>
          </p:cNvPr>
          <p:cNvSpPr>
            <a:spLocks noGrp="1"/>
          </p:cNvSpPr>
          <p:nvPr>
            <p:ph type="title"/>
          </p:nvPr>
        </p:nvSpPr>
        <p:spPr>
          <a:xfrm>
            <a:off x="4965430" y="629268"/>
            <a:ext cx="6586491" cy="1286160"/>
          </a:xfrm>
        </p:spPr>
        <p:txBody>
          <a:bodyPr anchor="b">
            <a:normAutofit/>
          </a:bodyPr>
          <a:lstStyle/>
          <a:p>
            <a:r>
              <a:rPr lang="en-GB" dirty="0"/>
              <a:t>Class C Drugs  </a:t>
            </a:r>
          </a:p>
        </p:txBody>
      </p:sp>
      <p:sp>
        <p:nvSpPr>
          <p:cNvPr id="3" name="Content Placeholder 2">
            <a:extLst>
              <a:ext uri="{FF2B5EF4-FFF2-40B4-BE49-F238E27FC236}">
                <a16:creationId xmlns:a16="http://schemas.microsoft.com/office/drawing/2014/main" id="{F401CFE5-9E51-4578-B609-AE0CFED513D1}"/>
              </a:ext>
            </a:extLst>
          </p:cNvPr>
          <p:cNvSpPr>
            <a:spLocks noGrp="1"/>
          </p:cNvSpPr>
          <p:nvPr>
            <p:ph idx="1"/>
          </p:nvPr>
        </p:nvSpPr>
        <p:spPr>
          <a:xfrm>
            <a:off x="4965431" y="2438400"/>
            <a:ext cx="6586489" cy="3785419"/>
          </a:xfrm>
        </p:spPr>
        <p:txBody>
          <a:bodyPr>
            <a:normAutofit/>
          </a:bodyPr>
          <a:lstStyle/>
          <a:p>
            <a:r>
              <a:rPr lang="en-GB" sz="2000"/>
              <a:t>Anabolic steroids</a:t>
            </a:r>
          </a:p>
          <a:p>
            <a:r>
              <a:rPr lang="en-GB" sz="2000"/>
              <a:t>Diazepam / Valium </a:t>
            </a:r>
          </a:p>
          <a:p>
            <a:r>
              <a:rPr lang="en-GB" sz="2000"/>
              <a:t>Piperazines (BZP) – originally an antidepressant drug &amp; now it is found as a substitute for MDMA.</a:t>
            </a:r>
          </a:p>
          <a:p>
            <a:r>
              <a:rPr lang="en-GB" sz="2000"/>
              <a:t>Khat</a:t>
            </a:r>
          </a:p>
          <a:p>
            <a:r>
              <a:rPr lang="en-GB" sz="2000"/>
              <a:t>Some tranquilisers are Class C drugs</a:t>
            </a:r>
          </a:p>
          <a:p>
            <a:endParaRPr lang="en-GB" sz="2000"/>
          </a:p>
          <a:p>
            <a:endParaRPr lang="en-GB" sz="2000"/>
          </a:p>
        </p:txBody>
      </p:sp>
      <p:pic>
        <p:nvPicPr>
          <p:cNvPr id="2050" name="Picture 2" descr="What are Class A, B and C Drugs? - Zoom Testing">
            <a:extLst>
              <a:ext uri="{FF2B5EF4-FFF2-40B4-BE49-F238E27FC236}">
                <a16:creationId xmlns:a16="http://schemas.microsoft.com/office/drawing/2014/main" id="{CCFCEC3F-D9D8-F918-303F-6664A8DEEFB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6589" r="15817"/>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2055" name="Straight Connector 205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DDA95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685125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Dumbbells on a gym floor">
            <a:extLst>
              <a:ext uri="{FF2B5EF4-FFF2-40B4-BE49-F238E27FC236}">
                <a16:creationId xmlns:a16="http://schemas.microsoft.com/office/drawing/2014/main" id="{9F66267C-8C4D-3C13-C400-21B0723615EB}"/>
              </a:ext>
            </a:extLst>
          </p:cNvPr>
          <p:cNvPicPr>
            <a:picLocks noChangeAspect="1"/>
          </p:cNvPicPr>
          <p:nvPr/>
        </p:nvPicPr>
        <p:blipFill rotWithShape="1">
          <a:blip r:embed="rId3"/>
          <a:srcRect l="53094" r="-1"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4A9ED67-B3B7-4520-BA13-D75ADA9AD942}"/>
              </a:ext>
            </a:extLst>
          </p:cNvPr>
          <p:cNvSpPr>
            <a:spLocks noGrp="1"/>
          </p:cNvSpPr>
          <p:nvPr>
            <p:ph type="title"/>
          </p:nvPr>
        </p:nvSpPr>
        <p:spPr>
          <a:xfrm>
            <a:off x="5827048" y="407987"/>
            <a:ext cx="5721484" cy="1325563"/>
          </a:xfrm>
        </p:spPr>
        <p:txBody>
          <a:bodyPr>
            <a:normAutofit/>
          </a:bodyPr>
          <a:lstStyle/>
          <a:p>
            <a:r>
              <a:rPr lang="en-GB" dirty="0"/>
              <a:t>Anabolic steroids</a:t>
            </a:r>
          </a:p>
        </p:txBody>
      </p:sp>
      <p:sp>
        <p:nvSpPr>
          <p:cNvPr id="3" name="Content Placeholder 2">
            <a:extLst>
              <a:ext uri="{FF2B5EF4-FFF2-40B4-BE49-F238E27FC236}">
                <a16:creationId xmlns:a16="http://schemas.microsoft.com/office/drawing/2014/main" id="{4834C3EC-8D2A-4936-822B-E57331F1B204}"/>
              </a:ext>
            </a:extLst>
          </p:cNvPr>
          <p:cNvSpPr>
            <a:spLocks noGrp="1"/>
          </p:cNvSpPr>
          <p:nvPr>
            <p:ph idx="1"/>
          </p:nvPr>
        </p:nvSpPr>
        <p:spPr>
          <a:xfrm>
            <a:off x="5827048" y="1868487"/>
            <a:ext cx="5721484" cy="4351338"/>
          </a:xfrm>
        </p:spPr>
        <p:txBody>
          <a:bodyPr>
            <a:normAutofit/>
          </a:bodyPr>
          <a:lstStyle/>
          <a:p>
            <a:r>
              <a:rPr lang="en-GB" dirty="0"/>
              <a:t>Tablets or injected liquid that some people take to build muscles or improve sports performance</a:t>
            </a:r>
          </a:p>
          <a:p>
            <a:r>
              <a:rPr lang="en-GB" dirty="0"/>
              <a:t>Steroids are drugs that mimic certain natural hormones in the body that regulate and control how the body works and develops.</a:t>
            </a:r>
          </a:p>
          <a:p>
            <a:r>
              <a:rPr lang="en-GB" dirty="0"/>
              <a:t>Can change body appearances and behaviour</a:t>
            </a:r>
          </a:p>
        </p:txBody>
      </p:sp>
    </p:spTree>
    <p:extLst>
      <p:ext uri="{BB962C8B-B14F-4D97-AF65-F5344CB8AC3E}">
        <p14:creationId xmlns:p14="http://schemas.microsoft.com/office/powerpoint/2010/main" val="2380717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FA5240-9949-4D82-BC99-B68D1452EBDB}"/>
              </a:ext>
            </a:extLst>
          </p:cNvPr>
          <p:cNvSpPr>
            <a:spLocks noGrp="1"/>
          </p:cNvSpPr>
          <p:nvPr>
            <p:ph type="title"/>
          </p:nvPr>
        </p:nvSpPr>
        <p:spPr>
          <a:xfrm>
            <a:off x="686834" y="1153572"/>
            <a:ext cx="3200400" cy="4461163"/>
          </a:xfrm>
        </p:spPr>
        <p:txBody>
          <a:bodyPr>
            <a:normAutofit/>
          </a:bodyPr>
          <a:lstStyle/>
          <a:p>
            <a:r>
              <a:rPr lang="en-GB">
                <a:solidFill>
                  <a:srgbClr val="FFFFFF"/>
                </a:solidFill>
              </a:rPr>
              <a:t>Diazepam</a:t>
            </a:r>
            <a:br>
              <a:rPr lang="en-GB">
                <a:solidFill>
                  <a:srgbClr val="FFFFFF"/>
                </a:solidFill>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0D1F904-C4F5-40E4-BA57-1C595B0EF15C}"/>
              </a:ext>
            </a:extLst>
          </p:cNvPr>
          <p:cNvSpPr>
            <a:spLocks noGrp="1"/>
          </p:cNvSpPr>
          <p:nvPr>
            <p:ph idx="1"/>
          </p:nvPr>
        </p:nvSpPr>
        <p:spPr>
          <a:xfrm>
            <a:off x="4447308" y="591344"/>
            <a:ext cx="6906491" cy="5585619"/>
          </a:xfrm>
        </p:spPr>
        <p:txBody>
          <a:bodyPr anchor="ctr">
            <a:normAutofit/>
          </a:bodyPr>
          <a:lstStyle/>
          <a:p>
            <a:r>
              <a:rPr lang="en-GB" sz="2600"/>
              <a:t>Minor tranquillisers can induce periods of calmness, relaxation and sleep, and are used to treat anxiety and insomnia</a:t>
            </a:r>
          </a:p>
          <a:p>
            <a:r>
              <a:rPr lang="en-GB" sz="2600"/>
              <a:t>Tranquilisers come as tablets, capsules, injections or suppositories. Some people crush or melt tranquillisers that come as tablets or capsules, so that they can be injected</a:t>
            </a:r>
          </a:p>
          <a:p>
            <a:r>
              <a:rPr lang="en-GB" sz="2600"/>
              <a:t>Sedation – they depress the nervous system and ‘slow’ the brain and body down</a:t>
            </a:r>
          </a:p>
          <a:p>
            <a:r>
              <a:rPr lang="en-GB" sz="2600"/>
              <a:t>Relief of tension and anxiety – helping the user feel calm and relaxed.</a:t>
            </a:r>
          </a:p>
          <a:p>
            <a:r>
              <a:rPr lang="en-GB" sz="2600"/>
              <a:t>Help with insomnia</a:t>
            </a:r>
          </a:p>
          <a:p>
            <a:endParaRPr lang="en-GB" sz="2600"/>
          </a:p>
        </p:txBody>
      </p:sp>
    </p:spTree>
    <p:extLst>
      <p:ext uri="{BB962C8B-B14F-4D97-AF65-F5344CB8AC3E}">
        <p14:creationId xmlns:p14="http://schemas.microsoft.com/office/powerpoint/2010/main" val="11182089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86834" y="1153572"/>
            <a:ext cx="3200400" cy="4461163"/>
          </a:xfrm>
        </p:spPr>
        <p:txBody>
          <a:bodyPr>
            <a:normAutofit/>
          </a:bodyPr>
          <a:lstStyle/>
          <a:p>
            <a:r>
              <a:rPr lang="en-GB">
                <a:solidFill>
                  <a:srgbClr val="FFFFFF"/>
                </a:solidFill>
              </a:rPr>
              <a:t>Legal Highs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p:cNvSpPr>
            <a:spLocks noGrp="1"/>
          </p:cNvSpPr>
          <p:nvPr>
            <p:ph idx="1"/>
          </p:nvPr>
        </p:nvSpPr>
        <p:spPr>
          <a:xfrm>
            <a:off x="4447308" y="591344"/>
            <a:ext cx="6906491" cy="5585619"/>
          </a:xfrm>
        </p:spPr>
        <p:txBody>
          <a:bodyPr anchor="ctr">
            <a:normAutofit/>
          </a:bodyPr>
          <a:lstStyle/>
          <a:p>
            <a:r>
              <a:rPr lang="en-GB" sz="2200"/>
              <a:t>Psychoactive drug under Psychoactive Substances Act 2016</a:t>
            </a:r>
          </a:p>
          <a:p>
            <a:r>
              <a:rPr lang="en-GB" sz="2200"/>
              <a:t>These Legal highs were legal up to 2016</a:t>
            </a:r>
          </a:p>
          <a:p>
            <a:r>
              <a:rPr lang="en-GB" sz="2200"/>
              <a:t>They fell outside the Misuse of Drugs Act 1971</a:t>
            </a:r>
          </a:p>
          <a:p>
            <a:r>
              <a:rPr lang="en-GB" sz="2200"/>
              <a:t>Could be bought and sold lawfully and imported from manufacturers.</a:t>
            </a:r>
          </a:p>
          <a:p>
            <a:r>
              <a:rPr lang="en-GB" sz="2200"/>
              <a:t>Supply and production can get you up to 7 years in prison, an unlimited fine or both</a:t>
            </a:r>
          </a:p>
          <a:p>
            <a:r>
              <a:rPr lang="en-GB" sz="2200"/>
              <a:t>Very big issues with Spice amongst homeless people and within prisons.</a:t>
            </a:r>
          </a:p>
          <a:p>
            <a:r>
              <a:rPr lang="en-GB" sz="2200"/>
              <a:t>2018  =137 spice/psychoactive related deaths / Paracetamol 210 deaths</a:t>
            </a:r>
          </a:p>
          <a:p>
            <a:pPr marL="0" indent="0">
              <a:buNone/>
            </a:pPr>
            <a:endParaRPr lang="en-GB" sz="2200"/>
          </a:p>
          <a:p>
            <a:r>
              <a:rPr lang="en-GB" sz="2200">
                <a:hlinkClick r:id="rId3"/>
              </a:rPr>
              <a:t>https://www.bbc.co.uk/news/uk-36384729</a:t>
            </a:r>
            <a:endParaRPr lang="en-GB" sz="2200"/>
          </a:p>
          <a:p>
            <a:pPr marL="0" indent="0">
              <a:buNone/>
            </a:pPr>
            <a:endParaRPr lang="en-GB" sz="2200"/>
          </a:p>
        </p:txBody>
      </p:sp>
    </p:spTree>
    <p:extLst>
      <p:ext uri="{BB962C8B-B14F-4D97-AF65-F5344CB8AC3E}">
        <p14:creationId xmlns:p14="http://schemas.microsoft.com/office/powerpoint/2010/main" val="209397802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782CB3B-5C1C-4F56-919E-1152CFF12828}"/>
              </a:ext>
            </a:extLst>
          </p:cNvPr>
          <p:cNvPicPr>
            <a:picLocks noChangeAspect="1"/>
          </p:cNvPicPr>
          <p:nvPr/>
        </p:nvPicPr>
        <p:blipFill rotWithShape="1">
          <a:blip r:embed="rId3">
            <a:alphaModFix/>
          </a:blip>
          <a:srcRect l="3710" r="19838" b="2"/>
          <a:stretch/>
        </p:blipFill>
        <p:spPr>
          <a:xfrm>
            <a:off x="5797543" y="10"/>
            <a:ext cx="6394152" cy="6857990"/>
          </a:xfrm>
          <a:prstGeom prst="rect">
            <a:avLst/>
          </a:prstGeom>
        </p:spPr>
      </p:pic>
      <p:sp>
        <p:nvSpPr>
          <p:cNvPr id="2" name="Title 1">
            <a:extLst>
              <a:ext uri="{FF2B5EF4-FFF2-40B4-BE49-F238E27FC236}">
                <a16:creationId xmlns:a16="http://schemas.microsoft.com/office/drawing/2014/main" id="{B6F128AB-5257-45D8-867D-6FD3A5B75CC1}"/>
              </a:ext>
            </a:extLst>
          </p:cNvPr>
          <p:cNvSpPr>
            <a:spLocks noGrp="1"/>
          </p:cNvSpPr>
          <p:nvPr>
            <p:ph type="title"/>
          </p:nvPr>
        </p:nvSpPr>
        <p:spPr>
          <a:xfrm>
            <a:off x="804998" y="798445"/>
            <a:ext cx="4803636" cy="676671"/>
          </a:xfrm>
        </p:spPr>
        <p:txBody>
          <a:bodyPr>
            <a:normAutofit fontScale="90000"/>
          </a:bodyPr>
          <a:lstStyle/>
          <a:p>
            <a:br>
              <a:rPr lang="en-GB" altLang="en-US" sz="2800" dirty="0">
                <a:solidFill>
                  <a:srgbClr val="000000"/>
                </a:solidFill>
              </a:rPr>
            </a:br>
            <a:r>
              <a:rPr lang="en-GB" altLang="en-US" sz="3100" dirty="0">
                <a:solidFill>
                  <a:srgbClr val="000000"/>
                </a:solidFill>
              </a:rPr>
              <a:t>Legal Highs</a:t>
            </a:r>
            <a:br>
              <a:rPr lang="en-GB" altLang="en-US" sz="2800" dirty="0">
                <a:solidFill>
                  <a:srgbClr val="000000"/>
                </a:solidFill>
              </a:rPr>
            </a:br>
            <a:endParaRPr lang="en-GB" sz="2800" dirty="0">
              <a:solidFill>
                <a:srgbClr val="000000"/>
              </a:solidFill>
            </a:endParaRPr>
          </a:p>
        </p:txBody>
      </p:sp>
      <p:sp>
        <p:nvSpPr>
          <p:cNvPr id="3" name="Content Placeholder 2">
            <a:extLst>
              <a:ext uri="{FF2B5EF4-FFF2-40B4-BE49-F238E27FC236}">
                <a16:creationId xmlns:a16="http://schemas.microsoft.com/office/drawing/2014/main" id="{E334189E-812E-4885-B164-A15842A6944B}"/>
              </a:ext>
            </a:extLst>
          </p:cNvPr>
          <p:cNvSpPr>
            <a:spLocks noGrp="1"/>
          </p:cNvSpPr>
          <p:nvPr>
            <p:ph idx="1"/>
          </p:nvPr>
        </p:nvSpPr>
        <p:spPr>
          <a:xfrm>
            <a:off x="541856" y="1358459"/>
            <a:ext cx="4706803" cy="4701096"/>
          </a:xfrm>
        </p:spPr>
        <p:txBody>
          <a:bodyPr anchor="ctr">
            <a:normAutofit/>
          </a:bodyPr>
          <a:lstStyle/>
          <a:p>
            <a:pPr>
              <a:spcBef>
                <a:spcPct val="0"/>
              </a:spcBef>
              <a:buNone/>
            </a:pPr>
            <a:r>
              <a:rPr lang="en-GB" altLang="en-US" sz="2400" dirty="0">
                <a:solidFill>
                  <a:srgbClr val="000000"/>
                </a:solidFill>
              </a:rPr>
              <a:t>Made from assorted herbs, herbal extracts and ‘research chemicals’</a:t>
            </a:r>
          </a:p>
          <a:p>
            <a:pPr>
              <a:spcBef>
                <a:spcPct val="0"/>
              </a:spcBef>
              <a:buNone/>
            </a:pPr>
            <a:endParaRPr lang="en-GB" altLang="en-US" sz="2400" dirty="0">
              <a:solidFill>
                <a:srgbClr val="000000"/>
              </a:solidFill>
            </a:endParaRPr>
          </a:p>
          <a:p>
            <a:pPr>
              <a:spcBef>
                <a:spcPct val="0"/>
              </a:spcBef>
              <a:buNone/>
            </a:pPr>
            <a:r>
              <a:rPr lang="en-GB" altLang="en-US" sz="2400" dirty="0">
                <a:solidFill>
                  <a:srgbClr val="000000"/>
                </a:solidFill>
              </a:rPr>
              <a:t>Chat (Plant extract)</a:t>
            </a:r>
          </a:p>
          <a:p>
            <a:pPr>
              <a:spcBef>
                <a:spcPct val="0"/>
              </a:spcBef>
              <a:buNone/>
            </a:pPr>
            <a:r>
              <a:rPr lang="en-GB" altLang="en-US" sz="2400" dirty="0">
                <a:solidFill>
                  <a:srgbClr val="000000"/>
                </a:solidFill>
              </a:rPr>
              <a:t>Benzo Fury (Plant Food)</a:t>
            </a:r>
          </a:p>
          <a:p>
            <a:pPr>
              <a:spcBef>
                <a:spcPct val="0"/>
              </a:spcBef>
              <a:buNone/>
            </a:pPr>
            <a:r>
              <a:rPr lang="en-GB" altLang="en-US" sz="2400" dirty="0">
                <a:solidFill>
                  <a:srgbClr val="000000"/>
                </a:solidFill>
              </a:rPr>
              <a:t>Gocaine &amp; Charlie Sheen (Cocaine substitutes)</a:t>
            </a:r>
          </a:p>
          <a:p>
            <a:pPr>
              <a:spcBef>
                <a:spcPct val="0"/>
              </a:spcBef>
              <a:buNone/>
            </a:pPr>
            <a:r>
              <a:rPr lang="en-GB" altLang="en-US" sz="2400" dirty="0">
                <a:solidFill>
                  <a:srgbClr val="000000"/>
                </a:solidFill>
              </a:rPr>
              <a:t>B2 (Stronger than cocaine)</a:t>
            </a:r>
          </a:p>
          <a:p>
            <a:pPr>
              <a:spcBef>
                <a:spcPct val="0"/>
              </a:spcBef>
              <a:buNone/>
            </a:pPr>
            <a:endParaRPr lang="en-GB" altLang="en-US" sz="2400" dirty="0">
              <a:solidFill>
                <a:srgbClr val="000000"/>
              </a:solidFill>
            </a:endParaRPr>
          </a:p>
          <a:p>
            <a:pPr>
              <a:spcBef>
                <a:spcPct val="0"/>
              </a:spcBef>
              <a:buNone/>
            </a:pPr>
            <a:r>
              <a:rPr lang="en-GB" altLang="en-US" sz="2400" dirty="0">
                <a:solidFill>
                  <a:srgbClr val="000000"/>
                </a:solidFill>
              </a:rPr>
              <a:t>All available on line in shops</a:t>
            </a:r>
          </a:p>
          <a:p>
            <a:pPr>
              <a:spcBef>
                <a:spcPct val="0"/>
              </a:spcBef>
              <a:buNone/>
            </a:pPr>
            <a:r>
              <a:rPr lang="en-GB" altLang="en-US" sz="2400" b="1" u="sng" dirty="0">
                <a:solidFill>
                  <a:srgbClr val="000000"/>
                </a:solidFill>
              </a:rPr>
              <a:t>In line with </a:t>
            </a:r>
            <a:r>
              <a:rPr lang="en-GB" sz="2400" b="1" u="sng" dirty="0"/>
              <a:t>The Psychoactive Substances Act 2016</a:t>
            </a:r>
            <a:r>
              <a:rPr lang="en-GB" altLang="en-US" sz="2400" b="1" u="sng" dirty="0">
                <a:solidFill>
                  <a:srgbClr val="000000"/>
                </a:solidFill>
              </a:rPr>
              <a:t> </a:t>
            </a:r>
          </a:p>
          <a:p>
            <a:pPr marL="0" indent="0">
              <a:buNone/>
            </a:pPr>
            <a:endParaRPr lang="en-GB" sz="2000" dirty="0">
              <a:solidFill>
                <a:srgbClr val="000000"/>
              </a:solidFill>
            </a:endParaRPr>
          </a:p>
        </p:txBody>
      </p:sp>
    </p:spTree>
    <p:extLst>
      <p:ext uri="{BB962C8B-B14F-4D97-AF65-F5344CB8AC3E}">
        <p14:creationId xmlns:p14="http://schemas.microsoft.com/office/powerpoint/2010/main" val="204479108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EFFA98-C51D-4786-903F-B5C69091BCA1}"/>
              </a:ext>
            </a:extLst>
          </p:cNvPr>
          <p:cNvSpPr>
            <a:spLocks noGrp="1"/>
          </p:cNvSpPr>
          <p:nvPr>
            <p:ph type="title"/>
          </p:nvPr>
        </p:nvSpPr>
        <p:spPr>
          <a:xfrm>
            <a:off x="838200" y="365125"/>
            <a:ext cx="10515600" cy="653447"/>
          </a:xfrm>
        </p:spPr>
        <p:txBody>
          <a:bodyPr>
            <a:normAutofit fontScale="90000"/>
          </a:bodyPr>
          <a:lstStyle/>
          <a:p>
            <a:r>
              <a:rPr lang="en-GB" b="1" dirty="0"/>
              <a:t>Synthetic cannabinoids - Spice</a:t>
            </a:r>
            <a:endParaRPr lang="en-GB" dirty="0"/>
          </a:p>
        </p:txBody>
      </p:sp>
      <p:sp>
        <p:nvSpPr>
          <p:cNvPr id="3" name="Content Placeholder 2">
            <a:extLst>
              <a:ext uri="{FF2B5EF4-FFF2-40B4-BE49-F238E27FC236}">
                <a16:creationId xmlns:a16="http://schemas.microsoft.com/office/drawing/2014/main" id="{556508B6-8628-46BD-B6F4-EED4C57B88CA}"/>
              </a:ext>
            </a:extLst>
          </p:cNvPr>
          <p:cNvSpPr>
            <a:spLocks noGrp="1"/>
          </p:cNvSpPr>
          <p:nvPr>
            <p:ph idx="1"/>
          </p:nvPr>
        </p:nvSpPr>
        <p:spPr>
          <a:xfrm>
            <a:off x="838200" y="1018572"/>
            <a:ext cx="10515600" cy="5158391"/>
          </a:xfrm>
        </p:spPr>
        <p:txBody>
          <a:bodyPr>
            <a:normAutofit lnSpcReduction="10000"/>
          </a:bodyPr>
          <a:lstStyle/>
          <a:p>
            <a:r>
              <a:rPr lang="en-GB" dirty="0"/>
              <a:t>Looks like cannabis ‘fake weed’ - solid or oil based</a:t>
            </a:r>
          </a:p>
          <a:p>
            <a:r>
              <a:rPr lang="en-GB" dirty="0"/>
              <a:t>Man made chemicals with plant matter</a:t>
            </a:r>
          </a:p>
          <a:p>
            <a:r>
              <a:rPr lang="en-GB" dirty="0"/>
              <a:t>Addictive – withdrawal symptoms . </a:t>
            </a:r>
          </a:p>
          <a:p>
            <a:r>
              <a:rPr lang="en-GB" dirty="0"/>
              <a:t>Zombie zone</a:t>
            </a:r>
          </a:p>
          <a:p>
            <a:endParaRPr lang="en-GB" dirty="0"/>
          </a:p>
          <a:p>
            <a:endParaRPr lang="en-GB" dirty="0"/>
          </a:p>
          <a:p>
            <a:endParaRPr lang="en-GB" dirty="0"/>
          </a:p>
          <a:p>
            <a:endParaRPr lang="en-GB" dirty="0"/>
          </a:p>
          <a:p>
            <a:endParaRPr lang="en-GB" dirty="0"/>
          </a:p>
          <a:p>
            <a:r>
              <a:rPr lang="en-GB" dirty="0">
                <a:hlinkClick r:id="rId3"/>
              </a:rPr>
              <a:t>https://www.theguardian.com/society/2017/apr/15/its-worse-than-heroin-how-spice-is-ravaging-homeless-communities</a:t>
            </a:r>
            <a:endParaRPr lang="en-GB" dirty="0"/>
          </a:p>
          <a:p>
            <a:endParaRPr lang="en-GB" dirty="0"/>
          </a:p>
        </p:txBody>
      </p:sp>
      <p:pic>
        <p:nvPicPr>
          <p:cNvPr id="4" name="Picture 3"/>
          <p:cNvPicPr>
            <a:picLocks noChangeAspect="1"/>
          </p:cNvPicPr>
          <p:nvPr/>
        </p:nvPicPr>
        <p:blipFill>
          <a:blip r:embed="rId4"/>
          <a:stretch>
            <a:fillRect/>
          </a:stretch>
        </p:blipFill>
        <p:spPr>
          <a:xfrm rot="981116">
            <a:off x="8208157" y="2301068"/>
            <a:ext cx="2837972" cy="2593399"/>
          </a:xfrm>
          <a:prstGeom prst="rect">
            <a:avLst/>
          </a:prstGeom>
        </p:spPr>
      </p:pic>
    </p:spTree>
    <p:extLst>
      <p:ext uri="{BB962C8B-B14F-4D97-AF65-F5344CB8AC3E}">
        <p14:creationId xmlns:p14="http://schemas.microsoft.com/office/powerpoint/2010/main" val="100360256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3D309-7A62-449C-AB1A-64BA2AF3AAC9}"/>
              </a:ext>
            </a:extLst>
          </p:cNvPr>
          <p:cNvSpPr>
            <a:spLocks noGrp="1"/>
          </p:cNvSpPr>
          <p:nvPr>
            <p:ph type="title"/>
          </p:nvPr>
        </p:nvSpPr>
        <p:spPr>
          <a:xfrm>
            <a:off x="838200" y="365126"/>
            <a:ext cx="10515600" cy="863600"/>
          </a:xfrm>
        </p:spPr>
        <p:txBody>
          <a:bodyPr>
            <a:normAutofit fontScale="90000"/>
          </a:bodyPr>
          <a:lstStyle/>
          <a:p>
            <a:br>
              <a:rPr lang="en-GB" b="1" dirty="0"/>
            </a:br>
            <a:r>
              <a:rPr lang="en-GB" b="1" dirty="0">
                <a:solidFill>
                  <a:srgbClr val="FF0000"/>
                </a:solidFill>
              </a:rPr>
              <a:t>Prevalence of Drug Use</a:t>
            </a:r>
            <a:br>
              <a:rPr lang="en-GB" b="1" dirty="0"/>
            </a:br>
            <a:endParaRPr lang="en-GB" dirty="0"/>
          </a:p>
        </p:txBody>
      </p:sp>
      <p:sp>
        <p:nvSpPr>
          <p:cNvPr id="3" name="Content Placeholder 2">
            <a:extLst>
              <a:ext uri="{FF2B5EF4-FFF2-40B4-BE49-F238E27FC236}">
                <a16:creationId xmlns:a16="http://schemas.microsoft.com/office/drawing/2014/main" id="{6A818796-E56A-433A-9259-E74762A34C7B}"/>
              </a:ext>
            </a:extLst>
          </p:cNvPr>
          <p:cNvSpPr>
            <a:spLocks noGrp="1"/>
          </p:cNvSpPr>
          <p:nvPr>
            <p:ph idx="1"/>
          </p:nvPr>
        </p:nvSpPr>
        <p:spPr>
          <a:xfrm>
            <a:off x="838200" y="1428750"/>
            <a:ext cx="10515600" cy="4814888"/>
          </a:xfrm>
        </p:spPr>
        <p:txBody>
          <a:bodyPr>
            <a:normAutofit lnSpcReduction="10000"/>
          </a:bodyPr>
          <a:lstStyle/>
          <a:p>
            <a:r>
              <a:rPr lang="en-GB" dirty="0"/>
              <a:t>2019 Report: </a:t>
            </a:r>
          </a:p>
          <a:p>
            <a:r>
              <a:rPr lang="en-GB" dirty="0"/>
              <a:t>UK has remained relatively stable</a:t>
            </a:r>
          </a:p>
          <a:p>
            <a:r>
              <a:rPr lang="en-GB" dirty="0"/>
              <a:t>2018/19 survey, drug use in the year was 9.4% in England and Wales, 12% in Scotland, and 5.9% in Northern Ireland</a:t>
            </a:r>
          </a:p>
          <a:p>
            <a:r>
              <a:rPr lang="en-GB" dirty="0"/>
              <a:t>Drug use among 15 year olds has risen over the past 5 years</a:t>
            </a:r>
          </a:p>
          <a:p>
            <a:r>
              <a:rPr lang="en-GB" dirty="0"/>
              <a:t>Cannabis is the most prevalent, followed by powder cocaine, MDMA, ketamine and amphetamine.</a:t>
            </a:r>
          </a:p>
          <a:p>
            <a:r>
              <a:rPr lang="en-GB" dirty="0"/>
              <a:t>European Monitoring Centre for Drugs and Drug Addiction (EMCDDA) definition. Drug-related mortality rate per million population</a:t>
            </a:r>
          </a:p>
          <a:p>
            <a:r>
              <a:rPr lang="en-GB" dirty="0"/>
              <a:t>2017 Great Britain using the EMCDDA definition was at 76 per million. The mortality rate in Scotland was 229 per million.</a:t>
            </a:r>
          </a:p>
          <a:p>
            <a:endParaRPr lang="en-GB" dirty="0"/>
          </a:p>
          <a:p>
            <a:endParaRPr lang="en-GB" dirty="0"/>
          </a:p>
          <a:p>
            <a:endParaRPr lang="en-GB" dirty="0"/>
          </a:p>
        </p:txBody>
      </p:sp>
    </p:spTree>
    <p:extLst>
      <p:ext uri="{BB962C8B-B14F-4D97-AF65-F5344CB8AC3E}">
        <p14:creationId xmlns:p14="http://schemas.microsoft.com/office/powerpoint/2010/main" val="303714063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71074" y="1396686"/>
            <a:ext cx="3240506" cy="4064628"/>
          </a:xfrm>
        </p:spPr>
        <p:txBody>
          <a:bodyPr>
            <a:normAutofit/>
          </a:bodyPr>
          <a:lstStyle/>
          <a:p>
            <a:r>
              <a:rPr lang="en-GB">
                <a:solidFill>
                  <a:srgbClr val="FFFFFF"/>
                </a:solidFill>
              </a:rPr>
              <a:t>Toxicology</a:t>
            </a: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5370153" y="1119031"/>
            <a:ext cx="5536397" cy="5001550"/>
          </a:xfrm>
        </p:spPr>
        <p:txBody>
          <a:bodyPr>
            <a:normAutofit lnSpcReduction="10000"/>
          </a:bodyPr>
          <a:lstStyle/>
          <a:p>
            <a:endParaRPr lang="en-GB" sz="2400" dirty="0"/>
          </a:p>
          <a:p>
            <a:r>
              <a:rPr lang="en-GB" sz="2400" dirty="0"/>
              <a:t>Drugs testing in work</a:t>
            </a:r>
          </a:p>
          <a:p>
            <a:r>
              <a:rPr lang="en-GB" sz="2400" dirty="0"/>
              <a:t>The 2017/18 Crime Survey for England &amp; Wales showed that 34.6% of adults aged 16 to 59 had taken illicit drugs.</a:t>
            </a:r>
          </a:p>
          <a:p>
            <a:r>
              <a:rPr lang="en-GB" sz="2400" dirty="0"/>
              <a:t>4.3% of them had taken a drug in the last month</a:t>
            </a:r>
          </a:p>
          <a:p>
            <a:r>
              <a:rPr lang="en-GB" sz="2400" dirty="0"/>
              <a:t>The most common illicit drug used is cannabis, followed by cocaine.</a:t>
            </a:r>
          </a:p>
          <a:p>
            <a:r>
              <a:rPr lang="en-GB" sz="2400" dirty="0"/>
              <a:t>Effect on work, safety and employers</a:t>
            </a:r>
          </a:p>
          <a:p>
            <a:r>
              <a:rPr lang="en-GB" sz="2400" dirty="0"/>
              <a:t>Y</a:t>
            </a:r>
            <a:r>
              <a:rPr lang="en-GB" sz="2400" b="0" i="0" dirty="0">
                <a:effectLst/>
              </a:rPr>
              <a:t>ear ending March 2023, approximately 3.1 million people reported using a drug in the last 12 months</a:t>
            </a:r>
            <a:endParaRPr lang="en-GB" sz="2400" dirty="0"/>
          </a:p>
        </p:txBody>
      </p:sp>
    </p:spTree>
    <p:extLst>
      <p:ext uri="{BB962C8B-B14F-4D97-AF65-F5344CB8AC3E}">
        <p14:creationId xmlns:p14="http://schemas.microsoft.com/office/powerpoint/2010/main" val="21851820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00967"/>
          </a:xfrm>
        </p:spPr>
        <p:txBody>
          <a:bodyPr>
            <a:normAutofit/>
          </a:bodyPr>
          <a:lstStyle/>
          <a:p>
            <a:r>
              <a:rPr lang="en-GB" dirty="0"/>
              <a:t>Drug Testing Employment </a:t>
            </a:r>
          </a:p>
        </p:txBody>
      </p:sp>
      <p:sp>
        <p:nvSpPr>
          <p:cNvPr id="3" name="Content Placeholder 2"/>
          <p:cNvSpPr>
            <a:spLocks noGrp="1"/>
          </p:cNvSpPr>
          <p:nvPr>
            <p:ph idx="1"/>
          </p:nvPr>
        </p:nvSpPr>
        <p:spPr>
          <a:xfrm>
            <a:off x="838200" y="1376624"/>
            <a:ext cx="10515600" cy="4800339"/>
          </a:xfrm>
        </p:spPr>
        <p:txBody>
          <a:bodyPr/>
          <a:lstStyle/>
          <a:p>
            <a:r>
              <a:rPr lang="en-GB" dirty="0"/>
              <a:t>Workers can’t be made to take a drugs test but if they refuse when the employer has good grounds for testing, they may face disciplinary action unless in Employment Contract</a:t>
            </a:r>
          </a:p>
          <a:p>
            <a:r>
              <a:rPr lang="en-GB" dirty="0"/>
              <a:t>Police – unsafe or taking on certain roles</a:t>
            </a:r>
          </a:p>
          <a:p>
            <a:r>
              <a:rPr lang="en-GB" dirty="0"/>
              <a:t>HM Forces</a:t>
            </a:r>
          </a:p>
          <a:p>
            <a:r>
              <a:rPr lang="en-GB" dirty="0"/>
              <a:t>Pilots under the Aviation Authority </a:t>
            </a:r>
          </a:p>
          <a:p>
            <a:r>
              <a:rPr lang="en-GB" dirty="0"/>
              <a:t>World Anti-Doping Agency Sports</a:t>
            </a:r>
          </a:p>
          <a:p>
            <a:r>
              <a:rPr lang="en-GB" dirty="0"/>
              <a:t>Network Rail – all employees </a:t>
            </a:r>
          </a:p>
          <a:p>
            <a:r>
              <a:rPr lang="en-GB" dirty="0"/>
              <a:t>Doctors &amp; nurses – was discussed</a:t>
            </a:r>
          </a:p>
          <a:p>
            <a:endParaRPr lang="en-GB" dirty="0"/>
          </a:p>
        </p:txBody>
      </p:sp>
    </p:spTree>
    <p:extLst>
      <p:ext uri="{BB962C8B-B14F-4D97-AF65-F5344CB8AC3E}">
        <p14:creationId xmlns:p14="http://schemas.microsoft.com/office/powerpoint/2010/main" val="32216831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0194"/>
          </a:xfrm>
        </p:spPr>
        <p:txBody>
          <a:bodyPr>
            <a:normAutofit fontScale="90000"/>
          </a:bodyPr>
          <a:lstStyle/>
          <a:p>
            <a:br>
              <a:rPr lang="en-GB" b="1" dirty="0"/>
            </a:br>
            <a:r>
              <a:rPr lang="en-GB" b="1" dirty="0"/>
              <a:t>Types of drugs testing</a:t>
            </a:r>
            <a:br>
              <a:rPr lang="en-GB" b="1" dirty="0"/>
            </a:br>
            <a:endParaRPr lang="en-GB" dirty="0"/>
          </a:p>
        </p:txBody>
      </p:sp>
      <p:sp>
        <p:nvSpPr>
          <p:cNvPr id="3" name="Content Placeholder 2"/>
          <p:cNvSpPr>
            <a:spLocks noGrp="1"/>
          </p:cNvSpPr>
          <p:nvPr>
            <p:ph idx="1"/>
          </p:nvPr>
        </p:nvSpPr>
        <p:spPr>
          <a:xfrm>
            <a:off x="838200" y="1205802"/>
            <a:ext cx="10515600" cy="4971161"/>
          </a:xfrm>
        </p:spPr>
        <p:txBody>
          <a:bodyPr>
            <a:normAutofit/>
          </a:bodyPr>
          <a:lstStyle/>
          <a:p>
            <a:r>
              <a:rPr lang="en-GB" b="1" u="sng" dirty="0"/>
              <a:t>Pre-employment</a:t>
            </a:r>
            <a:r>
              <a:rPr lang="en-GB" dirty="0"/>
              <a:t>: screening of all potential employees who are most vulnerable as no employment rights .  Some prescription drugs have shown up in tests – no challenge/no job.  Favoured by many companies because it is cheaper</a:t>
            </a:r>
          </a:p>
          <a:p>
            <a:r>
              <a:rPr lang="en-GB" b="1" u="sng" dirty="0"/>
              <a:t>Post incident</a:t>
            </a:r>
            <a:r>
              <a:rPr lang="en-GB" dirty="0"/>
              <a:t>: tested after an accident or incident. Protects the employer from lability. Claim the accident happened due to the employee. </a:t>
            </a:r>
          </a:p>
          <a:p>
            <a:r>
              <a:rPr lang="en-GB" b="1" u="sng" dirty="0"/>
              <a:t>Random</a:t>
            </a:r>
            <a:r>
              <a:rPr lang="en-GB" dirty="0"/>
              <a:t>: select number of employees at random &amp; test. Can be a deterrent. USA claimed that users are more likely to switch from cannabis to harder drugs which disappear from the system much quicker.</a:t>
            </a:r>
          </a:p>
          <a:p>
            <a:pPr marL="0" indent="0">
              <a:buNone/>
            </a:pPr>
            <a:endParaRPr lang="en-GB" dirty="0"/>
          </a:p>
        </p:txBody>
      </p:sp>
    </p:spTree>
    <p:extLst>
      <p:ext uri="{BB962C8B-B14F-4D97-AF65-F5344CB8AC3E}">
        <p14:creationId xmlns:p14="http://schemas.microsoft.com/office/powerpoint/2010/main" val="238611433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11016"/>
          </a:xfrm>
        </p:spPr>
        <p:txBody>
          <a:bodyPr>
            <a:normAutofit fontScale="90000"/>
          </a:bodyPr>
          <a:lstStyle/>
          <a:p>
            <a:br>
              <a:rPr lang="en-GB" b="1" dirty="0"/>
            </a:br>
            <a:r>
              <a:rPr lang="en-GB" b="1" dirty="0">
                <a:solidFill>
                  <a:srgbClr val="FF0000"/>
                </a:solidFill>
              </a:rPr>
              <a:t>Drug testing</a:t>
            </a:r>
            <a:br>
              <a:rPr lang="en-GB" b="1" dirty="0"/>
            </a:br>
            <a:endParaRPr lang="en-GB" dirty="0"/>
          </a:p>
        </p:txBody>
      </p:sp>
      <p:sp>
        <p:nvSpPr>
          <p:cNvPr id="3" name="Content Placeholder 2"/>
          <p:cNvSpPr>
            <a:spLocks noGrp="1"/>
          </p:cNvSpPr>
          <p:nvPr>
            <p:ph idx="1"/>
          </p:nvPr>
        </p:nvSpPr>
        <p:spPr>
          <a:xfrm>
            <a:off x="838200" y="1356527"/>
            <a:ext cx="10515600" cy="4820436"/>
          </a:xfrm>
        </p:spPr>
        <p:txBody>
          <a:bodyPr>
            <a:normAutofit lnSpcReduction="10000"/>
          </a:bodyPr>
          <a:lstStyle/>
          <a:p>
            <a:r>
              <a:rPr lang="en-GB" dirty="0"/>
              <a:t>Exception of alcohol-testing tell you if under the influence, most drug testing  will not test for the presence of drugs. </a:t>
            </a:r>
          </a:p>
          <a:p>
            <a:r>
              <a:rPr lang="en-GB" dirty="0"/>
              <a:t>Test will look for the chemicals that remain after the drug breaks down. </a:t>
            </a:r>
            <a:endParaRPr lang="en-GB" b="1" dirty="0"/>
          </a:p>
          <a:p>
            <a:r>
              <a:rPr lang="en-GB" dirty="0"/>
              <a:t>The metabolites of drugs can be detected in blood, urine, hair, sweat or saliva.</a:t>
            </a:r>
          </a:p>
          <a:p>
            <a:r>
              <a:rPr lang="en-GB" dirty="0"/>
              <a:t>It will simply tell you whether the metabolites of a drug are present.</a:t>
            </a:r>
          </a:p>
          <a:p>
            <a:r>
              <a:rPr lang="en-GB" dirty="0"/>
              <a:t>The Road Safety Act 1967 made provisions so that any person who, without reasonable excuse, fails to provide a specimen of breath for a preliminary breath test is guilty of an offence and is subjected to arrest without warrant and liable on summary conviction to a fine not exceeding £50.00.</a:t>
            </a:r>
          </a:p>
        </p:txBody>
      </p:sp>
    </p:spTree>
    <p:extLst>
      <p:ext uri="{BB962C8B-B14F-4D97-AF65-F5344CB8AC3E}">
        <p14:creationId xmlns:p14="http://schemas.microsoft.com/office/powerpoint/2010/main" val="32047238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054" descr="C:\FrontPage Webs\1\mjleaf.gif">
            <a:extLst>
              <a:ext uri="{FF2B5EF4-FFF2-40B4-BE49-F238E27FC236}">
                <a16:creationId xmlns:a16="http://schemas.microsoft.com/office/drawing/2014/main" id="{E937CE15-090E-4AEE-90F1-C808B472C7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29699" name="Rectangle 2">
            <a:extLst>
              <a:ext uri="{FF2B5EF4-FFF2-40B4-BE49-F238E27FC236}">
                <a16:creationId xmlns:a16="http://schemas.microsoft.com/office/drawing/2014/main" id="{3133E1D5-EAF3-44B7-9A77-05AC45C3BCAA}"/>
              </a:ext>
            </a:extLst>
          </p:cNvPr>
          <p:cNvSpPr>
            <a:spLocks noGrp="1" noChangeArrowheads="1"/>
          </p:cNvSpPr>
          <p:nvPr>
            <p:ph type="title"/>
          </p:nvPr>
        </p:nvSpPr>
        <p:spPr>
          <a:xfrm>
            <a:off x="2270125" y="188914"/>
            <a:ext cx="7651750" cy="1081087"/>
          </a:xfrm>
          <a:noFill/>
        </p:spPr>
        <p:txBody>
          <a:bodyPr/>
          <a:lstStyle/>
          <a:p>
            <a:r>
              <a:rPr lang="en-US" altLang="en-US" sz="4800">
                <a:solidFill>
                  <a:srgbClr val="FFFF00"/>
                </a:solidFill>
                <a:ea typeface="ＭＳ Ｐゴシック" panose="020B0600070205080204" pitchFamily="34" charset="-128"/>
              </a:rPr>
              <a:t>Cannabis</a:t>
            </a:r>
            <a:r>
              <a:rPr lang="en-GB" altLang="en-US" sz="4800">
                <a:solidFill>
                  <a:srgbClr val="FFFF00"/>
                </a:solidFill>
                <a:ea typeface="ＭＳ Ｐゴシック" panose="020B0600070205080204" pitchFamily="34" charset="-128"/>
              </a:rPr>
              <a:t> - Toxicology</a:t>
            </a:r>
            <a:endParaRPr lang="en-US" altLang="en-US" sz="4800">
              <a:solidFill>
                <a:srgbClr val="FFFF00"/>
              </a:solidFill>
              <a:ea typeface="ＭＳ Ｐゴシック" panose="020B0600070205080204" pitchFamily="34" charset="-128"/>
            </a:endParaRPr>
          </a:p>
        </p:txBody>
      </p:sp>
      <p:sp>
        <p:nvSpPr>
          <p:cNvPr id="16388" name="Text Box 4">
            <a:extLst>
              <a:ext uri="{FF2B5EF4-FFF2-40B4-BE49-F238E27FC236}">
                <a16:creationId xmlns:a16="http://schemas.microsoft.com/office/drawing/2014/main" id="{EADCEEA8-23EB-49B6-A4FB-9395BF76F47E}"/>
              </a:ext>
            </a:extLst>
          </p:cNvPr>
          <p:cNvSpPr txBox="1">
            <a:spLocks noChangeArrowheads="1"/>
          </p:cNvSpPr>
          <p:nvPr/>
        </p:nvSpPr>
        <p:spPr bwMode="auto">
          <a:xfrm>
            <a:off x="2711450" y="2028825"/>
            <a:ext cx="7164388" cy="280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50000"/>
              </a:spcBef>
              <a:buFontTx/>
              <a:buNone/>
            </a:pPr>
            <a:r>
              <a:rPr lang="en-US" altLang="en-US" sz="4400">
                <a:solidFill>
                  <a:schemeClr val="tx2"/>
                </a:solidFill>
                <a:latin typeface="Tahoma" panose="020B0604030504040204" pitchFamily="34" charset="0"/>
                <a:sym typeface="Wingdings 2" panose="05020102010507070707" pitchFamily="18" charset="2"/>
              </a:rPr>
              <a:t>Blood</a:t>
            </a:r>
            <a:r>
              <a:rPr lang="en-US" altLang="en-US" sz="4400">
                <a:solidFill>
                  <a:schemeClr val="tx2"/>
                </a:solidFill>
                <a:latin typeface="Tahoma" panose="020B0604030504040204" pitchFamily="34" charset="0"/>
              </a:rPr>
              <a:t> </a:t>
            </a:r>
            <a:r>
              <a:rPr lang="en-US" altLang="en-US" sz="4400">
                <a:solidFill>
                  <a:schemeClr val="tx2"/>
                </a:solidFill>
                <a:latin typeface="Tahoma" panose="020B0604030504040204" pitchFamily="34" charset="0"/>
                <a:sym typeface="Wingdings 2" panose="05020102010507070707" pitchFamily="18" charset="2"/>
              </a:rPr>
              <a:t>- at least 3 days</a:t>
            </a:r>
          </a:p>
          <a:p>
            <a:pPr eaLnBrk="1" hangingPunct="1">
              <a:spcBef>
                <a:spcPct val="50000"/>
              </a:spcBef>
              <a:buFontTx/>
              <a:buNone/>
            </a:pPr>
            <a:r>
              <a:rPr lang="en-US" altLang="en-US" sz="4400">
                <a:solidFill>
                  <a:srgbClr val="FF0000"/>
                </a:solidFill>
                <a:latin typeface="Tahoma" panose="020B0604030504040204" pitchFamily="34" charset="0"/>
                <a:sym typeface="Wingdings 2" panose="05020102010507070707" pitchFamily="18" charset="2"/>
              </a:rPr>
              <a:t>Urine - up to 45 days</a:t>
            </a:r>
          </a:p>
          <a:p>
            <a:pPr eaLnBrk="1" hangingPunct="1">
              <a:spcBef>
                <a:spcPct val="50000"/>
              </a:spcBef>
              <a:buFontTx/>
              <a:buNone/>
            </a:pPr>
            <a:r>
              <a:rPr lang="en-US" altLang="en-US" sz="4400">
                <a:solidFill>
                  <a:schemeClr val="tx1"/>
                </a:solidFill>
                <a:latin typeface="Tahoma" panose="020B0604030504040204" pitchFamily="34" charset="0"/>
                <a:sym typeface="Wingdings 2" panose="05020102010507070707" pitchFamily="18" charset="2"/>
              </a:rPr>
              <a:t>Hair roots - 4 months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638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6388">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5AE2F-CA97-4834-AFC8-D9A4B07FABE9}"/>
              </a:ext>
            </a:extLst>
          </p:cNvPr>
          <p:cNvSpPr>
            <a:spLocks noGrp="1"/>
          </p:cNvSpPr>
          <p:nvPr>
            <p:ph type="title"/>
          </p:nvPr>
        </p:nvSpPr>
        <p:spPr>
          <a:xfrm>
            <a:off x="838200" y="365125"/>
            <a:ext cx="10515600" cy="659807"/>
          </a:xfrm>
        </p:spPr>
        <p:txBody>
          <a:bodyPr>
            <a:normAutofit fontScale="90000"/>
          </a:bodyPr>
          <a:lstStyle/>
          <a:p>
            <a:r>
              <a:rPr lang="en-GB" dirty="0"/>
              <a:t>Toxicology </a:t>
            </a:r>
          </a:p>
        </p:txBody>
      </p:sp>
      <p:sp>
        <p:nvSpPr>
          <p:cNvPr id="3" name="Content Placeholder 2">
            <a:extLst>
              <a:ext uri="{FF2B5EF4-FFF2-40B4-BE49-F238E27FC236}">
                <a16:creationId xmlns:a16="http://schemas.microsoft.com/office/drawing/2014/main" id="{F468E84C-8B93-4063-A047-D8500108F952}"/>
              </a:ext>
            </a:extLst>
          </p:cNvPr>
          <p:cNvSpPr>
            <a:spLocks noGrp="1"/>
          </p:cNvSpPr>
          <p:nvPr>
            <p:ph idx="1"/>
          </p:nvPr>
        </p:nvSpPr>
        <p:spPr>
          <a:xfrm>
            <a:off x="838200" y="1145512"/>
            <a:ext cx="10515600" cy="5031451"/>
          </a:xfrm>
        </p:spPr>
        <p:txBody>
          <a:bodyPr>
            <a:normAutofit/>
          </a:bodyPr>
          <a:lstStyle/>
          <a:p>
            <a:pPr marL="0" indent="0">
              <a:buNone/>
            </a:pPr>
            <a:r>
              <a:rPr lang="en-GB" b="1" dirty="0"/>
              <a:t>How long are drugs detectable?</a:t>
            </a:r>
          </a:p>
          <a:p>
            <a:r>
              <a:rPr lang="en-GB" b="1" dirty="0"/>
              <a:t>Codeine</a:t>
            </a:r>
            <a:r>
              <a:rPr lang="en-GB" dirty="0"/>
              <a:t> can show up on a urine test for up to 2 days. </a:t>
            </a:r>
          </a:p>
          <a:p>
            <a:r>
              <a:rPr lang="en-GB" b="1" dirty="0"/>
              <a:t>Ketamine</a:t>
            </a:r>
            <a:r>
              <a:rPr lang="en-GB" dirty="0"/>
              <a:t> detected in a urine test for several days.</a:t>
            </a:r>
          </a:p>
          <a:p>
            <a:r>
              <a:rPr lang="en-GB" b="1" dirty="0"/>
              <a:t>Cocaine </a:t>
            </a:r>
            <a:r>
              <a:rPr lang="en-GB" dirty="0"/>
              <a:t>detected in a urine test for up to 3 days.</a:t>
            </a:r>
          </a:p>
          <a:p>
            <a:r>
              <a:rPr lang="en-GB" b="1" dirty="0"/>
              <a:t>LSD</a:t>
            </a:r>
            <a:r>
              <a:rPr lang="en-GB" dirty="0"/>
              <a:t> show up in a urine sample for 1 to 3 days.</a:t>
            </a:r>
          </a:p>
          <a:p>
            <a:r>
              <a:rPr lang="en-GB" b="1" dirty="0"/>
              <a:t>Cocaine</a:t>
            </a:r>
            <a:r>
              <a:rPr lang="en-GB" dirty="0"/>
              <a:t> show up urine test for up to 3 days after snorting it.</a:t>
            </a:r>
          </a:p>
          <a:p>
            <a:r>
              <a:rPr lang="en-GB" b="1" dirty="0"/>
              <a:t>Steroids </a:t>
            </a:r>
            <a:r>
              <a:rPr lang="en-GB" dirty="0"/>
              <a:t>oral - 14 days / Injected – 1 month</a:t>
            </a:r>
          </a:p>
          <a:p>
            <a:r>
              <a:rPr lang="en-GB" b="1" dirty="0"/>
              <a:t>* Estimates  - depends on how much, your size, food, regular user of drugs and other drugs taken. </a:t>
            </a:r>
          </a:p>
          <a:p>
            <a:endParaRPr lang="en-GB" dirty="0"/>
          </a:p>
          <a:p>
            <a:endParaRPr lang="en-GB" dirty="0"/>
          </a:p>
        </p:txBody>
      </p:sp>
    </p:spTree>
    <p:extLst>
      <p:ext uri="{BB962C8B-B14F-4D97-AF65-F5344CB8AC3E}">
        <p14:creationId xmlns:p14="http://schemas.microsoft.com/office/powerpoint/2010/main" val="381283424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Client\G$\CKP Images\Drugs\Medicines 1.jpg">
            <a:extLst>
              <a:ext uri="{FF2B5EF4-FFF2-40B4-BE49-F238E27FC236}">
                <a16:creationId xmlns:a16="http://schemas.microsoft.com/office/drawing/2014/main" id="{4DBA9796-DFF3-4584-A7AF-C1B5AAB7DA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1268" name="TextBox 4">
            <a:extLst>
              <a:ext uri="{FF2B5EF4-FFF2-40B4-BE49-F238E27FC236}">
                <a16:creationId xmlns:a16="http://schemas.microsoft.com/office/drawing/2014/main" id="{E684FFB8-1F5E-45EA-A680-22488B42A04B}"/>
              </a:ext>
            </a:extLst>
          </p:cNvPr>
          <p:cNvSpPr txBox="1">
            <a:spLocks noChangeArrowheads="1"/>
          </p:cNvSpPr>
          <p:nvPr/>
        </p:nvSpPr>
        <p:spPr bwMode="auto">
          <a:xfrm>
            <a:off x="2135189" y="1341438"/>
            <a:ext cx="8137525" cy="3046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dirty="0">
                <a:solidFill>
                  <a:schemeClr val="tx1"/>
                </a:solidFill>
              </a:rPr>
              <a:t>The Medicines Act 1968</a:t>
            </a:r>
          </a:p>
          <a:p>
            <a:pPr eaLnBrk="1" hangingPunct="1">
              <a:spcBef>
                <a:spcPct val="0"/>
              </a:spcBef>
              <a:buFontTx/>
              <a:buNone/>
            </a:pPr>
            <a:endParaRPr lang="en-GB" altLang="en-US" sz="3200" dirty="0">
              <a:solidFill>
                <a:schemeClr val="tx1"/>
              </a:solidFill>
            </a:endParaRPr>
          </a:p>
          <a:p>
            <a:pPr eaLnBrk="1" hangingPunct="1">
              <a:spcBef>
                <a:spcPct val="0"/>
              </a:spcBef>
              <a:buFontTx/>
              <a:buNone/>
            </a:pPr>
            <a:endParaRPr lang="en-GB" altLang="en-US" sz="3200" dirty="0">
              <a:solidFill>
                <a:schemeClr val="tx1"/>
              </a:solidFill>
            </a:endParaRPr>
          </a:p>
          <a:p>
            <a:pPr eaLnBrk="1" hangingPunct="1">
              <a:spcBef>
                <a:spcPct val="0"/>
              </a:spcBef>
              <a:buFontTx/>
              <a:buNone/>
            </a:pPr>
            <a:r>
              <a:rPr lang="en-GB" altLang="en-US" sz="3200" dirty="0">
                <a:solidFill>
                  <a:schemeClr val="tx1"/>
                </a:solidFill>
              </a:rPr>
              <a:t>Many ‘controlled drugs’ are available as medicinal products</a:t>
            </a:r>
          </a:p>
          <a:p>
            <a:pPr eaLnBrk="1" hangingPunct="1">
              <a:spcBef>
                <a:spcPct val="0"/>
              </a:spcBef>
              <a:buFontTx/>
              <a:buNone/>
            </a:pPr>
            <a:r>
              <a:rPr lang="en-GB" altLang="en-US" sz="3200" dirty="0">
                <a:solidFill>
                  <a:schemeClr val="tx1"/>
                </a:solidFill>
              </a:rPr>
              <a:t>	</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33CDE75-E873-42B2-AE59-8228FBD93E60}"/>
              </a:ext>
            </a:extLst>
          </p:cNvPr>
          <p:cNvSpPr>
            <a:spLocks noGrp="1"/>
          </p:cNvSpPr>
          <p:nvPr>
            <p:ph type="title"/>
          </p:nvPr>
        </p:nvSpPr>
        <p:spPr>
          <a:xfrm>
            <a:off x="6094105" y="802956"/>
            <a:ext cx="4977976" cy="932060"/>
          </a:xfrm>
        </p:spPr>
        <p:txBody>
          <a:bodyPr>
            <a:normAutofit fontScale="90000"/>
          </a:bodyPr>
          <a:lstStyle/>
          <a:p>
            <a:br>
              <a:rPr lang="en-GB" altLang="en-US" sz="3100" dirty="0">
                <a:solidFill>
                  <a:srgbClr val="000000"/>
                </a:solidFill>
              </a:rPr>
            </a:br>
            <a:r>
              <a:rPr lang="en-GB" altLang="en-US" sz="3100" dirty="0">
                <a:solidFill>
                  <a:srgbClr val="000000"/>
                </a:solidFill>
              </a:rPr>
              <a:t>The Medicines Act 1968</a:t>
            </a:r>
            <a:br>
              <a:rPr lang="en-GB" altLang="en-US" sz="3100" dirty="0">
                <a:solidFill>
                  <a:srgbClr val="000000"/>
                </a:solidFill>
              </a:rPr>
            </a:br>
            <a:endParaRPr lang="en-GB" sz="3100" dirty="0">
              <a:solidFill>
                <a:srgbClr val="000000"/>
              </a:solidFill>
            </a:endParaRPr>
          </a:p>
        </p:txBody>
      </p:sp>
      <p:sp>
        <p:nvSpPr>
          <p:cNvPr id="14"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descr="Needle">
            <a:extLst>
              <a:ext uri="{FF2B5EF4-FFF2-40B4-BE49-F238E27FC236}">
                <a16:creationId xmlns:a16="http://schemas.microsoft.com/office/drawing/2014/main" id="{6849EF50-6C5E-4038-9AC7-ED8EE17438C7}"/>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50255" y="1629089"/>
            <a:ext cx="2949438" cy="3620021"/>
          </a:xfrm>
          <a:prstGeom prst="rect">
            <a:avLst/>
          </a:prstGeom>
        </p:spPr>
      </p:pic>
      <p:sp>
        <p:nvSpPr>
          <p:cNvPr id="3" name="Content Placeholder 2">
            <a:extLst>
              <a:ext uri="{FF2B5EF4-FFF2-40B4-BE49-F238E27FC236}">
                <a16:creationId xmlns:a16="http://schemas.microsoft.com/office/drawing/2014/main" id="{1D845D3D-35C8-405D-8BEE-790257E56C93}"/>
              </a:ext>
            </a:extLst>
          </p:cNvPr>
          <p:cNvSpPr>
            <a:spLocks noGrp="1"/>
          </p:cNvSpPr>
          <p:nvPr>
            <p:ph idx="1"/>
          </p:nvPr>
        </p:nvSpPr>
        <p:spPr>
          <a:xfrm>
            <a:off x="6090574" y="2421682"/>
            <a:ext cx="4977578" cy="3639289"/>
          </a:xfrm>
        </p:spPr>
        <p:txBody>
          <a:bodyPr anchor="ctr">
            <a:normAutofit fontScale="92500" lnSpcReduction="20000"/>
          </a:bodyPr>
          <a:lstStyle/>
          <a:p>
            <a:r>
              <a:rPr lang="en-GB" altLang="en-US" dirty="0">
                <a:solidFill>
                  <a:srgbClr val="000000"/>
                </a:solidFill>
              </a:rPr>
              <a:t>Controls the way medicines are made and supplied</a:t>
            </a:r>
          </a:p>
          <a:p>
            <a:r>
              <a:rPr lang="en-GB" altLang="en-US" dirty="0">
                <a:solidFill>
                  <a:srgbClr val="000000"/>
                </a:solidFill>
              </a:rPr>
              <a:t>How they are sold in supermarkets</a:t>
            </a:r>
          </a:p>
          <a:p>
            <a:r>
              <a:rPr lang="en-GB" altLang="en-US" dirty="0">
                <a:solidFill>
                  <a:srgbClr val="000000"/>
                </a:solidFill>
              </a:rPr>
              <a:t>Supervision of Pharmacist  </a:t>
            </a:r>
          </a:p>
          <a:p>
            <a:r>
              <a:rPr lang="en-GB" altLang="en-US" dirty="0">
                <a:solidFill>
                  <a:srgbClr val="000000"/>
                </a:solidFill>
              </a:rPr>
              <a:t>Prevent addiction and harm</a:t>
            </a:r>
          </a:p>
          <a:p>
            <a:r>
              <a:rPr lang="en-GB" altLang="en-US" dirty="0">
                <a:solidFill>
                  <a:srgbClr val="000000"/>
                </a:solidFill>
              </a:rPr>
              <a:t>How they are prescribed</a:t>
            </a:r>
          </a:p>
          <a:p>
            <a:r>
              <a:rPr lang="en-GB" dirty="0"/>
              <a:t>The Controlled Drugs (Supervision of Management and Use) Regulations 2006 was introduced</a:t>
            </a:r>
            <a:endParaRPr lang="en-GB" altLang="en-US" dirty="0">
              <a:solidFill>
                <a:srgbClr val="000000"/>
              </a:solidFill>
            </a:endParaRPr>
          </a:p>
          <a:p>
            <a:pPr marL="0" indent="0">
              <a:buNone/>
            </a:pPr>
            <a:endParaRPr lang="en-GB" sz="2000" dirty="0">
              <a:solidFill>
                <a:srgbClr val="000000"/>
              </a:solidFill>
            </a:endParaRPr>
          </a:p>
        </p:txBody>
      </p:sp>
    </p:spTree>
    <p:extLst>
      <p:ext uri="{BB962C8B-B14F-4D97-AF65-F5344CB8AC3E}">
        <p14:creationId xmlns:p14="http://schemas.microsoft.com/office/powerpoint/2010/main" val="245137139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951209"/>
          </a:xfrm>
        </p:spPr>
        <p:txBody>
          <a:bodyPr/>
          <a:lstStyle/>
          <a:p>
            <a:r>
              <a:rPr lang="en-GB" b="1" dirty="0"/>
              <a:t>The Regulation of Controlled Drugs</a:t>
            </a:r>
            <a:endParaRPr lang="en-GB" dirty="0"/>
          </a:p>
        </p:txBody>
      </p:sp>
      <p:sp>
        <p:nvSpPr>
          <p:cNvPr id="3" name="Content Placeholder 2"/>
          <p:cNvSpPr>
            <a:spLocks noGrp="1"/>
          </p:cNvSpPr>
          <p:nvPr>
            <p:ph idx="1"/>
          </p:nvPr>
        </p:nvSpPr>
        <p:spPr>
          <a:xfrm>
            <a:off x="838200" y="1386673"/>
            <a:ext cx="10515600" cy="4790290"/>
          </a:xfrm>
        </p:spPr>
        <p:txBody>
          <a:bodyPr>
            <a:normAutofit lnSpcReduction="10000"/>
          </a:bodyPr>
          <a:lstStyle/>
          <a:p>
            <a:r>
              <a:rPr lang="en-GB" dirty="0"/>
              <a:t>Harold Shipman GP </a:t>
            </a:r>
          </a:p>
          <a:p>
            <a:r>
              <a:rPr lang="en-GB" dirty="0"/>
              <a:t>January 2000 jailed for killing 15 patients – further accounts up to 250 victims</a:t>
            </a:r>
          </a:p>
          <a:p>
            <a:r>
              <a:rPr lang="en-GB" dirty="0"/>
              <a:t>Issued death certificates stating deaths occurred by ‘natural causes’ </a:t>
            </a:r>
          </a:p>
          <a:p>
            <a:r>
              <a:rPr lang="en-GB" dirty="0"/>
              <a:t>Given 15 life sentences for the murders, committed by administering fatal doses of diamorphine</a:t>
            </a:r>
          </a:p>
          <a:p>
            <a:r>
              <a:rPr lang="en-GB" dirty="0"/>
              <a:t>Administering fatal doses of diamorphine which he had been storing</a:t>
            </a:r>
          </a:p>
          <a:p>
            <a:r>
              <a:rPr lang="en-GB" dirty="0"/>
              <a:t>‘Angle of Death’</a:t>
            </a:r>
          </a:p>
          <a:p>
            <a:r>
              <a:rPr lang="en-GB" dirty="0"/>
              <a:t>Caught forging the will of an ill patient</a:t>
            </a:r>
          </a:p>
          <a:p>
            <a:r>
              <a:rPr lang="en-GB" dirty="0"/>
              <a:t>start of growing concerns about the abnormally high                                   mortality rate at his practice</a:t>
            </a:r>
          </a:p>
          <a:p>
            <a:pPr marL="0" indent="0">
              <a:buNone/>
            </a:pPr>
            <a:endParaRPr lang="en-GB" dirty="0"/>
          </a:p>
          <a:p>
            <a:pPr marL="0" indent="0">
              <a:buNone/>
            </a:pPr>
            <a:endParaRPr lang="en-GB" dirty="0"/>
          </a:p>
        </p:txBody>
      </p:sp>
      <p:sp>
        <p:nvSpPr>
          <p:cNvPr id="6" name="Rectangle 5"/>
          <p:cNvSpPr/>
          <p:nvPr/>
        </p:nvSpPr>
        <p:spPr>
          <a:xfrm>
            <a:off x="3069370" y="3244334"/>
            <a:ext cx="266420" cy="369332"/>
          </a:xfrm>
          <a:prstGeom prst="rect">
            <a:avLst/>
          </a:prstGeom>
        </p:spPr>
        <p:txBody>
          <a:bodyPr wrap="none">
            <a:spAutoFit/>
          </a:bodyPr>
          <a:lstStyle/>
          <a:p>
            <a:r>
              <a:rPr lang="en-GB" dirty="0">
                <a:solidFill>
                  <a:srgbClr val="000000"/>
                </a:solidFill>
                <a:latin typeface="Verdana" panose="020B0604030504040204" pitchFamily="34" charset="0"/>
              </a:rPr>
              <a:t> </a:t>
            </a:r>
            <a:endParaRPr lang="en-GB" dirty="0"/>
          </a:p>
        </p:txBody>
      </p:sp>
      <p:sp>
        <p:nvSpPr>
          <p:cNvPr id="7" name="AutoShape 4" descr="Image result for shipma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8" name="Picture 7"/>
          <p:cNvPicPr>
            <a:picLocks noChangeAspect="1"/>
          </p:cNvPicPr>
          <p:nvPr/>
        </p:nvPicPr>
        <p:blipFill>
          <a:blip r:embed="rId3"/>
          <a:stretch>
            <a:fillRect/>
          </a:stretch>
        </p:blipFill>
        <p:spPr>
          <a:xfrm>
            <a:off x="8734425" y="4433888"/>
            <a:ext cx="2619375" cy="1743075"/>
          </a:xfrm>
          <a:prstGeom prst="rect">
            <a:avLst/>
          </a:prstGeom>
        </p:spPr>
      </p:pic>
    </p:spTree>
    <p:extLst>
      <p:ext uri="{BB962C8B-B14F-4D97-AF65-F5344CB8AC3E}">
        <p14:creationId xmlns:p14="http://schemas.microsoft.com/office/powerpoint/2010/main" val="113430642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870822"/>
          </a:xfrm>
        </p:spPr>
        <p:txBody>
          <a:bodyPr/>
          <a:lstStyle/>
          <a:p>
            <a:r>
              <a:rPr lang="en-GB" dirty="0"/>
              <a:t>Alcohol </a:t>
            </a:r>
          </a:p>
        </p:txBody>
      </p:sp>
      <p:sp>
        <p:nvSpPr>
          <p:cNvPr id="3" name="Content Placeholder 2"/>
          <p:cNvSpPr>
            <a:spLocks noGrp="1"/>
          </p:cNvSpPr>
          <p:nvPr>
            <p:ph idx="1"/>
          </p:nvPr>
        </p:nvSpPr>
        <p:spPr>
          <a:xfrm>
            <a:off x="838200" y="1500554"/>
            <a:ext cx="10515600" cy="4676409"/>
          </a:xfrm>
        </p:spPr>
        <p:txBody>
          <a:bodyPr>
            <a:normAutofit fontScale="92500"/>
          </a:bodyPr>
          <a:lstStyle/>
          <a:p>
            <a:pPr marL="0" indent="0">
              <a:buNone/>
            </a:pPr>
            <a:r>
              <a:rPr lang="en-GB" dirty="0"/>
              <a:t>Fermented fruit, honey have been used to make alcohol for thousands of years.</a:t>
            </a:r>
          </a:p>
          <a:p>
            <a:pPr marL="0" indent="0">
              <a:buNone/>
            </a:pPr>
            <a:r>
              <a:rPr lang="en-GB" dirty="0"/>
              <a:t>Evidence of alcohol from 3000 B.C. </a:t>
            </a:r>
          </a:p>
          <a:p>
            <a:pPr marL="0" indent="0">
              <a:buNone/>
            </a:pPr>
            <a:r>
              <a:rPr lang="en-GB" dirty="0"/>
              <a:t>Babylon - worshiped a wine goddess as early as 2700 B.C.</a:t>
            </a:r>
          </a:p>
          <a:p>
            <a:pPr marL="0" indent="0">
              <a:buNone/>
            </a:pPr>
            <a:r>
              <a:rPr lang="en-GB" dirty="0"/>
              <a:t>16</a:t>
            </a:r>
            <a:r>
              <a:rPr lang="en-GB" baseline="30000" dirty="0"/>
              <a:t>th</a:t>
            </a:r>
            <a:r>
              <a:rPr lang="en-GB" dirty="0"/>
              <a:t> century alcohol used largely for medicinal purposes. </a:t>
            </a:r>
          </a:p>
          <a:p>
            <a:pPr marL="0" indent="0">
              <a:buNone/>
            </a:pPr>
            <a:r>
              <a:rPr lang="en-GB" dirty="0"/>
              <a:t>18th century British parliament passed a law encouraging the use of grain for distilling spirits. </a:t>
            </a:r>
          </a:p>
          <a:p>
            <a:pPr marL="0" indent="0">
              <a:buNone/>
            </a:pPr>
            <a:r>
              <a:rPr lang="en-GB" dirty="0"/>
              <a:t>19th century change in attitudes and promotion of moderate use of alcohol</a:t>
            </a:r>
          </a:p>
          <a:p>
            <a:pPr marL="0" indent="0">
              <a:buNone/>
            </a:pPr>
            <a:r>
              <a:rPr lang="en-GB" dirty="0"/>
              <a:t>Drinking harms etc. tax from the spending/ France issues/</a:t>
            </a:r>
          </a:p>
          <a:p>
            <a:r>
              <a:rPr lang="en-GB" dirty="0"/>
              <a:t>Violence and drinking </a:t>
            </a:r>
          </a:p>
        </p:txBody>
      </p:sp>
    </p:spTree>
    <p:extLst>
      <p:ext uri="{BB962C8B-B14F-4D97-AF65-F5344CB8AC3E}">
        <p14:creationId xmlns:p14="http://schemas.microsoft.com/office/powerpoint/2010/main" val="275154378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34002"/>
          </a:xfrm>
        </p:spPr>
        <p:txBody>
          <a:bodyPr/>
          <a:lstStyle/>
          <a:p>
            <a:r>
              <a:rPr lang="en-GB" dirty="0">
                <a:solidFill>
                  <a:srgbClr val="FF0000"/>
                </a:solidFill>
              </a:rPr>
              <a:t>Alcohol</a:t>
            </a:r>
          </a:p>
        </p:txBody>
      </p:sp>
      <p:sp>
        <p:nvSpPr>
          <p:cNvPr id="3" name="Content Placeholder 2"/>
          <p:cNvSpPr>
            <a:spLocks noGrp="1"/>
          </p:cNvSpPr>
          <p:nvPr>
            <p:ph idx="1"/>
          </p:nvPr>
        </p:nvSpPr>
        <p:spPr>
          <a:xfrm>
            <a:off x="838200" y="1274618"/>
            <a:ext cx="10515600" cy="4902345"/>
          </a:xfrm>
        </p:spPr>
        <p:txBody>
          <a:bodyPr>
            <a:normAutofit/>
          </a:bodyPr>
          <a:lstStyle/>
          <a:p>
            <a:r>
              <a:rPr lang="en-GB" dirty="0"/>
              <a:t>Associated with 60 medical conditions including cancers; high blood pressure, liver problems, depression </a:t>
            </a:r>
          </a:p>
          <a:p>
            <a:r>
              <a:rPr lang="en-GB" dirty="0"/>
              <a:t>Wales in 2017/18-  54,900 alcohol-related hospital admissions and 14,600 alcohol-specific admissions</a:t>
            </a:r>
          </a:p>
          <a:p>
            <a:r>
              <a:rPr lang="en-GB" dirty="0"/>
              <a:t>In 2017/18 in England, 75,787 people were in treatment at specialist alcohol misuse services, a fall of 17% since 2013/14.</a:t>
            </a:r>
          </a:p>
          <a:p>
            <a:r>
              <a:rPr lang="en-GB" dirty="0"/>
              <a:t>In 2015/16 in England, victims believed the offender(s) to be under the influence of alcohol in 39% of all violent incidents.</a:t>
            </a:r>
          </a:p>
          <a:p>
            <a:r>
              <a:rPr lang="en-GB" dirty="0"/>
              <a:t>In 2017 in UK had 8,600 drink-drive casualties and 5,700 drink-drive accidents.</a:t>
            </a:r>
          </a:p>
        </p:txBody>
      </p:sp>
    </p:spTree>
    <p:extLst>
      <p:ext uri="{BB962C8B-B14F-4D97-AF65-F5344CB8AC3E}">
        <p14:creationId xmlns:p14="http://schemas.microsoft.com/office/powerpoint/2010/main" val="381547314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75EBC-EA43-C0D7-8BE4-7B41193CF4F0}"/>
              </a:ext>
            </a:extLst>
          </p:cNvPr>
          <p:cNvSpPr>
            <a:spLocks noGrp="1"/>
          </p:cNvSpPr>
          <p:nvPr>
            <p:ph type="title"/>
          </p:nvPr>
        </p:nvSpPr>
        <p:spPr/>
        <p:txBody>
          <a:bodyPr/>
          <a:lstStyle/>
          <a:p>
            <a:r>
              <a:rPr lang="en-GB" dirty="0"/>
              <a:t>Consumption</a:t>
            </a:r>
          </a:p>
        </p:txBody>
      </p:sp>
      <p:sp>
        <p:nvSpPr>
          <p:cNvPr id="3" name="Content Placeholder 2">
            <a:extLst>
              <a:ext uri="{FF2B5EF4-FFF2-40B4-BE49-F238E27FC236}">
                <a16:creationId xmlns:a16="http://schemas.microsoft.com/office/drawing/2014/main" id="{D7F1602D-A3F7-B528-B8F5-B9BEA47A606D}"/>
              </a:ext>
            </a:extLst>
          </p:cNvPr>
          <p:cNvSpPr>
            <a:spLocks noGrp="1"/>
          </p:cNvSpPr>
          <p:nvPr>
            <p:ph idx="1"/>
          </p:nvPr>
        </p:nvSpPr>
        <p:spPr/>
        <p:txBody>
          <a:bodyPr/>
          <a:lstStyle/>
          <a:p>
            <a:r>
              <a:rPr lang="en-GB" b="0" i="0" dirty="0">
                <a:effectLst/>
                <a:latin typeface="Frutiger W01"/>
              </a:rPr>
              <a:t>NHS England reported year ending 2021</a:t>
            </a:r>
          </a:p>
          <a:p>
            <a:r>
              <a:rPr lang="en-GB" b="0" i="0" dirty="0">
                <a:effectLst/>
                <a:latin typeface="Frutiger W01"/>
              </a:rPr>
              <a:t>79% of participants reported that they had drunk alcohol in the last 12 months</a:t>
            </a:r>
          </a:p>
          <a:p>
            <a:r>
              <a:rPr lang="en-GB" b="0" i="0" dirty="0">
                <a:effectLst/>
                <a:latin typeface="Frutiger W01"/>
              </a:rPr>
              <a:t>49% reported that they drank alcohol at least once a week</a:t>
            </a:r>
          </a:p>
          <a:p>
            <a:r>
              <a:rPr lang="en-GB" b="0" i="0" dirty="0">
                <a:effectLst/>
                <a:latin typeface="Frutiger W01"/>
              </a:rPr>
              <a:t>82% of men and 76% of women had drunk alcohol in the last 12 months</a:t>
            </a:r>
          </a:p>
          <a:p>
            <a:r>
              <a:rPr lang="en-GB" b="0" i="0" dirty="0">
                <a:effectLst/>
                <a:latin typeface="Frutiger W01"/>
              </a:rPr>
              <a:t>57% of men and 43% of women drank alcohol at least once a week</a:t>
            </a:r>
          </a:p>
          <a:p>
            <a:endParaRPr lang="en-GB" dirty="0">
              <a:latin typeface="Frutiger W01"/>
            </a:endParaRPr>
          </a:p>
          <a:p>
            <a:r>
              <a:rPr lang="en-GB" dirty="0">
                <a:hlinkClick r:id="rId3"/>
              </a:rPr>
              <a:t>Alcohol Consumption - Our World in Data</a:t>
            </a:r>
            <a:endParaRPr lang="en-GB" dirty="0"/>
          </a:p>
        </p:txBody>
      </p:sp>
    </p:spTree>
    <p:extLst>
      <p:ext uri="{BB962C8B-B14F-4D97-AF65-F5344CB8AC3E}">
        <p14:creationId xmlns:p14="http://schemas.microsoft.com/office/powerpoint/2010/main" val="20720549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Health &amp; treatment</a:t>
            </a:r>
          </a:p>
        </p:txBody>
      </p:sp>
      <p:sp>
        <p:nvSpPr>
          <p:cNvPr id="3" name="Content Placeholder 2"/>
          <p:cNvSpPr>
            <a:spLocks noGrp="1"/>
          </p:cNvSpPr>
          <p:nvPr>
            <p:ph idx="1"/>
          </p:nvPr>
        </p:nvSpPr>
        <p:spPr/>
        <p:txBody>
          <a:bodyPr/>
          <a:lstStyle/>
          <a:p>
            <a:r>
              <a:rPr lang="en-GB" dirty="0"/>
              <a:t>Alcohol is a causal factor in more than 60 medical conditions</a:t>
            </a:r>
          </a:p>
          <a:p>
            <a:r>
              <a:rPr lang="en-GB" b="0" i="0" dirty="0">
                <a:effectLst/>
                <a:latin typeface="Change"/>
              </a:rPr>
              <a:t>In England there are an estimated 602,391 dependent drinkers. Only 18% are receiving treatment.</a:t>
            </a:r>
            <a:endParaRPr lang="en-GB" dirty="0"/>
          </a:p>
          <a:p>
            <a:r>
              <a:rPr lang="en-GB" dirty="0"/>
              <a:t>In 2021/22 in </a:t>
            </a:r>
            <a:r>
              <a:rPr lang="en-GB" u="sng" dirty="0"/>
              <a:t>England</a:t>
            </a:r>
            <a:r>
              <a:rPr lang="en-GB" dirty="0"/>
              <a:t> </a:t>
            </a:r>
            <a:r>
              <a:rPr lang="en-GB" b="0" i="0" dirty="0">
                <a:solidFill>
                  <a:srgbClr val="0B0C0C"/>
                </a:solidFill>
                <a:effectLst/>
                <a:latin typeface="GDS Transport"/>
              </a:rPr>
              <a:t>56,995</a:t>
            </a:r>
            <a:r>
              <a:rPr lang="en-GB" dirty="0"/>
              <a:t> people were in alcohol treatment through the NHS</a:t>
            </a:r>
          </a:p>
          <a:p>
            <a:r>
              <a:rPr lang="en-GB" dirty="0"/>
              <a:t>NHS warns someone is admitted to hospital every 30 seconds where drinking was a factor</a:t>
            </a:r>
          </a:p>
          <a:p>
            <a:r>
              <a:rPr lang="en-GB" dirty="0"/>
              <a:t>In England 589,101 dependent drinkers</a:t>
            </a:r>
          </a:p>
          <a:p>
            <a:endParaRPr lang="en-GB" dirty="0"/>
          </a:p>
          <a:p>
            <a:endParaRPr lang="en-GB" dirty="0"/>
          </a:p>
        </p:txBody>
      </p:sp>
    </p:spTree>
    <p:extLst>
      <p:ext uri="{BB962C8B-B14F-4D97-AF65-F5344CB8AC3E}">
        <p14:creationId xmlns:p14="http://schemas.microsoft.com/office/powerpoint/2010/main" val="199204310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838200" y="665018"/>
            <a:ext cx="11018982" cy="5659727"/>
          </a:xfrm>
          <a:prstGeom prst="rect">
            <a:avLst/>
          </a:prstGeom>
        </p:spPr>
      </p:pic>
    </p:spTree>
    <p:extLst>
      <p:ext uri="{BB962C8B-B14F-4D97-AF65-F5344CB8AC3E}">
        <p14:creationId xmlns:p14="http://schemas.microsoft.com/office/powerpoint/2010/main" val="265779717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79A7CF-01AF-4178-9369-94E0C90EB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433973" y="-827233"/>
            <a:ext cx="1715478" cy="858342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2085" y="664308"/>
            <a:ext cx="8082632" cy="5600340"/>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0F533E9-6690-41A8-A372-4C6C622D0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950447" y="3392097"/>
            <a:ext cx="1719072"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2D10107-5D12-45A6-8CE5-2BE58AA672C7}"/>
              </a:ext>
            </a:extLst>
          </p:cNvPr>
          <p:cNvPicPr>
            <a:picLocks noChangeAspect="1"/>
          </p:cNvPicPr>
          <p:nvPr/>
        </p:nvPicPr>
        <p:blipFill rotWithShape="1">
          <a:blip r:embed="rId3">
            <a:alphaModFix/>
          </a:blip>
          <a:srcRect l="41994" r="1" b="1"/>
          <a:stretch/>
        </p:blipFill>
        <p:spPr>
          <a:xfrm>
            <a:off x="544513" y="944563"/>
            <a:ext cx="4368800" cy="5038725"/>
          </a:xfrm>
          <a:custGeom>
            <a:avLst/>
            <a:gdLst>
              <a:gd name="connsiteX0" fmla="*/ 2178155 w 5298683"/>
              <a:gd name="connsiteY0" fmla="*/ 0 h 6097438"/>
              <a:gd name="connsiteX1" fmla="*/ 5298683 w 5298683"/>
              <a:gd name="connsiteY1" fmla="*/ 3120527 h 6097438"/>
              <a:gd name="connsiteX2" fmla="*/ 3392805 w 5298683"/>
              <a:gd name="connsiteY2" fmla="*/ 5995828 h 6097438"/>
              <a:gd name="connsiteX3" fmla="*/ 3115184 w 5298683"/>
              <a:gd name="connsiteY3" fmla="*/ 6097438 h 6097438"/>
              <a:gd name="connsiteX4" fmla="*/ 1241127 w 5298683"/>
              <a:gd name="connsiteY4" fmla="*/ 6097438 h 6097438"/>
              <a:gd name="connsiteX5" fmla="*/ 963506 w 5298683"/>
              <a:gd name="connsiteY5" fmla="*/ 5995828 h 6097438"/>
              <a:gd name="connsiteX6" fmla="*/ 193210 w 5298683"/>
              <a:gd name="connsiteY6" fmla="*/ 5528477 h 6097438"/>
              <a:gd name="connsiteX7" fmla="*/ 0 w 5298683"/>
              <a:gd name="connsiteY7" fmla="*/ 5352876 h 6097438"/>
              <a:gd name="connsiteX8" fmla="*/ 0 w 5298683"/>
              <a:gd name="connsiteY8" fmla="*/ 888178 h 6097438"/>
              <a:gd name="connsiteX9" fmla="*/ 193210 w 5298683"/>
              <a:gd name="connsiteY9" fmla="*/ 712577 h 6097438"/>
              <a:gd name="connsiteX10" fmla="*/ 2178155 w 5298683"/>
              <a:gd name="connsiteY10" fmla="*/ 0 h 6097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98683" h="6097438">
                <a:moveTo>
                  <a:pt x="2178155" y="0"/>
                </a:moveTo>
                <a:cubicBezTo>
                  <a:pt x="3901575" y="0"/>
                  <a:pt x="5298683" y="1397108"/>
                  <a:pt x="5298683" y="3120527"/>
                </a:cubicBezTo>
                <a:cubicBezTo>
                  <a:pt x="5298683" y="4413092"/>
                  <a:pt x="4512810" y="5522106"/>
                  <a:pt x="3392805" y="5995828"/>
                </a:cubicBezTo>
                <a:lnTo>
                  <a:pt x="3115184" y="6097438"/>
                </a:lnTo>
                <a:lnTo>
                  <a:pt x="1241127" y="6097438"/>
                </a:lnTo>
                <a:lnTo>
                  <a:pt x="963506" y="5995828"/>
                </a:lnTo>
                <a:cubicBezTo>
                  <a:pt x="683504" y="5877397"/>
                  <a:pt x="424387" y="5719261"/>
                  <a:pt x="193210" y="5528477"/>
                </a:cubicBezTo>
                <a:lnTo>
                  <a:pt x="0" y="5352876"/>
                </a:lnTo>
                <a:lnTo>
                  <a:pt x="0" y="888178"/>
                </a:lnTo>
                <a:lnTo>
                  <a:pt x="193210" y="712577"/>
                </a:lnTo>
                <a:cubicBezTo>
                  <a:pt x="732621" y="267415"/>
                  <a:pt x="1424159" y="0"/>
                  <a:pt x="2178155" y="0"/>
                </a:cubicBezTo>
                <a:close/>
              </a:path>
            </a:pathLst>
          </a:custGeom>
        </p:spPr>
      </p:pic>
      <p:pic>
        <p:nvPicPr>
          <p:cNvPr id="5" name="Picture 2" descr="\\Client\G$\CKP Images\NIM\Law 2.png">
            <a:extLst>
              <a:ext uri="{FF2B5EF4-FFF2-40B4-BE49-F238E27FC236}">
                <a16:creationId xmlns:a16="http://schemas.microsoft.com/office/drawing/2014/main" id="{57C5196B-51EC-D324-4020-741142E3BF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73638" y="944563"/>
            <a:ext cx="3176588" cy="5038725"/>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1D2A3DDF-429B-4B4D-9C20-55213E797F4D}"/>
              </a:ext>
            </a:extLst>
          </p:cNvPr>
          <p:cNvSpPr>
            <a:spLocks noGrp="1"/>
          </p:cNvSpPr>
          <p:nvPr>
            <p:ph type="ctrTitle"/>
          </p:nvPr>
        </p:nvSpPr>
        <p:spPr>
          <a:xfrm>
            <a:off x="9267909" y="2023110"/>
            <a:ext cx="2469624" cy="2846070"/>
          </a:xfrm>
        </p:spPr>
        <p:txBody>
          <a:bodyPr anchor="ctr">
            <a:normAutofit/>
          </a:bodyPr>
          <a:lstStyle/>
          <a:p>
            <a:pPr algn="l"/>
            <a:r>
              <a:rPr lang="en-GB" sz="3700" dirty="0"/>
              <a:t>Drug  Legislation</a:t>
            </a:r>
            <a:br>
              <a:rPr lang="en-GB" sz="3700" dirty="0"/>
            </a:br>
            <a:br>
              <a:rPr lang="en-GB" sz="3700" dirty="0"/>
            </a:br>
            <a:br>
              <a:rPr lang="en-GB" sz="3700" dirty="0"/>
            </a:br>
            <a:endParaRPr lang="en-GB" sz="3700" dirty="0"/>
          </a:p>
        </p:txBody>
      </p:sp>
      <p:sp>
        <p:nvSpPr>
          <p:cNvPr id="3" name="Subtitle 2">
            <a:extLst>
              <a:ext uri="{FF2B5EF4-FFF2-40B4-BE49-F238E27FC236}">
                <a16:creationId xmlns:a16="http://schemas.microsoft.com/office/drawing/2014/main" id="{CF126864-0978-492A-8E73-961B633398E8}"/>
              </a:ext>
            </a:extLst>
          </p:cNvPr>
          <p:cNvSpPr>
            <a:spLocks noGrp="1"/>
          </p:cNvSpPr>
          <p:nvPr>
            <p:ph type="subTitle" idx="1"/>
          </p:nvPr>
        </p:nvSpPr>
        <p:spPr>
          <a:xfrm>
            <a:off x="9267908" y="5086350"/>
            <a:ext cx="2446465" cy="1178298"/>
          </a:xfrm>
        </p:spPr>
        <p:txBody>
          <a:bodyPr>
            <a:normAutofit/>
          </a:bodyPr>
          <a:lstStyle/>
          <a:p>
            <a:pPr algn="l"/>
            <a:endParaRPr lang="en-GB" sz="1600" dirty="0"/>
          </a:p>
        </p:txBody>
      </p:sp>
    </p:spTree>
    <p:extLst>
      <p:ext uri="{BB962C8B-B14F-4D97-AF65-F5344CB8AC3E}">
        <p14:creationId xmlns:p14="http://schemas.microsoft.com/office/powerpoint/2010/main" val="367608164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EC00D35A-D44F-D2B5-CA5D-6BB16161B100}"/>
              </a:ext>
            </a:extLst>
          </p:cNvPr>
          <p:cNvPicPr>
            <a:picLocks noChangeAspect="1"/>
          </p:cNvPicPr>
          <p:nvPr/>
        </p:nvPicPr>
        <p:blipFill>
          <a:blip r:embed="rId3"/>
          <a:stretch>
            <a:fillRect/>
          </a:stretch>
        </p:blipFill>
        <p:spPr>
          <a:xfrm>
            <a:off x="643467" y="675470"/>
            <a:ext cx="10905066" cy="5507059"/>
          </a:xfrm>
          <a:prstGeom prst="rect">
            <a:avLst/>
          </a:prstGeom>
        </p:spPr>
      </p:pic>
    </p:spTree>
    <p:extLst>
      <p:ext uri="{BB962C8B-B14F-4D97-AF65-F5344CB8AC3E}">
        <p14:creationId xmlns:p14="http://schemas.microsoft.com/office/powerpoint/2010/main" val="1984089763"/>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63029" y="1012004"/>
            <a:ext cx="3416158" cy="4795408"/>
          </a:xfrm>
        </p:spPr>
        <p:txBody>
          <a:bodyPr>
            <a:normAutofit/>
          </a:bodyPr>
          <a:lstStyle/>
          <a:p>
            <a:br>
              <a:rPr lang="en-GB" altLang="en-US" dirty="0">
                <a:solidFill>
                  <a:srgbClr val="FFFFFF"/>
                </a:solidFill>
              </a:rPr>
            </a:br>
            <a:r>
              <a:rPr lang="en-GB" altLang="en-US" dirty="0">
                <a:solidFill>
                  <a:srgbClr val="FFFFFF"/>
                </a:solidFill>
              </a:rPr>
              <a:t>Possession</a:t>
            </a:r>
            <a:br>
              <a:rPr lang="en-GB" altLang="en-US" dirty="0">
                <a:solidFill>
                  <a:srgbClr val="FFFFFF"/>
                </a:solidFill>
              </a:rPr>
            </a:br>
            <a:endParaRPr lang="en-GB" dirty="0">
              <a:solidFill>
                <a:srgbClr val="FFFFFF"/>
              </a:solidFill>
            </a:endParaRPr>
          </a:p>
        </p:txBody>
      </p:sp>
      <p:graphicFrame>
        <p:nvGraphicFramePr>
          <p:cNvPr id="13" name="Content Placeholder 2">
            <a:extLst>
              <a:ext uri="{FF2B5EF4-FFF2-40B4-BE49-F238E27FC236}">
                <a16:creationId xmlns:a16="http://schemas.microsoft.com/office/drawing/2014/main" id="{278E13F4-7D1A-4EA2-9A54-0375D885557B}"/>
              </a:ext>
            </a:extLst>
          </p:cNvPr>
          <p:cNvGraphicFramePr>
            <a:graphicFrameLocks noGrp="1"/>
          </p:cNvGraphicFramePr>
          <p:nvPr>
            <p:ph idx="1"/>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p:cNvPicPr>
            <a:picLocks noChangeAspect="1"/>
          </p:cNvPicPr>
          <p:nvPr/>
        </p:nvPicPr>
        <p:blipFill>
          <a:blip r:embed="rId8"/>
          <a:stretch>
            <a:fillRect/>
          </a:stretch>
        </p:blipFill>
        <p:spPr>
          <a:xfrm>
            <a:off x="300644" y="1579417"/>
            <a:ext cx="3699856" cy="3065319"/>
          </a:xfrm>
          <a:prstGeom prst="rect">
            <a:avLst/>
          </a:prstGeom>
        </p:spPr>
      </p:pic>
    </p:spTree>
    <p:extLst>
      <p:ext uri="{BB962C8B-B14F-4D97-AF65-F5344CB8AC3E}">
        <p14:creationId xmlns:p14="http://schemas.microsoft.com/office/powerpoint/2010/main" val="30552605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2226" name="Picture 2" descr="heroin 1a"/>
          <p:cNvPicPr>
            <a:picLocks noChangeAspect="1" noChangeArrowheads="1"/>
          </p:cNvPicPr>
          <p:nvPr/>
        </p:nvPicPr>
        <p:blipFill>
          <a:blip r:embed="rId3">
            <a:lum bright="60000" contrast="-60000"/>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2227" name="TextBox 4"/>
          <p:cNvSpPr txBox="1">
            <a:spLocks noChangeArrowheads="1"/>
          </p:cNvSpPr>
          <p:nvPr/>
        </p:nvSpPr>
        <p:spPr bwMode="auto">
          <a:xfrm>
            <a:off x="3419475" y="115889"/>
            <a:ext cx="5545138" cy="13234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4000" dirty="0">
                <a:solidFill>
                  <a:srgbClr val="0033CC"/>
                </a:solidFill>
              </a:rPr>
              <a:t>Controlled Drug</a:t>
            </a:r>
          </a:p>
          <a:p>
            <a:pPr algn="ctr" eaLnBrk="1" hangingPunct="1">
              <a:spcBef>
                <a:spcPct val="0"/>
              </a:spcBef>
              <a:buFontTx/>
              <a:buNone/>
            </a:pPr>
            <a:r>
              <a:rPr lang="en-GB" altLang="en-US" sz="4000" dirty="0">
                <a:solidFill>
                  <a:srgbClr val="0033CC"/>
                </a:solidFill>
              </a:rPr>
              <a:t>Possession</a:t>
            </a:r>
          </a:p>
        </p:txBody>
      </p:sp>
      <p:sp>
        <p:nvSpPr>
          <p:cNvPr id="27652" name="TextBox 5"/>
          <p:cNvSpPr txBox="1">
            <a:spLocks noChangeArrowheads="1"/>
          </p:cNvSpPr>
          <p:nvPr/>
        </p:nvSpPr>
        <p:spPr bwMode="auto">
          <a:xfrm>
            <a:off x="1835150" y="3136900"/>
            <a:ext cx="8713788" cy="2062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eaLnBrk="1" hangingPunct="1">
              <a:spcBef>
                <a:spcPct val="0"/>
              </a:spcBef>
              <a:buFontTx/>
              <a:buNone/>
            </a:pPr>
            <a:r>
              <a:rPr lang="en-GB" altLang="en-US" sz="3200" dirty="0">
                <a:solidFill>
                  <a:schemeClr val="tx1"/>
                </a:solidFill>
              </a:rPr>
              <a:t>The substance was a controlled drug</a:t>
            </a:r>
          </a:p>
          <a:p>
            <a:pPr eaLnBrk="1" hangingPunct="1">
              <a:spcBef>
                <a:spcPct val="0"/>
              </a:spcBef>
              <a:buFontTx/>
              <a:buNone/>
            </a:pPr>
            <a:r>
              <a:rPr lang="en-GB" altLang="en-US" sz="3200" dirty="0">
                <a:solidFill>
                  <a:schemeClr val="tx1"/>
                </a:solidFill>
              </a:rPr>
              <a:t>R v Leeson (1999)</a:t>
            </a:r>
          </a:p>
          <a:p>
            <a:pPr eaLnBrk="1" hangingPunct="1">
              <a:spcBef>
                <a:spcPct val="0"/>
              </a:spcBef>
              <a:buFontTx/>
              <a:buNone/>
            </a:pPr>
            <a:r>
              <a:rPr lang="en-GB" altLang="en-US" sz="3200" dirty="0">
                <a:solidFill>
                  <a:schemeClr val="tx1"/>
                </a:solidFill>
              </a:rPr>
              <a:t>Thought he was dealing amphetamine but was dealing cocaine</a:t>
            </a:r>
          </a:p>
        </p:txBody>
      </p:sp>
    </p:spTree>
    <p:extLst>
      <p:ext uri="{BB962C8B-B14F-4D97-AF65-F5344CB8AC3E}">
        <p14:creationId xmlns:p14="http://schemas.microsoft.com/office/powerpoint/2010/main" val="297743698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765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765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Diagram&#10;&#10;Description automatically generated">
            <a:extLst>
              <a:ext uri="{FF2B5EF4-FFF2-40B4-BE49-F238E27FC236}">
                <a16:creationId xmlns:a16="http://schemas.microsoft.com/office/drawing/2014/main" id="{8AE29911-3646-D793-D58B-D07E6BA660C9}"/>
              </a:ext>
            </a:extLst>
          </p:cNvPr>
          <p:cNvPicPr>
            <a:picLocks noChangeAspect="1"/>
          </p:cNvPicPr>
          <p:nvPr/>
        </p:nvPicPr>
        <p:blipFill>
          <a:blip r:embed="rId2"/>
          <a:stretch>
            <a:fillRect/>
          </a:stretch>
        </p:blipFill>
        <p:spPr>
          <a:xfrm>
            <a:off x="643467" y="770326"/>
            <a:ext cx="10905066" cy="5317346"/>
          </a:xfrm>
          <a:prstGeom prst="rect">
            <a:avLst/>
          </a:prstGeom>
          <a:ln>
            <a:noFill/>
          </a:ln>
        </p:spPr>
      </p:pic>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9077781"/>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Diagram&#10;&#10;Description automatically generated">
            <a:extLst>
              <a:ext uri="{FF2B5EF4-FFF2-40B4-BE49-F238E27FC236}">
                <a16:creationId xmlns:a16="http://schemas.microsoft.com/office/drawing/2014/main" id="{71D86B53-DCA6-5C14-6514-B44742D90B92}"/>
              </a:ext>
            </a:extLst>
          </p:cNvPr>
          <p:cNvPicPr>
            <a:picLocks noChangeAspect="1"/>
          </p:cNvPicPr>
          <p:nvPr/>
        </p:nvPicPr>
        <p:blipFill>
          <a:blip r:embed="rId2"/>
          <a:stretch>
            <a:fillRect/>
          </a:stretch>
        </p:blipFill>
        <p:spPr>
          <a:xfrm>
            <a:off x="643467" y="770759"/>
            <a:ext cx="10905066" cy="5316481"/>
          </a:xfrm>
          <a:prstGeom prst="rect">
            <a:avLst/>
          </a:prstGeom>
        </p:spPr>
      </p:pic>
    </p:spTree>
    <p:extLst>
      <p:ext uri="{BB962C8B-B14F-4D97-AF65-F5344CB8AC3E}">
        <p14:creationId xmlns:p14="http://schemas.microsoft.com/office/powerpoint/2010/main" val="389781218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921064"/>
          </a:xfrm>
        </p:spPr>
        <p:txBody>
          <a:bodyPr>
            <a:normAutofit fontScale="90000"/>
          </a:bodyPr>
          <a:lstStyle/>
          <a:p>
            <a:pPr algn="ctr"/>
            <a:br>
              <a:rPr lang="en-GB" altLang="en-US" dirty="0">
                <a:solidFill>
                  <a:schemeClr val="tx1">
                    <a:lumMod val="95000"/>
                    <a:lumOff val="5000"/>
                  </a:schemeClr>
                </a:solidFill>
              </a:rPr>
            </a:br>
            <a:r>
              <a:rPr lang="en-GB" altLang="en-US" dirty="0">
                <a:solidFill>
                  <a:schemeClr val="tx1">
                    <a:lumMod val="95000"/>
                    <a:lumOff val="5000"/>
                  </a:schemeClr>
                </a:solidFill>
              </a:rPr>
              <a:t>Lawful Possession</a:t>
            </a:r>
            <a:br>
              <a:rPr lang="en-GB" altLang="en-US" dirty="0">
                <a:solidFill>
                  <a:schemeClr val="tx1">
                    <a:lumMod val="95000"/>
                    <a:lumOff val="5000"/>
                  </a:schemeClr>
                </a:solidFill>
              </a:rPr>
            </a:br>
            <a:endParaRPr lang="en-GB" dirty="0">
              <a:solidFill>
                <a:schemeClr val="tx1">
                  <a:lumMod val="95000"/>
                  <a:lumOff val="5000"/>
                </a:schemeClr>
              </a:solidFill>
            </a:endParaRPr>
          </a:p>
        </p:txBody>
      </p:sp>
      <p:sp>
        <p:nvSpPr>
          <p:cNvPr id="3" name="Content Placeholder 2"/>
          <p:cNvSpPr>
            <a:spLocks noGrp="1"/>
          </p:cNvSpPr>
          <p:nvPr>
            <p:ph idx="1"/>
          </p:nvPr>
        </p:nvSpPr>
        <p:spPr>
          <a:xfrm>
            <a:off x="838200" y="1286190"/>
            <a:ext cx="10515600" cy="4890773"/>
          </a:xfrm>
        </p:spPr>
        <p:txBody>
          <a:bodyPr>
            <a:normAutofit lnSpcReduction="10000"/>
          </a:bodyPr>
          <a:lstStyle/>
          <a:p>
            <a:pPr>
              <a:spcBef>
                <a:spcPct val="0"/>
              </a:spcBef>
              <a:buNone/>
            </a:pPr>
            <a:r>
              <a:rPr lang="en-GB" altLang="en-US" dirty="0"/>
              <a:t>Police Officers</a:t>
            </a:r>
          </a:p>
          <a:p>
            <a:pPr>
              <a:spcBef>
                <a:spcPct val="0"/>
              </a:spcBef>
              <a:buNone/>
            </a:pPr>
            <a:endParaRPr lang="en-GB" altLang="en-US" dirty="0"/>
          </a:p>
          <a:p>
            <a:pPr>
              <a:spcBef>
                <a:spcPct val="0"/>
              </a:spcBef>
              <a:buNone/>
            </a:pPr>
            <a:r>
              <a:rPr lang="en-GB" altLang="en-US" dirty="0"/>
              <a:t>Customs &amp; Excise Officers</a:t>
            </a:r>
          </a:p>
          <a:p>
            <a:pPr>
              <a:spcBef>
                <a:spcPct val="0"/>
              </a:spcBef>
              <a:buNone/>
            </a:pPr>
            <a:endParaRPr lang="en-GB" altLang="en-US" dirty="0"/>
          </a:p>
          <a:p>
            <a:pPr>
              <a:spcBef>
                <a:spcPct val="0"/>
              </a:spcBef>
              <a:buNone/>
            </a:pPr>
            <a:r>
              <a:rPr lang="en-GB" altLang="en-US" dirty="0"/>
              <a:t>Carriers</a:t>
            </a:r>
          </a:p>
          <a:p>
            <a:pPr>
              <a:spcBef>
                <a:spcPct val="0"/>
              </a:spcBef>
              <a:buNone/>
            </a:pPr>
            <a:endParaRPr lang="en-GB" altLang="en-US" dirty="0"/>
          </a:p>
          <a:p>
            <a:pPr>
              <a:spcBef>
                <a:spcPct val="0"/>
              </a:spcBef>
              <a:buNone/>
            </a:pPr>
            <a:r>
              <a:rPr lang="en-GB" altLang="en-US" dirty="0"/>
              <a:t>Forensic Science Laboratory</a:t>
            </a:r>
          </a:p>
          <a:p>
            <a:pPr>
              <a:spcBef>
                <a:spcPct val="0"/>
              </a:spcBef>
              <a:buNone/>
            </a:pPr>
            <a:endParaRPr lang="en-GB" altLang="en-US" dirty="0"/>
          </a:p>
          <a:p>
            <a:pPr>
              <a:spcBef>
                <a:spcPct val="0"/>
              </a:spcBef>
              <a:buNone/>
            </a:pPr>
            <a:r>
              <a:rPr lang="en-GB" altLang="en-US" dirty="0"/>
              <a:t>Post Office Employees</a:t>
            </a:r>
          </a:p>
          <a:p>
            <a:pPr>
              <a:spcBef>
                <a:spcPct val="0"/>
              </a:spcBef>
              <a:buNone/>
            </a:pPr>
            <a:endParaRPr lang="en-GB" altLang="en-US" dirty="0"/>
          </a:p>
          <a:p>
            <a:pPr>
              <a:spcBef>
                <a:spcPct val="0"/>
              </a:spcBef>
              <a:buNone/>
            </a:pPr>
            <a:r>
              <a:rPr lang="en-GB" altLang="en-US" dirty="0"/>
              <a:t>Person to whom a drug has been prescribed</a:t>
            </a:r>
          </a:p>
          <a:p>
            <a:pPr>
              <a:spcBef>
                <a:spcPct val="0"/>
              </a:spcBef>
              <a:buNone/>
            </a:pPr>
            <a:endParaRPr lang="en-GB" altLang="en-US" dirty="0"/>
          </a:p>
          <a:p>
            <a:pPr>
              <a:spcBef>
                <a:spcPct val="0"/>
              </a:spcBef>
              <a:buNone/>
            </a:pPr>
            <a:r>
              <a:rPr lang="en-GB" altLang="en-US" dirty="0"/>
              <a:t>Person engaged in conveying a drug to a person who may lawfully have it in their possession</a:t>
            </a:r>
          </a:p>
          <a:p>
            <a:pPr>
              <a:spcBef>
                <a:spcPct val="0"/>
              </a:spcBef>
              <a:buNone/>
            </a:pPr>
            <a:endParaRPr lang="en-GB" altLang="en-US" dirty="0"/>
          </a:p>
          <a:p>
            <a:endParaRPr lang="en-GB" dirty="0"/>
          </a:p>
        </p:txBody>
      </p:sp>
    </p:spTree>
    <p:extLst>
      <p:ext uri="{BB962C8B-B14F-4D97-AF65-F5344CB8AC3E}">
        <p14:creationId xmlns:p14="http://schemas.microsoft.com/office/powerpoint/2010/main" val="266722818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5A8A01-6B11-A18F-6887-214367B54458}"/>
              </a:ext>
            </a:extLst>
          </p:cNvPr>
          <p:cNvPicPr>
            <a:picLocks noChangeAspect="1"/>
          </p:cNvPicPr>
          <p:nvPr/>
        </p:nvPicPr>
        <p:blipFill>
          <a:blip r:embed="rId2"/>
          <a:stretch>
            <a:fillRect/>
          </a:stretch>
        </p:blipFill>
        <p:spPr>
          <a:xfrm>
            <a:off x="643467" y="852678"/>
            <a:ext cx="10905066" cy="5152642"/>
          </a:xfrm>
          <a:prstGeom prst="rect">
            <a:avLst/>
          </a:prstGeom>
        </p:spPr>
      </p:pic>
    </p:spTree>
    <p:extLst>
      <p:ext uri="{BB962C8B-B14F-4D97-AF65-F5344CB8AC3E}">
        <p14:creationId xmlns:p14="http://schemas.microsoft.com/office/powerpoint/2010/main" val="922496477"/>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70339"/>
          </a:xfrm>
        </p:spPr>
        <p:txBody>
          <a:bodyPr/>
          <a:lstStyle/>
          <a:p>
            <a:r>
              <a:rPr lang="en-GB" dirty="0"/>
              <a:t>Class discussion</a:t>
            </a:r>
          </a:p>
        </p:txBody>
      </p:sp>
      <p:sp>
        <p:nvSpPr>
          <p:cNvPr id="3" name="Content Placeholder 2"/>
          <p:cNvSpPr>
            <a:spLocks noGrp="1"/>
          </p:cNvSpPr>
          <p:nvPr>
            <p:ph idx="1"/>
          </p:nvPr>
        </p:nvSpPr>
        <p:spPr>
          <a:xfrm>
            <a:off x="838200" y="1326382"/>
            <a:ext cx="10515600" cy="4850581"/>
          </a:xfrm>
        </p:spPr>
        <p:txBody>
          <a:bodyPr>
            <a:normAutofit fontScale="92500" lnSpcReduction="10000"/>
          </a:bodyPr>
          <a:lstStyle/>
          <a:p>
            <a:r>
              <a:rPr lang="en-GB" altLang="en-US" dirty="0">
                <a:ea typeface="ＭＳ Ｐゴシック" panose="020B0600070205080204" pitchFamily="34" charset="-128"/>
              </a:rPr>
              <a:t>If an offender purchased what she thought to be cocaine and forensic analysis revealed it to be another controlled drug, would she be able to rely on this defence?</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A man gives his employee a packet to deliver, informing her it contains tobacco but the package is also found to contain cannabis. The employee did not know it was cannabis, did not suspect it was and had no reason to suspect it; therefore is she guilty/ not guilty?</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A regular drug user gives a package to a friend to post to another friend in prison. The package contains cannabis &amp; sweets. If stopped would defence would this person have?</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426579929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736311"/>
          </a:xfrm>
        </p:spPr>
        <p:txBody>
          <a:bodyPr>
            <a:normAutofit fontScale="90000"/>
          </a:bodyPr>
          <a:lstStyle/>
          <a:p>
            <a:br>
              <a:rPr lang="en-GB" dirty="0">
                <a:hlinkClick r:id="rId2"/>
              </a:rPr>
            </a:br>
            <a:r>
              <a:rPr lang="en-GB" dirty="0">
                <a:hlinkClick r:id="rId2"/>
              </a:rPr>
              <a:t>https://www.globalcommissionondrugs.org/</a:t>
            </a:r>
            <a:br>
              <a:rPr lang="en-GB" dirty="0"/>
            </a:br>
            <a:endParaRPr lang="en-GB" dirty="0"/>
          </a:p>
        </p:txBody>
      </p:sp>
      <p:sp>
        <p:nvSpPr>
          <p:cNvPr id="3" name="Content Placeholder 2"/>
          <p:cNvSpPr>
            <a:spLocks noGrp="1"/>
          </p:cNvSpPr>
          <p:nvPr>
            <p:ph idx="1"/>
          </p:nvPr>
        </p:nvSpPr>
        <p:spPr>
          <a:xfrm>
            <a:off x="710046" y="1482725"/>
            <a:ext cx="10515600" cy="4351338"/>
          </a:xfrm>
        </p:spPr>
        <p:txBody>
          <a:bodyPr/>
          <a:lstStyle/>
          <a:p>
            <a:endParaRPr lang="en-GB" dirty="0"/>
          </a:p>
        </p:txBody>
      </p:sp>
      <p:pic>
        <p:nvPicPr>
          <p:cNvPr id="4" name="Picture 3"/>
          <p:cNvPicPr>
            <a:picLocks noChangeAspect="1"/>
          </p:cNvPicPr>
          <p:nvPr/>
        </p:nvPicPr>
        <p:blipFill>
          <a:blip r:embed="rId3"/>
          <a:stretch>
            <a:fillRect/>
          </a:stretch>
        </p:blipFill>
        <p:spPr>
          <a:xfrm>
            <a:off x="710046" y="1318115"/>
            <a:ext cx="10515600" cy="5035494"/>
          </a:xfrm>
          <a:prstGeom prst="rect">
            <a:avLst/>
          </a:prstGeom>
        </p:spPr>
      </p:pic>
    </p:spTree>
    <p:extLst>
      <p:ext uri="{BB962C8B-B14F-4D97-AF65-F5344CB8AC3E}">
        <p14:creationId xmlns:p14="http://schemas.microsoft.com/office/powerpoint/2010/main" val="1430910354"/>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1" y="963877"/>
            <a:ext cx="2993020" cy="3689146"/>
          </a:xfrm>
        </p:spPr>
        <p:txBody>
          <a:bodyPr>
            <a:normAutofit/>
          </a:bodyPr>
          <a:lstStyle/>
          <a:p>
            <a:pPr algn="r"/>
            <a:br>
              <a:rPr lang="en-GB" altLang="en-US" dirty="0">
                <a:solidFill>
                  <a:schemeClr val="accent1"/>
                </a:solidFill>
              </a:rPr>
            </a:br>
            <a:r>
              <a:rPr lang="en-GB" altLang="en-US" dirty="0">
                <a:solidFill>
                  <a:schemeClr val="accent1"/>
                </a:solidFill>
              </a:rPr>
              <a:t>Knowledge</a:t>
            </a:r>
            <a:br>
              <a:rPr lang="en-GB" altLang="en-US" dirty="0">
                <a:solidFill>
                  <a:schemeClr val="accent1"/>
                </a:solidFill>
              </a:rPr>
            </a:br>
            <a:endParaRPr lang="en-GB" dirty="0">
              <a:solidFill>
                <a:schemeClr val="accent1"/>
              </a:solidFill>
            </a:endParaRPr>
          </a:p>
        </p:txBody>
      </p:sp>
      <p:sp>
        <p:nvSpPr>
          <p:cNvPr id="3" name="Content Placeholder 2"/>
          <p:cNvSpPr>
            <a:spLocks noGrp="1"/>
          </p:cNvSpPr>
          <p:nvPr>
            <p:ph idx="1"/>
          </p:nvPr>
        </p:nvSpPr>
        <p:spPr>
          <a:xfrm>
            <a:off x="4976031" y="775504"/>
            <a:ext cx="6377769" cy="5393801"/>
          </a:xfrm>
        </p:spPr>
        <p:txBody>
          <a:bodyPr anchor="ctr">
            <a:normAutofit/>
          </a:bodyPr>
          <a:lstStyle/>
          <a:p>
            <a:r>
              <a:rPr lang="en-GB" sz="2400" dirty="0"/>
              <a:t>What if a person has possession of ecstasy tablets and honestly believed they were headache tablets?</a:t>
            </a:r>
          </a:p>
          <a:p>
            <a:r>
              <a:rPr lang="en-GB" sz="2400" dirty="0"/>
              <a:t>DEFENCE</a:t>
            </a:r>
          </a:p>
          <a:p>
            <a:r>
              <a:rPr lang="en-GB" sz="2400" dirty="0"/>
              <a:t>If a person is in possession of cocaine and honestly believed that they were in possession of amphetamine, and they inform the police of that, they would still be charged with a Class A offence?</a:t>
            </a:r>
          </a:p>
          <a:p>
            <a:r>
              <a:rPr lang="en-GB" sz="2400" dirty="0"/>
              <a:t>Ignorance of the law is not a defence.  It is therefore no defence for an individual to say that they knew they were in possession of ecstasy, but did not realise that ecstasy was a controlled drug.</a:t>
            </a:r>
          </a:p>
          <a:p>
            <a:endParaRPr lang="en-GB" sz="2200" dirty="0"/>
          </a:p>
        </p:txBody>
      </p:sp>
    </p:spTree>
    <p:extLst>
      <p:ext uri="{BB962C8B-B14F-4D97-AF65-F5344CB8AC3E}">
        <p14:creationId xmlns:p14="http://schemas.microsoft.com/office/powerpoint/2010/main" val="307836046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sz="1400" dirty="0">
                <a:hlinkClick r:id="rId2"/>
              </a:rPr>
              <a:t>https://www.ukdpc.org.uk/wp-content/uploads/Policy%20report%20-%20An%20analysis%20of%20UK%20drug%20policy.pdf</a:t>
            </a:r>
            <a:endParaRPr lang="en-GB" sz="1400" dirty="0"/>
          </a:p>
          <a:p>
            <a:r>
              <a:rPr lang="en-GB" sz="1400" dirty="0">
                <a:hlinkClick r:id="rId3"/>
              </a:rPr>
              <a:t>https://assets.publishing.service.gov.uk/government/uploads/system/uploads/attachment_data/file/673978/clinical_guidelines_2017.pdf</a:t>
            </a:r>
            <a:endParaRPr lang="en-GB" sz="1400" dirty="0"/>
          </a:p>
          <a:p>
            <a:r>
              <a:rPr lang="en-GB" sz="1400" dirty="0">
                <a:hlinkClick r:id="rId4" action="ppaction://hlinkfile"/>
              </a:rPr>
              <a:t>file:///C:/Users/j.thomas/Downloads/drugsofdepend_chapter2.pdf</a:t>
            </a:r>
            <a:endParaRPr lang="en-GB" sz="1400" dirty="0"/>
          </a:p>
          <a:p>
            <a:r>
              <a:rPr lang="en-GB" sz="1400" dirty="0">
                <a:hlinkClick r:id="rId5"/>
              </a:rPr>
              <a:t>https://alcoholchange.org.uk/alcohol-facts/fact-sheets/alcohol-statistics</a:t>
            </a:r>
            <a:endParaRPr lang="en-GB" sz="1400" dirty="0"/>
          </a:p>
          <a:p>
            <a:endParaRPr lang="en-GB" sz="1400" dirty="0"/>
          </a:p>
          <a:p>
            <a:r>
              <a:rPr lang="en-GB" sz="1400" dirty="0"/>
              <a:t>TINASTI, K. (2019) </a:t>
            </a:r>
            <a:r>
              <a:rPr lang="en-GB" sz="1400" i="1" dirty="0"/>
              <a:t>Toward the End of the Global War on Drugs</a:t>
            </a:r>
            <a:r>
              <a:rPr lang="en-GB" sz="1400" dirty="0"/>
              <a:t>. Brown Journal of World Affairs, 2019, Vol.25 (2), p.109-121</a:t>
            </a:r>
          </a:p>
          <a:p>
            <a:endParaRPr lang="en-GB" dirty="0"/>
          </a:p>
          <a:p>
            <a:endParaRPr lang="en-GB" dirty="0"/>
          </a:p>
        </p:txBody>
      </p:sp>
    </p:spTree>
    <p:extLst>
      <p:ext uri="{BB962C8B-B14F-4D97-AF65-F5344CB8AC3E}">
        <p14:creationId xmlns:p14="http://schemas.microsoft.com/office/powerpoint/2010/main" val="29094256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4529</TotalTime>
  <Words>7613</Words>
  <Application>Microsoft Office PowerPoint</Application>
  <PresentationFormat>Widescreen</PresentationFormat>
  <Paragraphs>668</Paragraphs>
  <Slides>66</Slides>
  <Notes>48</Notes>
  <HiddenSlides>0</HiddenSlides>
  <MMClips>0</MMClips>
  <ScaleCrop>false</ScaleCrop>
  <HeadingPairs>
    <vt:vector size="4" baseType="variant">
      <vt:variant>
        <vt:lpstr>Theme</vt:lpstr>
      </vt:variant>
      <vt:variant>
        <vt:i4>1</vt:i4>
      </vt:variant>
      <vt:variant>
        <vt:lpstr>Slide Titles</vt:lpstr>
      </vt:variant>
      <vt:variant>
        <vt:i4>66</vt:i4>
      </vt:variant>
    </vt:vector>
  </HeadingPairs>
  <TitlesOfParts>
    <vt:vector size="67" baseType="lpstr">
      <vt:lpstr>Office Theme</vt:lpstr>
      <vt:lpstr>Assignment 2</vt:lpstr>
      <vt:lpstr>Drugs - Types, effects and Consequences</vt:lpstr>
      <vt:lpstr>About your lecture</vt:lpstr>
      <vt:lpstr>UK laws controlling drug use</vt:lpstr>
      <vt:lpstr> The Misuse of Drugs Act 1971 </vt:lpstr>
      <vt:lpstr>The Psychoactive Substances Act 2016</vt:lpstr>
      <vt:lpstr>PowerPoint Presentation</vt:lpstr>
      <vt:lpstr>What Classification?</vt:lpstr>
      <vt:lpstr>PowerPoint Presentation</vt:lpstr>
      <vt:lpstr>PowerPoint Presentation</vt:lpstr>
      <vt:lpstr>Effects</vt:lpstr>
      <vt:lpstr>PowerPoint Presentation</vt:lpstr>
      <vt:lpstr> Heroin Physical Health Risks  </vt:lpstr>
      <vt:lpstr>Heroin Deaths </vt:lpstr>
      <vt:lpstr>PowerPoint Presentation</vt:lpstr>
      <vt:lpstr> MDMA/ Ecstasy </vt:lpstr>
      <vt:lpstr>PowerPoint Presentation</vt:lpstr>
      <vt:lpstr>Leah Betts</vt:lpstr>
      <vt:lpstr>PowerPoint Presentation</vt:lpstr>
      <vt:lpstr>PowerPoint Presentation</vt:lpstr>
      <vt:lpstr>PowerPoint Presentation</vt:lpstr>
      <vt:lpstr>The Law Class A Drugs</vt:lpstr>
      <vt:lpstr> National Crime Agency</vt:lpstr>
      <vt:lpstr>Class B drugs  </vt:lpstr>
      <vt:lpstr>PowerPoint Presentation</vt:lpstr>
      <vt:lpstr>Risks </vt:lpstr>
      <vt:lpstr>Cannabis</vt:lpstr>
      <vt:lpstr> Cannabis classification </vt:lpstr>
      <vt:lpstr>Cannabis V’s Medical Cannabis</vt:lpstr>
      <vt:lpstr>Medicinal Cannabis</vt:lpstr>
      <vt:lpstr>Codeine</vt:lpstr>
      <vt:lpstr> Methylphenidate - Ritalin </vt:lpstr>
      <vt:lpstr>Ketamine</vt:lpstr>
      <vt:lpstr>Class C Drugs  </vt:lpstr>
      <vt:lpstr>Anabolic steroids</vt:lpstr>
      <vt:lpstr>Diazepam </vt:lpstr>
      <vt:lpstr>Legal Highs</vt:lpstr>
      <vt:lpstr> Legal Highs </vt:lpstr>
      <vt:lpstr>Synthetic cannabinoids - Spice</vt:lpstr>
      <vt:lpstr> Prevalence of Drug Use </vt:lpstr>
      <vt:lpstr>Toxicology</vt:lpstr>
      <vt:lpstr>Drug Testing Employment </vt:lpstr>
      <vt:lpstr> Types of drugs testing </vt:lpstr>
      <vt:lpstr> Drug testing </vt:lpstr>
      <vt:lpstr>Cannabis - Toxicology</vt:lpstr>
      <vt:lpstr>Toxicology </vt:lpstr>
      <vt:lpstr>PowerPoint Presentation</vt:lpstr>
      <vt:lpstr> The Medicines Act 1968 </vt:lpstr>
      <vt:lpstr>The Regulation of Controlled Drugs</vt:lpstr>
      <vt:lpstr>Alcohol </vt:lpstr>
      <vt:lpstr>Alcohol</vt:lpstr>
      <vt:lpstr>Consumption</vt:lpstr>
      <vt:lpstr>Health &amp; treatment</vt:lpstr>
      <vt:lpstr>PowerPoint Presentation</vt:lpstr>
      <vt:lpstr>Drug  Legislation   </vt:lpstr>
      <vt:lpstr>PowerPoint Presentation</vt:lpstr>
      <vt:lpstr> Possession </vt:lpstr>
      <vt:lpstr>PowerPoint Presentation</vt:lpstr>
      <vt:lpstr>PowerPoint Presentation</vt:lpstr>
      <vt:lpstr>PowerPoint Presentation</vt:lpstr>
      <vt:lpstr> Lawful Possession </vt:lpstr>
      <vt:lpstr>PowerPoint Presentation</vt:lpstr>
      <vt:lpstr>Class discussion</vt:lpstr>
      <vt:lpstr> https://www.globalcommissionondrugs.org/ </vt:lpstr>
      <vt:lpstr> Knowledge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Drugs - Types, effects and Consequences</dc:title>
  <dc:creator>jane davies thomas</dc:creator>
  <cp:lastModifiedBy>Jane Davies</cp:lastModifiedBy>
  <cp:revision>25</cp:revision>
  <dcterms:created xsi:type="dcterms:W3CDTF">2019-11-18T15:09:10Z</dcterms:created>
  <dcterms:modified xsi:type="dcterms:W3CDTF">2024-02-20T15:27:37Z</dcterms:modified>
</cp:coreProperties>
</file>