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47"/>
  </p:notesMasterIdLst>
  <p:handoutMasterIdLst>
    <p:handoutMasterId r:id="rId48"/>
  </p:handoutMasterIdLst>
  <p:sldIdLst>
    <p:sldId id="356" r:id="rId2"/>
    <p:sldId id="312" r:id="rId3"/>
    <p:sldId id="313" r:id="rId4"/>
    <p:sldId id="314" r:id="rId5"/>
    <p:sldId id="315" r:id="rId6"/>
    <p:sldId id="316" r:id="rId7"/>
    <p:sldId id="317" r:id="rId8"/>
    <p:sldId id="318" r:id="rId9"/>
    <p:sldId id="319" r:id="rId10"/>
    <p:sldId id="320" r:id="rId11"/>
    <p:sldId id="321" r:id="rId12"/>
    <p:sldId id="322" r:id="rId13"/>
    <p:sldId id="323" r:id="rId14"/>
    <p:sldId id="324" r:id="rId15"/>
    <p:sldId id="325" r:id="rId16"/>
    <p:sldId id="326" r:id="rId17"/>
    <p:sldId id="327" r:id="rId18"/>
    <p:sldId id="328" r:id="rId19"/>
    <p:sldId id="329" r:id="rId20"/>
    <p:sldId id="330" r:id="rId21"/>
    <p:sldId id="331" r:id="rId22"/>
    <p:sldId id="332" r:id="rId23"/>
    <p:sldId id="333" r:id="rId24"/>
    <p:sldId id="334" r:id="rId25"/>
    <p:sldId id="335" r:id="rId26"/>
    <p:sldId id="336" r:id="rId27"/>
    <p:sldId id="337" r:id="rId28"/>
    <p:sldId id="338" r:id="rId29"/>
    <p:sldId id="339" r:id="rId30"/>
    <p:sldId id="340" r:id="rId31"/>
    <p:sldId id="341" r:id="rId32"/>
    <p:sldId id="342" r:id="rId33"/>
    <p:sldId id="343" r:id="rId34"/>
    <p:sldId id="344" r:id="rId35"/>
    <p:sldId id="345" r:id="rId36"/>
    <p:sldId id="346" r:id="rId37"/>
    <p:sldId id="347" r:id="rId38"/>
    <p:sldId id="348" r:id="rId39"/>
    <p:sldId id="349" r:id="rId40"/>
    <p:sldId id="350" r:id="rId41"/>
    <p:sldId id="351" r:id="rId42"/>
    <p:sldId id="352" r:id="rId43"/>
    <p:sldId id="353" r:id="rId44"/>
    <p:sldId id="354" r:id="rId45"/>
    <p:sldId id="355" r:id="rId46"/>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78CAD-343E-4525-BCD5-FEB041CAF7A6}" v="16" dt="2023-10-25T06:41:49.527"/>
    <p1510:client id="{FAA9B876-EAD0-4978-8E79-AE0BAE07670D}" v="15" dt="2023-10-25T06:01:11.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587" autoAdjust="0"/>
    <p:restoredTop sz="96192" autoAdjust="0"/>
  </p:normalViewPr>
  <p:slideViewPr>
    <p:cSldViewPr>
      <p:cViewPr varScale="1">
        <p:scale>
          <a:sx n="105" d="100"/>
          <a:sy n="105" d="100"/>
        </p:scale>
        <p:origin x="126" y="60"/>
      </p:cViewPr>
      <p:guideLst>
        <p:guide orient="horz" pos="2160"/>
        <p:guide pos="2880"/>
      </p:guideLst>
    </p:cSldViewPr>
  </p:slideViewPr>
  <p:outlineViewPr>
    <p:cViewPr>
      <p:scale>
        <a:sx n="33" d="100"/>
        <a:sy n="33" d="100"/>
      </p:scale>
      <p:origin x="0" y="30204"/>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54" d="100"/>
          <a:sy n="154" d="100"/>
        </p:scale>
        <p:origin x="-558" y="-181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AA9B876-EAD0-4978-8E79-AE0BAE07670D}"/>
    <pc:docChg chg="custSel delSld modSld">
      <pc:chgData name="Munyaradzi Nicholas Murira" userId="6ab3fae5-94bd-47ef-9f25-6c1f645127cf" providerId="ADAL" clId="{FAA9B876-EAD0-4978-8E79-AE0BAE07670D}" dt="2023-10-25T06:22:20.275" v="33" actId="729"/>
      <pc:docMkLst>
        <pc:docMk/>
      </pc:docMkLst>
      <pc:sldChg chg="modNotes">
        <pc:chgData name="Munyaradzi Nicholas Murira" userId="6ab3fae5-94bd-47ef-9f25-6c1f645127cf" providerId="ADAL" clId="{FAA9B876-EAD0-4978-8E79-AE0BAE07670D}" dt="2023-10-25T05:12:45.461" v="4" actId="27636"/>
        <pc:sldMkLst>
          <pc:docMk/>
          <pc:sldMk cId="2730156006" sldId="314"/>
        </pc:sldMkLst>
      </pc:sldChg>
      <pc:sldChg chg="modSp modAnim">
        <pc:chgData name="Munyaradzi Nicholas Murira" userId="6ab3fae5-94bd-47ef-9f25-6c1f645127cf" providerId="ADAL" clId="{FAA9B876-EAD0-4978-8E79-AE0BAE07670D}" dt="2023-10-25T05:53:54.418" v="28" actId="6549"/>
        <pc:sldMkLst>
          <pc:docMk/>
          <pc:sldMk cId="765626673" sldId="315"/>
        </pc:sldMkLst>
        <pc:spChg chg="mod">
          <ac:chgData name="Munyaradzi Nicholas Murira" userId="6ab3fae5-94bd-47ef-9f25-6c1f645127cf" providerId="ADAL" clId="{FAA9B876-EAD0-4978-8E79-AE0BAE07670D}" dt="2023-10-25T05:53:54.418" v="28" actId="6549"/>
          <ac:spMkLst>
            <pc:docMk/>
            <pc:sldMk cId="765626673" sldId="315"/>
            <ac:spMk id="3" creationId="{00000000-0000-0000-0000-000000000000}"/>
          </ac:spMkLst>
        </pc:spChg>
      </pc:sldChg>
      <pc:sldChg chg="modSp mod">
        <pc:chgData name="Munyaradzi Nicholas Murira" userId="6ab3fae5-94bd-47ef-9f25-6c1f645127cf" providerId="ADAL" clId="{FAA9B876-EAD0-4978-8E79-AE0BAE07670D}" dt="2023-10-25T04:53:20.126" v="1" actId="14100"/>
        <pc:sldMkLst>
          <pc:docMk/>
          <pc:sldMk cId="2804531814" sldId="316"/>
        </pc:sldMkLst>
        <pc:spChg chg="mod">
          <ac:chgData name="Munyaradzi Nicholas Murira" userId="6ab3fae5-94bd-47ef-9f25-6c1f645127cf" providerId="ADAL" clId="{FAA9B876-EAD0-4978-8E79-AE0BAE07670D}" dt="2023-10-25T04:53:20.126" v="1" actId="14100"/>
          <ac:spMkLst>
            <pc:docMk/>
            <pc:sldMk cId="2804531814" sldId="316"/>
            <ac:spMk id="3" creationId="{00000000-0000-0000-0000-000000000000}"/>
          </ac:spMkLst>
        </pc:spChg>
      </pc:sldChg>
      <pc:sldChg chg="modNotes">
        <pc:chgData name="Munyaradzi Nicholas Murira" userId="6ab3fae5-94bd-47ef-9f25-6c1f645127cf" providerId="ADAL" clId="{FAA9B876-EAD0-4978-8E79-AE0BAE07670D}" dt="2023-10-25T05:12:45.579" v="5" actId="27636"/>
        <pc:sldMkLst>
          <pc:docMk/>
          <pc:sldMk cId="2508583963" sldId="317"/>
        </pc:sldMkLst>
      </pc:sldChg>
      <pc:sldChg chg="mod modShow">
        <pc:chgData name="Munyaradzi Nicholas Murira" userId="6ab3fae5-94bd-47ef-9f25-6c1f645127cf" providerId="ADAL" clId="{FAA9B876-EAD0-4978-8E79-AE0BAE07670D}" dt="2023-10-25T04:55:53.532" v="2" actId="729"/>
        <pc:sldMkLst>
          <pc:docMk/>
          <pc:sldMk cId="2676538925" sldId="318"/>
        </pc:sldMkLst>
      </pc:sldChg>
      <pc:sldChg chg="modSp modAnim modNotes">
        <pc:chgData name="Munyaradzi Nicholas Murira" userId="6ab3fae5-94bd-47ef-9f25-6c1f645127cf" providerId="ADAL" clId="{FAA9B876-EAD0-4978-8E79-AE0BAE07670D}" dt="2023-10-25T05:15:39.965" v="25" actId="255"/>
        <pc:sldMkLst>
          <pc:docMk/>
          <pc:sldMk cId="2694602928" sldId="330"/>
        </pc:sldMkLst>
        <pc:spChg chg="mod">
          <ac:chgData name="Munyaradzi Nicholas Murira" userId="6ab3fae5-94bd-47ef-9f25-6c1f645127cf" providerId="ADAL" clId="{FAA9B876-EAD0-4978-8E79-AE0BAE07670D}" dt="2023-10-25T05:15:39.965" v="25" actId="255"/>
          <ac:spMkLst>
            <pc:docMk/>
            <pc:sldMk cId="2694602928" sldId="330"/>
            <ac:spMk id="3" creationId="{00000000-0000-0000-0000-000000000000}"/>
          </ac:spMkLst>
        </pc:spChg>
      </pc:sldChg>
      <pc:sldChg chg="modSp modAnim">
        <pc:chgData name="Munyaradzi Nicholas Murira" userId="6ab3fae5-94bd-47ef-9f25-6c1f645127cf" providerId="ADAL" clId="{FAA9B876-EAD0-4978-8E79-AE0BAE07670D}" dt="2023-10-25T06:01:11.822" v="29" actId="6549"/>
        <pc:sldMkLst>
          <pc:docMk/>
          <pc:sldMk cId="3578734893" sldId="338"/>
        </pc:sldMkLst>
        <pc:spChg chg="mod">
          <ac:chgData name="Munyaradzi Nicholas Murira" userId="6ab3fae5-94bd-47ef-9f25-6c1f645127cf" providerId="ADAL" clId="{FAA9B876-EAD0-4978-8E79-AE0BAE07670D}" dt="2023-10-25T06:01:11.822" v="29" actId="6549"/>
          <ac:spMkLst>
            <pc:docMk/>
            <pc:sldMk cId="3578734893" sldId="338"/>
            <ac:spMk id="3" creationId="{00000000-0000-0000-0000-000000000000}"/>
          </ac:spMkLst>
        </pc:spChg>
      </pc:sldChg>
      <pc:sldChg chg="modNotes">
        <pc:chgData name="Munyaradzi Nicholas Murira" userId="6ab3fae5-94bd-47ef-9f25-6c1f645127cf" providerId="ADAL" clId="{FAA9B876-EAD0-4978-8E79-AE0BAE07670D}" dt="2023-10-25T05:12:45.795" v="7" actId="27636"/>
        <pc:sldMkLst>
          <pc:docMk/>
          <pc:sldMk cId="4041552353" sldId="345"/>
        </pc:sldMkLst>
      </pc:sldChg>
      <pc:sldChg chg="modNotes">
        <pc:chgData name="Munyaradzi Nicholas Murira" userId="6ab3fae5-94bd-47ef-9f25-6c1f645127cf" providerId="ADAL" clId="{FAA9B876-EAD0-4978-8E79-AE0BAE07670D}" dt="2023-10-25T05:12:45.809" v="8" actId="27636"/>
        <pc:sldMkLst>
          <pc:docMk/>
          <pc:sldMk cId="3166091347" sldId="346"/>
        </pc:sldMkLst>
      </pc:sldChg>
      <pc:sldChg chg="modNotes">
        <pc:chgData name="Munyaradzi Nicholas Murira" userId="6ab3fae5-94bd-47ef-9f25-6c1f645127cf" providerId="ADAL" clId="{FAA9B876-EAD0-4978-8E79-AE0BAE07670D}" dt="2023-10-25T05:12:45.819" v="9" actId="27636"/>
        <pc:sldMkLst>
          <pc:docMk/>
          <pc:sldMk cId="1659199046" sldId="347"/>
        </pc:sldMkLst>
      </pc:sldChg>
      <pc:sldChg chg="mod modShow modNotes">
        <pc:chgData name="Munyaradzi Nicholas Murira" userId="6ab3fae5-94bd-47ef-9f25-6c1f645127cf" providerId="ADAL" clId="{FAA9B876-EAD0-4978-8E79-AE0BAE07670D}" dt="2023-10-25T06:18:44.544" v="30" actId="729"/>
        <pc:sldMkLst>
          <pc:docMk/>
          <pc:sldMk cId="813975181" sldId="348"/>
        </pc:sldMkLst>
      </pc:sldChg>
      <pc:sldChg chg="mod modShow modNotes">
        <pc:chgData name="Munyaradzi Nicholas Murira" userId="6ab3fae5-94bd-47ef-9f25-6c1f645127cf" providerId="ADAL" clId="{FAA9B876-EAD0-4978-8E79-AE0BAE07670D}" dt="2023-10-25T06:22:20.275" v="33" actId="729"/>
        <pc:sldMkLst>
          <pc:docMk/>
          <pc:sldMk cId="2367926204" sldId="349"/>
        </pc:sldMkLst>
      </pc:sldChg>
      <pc:sldChg chg="mod modShow modNotes">
        <pc:chgData name="Munyaradzi Nicholas Murira" userId="6ab3fae5-94bd-47ef-9f25-6c1f645127cf" providerId="ADAL" clId="{FAA9B876-EAD0-4978-8E79-AE0BAE07670D}" dt="2023-10-25T06:22:06.774" v="32" actId="729"/>
        <pc:sldMkLst>
          <pc:docMk/>
          <pc:sldMk cId="2224794456" sldId="350"/>
        </pc:sldMkLst>
      </pc:sldChg>
      <pc:sldChg chg="mod modShow modNotes">
        <pc:chgData name="Munyaradzi Nicholas Murira" userId="6ab3fae5-94bd-47ef-9f25-6c1f645127cf" providerId="ADAL" clId="{FAA9B876-EAD0-4978-8E79-AE0BAE07670D}" dt="2023-10-25T06:21:33.814" v="31" actId="729"/>
        <pc:sldMkLst>
          <pc:docMk/>
          <pc:sldMk cId="883515961" sldId="352"/>
        </pc:sldMkLst>
      </pc:sldChg>
      <pc:sldChg chg="mod modShow">
        <pc:chgData name="Munyaradzi Nicholas Murira" userId="6ab3fae5-94bd-47ef-9f25-6c1f645127cf" providerId="ADAL" clId="{FAA9B876-EAD0-4978-8E79-AE0BAE07670D}" dt="2023-10-25T05:34:25.720" v="27" actId="729"/>
        <pc:sldMkLst>
          <pc:docMk/>
          <pc:sldMk cId="3405729700" sldId="355"/>
        </pc:sldMkLst>
      </pc:sldChg>
      <pc:sldChg chg="modSp mod">
        <pc:chgData name="Munyaradzi Nicholas Murira" userId="6ab3fae5-94bd-47ef-9f25-6c1f645127cf" providerId="ADAL" clId="{FAA9B876-EAD0-4978-8E79-AE0BAE07670D}" dt="2023-10-25T04:39:06.638" v="0" actId="6549"/>
        <pc:sldMkLst>
          <pc:docMk/>
          <pc:sldMk cId="1272979322" sldId="356"/>
        </pc:sldMkLst>
        <pc:spChg chg="mod">
          <ac:chgData name="Munyaradzi Nicholas Murira" userId="6ab3fae5-94bd-47ef-9f25-6c1f645127cf" providerId="ADAL" clId="{FAA9B876-EAD0-4978-8E79-AE0BAE07670D}" dt="2023-10-25T04:39:06.638" v="0" actId="6549"/>
          <ac:spMkLst>
            <pc:docMk/>
            <pc:sldMk cId="1272979322" sldId="356"/>
            <ac:spMk id="2" creationId="{00000000-0000-0000-0000-000000000000}"/>
          </ac:spMkLst>
        </pc:spChg>
      </pc:sldChg>
      <pc:sldChg chg="del">
        <pc:chgData name="Munyaradzi Nicholas Murira" userId="6ab3fae5-94bd-47ef-9f25-6c1f645127cf" providerId="ADAL" clId="{FAA9B876-EAD0-4978-8E79-AE0BAE07670D}" dt="2023-10-25T05:34:06.243" v="26" actId="47"/>
        <pc:sldMkLst>
          <pc:docMk/>
          <pc:sldMk cId="3592309956" sldId="357"/>
        </pc:sldMkLst>
      </pc:sldChg>
    </pc:docChg>
  </pc:docChgLst>
  <pc:docChgLst>
    <pc:chgData name="Munyaradzi Nicholas Murira" userId="6ab3fae5-94bd-47ef-9f25-6c1f645127cf" providerId="ADAL" clId="{79E78CAD-343E-4525-BCD5-FEB041CAF7A6}"/>
    <pc:docChg chg="custSel modSld">
      <pc:chgData name="Munyaradzi Nicholas Murira" userId="6ab3fae5-94bd-47ef-9f25-6c1f645127cf" providerId="ADAL" clId="{79E78CAD-343E-4525-BCD5-FEB041CAF7A6}" dt="2023-10-25T09:04:29.371" v="21" actId="729"/>
      <pc:docMkLst>
        <pc:docMk/>
      </pc:docMkLst>
      <pc:sldChg chg="modSp modAnim">
        <pc:chgData name="Munyaradzi Nicholas Murira" userId="6ab3fae5-94bd-47ef-9f25-6c1f645127cf" providerId="ADAL" clId="{79E78CAD-343E-4525-BCD5-FEB041CAF7A6}" dt="2023-10-25T06:41:49.526" v="19" actId="20577"/>
        <pc:sldMkLst>
          <pc:docMk/>
          <pc:sldMk cId="765626673" sldId="315"/>
        </pc:sldMkLst>
        <pc:spChg chg="mod">
          <ac:chgData name="Munyaradzi Nicholas Murira" userId="6ab3fae5-94bd-47ef-9f25-6c1f645127cf" providerId="ADAL" clId="{79E78CAD-343E-4525-BCD5-FEB041CAF7A6}" dt="2023-10-25T06:41:49.526" v="19" actId="20577"/>
          <ac:spMkLst>
            <pc:docMk/>
            <pc:sldMk cId="765626673" sldId="315"/>
            <ac:spMk id="3" creationId="{00000000-0000-0000-0000-000000000000}"/>
          </ac:spMkLst>
        </pc:spChg>
      </pc:sldChg>
      <pc:sldChg chg="mod modShow">
        <pc:chgData name="Munyaradzi Nicholas Murira" userId="6ab3fae5-94bd-47ef-9f25-6c1f645127cf" providerId="ADAL" clId="{79E78CAD-343E-4525-BCD5-FEB041CAF7A6}" dt="2023-10-25T09:04:29.371" v="21" actId="729"/>
        <pc:sldMkLst>
          <pc:docMk/>
          <pc:sldMk cId="23024097" sldId="354"/>
        </pc:sldMkLst>
      </pc:sldChg>
      <pc:sldChg chg="delSp modSp mod">
        <pc:chgData name="Munyaradzi Nicholas Murira" userId="6ab3fae5-94bd-47ef-9f25-6c1f645127cf" providerId="ADAL" clId="{79E78CAD-343E-4525-BCD5-FEB041CAF7A6}" dt="2023-10-25T08:54:49.187" v="20" actId="478"/>
        <pc:sldMkLst>
          <pc:docMk/>
          <pc:sldMk cId="1272979322" sldId="356"/>
        </pc:sldMkLst>
        <pc:spChg chg="del">
          <ac:chgData name="Munyaradzi Nicholas Murira" userId="6ab3fae5-94bd-47ef-9f25-6c1f645127cf" providerId="ADAL" clId="{79E78CAD-343E-4525-BCD5-FEB041CAF7A6}" dt="2023-10-25T08:54:49.187" v="20" actId="478"/>
          <ac:spMkLst>
            <pc:docMk/>
            <pc:sldMk cId="1272979322" sldId="356"/>
            <ac:spMk id="2" creationId="{00000000-0000-0000-0000-000000000000}"/>
          </ac:spMkLst>
        </pc:spChg>
        <pc:spChg chg="mod">
          <ac:chgData name="Munyaradzi Nicholas Murira" userId="6ab3fae5-94bd-47ef-9f25-6c1f645127cf" providerId="ADAL" clId="{79E78CAD-343E-4525-BCD5-FEB041CAF7A6}" dt="2023-10-25T06:28:21.100" v="3" actId="20577"/>
          <ac:spMkLst>
            <pc:docMk/>
            <pc:sldMk cId="1272979322" sldId="356"/>
            <ac:spMk id="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10/25/2023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10/25/2023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Learning Objectives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Upon completion of this material, you should be able to:</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Discuss the relationship between information security and physical security</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Describe key physical security considerations, including fire control and surveillance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Identify critical physical environment considerations for computing facilities, including uninterruptible power supplies</a:t>
            </a:r>
          </a:p>
          <a:p>
            <a:pPr eaLnBrk="1" hangingPunct="1">
              <a:defRPr/>
            </a:pPr>
            <a:endParaRPr lang="en-US" altLang="en-US" sz="1200" b="1" dirty="0">
              <a:latin typeface="Arial" pitchFamily="34" charset="0"/>
              <a:cs typeface="Arial" pitchFamily="34" charset="0"/>
            </a:endParaRP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a:t>
            </a:fld>
            <a:endParaRPr lang="en-US" dirty="0"/>
          </a:p>
        </p:txBody>
      </p:sp>
    </p:spTree>
    <p:extLst>
      <p:ext uri="{BB962C8B-B14F-4D97-AF65-F5344CB8AC3E}">
        <p14:creationId xmlns:p14="http://schemas.microsoft.com/office/powerpoint/2010/main" val="44956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You have already learned about many of the mechanisms used to protect data, including firewalls, intrusion detection systems, and monitoring software.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Physical security policies guide users in the appropriate use of computing resources and information assets, as well as in protecting their own safety in day-to-day operations.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Introduction</a:t>
            </a:r>
          </a:p>
          <a:p>
            <a:pPr marL="362480" indent="-362480">
              <a:spcBef>
                <a:spcPct val="20000"/>
              </a:spcBef>
              <a:buFontTx/>
              <a:buChar char="•"/>
              <a:defRPr/>
            </a:pPr>
            <a:r>
              <a:rPr lang="en-US" altLang="en-US" sz="1200" kern="0" dirty="0">
                <a:solidFill>
                  <a:srgbClr val="222222"/>
                </a:solidFill>
                <a:latin typeface="Arial"/>
              </a:rPr>
              <a:t>Physical security involves protection of physical items, objects, or areas from unauthorized access and misuse</a:t>
            </a:r>
          </a:p>
          <a:p>
            <a:pPr marL="362480" indent="-362480">
              <a:spcBef>
                <a:spcPct val="20000"/>
              </a:spcBef>
              <a:buFontTx/>
              <a:buChar char="•"/>
              <a:defRPr/>
            </a:pPr>
            <a:r>
              <a:rPr lang="en-US" altLang="en-US" sz="1200" kern="0" dirty="0">
                <a:solidFill>
                  <a:srgbClr val="222222"/>
                </a:solidFill>
                <a:latin typeface="Arial"/>
              </a:rPr>
              <a:t>Most technology-based controls can be circumvented if an attacker gains physical access </a:t>
            </a:r>
          </a:p>
          <a:p>
            <a:pPr marL="362480" indent="-362480">
              <a:spcBef>
                <a:spcPct val="20000"/>
              </a:spcBef>
              <a:buFontTx/>
              <a:buChar char="•"/>
              <a:defRPr/>
            </a:pPr>
            <a:r>
              <a:rPr lang="en-US" altLang="en-US" sz="1200" kern="0" dirty="0">
                <a:solidFill>
                  <a:srgbClr val="222222"/>
                </a:solidFill>
                <a:latin typeface="Arial"/>
              </a:rPr>
              <a:t>Physical security is as important as logical security</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a:t>
            </a:fld>
            <a:endParaRPr lang="en-US" dirty="0"/>
          </a:p>
        </p:txBody>
      </p:sp>
    </p:spTree>
    <p:extLst>
      <p:ext uri="{BB962C8B-B14F-4D97-AF65-F5344CB8AC3E}">
        <p14:creationId xmlns:p14="http://schemas.microsoft.com/office/powerpoint/2010/main" val="154579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err="1">
                <a:solidFill>
                  <a:schemeClr val="tx1"/>
                </a:solidFill>
                <a:latin typeface="+mn-lt"/>
                <a:ea typeface="+mn-ea"/>
                <a:cs typeface="+mn-cs"/>
              </a:rPr>
              <a:t>Qualityof</a:t>
            </a:r>
            <a:r>
              <a:rPr lang="en-GB" sz="1200" b="0" i="0" u="none" strike="noStrike" kern="1200" baseline="0" dirty="0">
                <a:solidFill>
                  <a:schemeClr val="tx1"/>
                </a:solidFill>
                <a:latin typeface="+mn-lt"/>
                <a:ea typeface="+mn-ea"/>
                <a:cs typeface="+mn-cs"/>
              </a:rPr>
              <a:t>-service deviations from service providers, especially power and water utilities, also represent physical security threats, as do various environmental anomalies.</a:t>
            </a:r>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r>
              <a:rPr lang="en-US" altLang="en-US" b="1" dirty="0">
                <a:latin typeface="Arial" pitchFamily="34" charset="0"/>
                <a:cs typeface="Arial" pitchFamily="34" charset="0"/>
              </a:rPr>
              <a:t>Seven Major Sources of Physical Loss</a:t>
            </a:r>
          </a:p>
          <a:p>
            <a:pPr eaLnBrk="1" hangingPunct="1"/>
            <a:r>
              <a:rPr lang="en-US" altLang="en-US" dirty="0">
                <a:latin typeface="Arial" pitchFamily="34" charset="0"/>
                <a:cs typeface="Arial" pitchFamily="34" charset="0"/>
              </a:rPr>
              <a:t>From </a:t>
            </a:r>
            <a:r>
              <a:rPr lang="en-US" altLang="en-US" dirty="0" err="1">
                <a:latin typeface="Arial" pitchFamily="34" charset="0"/>
                <a:cs typeface="Arial" pitchFamily="34" charset="0"/>
              </a:rPr>
              <a:t>Donn</a:t>
            </a:r>
            <a:r>
              <a:rPr lang="en-US" altLang="en-US" dirty="0">
                <a:latin typeface="Arial" pitchFamily="34" charset="0"/>
                <a:cs typeface="Arial" pitchFamily="34" charset="0"/>
              </a:rPr>
              <a:t> B. Parker </a:t>
            </a:r>
          </a:p>
          <a:p>
            <a:pPr eaLnBrk="1" hangingPunct="1">
              <a:buFontTx/>
              <a:buChar char="•"/>
            </a:pPr>
            <a:r>
              <a:rPr lang="en-US" altLang="en-US" dirty="0">
                <a:latin typeface="Arial" pitchFamily="34" charset="0"/>
                <a:cs typeface="Arial" pitchFamily="34" charset="0"/>
              </a:rPr>
              <a:t> Extreme temperature: heat, cold</a:t>
            </a:r>
          </a:p>
          <a:p>
            <a:pPr eaLnBrk="1" hangingPunct="1">
              <a:buFontTx/>
              <a:buChar char="•"/>
            </a:pPr>
            <a:r>
              <a:rPr lang="en-US" altLang="en-US" dirty="0">
                <a:latin typeface="Arial" pitchFamily="34" charset="0"/>
                <a:cs typeface="Arial" pitchFamily="34" charset="0"/>
              </a:rPr>
              <a:t> Gases: war gases, commercial vapors, humid or dry air, suspended particles</a:t>
            </a:r>
          </a:p>
          <a:p>
            <a:pPr eaLnBrk="1" hangingPunct="1">
              <a:buFontTx/>
              <a:buChar char="•"/>
            </a:pPr>
            <a:r>
              <a:rPr lang="en-US" altLang="en-US" dirty="0">
                <a:latin typeface="Arial" pitchFamily="34" charset="0"/>
                <a:cs typeface="Arial" pitchFamily="34" charset="0"/>
              </a:rPr>
              <a:t> Liquids: water, chemicals</a:t>
            </a:r>
          </a:p>
          <a:p>
            <a:pPr eaLnBrk="1" hangingPunct="1">
              <a:buFontTx/>
              <a:buChar char="•"/>
            </a:pPr>
            <a:r>
              <a:rPr lang="en-US" altLang="en-US" dirty="0">
                <a:latin typeface="Arial" pitchFamily="34" charset="0"/>
                <a:cs typeface="Arial" pitchFamily="34" charset="0"/>
              </a:rPr>
              <a:t> Living organisms: viruses, bacteria, people, animals, insects</a:t>
            </a:r>
          </a:p>
          <a:p>
            <a:pPr eaLnBrk="1" hangingPunct="1">
              <a:buFontTx/>
              <a:buChar char="•"/>
            </a:pPr>
            <a:r>
              <a:rPr lang="en-US" altLang="en-US" dirty="0">
                <a:latin typeface="Arial" pitchFamily="34" charset="0"/>
                <a:cs typeface="Arial" pitchFamily="34" charset="0"/>
              </a:rPr>
              <a:t> Projectiles: tangible objects in motion, powered objects</a:t>
            </a:r>
          </a:p>
          <a:p>
            <a:pPr eaLnBrk="1" hangingPunct="1">
              <a:buFontTx/>
              <a:buChar char="•"/>
            </a:pPr>
            <a:r>
              <a:rPr lang="en-US" altLang="en-US" dirty="0">
                <a:latin typeface="Arial" pitchFamily="34" charset="0"/>
                <a:cs typeface="Arial" pitchFamily="34" charset="0"/>
              </a:rPr>
              <a:t> Movement: collapse, shearing, shaking, vibration, liquefaction, flows waves, separation, slide</a:t>
            </a:r>
          </a:p>
          <a:p>
            <a:pPr eaLnBrk="1" hangingPunct="1">
              <a:buFontTx/>
              <a:buChar char="•"/>
            </a:pPr>
            <a:r>
              <a:rPr lang="en-US" altLang="en-US" dirty="0">
                <a:latin typeface="Arial" pitchFamily="34" charset="0"/>
                <a:cs typeface="Arial" pitchFamily="34" charset="0"/>
              </a:rPr>
              <a:t> Energy anomalies: electrical surge or failure, magnetism, static electricity, aging circuitry; radiation: sound, light, radio, microwave, electromagnetic, atomic</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a:t>
            </a:fld>
            <a:endParaRPr lang="en-US" dirty="0"/>
          </a:p>
        </p:txBody>
      </p:sp>
    </p:spTree>
    <p:extLst>
      <p:ext uri="{BB962C8B-B14F-4D97-AF65-F5344CB8AC3E}">
        <p14:creationId xmlns:p14="http://schemas.microsoft.com/office/powerpoint/2010/main" val="2322355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Introduction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Community roles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General management: responsible for facility security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IT management and professionals: responsible for environmental and access security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Information security management and professionals: perform risk assessments and implementation reviews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a:t>
            </a:fld>
            <a:endParaRPr lang="en-US" dirty="0"/>
          </a:p>
        </p:txBody>
      </p:sp>
    </p:spTree>
    <p:extLst>
      <p:ext uri="{BB962C8B-B14F-4D97-AF65-F5344CB8AC3E}">
        <p14:creationId xmlns:p14="http://schemas.microsoft.com/office/powerpoint/2010/main" val="2472493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A number of physical access controls are uniquely suited to governing the movement of people within an organization’s facilities—specifically, controlling their physical access to company resources.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While logical access to systems in the Internet age is a very important subject, the control of physical access to an organization’s assets is also of critical importance.</a:t>
            </a:r>
          </a:p>
          <a:p>
            <a:r>
              <a:rPr lang="en-GB" sz="1200" b="0" i="0" u="none" strike="noStrike" kern="1200" baseline="0" dirty="0">
                <a:solidFill>
                  <a:schemeClr val="tx1"/>
                </a:solidFill>
                <a:latin typeface="+mn-lt"/>
                <a:ea typeface="+mn-ea"/>
                <a:cs typeface="+mn-cs"/>
              </a:rPr>
              <a:t>Some of the technology used to control physical access is also used to control logical access, including biometrics, smart cards, and wireless-enabled </a:t>
            </a:r>
            <a:r>
              <a:rPr lang="en-GB" sz="1200" b="0" i="0" u="none" strike="noStrike" kern="1200" baseline="0" dirty="0" err="1">
                <a:solidFill>
                  <a:schemeClr val="tx1"/>
                </a:solidFill>
                <a:latin typeface="+mn-lt"/>
                <a:ea typeface="+mn-ea"/>
                <a:cs typeface="+mn-cs"/>
              </a:rPr>
              <a:t>keycards</a:t>
            </a:r>
            <a:r>
              <a:rPr lang="en-GB" sz="1200" b="0" i="0" u="none" strike="noStrike" kern="1200" baseline="0" dirty="0">
                <a:solidFill>
                  <a:schemeClr val="tx1"/>
                </a:solidFill>
                <a:latin typeface="+mn-lt"/>
                <a:ea typeface="+mn-ea"/>
                <a:cs typeface="+mn-cs"/>
              </a:rPr>
              <a:t>.</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 Access Controls</a:t>
            </a:r>
          </a:p>
          <a:p>
            <a:pPr marL="362480" indent="-362480">
              <a:spcBef>
                <a:spcPct val="20000"/>
              </a:spcBef>
              <a:buFontTx/>
              <a:buChar char="•"/>
              <a:defRPr/>
            </a:pPr>
            <a:r>
              <a:rPr lang="en-US" altLang="en-US" sz="1200" kern="0" dirty="0">
                <a:solidFill>
                  <a:srgbClr val="222222"/>
                </a:solidFill>
                <a:latin typeface="Arial"/>
              </a:rPr>
              <a:t>Secure facility: physical location with controls implemented to minimize risk of attacks from physical threats</a:t>
            </a:r>
          </a:p>
          <a:p>
            <a:pPr marL="362480" indent="-362480">
              <a:spcBef>
                <a:spcPct val="20000"/>
              </a:spcBef>
              <a:buFontTx/>
              <a:buChar char="•"/>
              <a:defRPr/>
            </a:pPr>
            <a:r>
              <a:rPr lang="en-US" altLang="en-US" sz="1200" kern="0" dirty="0">
                <a:solidFill>
                  <a:srgbClr val="222222"/>
                </a:solidFill>
                <a:latin typeface="Arial"/>
              </a:rPr>
              <a:t>Secure facility can take advantage of natural terrain, local traffic flow, and surrounding development; can complement these with protection mechanisms (fences, gates, walls, guards, alarms)</a:t>
            </a:r>
          </a:p>
          <a:p>
            <a:pPr eaLnBrk="1" hangingPunct="1">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6</a:t>
            </a:fld>
            <a:endParaRPr lang="en-US" dirty="0"/>
          </a:p>
        </p:txBody>
      </p:sp>
    </p:spTree>
    <p:extLst>
      <p:ext uri="{BB962C8B-B14F-4D97-AF65-F5344CB8AC3E}">
        <p14:creationId xmlns:p14="http://schemas.microsoft.com/office/powerpoint/2010/main" val="110499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An organization’s communities of interest should consider several physical security controls when implementing physical security inside and outside the facility.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Walls, Fencing, and Gates </a:t>
            </a:r>
            <a:r>
              <a:rPr lang="en-GB" sz="1200" b="0" i="0" u="none" strike="noStrike" kern="1200" baseline="0" dirty="0">
                <a:solidFill>
                  <a:schemeClr val="tx1"/>
                </a:solidFill>
                <a:latin typeface="+mn-lt"/>
                <a:ea typeface="+mn-ea"/>
                <a:cs typeface="+mn-cs"/>
              </a:rPr>
              <a:t>Some of the oldest and most reliable elements of physical security are walls, fencing, and gates. While not every organization needs to implement external perimeter controls, walls and fences with suitable gates are an essential starting point when employees require access to physical locations the organization owns or controls.</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Guards Controls </a:t>
            </a:r>
            <a:r>
              <a:rPr lang="en-GB" sz="1200" b="0" i="0" u="none" strike="noStrike" kern="1200" baseline="0" dirty="0">
                <a:solidFill>
                  <a:schemeClr val="tx1"/>
                </a:solidFill>
                <a:latin typeface="+mn-lt"/>
                <a:ea typeface="+mn-ea"/>
                <a:cs typeface="+mn-cs"/>
              </a:rPr>
              <a:t>like fences and walls with gates are static, and are therefore unresponsive to actions unless they are programmed to react to specific stimuli, such as opening for someone who has the correct key. Guards, on the other hand, can evaluate each situation as it arises and make reasoned responses. Most guards have clear standard operating procedures (SOPs) that help them act decisively in unfamiliar situations.</a:t>
            </a:r>
          </a:p>
          <a:p>
            <a:r>
              <a:rPr lang="en-GB" sz="1200" b="0" i="0" u="none" strike="noStrike" kern="1200" baseline="0" dirty="0">
                <a:solidFill>
                  <a:schemeClr val="tx1"/>
                </a:solidFill>
                <a:latin typeface="+mn-lt"/>
                <a:ea typeface="+mn-ea"/>
                <a:cs typeface="+mn-cs"/>
              </a:rPr>
              <a:t>An issue with human guards, beyond the high cost, is the human tendency to boredom and distraction, making supervision and oversight of guards a management concern.</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Dogs</a:t>
            </a:r>
            <a:r>
              <a:rPr lang="en-GB" sz="1200" b="0" i="0" u="none" strike="noStrike" kern="1200" baseline="0" dirty="0">
                <a:solidFill>
                  <a:schemeClr val="tx1"/>
                </a:solidFill>
                <a:latin typeface="+mn-lt"/>
                <a:ea typeface="+mn-ea"/>
                <a:cs typeface="+mn-cs"/>
              </a:rPr>
              <a:t> For an organization that is protecting valuable resources, dogs can be an important part of physical security if they are integrated into the plan and managed properly. Guard dogs are useful because their keen sense of smell and hearing can detect intrusions that human guards cannot, and they can be placed in harm’s way when necessary to avoid risking the life of a person.</a:t>
            </a:r>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r>
              <a:rPr lang="en-GB" sz="1200" b="1" i="0" u="none" strike="noStrike" kern="1200" baseline="0" dirty="0">
                <a:solidFill>
                  <a:schemeClr val="tx1"/>
                </a:solidFill>
                <a:latin typeface="+mn-lt"/>
                <a:ea typeface="+mn-ea"/>
                <a:cs typeface="+mn-cs"/>
              </a:rPr>
              <a:t>ID Cards and Badges </a:t>
            </a:r>
            <a:r>
              <a:rPr lang="en-GB" sz="1200" b="0" i="0" u="none" strike="noStrike" kern="1200" baseline="0" dirty="0">
                <a:solidFill>
                  <a:schemeClr val="tx1"/>
                </a:solidFill>
                <a:latin typeface="+mn-lt"/>
                <a:ea typeface="+mn-ea"/>
                <a:cs typeface="+mn-cs"/>
              </a:rPr>
              <a:t>An identification (ID) card is typically carried concealed, whereas a badge is worn and visible. Both devices can serve a number of purposes. First, they serve as simple forms of biometrics in that they use the cardholder’s picture to authenticate access to the facility. Some organizations choose names or badges that display the wearer’s name and/or organization unit data; others show nothing except the wearer’s photograph.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Locks and Keys </a:t>
            </a:r>
            <a:r>
              <a:rPr lang="en-GB" sz="1200" b="0" i="0" u="none" strike="noStrike" kern="1200" baseline="0" dirty="0">
                <a:solidFill>
                  <a:schemeClr val="tx1"/>
                </a:solidFill>
                <a:latin typeface="+mn-lt"/>
                <a:ea typeface="+mn-ea"/>
                <a:cs typeface="+mn-cs"/>
              </a:rPr>
              <a:t>There are two types of lock mechanisms: mechanical and electromechanical. The mechanical lock may rely on a key—a carefully shaped piece of metal rotated to turn tumblers that release secured loops of steel, </a:t>
            </a:r>
            <a:r>
              <a:rPr lang="en-GB" sz="1200" b="0" i="0" u="none" strike="noStrike" kern="1200" baseline="0" dirty="0" err="1">
                <a:solidFill>
                  <a:schemeClr val="tx1"/>
                </a:solidFill>
                <a:latin typeface="+mn-lt"/>
                <a:ea typeface="+mn-ea"/>
                <a:cs typeface="+mn-cs"/>
              </a:rPr>
              <a:t>aluminum</a:t>
            </a:r>
            <a:r>
              <a:rPr lang="en-GB" sz="1200" b="0" i="0" u="none" strike="noStrike" kern="1200" baseline="0" dirty="0">
                <a:solidFill>
                  <a:schemeClr val="tx1"/>
                </a:solidFill>
                <a:latin typeface="+mn-lt"/>
                <a:ea typeface="+mn-ea"/>
                <a:cs typeface="+mn-cs"/>
              </a:rPr>
              <a:t>, or brass. Alternatively, a mechanical lock may have a dial that rotates slotted discs until the slots on each of the multiple discs are aligned and then retracts a securing bolt, as in combination and safe locks.</a:t>
            </a:r>
          </a:p>
          <a:p>
            <a:r>
              <a:rPr lang="en-GB" sz="1200" b="0" i="0" u="none" strike="noStrike" kern="1200" baseline="0" dirty="0">
                <a:solidFill>
                  <a:schemeClr val="tx1"/>
                </a:solidFill>
                <a:latin typeface="+mn-lt"/>
                <a:ea typeface="+mn-ea"/>
                <a:cs typeface="+mn-cs"/>
              </a:rPr>
              <a:t>Although mechanical locks are conceptually simple, some of the technologies they use are quite complex.</a:t>
            </a:r>
          </a:p>
          <a:p>
            <a:r>
              <a:rPr lang="en-GB" sz="1200" b="0" i="0" u="none" strike="noStrike" kern="1200" baseline="0" dirty="0">
                <a:solidFill>
                  <a:schemeClr val="tx1"/>
                </a:solidFill>
                <a:latin typeface="+mn-lt"/>
                <a:ea typeface="+mn-ea"/>
                <a:cs typeface="+mn-cs"/>
              </a:rPr>
              <a:t>Electromechanical locks can accept a variety of inputs as keys, including magnetic strips on ID cards, radio signals from badges, personal identification numbers (PINs) typed into a keypad, or some combination of these to activate an electrically powered locking mechanism.</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Mantraps</a:t>
            </a:r>
            <a:r>
              <a:rPr lang="en-GB" sz="1200" b="0" i="0" u="none" strike="noStrike" kern="1200" baseline="0" dirty="0">
                <a:solidFill>
                  <a:schemeClr val="tx1"/>
                </a:solidFill>
                <a:latin typeface="+mn-lt"/>
                <a:ea typeface="+mn-ea"/>
                <a:cs typeface="+mn-cs"/>
              </a:rPr>
              <a:t> A common enhancement for locks in very high-security areas is the mantrap.  To gain access to a facility, area, or room, a person enters the mantrap, requests access via</a:t>
            </a:r>
          </a:p>
          <a:p>
            <a:r>
              <a:rPr lang="en-GB" sz="1200" b="0" i="0" u="none" strike="noStrike" kern="1200" baseline="0" dirty="0">
                <a:solidFill>
                  <a:schemeClr val="tx1"/>
                </a:solidFill>
                <a:latin typeface="+mn-lt"/>
                <a:ea typeface="+mn-ea"/>
                <a:cs typeface="+mn-cs"/>
              </a:rPr>
              <a:t>some form of electronic or biometric lock and key, and then exits the mantrap into the facility if confirmed.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Electronic Monitoring </a:t>
            </a:r>
            <a:r>
              <a:rPr lang="en-GB" sz="1200" b="1" i="0" u="none" strike="noStrike" kern="1200" baseline="0" dirty="0" err="1">
                <a:solidFill>
                  <a:schemeClr val="tx1"/>
                </a:solidFill>
                <a:latin typeface="+mn-lt"/>
                <a:ea typeface="+mn-ea"/>
                <a:cs typeface="+mn-cs"/>
              </a:rPr>
              <a:t>Monitoring</a:t>
            </a:r>
            <a:r>
              <a:rPr lang="en-GB" sz="1200" b="1" i="0" u="none" strike="noStrike" kern="1200" baseline="0" dirty="0">
                <a:solidFill>
                  <a:schemeClr val="tx1"/>
                </a:solidFill>
                <a:latin typeface="+mn-lt"/>
                <a:ea typeface="+mn-ea"/>
                <a:cs typeface="+mn-cs"/>
              </a:rPr>
              <a:t> equipment </a:t>
            </a:r>
            <a:r>
              <a:rPr lang="en-GB" sz="1200" b="0" i="0" u="none" strike="noStrike" kern="1200" baseline="0" dirty="0">
                <a:solidFill>
                  <a:schemeClr val="tx1"/>
                </a:solidFill>
                <a:latin typeface="+mn-lt"/>
                <a:ea typeface="+mn-ea"/>
                <a:cs typeface="+mn-cs"/>
              </a:rPr>
              <a:t>can record events that guards and dogs might miss, and is useful in areas where other types of physical controls are not practical.  Although you may not know it, many of you are already subject to video monitoring cameras, which are concealed in the silver globes attached to the ceilings of many retail stores. Attached to these cameras are video cassette recorders (VCRs) and related machinery that capture the video feed. </a:t>
            </a:r>
          </a:p>
          <a:p>
            <a:r>
              <a:rPr lang="en-GB" sz="1200" b="0" i="0" u="none" strike="noStrike" kern="1200" baseline="0" dirty="0">
                <a:solidFill>
                  <a:schemeClr val="tx1"/>
                </a:solidFill>
                <a:latin typeface="+mn-lt"/>
                <a:ea typeface="+mn-ea"/>
                <a:cs typeface="+mn-cs"/>
              </a:rPr>
              <a:t>Electronic monitoring includes closed-circuit television (CCT) systems. Some CCT systems collect constant video feeds, while others rotate input from a number of cameras, sampling each area in turn.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Alarms and Alarm Systems </a:t>
            </a:r>
            <a:r>
              <a:rPr lang="en-GB" sz="1200" b="0" i="0" u="none" strike="noStrike" kern="1200" baseline="0" dirty="0">
                <a:solidFill>
                  <a:schemeClr val="tx1"/>
                </a:solidFill>
                <a:latin typeface="+mn-lt"/>
                <a:ea typeface="+mn-ea"/>
                <a:cs typeface="+mn-cs"/>
              </a:rPr>
              <a:t>Closely related to monitoring systems are the alarms that notify people or systems when a predetermined event or activity occurs. Alarms, which are similar to the IDPSs you learned about in Chapter 7, can detect a physical intrusion or other untoward event. </a:t>
            </a:r>
          </a:p>
          <a:p>
            <a:r>
              <a:rPr lang="en-GB" sz="1200" b="0" i="0" u="none" strike="noStrike" kern="1200" baseline="0" dirty="0">
                <a:solidFill>
                  <a:schemeClr val="tx1"/>
                </a:solidFill>
                <a:latin typeface="+mn-lt"/>
                <a:ea typeface="+mn-ea"/>
                <a:cs typeface="+mn-cs"/>
              </a:rPr>
              <a:t>This could be a fire, a break-in, an environmental disturbance such as flooding, or an interruption in services, such as a loss of power. One example of an alarm system is the burglar alarm commonly found in residential and commercial environments.</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Computer Rooms and Wiring Closets </a:t>
            </a:r>
            <a:r>
              <a:rPr lang="en-GB" sz="1200" b="0" i="0" u="none" strike="noStrike" kern="1200" baseline="0" dirty="0">
                <a:solidFill>
                  <a:schemeClr val="tx1"/>
                </a:solidFill>
                <a:latin typeface="+mn-lt"/>
                <a:ea typeface="+mn-ea"/>
                <a:cs typeface="+mn-cs"/>
              </a:rPr>
              <a:t>Computer rooms and wiring and communications closets require special attention to ensure the confidentiality, integrity, and availability of information.</a:t>
            </a:r>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Logical access controls are easily defeated if an attacker gains physical access to the computing equipment. </a:t>
            </a:r>
          </a:p>
          <a:p>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Interior Walls and Doors </a:t>
            </a:r>
            <a:r>
              <a:rPr lang="en-GB" sz="1200" b="0" i="0" u="none" strike="noStrike" kern="1200" baseline="0" dirty="0">
                <a:solidFill>
                  <a:schemeClr val="tx1"/>
                </a:solidFill>
                <a:latin typeface="+mn-lt"/>
                <a:ea typeface="+mn-ea"/>
                <a:cs typeface="+mn-cs"/>
              </a:rPr>
              <a:t>The security of information assets can sometimes be compromised by improper construction of a facility’s walls and doors. The walls in a facility typically consist of two types: standard interior and firewall. Building codes require that each floor have a number of firewalls—walls that limit the spread of damage should a fire break out in an office. While the network firewalls discussed in an earlier chapter isolate</a:t>
            </a:r>
          </a:p>
          <a:p>
            <a:r>
              <a:rPr lang="en-GB" sz="1200" b="0" i="0" u="none" strike="noStrike" kern="1200" baseline="0" dirty="0">
                <a:solidFill>
                  <a:schemeClr val="tx1"/>
                </a:solidFill>
                <a:latin typeface="+mn-lt"/>
                <a:ea typeface="+mn-ea"/>
                <a:cs typeface="+mn-cs"/>
              </a:rPr>
              <a:t>the logical subnetworks of the organization, physical firewalls isolate the physical spaces of the organization’s offices. Between the firewalls, standard interior walls compartmentalize the individual offices. Unlike firewalls, these interior walls reach only partially to the next floor, which leaves a space between the ceiling and the floor of the next level. This space is called a plenum, and is usually one to three feet wide to allow for ventilation systems that can inexpensively collect returned air from the offices on the floor.</a:t>
            </a:r>
            <a:endParaRPr lang="en-GB" altLang="en-US" sz="1200" b="0" i="0" u="none" strike="noStrike" kern="1200" baseline="0" dirty="0">
              <a:solidFill>
                <a:schemeClr val="tx1"/>
              </a:solidFill>
              <a:latin typeface="+mn-lt"/>
              <a:ea typeface="+mn-ea"/>
              <a:cs typeface="+mn-cs"/>
            </a:endParaRPr>
          </a:p>
          <a:p>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r>
              <a:rPr lang="en-US" altLang="en-US" b="1" dirty="0">
                <a:latin typeface="Arial" pitchFamily="34" charset="0"/>
                <a:cs typeface="Arial" pitchFamily="34" charset="0"/>
              </a:rPr>
              <a:t>Controls for Protecting the Secure Facility</a:t>
            </a:r>
          </a:p>
          <a:p>
            <a:pPr eaLnBrk="1" hangingPunct="1"/>
            <a:r>
              <a:rPr lang="en-US" altLang="en-US" dirty="0">
                <a:latin typeface="Arial" pitchFamily="34" charset="0"/>
                <a:cs typeface="Arial" pitchFamily="34" charset="0"/>
              </a:rPr>
              <a:t>There are a number of physical security controls and issues that the organization’s communities of interest should consider together when implementing physical security:</a:t>
            </a:r>
          </a:p>
          <a:p>
            <a:pPr eaLnBrk="1" hangingPunct="1">
              <a:buFontTx/>
              <a:buChar char="•"/>
            </a:pPr>
            <a:r>
              <a:rPr lang="en-US" altLang="en-US" dirty="0">
                <a:latin typeface="Arial" pitchFamily="34" charset="0"/>
                <a:cs typeface="Arial" pitchFamily="34" charset="0"/>
              </a:rPr>
              <a:t> Walls, fencing, and gates </a:t>
            </a:r>
          </a:p>
          <a:p>
            <a:pPr eaLnBrk="1" hangingPunct="1">
              <a:buFontTx/>
              <a:buChar char="•"/>
            </a:pPr>
            <a:r>
              <a:rPr lang="en-US" altLang="en-US" dirty="0">
                <a:latin typeface="Arial" pitchFamily="34" charset="0"/>
                <a:cs typeface="Arial" pitchFamily="34" charset="0"/>
              </a:rPr>
              <a:t> Guards to apply human reasoning </a:t>
            </a:r>
          </a:p>
          <a:p>
            <a:pPr eaLnBrk="1" hangingPunct="1">
              <a:buFontTx/>
              <a:buChar char="•"/>
            </a:pPr>
            <a:r>
              <a:rPr lang="en-US" altLang="en-US" dirty="0">
                <a:latin typeface="Arial" pitchFamily="34" charset="0"/>
                <a:cs typeface="Arial" pitchFamily="34" charset="0"/>
              </a:rPr>
              <a:t> Dogs to provide their keen sense of smell and hearing and  to be placed in harm’s way in lieu of humans</a:t>
            </a:r>
          </a:p>
          <a:p>
            <a:pPr eaLnBrk="1" hangingPunct="1">
              <a:buFontTx/>
              <a:buChar char="•"/>
            </a:pPr>
            <a:r>
              <a:rPr lang="en-US" altLang="en-US" dirty="0">
                <a:latin typeface="Arial" pitchFamily="34" charset="0"/>
                <a:cs typeface="Arial" pitchFamily="34" charset="0"/>
              </a:rPr>
              <a:t> ID cards and badges</a:t>
            </a:r>
          </a:p>
          <a:p>
            <a:pPr eaLnBrk="1" hangingPunct="1">
              <a:buFontTx/>
              <a:buChar char="•"/>
            </a:pPr>
            <a:r>
              <a:rPr lang="en-US" altLang="en-US" dirty="0">
                <a:latin typeface="Arial" pitchFamily="34" charset="0"/>
                <a:cs typeface="Arial" pitchFamily="34" charset="0"/>
              </a:rPr>
              <a:t> Locks and keys</a:t>
            </a:r>
          </a:p>
          <a:p>
            <a:pPr eaLnBrk="1" hangingPunct="1">
              <a:buFontTx/>
              <a:buChar char="•"/>
            </a:pPr>
            <a:r>
              <a:rPr lang="en-US" altLang="en-US" dirty="0">
                <a:latin typeface="Arial" pitchFamily="34" charset="0"/>
                <a:cs typeface="Arial" pitchFamily="34" charset="0"/>
              </a:rPr>
              <a:t> Mantraps</a:t>
            </a:r>
          </a:p>
          <a:p>
            <a:pPr eaLnBrk="1" hangingPunct="1">
              <a:buFontTx/>
              <a:buChar char="•"/>
            </a:pPr>
            <a:r>
              <a:rPr lang="en-US" altLang="en-US" dirty="0">
                <a:latin typeface="Arial" pitchFamily="34" charset="0"/>
                <a:cs typeface="Arial" pitchFamily="34" charset="0"/>
              </a:rPr>
              <a:t> Electronic monitoring</a:t>
            </a:r>
          </a:p>
          <a:p>
            <a:pPr eaLnBrk="1" hangingPunct="1">
              <a:buFontTx/>
              <a:buChar char="•"/>
            </a:pPr>
            <a:r>
              <a:rPr lang="en-US" altLang="en-US" dirty="0">
                <a:latin typeface="Arial" pitchFamily="34" charset="0"/>
                <a:cs typeface="Arial" pitchFamily="34" charset="0"/>
              </a:rPr>
              <a:t> Alarms and alarm systems</a:t>
            </a:r>
          </a:p>
          <a:p>
            <a:pPr eaLnBrk="1" hangingPunct="1">
              <a:buFontTx/>
              <a:buChar char="•"/>
            </a:pPr>
            <a:r>
              <a:rPr lang="en-US" altLang="en-US" dirty="0">
                <a:latin typeface="Arial" pitchFamily="34" charset="0"/>
                <a:cs typeface="Arial" pitchFamily="34" charset="0"/>
              </a:rPr>
              <a:t> Computer rooms</a:t>
            </a:r>
          </a:p>
          <a:p>
            <a:pPr eaLnBrk="1" hangingPunct="1">
              <a:buFontTx/>
              <a:buChar char="•"/>
            </a:pPr>
            <a:r>
              <a:rPr lang="en-US" altLang="en-US" dirty="0">
                <a:latin typeface="Arial" pitchFamily="34" charset="0"/>
                <a:cs typeface="Arial" pitchFamily="34" charset="0"/>
              </a:rPr>
              <a:t> Walls and doors</a:t>
            </a:r>
          </a:p>
          <a:p>
            <a:pPr eaLnBrk="1" hangingPunct="1"/>
            <a:endParaRPr lang="en-US" altLang="en-US" dirty="0">
              <a:latin typeface="Arial" pitchFamily="34" charset="0"/>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4191531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latin typeface="Arial" pitchFamily="34" charset="0"/>
                <a:cs typeface="Arial" pitchFamily="34" charset="0"/>
              </a:rPr>
              <a:t>Physical Security Controls</a:t>
            </a:r>
          </a:p>
          <a:p>
            <a:pPr marL="362480" indent="-362480">
              <a:spcBef>
                <a:spcPct val="20000"/>
              </a:spcBef>
              <a:buFontTx/>
              <a:buChar char="•"/>
              <a:defRPr/>
            </a:pPr>
            <a:r>
              <a:rPr lang="en-US" sz="1200" kern="0" dirty="0">
                <a:solidFill>
                  <a:srgbClr val="222222"/>
                </a:solidFill>
                <a:latin typeface="Arial" pitchFamily="34" charset="0"/>
                <a:cs typeface="Arial" pitchFamily="34" charset="0"/>
              </a:rPr>
              <a:t>Walls, Fencing, and Gates</a:t>
            </a:r>
          </a:p>
          <a:p>
            <a:pPr marL="785372" lvl="1" indent="-302066">
              <a:spcBef>
                <a:spcPct val="20000"/>
              </a:spcBef>
              <a:buFontTx/>
              <a:buChar char="–"/>
              <a:defRPr/>
            </a:pPr>
            <a:r>
              <a:rPr lang="en-US" sz="1200" kern="0" dirty="0">
                <a:solidFill>
                  <a:srgbClr val="222222"/>
                </a:solidFill>
                <a:latin typeface="Arial" pitchFamily="34" charset="0"/>
                <a:cs typeface="Arial" pitchFamily="34" charset="0"/>
              </a:rPr>
              <a:t>Some of the oldest and most reliable elements of physical security; essential starting point for perimeter control</a:t>
            </a:r>
          </a:p>
          <a:p>
            <a:pPr marL="362480" indent="-362480">
              <a:spcBef>
                <a:spcPct val="20000"/>
              </a:spcBef>
              <a:buFontTx/>
              <a:buChar char="•"/>
              <a:defRPr/>
            </a:pPr>
            <a:r>
              <a:rPr lang="en-US" sz="1200" kern="0" dirty="0">
                <a:solidFill>
                  <a:srgbClr val="222222"/>
                </a:solidFill>
                <a:latin typeface="Arial" pitchFamily="34" charset="0"/>
                <a:cs typeface="Arial" pitchFamily="34" charset="0"/>
              </a:rPr>
              <a:t>Guards</a:t>
            </a:r>
          </a:p>
          <a:p>
            <a:pPr marL="785372" lvl="1" indent="-302066">
              <a:spcBef>
                <a:spcPct val="20000"/>
              </a:spcBef>
              <a:buFontTx/>
              <a:buChar char="–"/>
              <a:defRPr/>
            </a:pPr>
            <a:r>
              <a:rPr lang="en-US" sz="1200" kern="0" dirty="0">
                <a:solidFill>
                  <a:srgbClr val="222222"/>
                </a:solidFill>
                <a:latin typeface="Arial" pitchFamily="34" charset="0"/>
                <a:cs typeface="Arial" pitchFamily="34" charset="0"/>
              </a:rPr>
              <a:t>Can evaluate each situation as it arises to make reasoned responses; most have standard operating procedures</a:t>
            </a:r>
          </a:p>
          <a:p>
            <a:pPr marL="362480" indent="-362480">
              <a:spcBef>
                <a:spcPct val="20000"/>
              </a:spcBef>
              <a:buFontTx/>
              <a:buChar char="•"/>
              <a:defRPr/>
            </a:pPr>
            <a:r>
              <a:rPr lang="en-US" sz="1200" kern="0" dirty="0">
                <a:solidFill>
                  <a:srgbClr val="222222"/>
                </a:solidFill>
                <a:latin typeface="Arial" pitchFamily="34" charset="0"/>
                <a:cs typeface="Arial" pitchFamily="34" charset="0"/>
              </a:rPr>
              <a:t>Dogs</a:t>
            </a:r>
          </a:p>
          <a:p>
            <a:pPr marL="785372" lvl="1" indent="-302066">
              <a:spcBef>
                <a:spcPct val="20000"/>
              </a:spcBef>
              <a:buFontTx/>
              <a:buChar char="–"/>
              <a:defRPr/>
            </a:pPr>
            <a:r>
              <a:rPr lang="en-US" sz="1200" kern="0" dirty="0">
                <a:solidFill>
                  <a:srgbClr val="222222"/>
                </a:solidFill>
                <a:latin typeface="Arial" pitchFamily="34" charset="0"/>
                <a:cs typeface="Arial" pitchFamily="34" charset="0"/>
              </a:rPr>
              <a:t>Keen sense of smell and hearing can detect intrusions human guards cannot</a:t>
            </a:r>
          </a:p>
          <a:p>
            <a:pPr>
              <a:defRPr/>
            </a:pPr>
            <a:endParaRPr lang="en-US" sz="1200" b="1" dirty="0">
              <a:latin typeface="Arial" pitchFamily="34" charset="0"/>
              <a:cs typeface="Arial" pitchFamily="34" charset="0"/>
            </a:endParaRP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8</a:t>
            </a:fld>
            <a:endParaRPr lang="en-US" dirty="0"/>
          </a:p>
        </p:txBody>
      </p:sp>
    </p:spTree>
    <p:extLst>
      <p:ext uri="{BB962C8B-B14F-4D97-AF65-F5344CB8AC3E}">
        <p14:creationId xmlns:p14="http://schemas.microsoft.com/office/powerpoint/2010/main" val="2532871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altLang="en-US" sz="1200" b="1" kern="0" dirty="0">
                <a:solidFill>
                  <a:srgbClr val="222222"/>
                </a:solidFill>
                <a:latin typeface="Arial"/>
              </a:rPr>
              <a:t>ID Cards and Badges</a:t>
            </a:r>
          </a:p>
          <a:p>
            <a:pPr marL="785372" lvl="1" indent="-302066">
              <a:spcBef>
                <a:spcPct val="20000"/>
              </a:spcBef>
              <a:buFontTx/>
              <a:buChar char="–"/>
              <a:defRPr/>
            </a:pPr>
            <a:r>
              <a:rPr lang="en-US" altLang="en-US" sz="1200" kern="0" dirty="0">
                <a:solidFill>
                  <a:srgbClr val="222222"/>
                </a:solidFill>
                <a:latin typeface="Arial"/>
              </a:rPr>
              <a:t>ID card is typically concealed; name badge is visible</a:t>
            </a:r>
          </a:p>
          <a:p>
            <a:pPr marL="785372" lvl="1" indent="-302066">
              <a:spcBef>
                <a:spcPct val="20000"/>
              </a:spcBef>
              <a:buFontTx/>
              <a:buChar char="–"/>
              <a:defRPr/>
            </a:pPr>
            <a:r>
              <a:rPr lang="en-US" altLang="en-US" sz="1200" kern="0" dirty="0">
                <a:solidFill>
                  <a:srgbClr val="222222"/>
                </a:solidFill>
                <a:latin typeface="Arial"/>
              </a:rPr>
              <a:t>Serve as simple form of biometrics (facial recognition) </a:t>
            </a:r>
          </a:p>
          <a:p>
            <a:pPr marL="785372" lvl="1" indent="-302066">
              <a:spcBef>
                <a:spcPct val="20000"/>
              </a:spcBef>
              <a:buFontTx/>
              <a:buChar char="–"/>
              <a:defRPr/>
            </a:pPr>
            <a:r>
              <a:rPr lang="en-US" altLang="en-US" sz="1200" kern="0" dirty="0">
                <a:solidFill>
                  <a:srgbClr val="222222"/>
                </a:solidFill>
                <a:latin typeface="Arial"/>
              </a:rPr>
              <a:t>Should not be only means of control as cards can be easily duplicated, stolen, and modified</a:t>
            </a:r>
          </a:p>
          <a:p>
            <a:pPr marL="785372" lvl="1" indent="-302066">
              <a:spcBef>
                <a:spcPct val="20000"/>
              </a:spcBef>
              <a:buFontTx/>
              <a:buChar char="–"/>
              <a:defRPr/>
            </a:pPr>
            <a:r>
              <a:rPr lang="en-US" altLang="en-US" sz="1200" kern="0" dirty="0">
                <a:solidFill>
                  <a:srgbClr val="222222"/>
                </a:solidFill>
                <a:latin typeface="Arial"/>
              </a:rPr>
              <a:t>Tailgating occurs when authorized individual opens a door and other people also enter</a:t>
            </a:r>
          </a:p>
          <a:p>
            <a:endParaRPr lang="en-US" sz="1200"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9</a:t>
            </a:fld>
            <a:endParaRPr lang="en-US" dirty="0"/>
          </a:p>
        </p:txBody>
      </p:sp>
    </p:spTree>
    <p:extLst>
      <p:ext uri="{BB962C8B-B14F-4D97-AF65-F5344CB8AC3E}">
        <p14:creationId xmlns:p14="http://schemas.microsoft.com/office/powerpoint/2010/main" val="4223276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t>Locks and Keys</a:t>
            </a:r>
          </a:p>
          <a:p>
            <a:pPr marL="785372" lvl="1" indent="-302066">
              <a:spcBef>
                <a:spcPct val="20000"/>
              </a:spcBef>
              <a:buFontTx/>
              <a:buChar char="–"/>
              <a:defRPr/>
            </a:pPr>
            <a:r>
              <a:rPr lang="en-US" altLang="en-US" sz="1200" kern="0" dirty="0">
                <a:solidFill>
                  <a:srgbClr val="222222"/>
                </a:solidFill>
                <a:latin typeface="Arial"/>
              </a:rPr>
              <a:t>Two types of locks: mechanical and electromechanical</a:t>
            </a:r>
          </a:p>
          <a:p>
            <a:pPr marL="785372" lvl="1" indent="-302066">
              <a:spcBef>
                <a:spcPct val="20000"/>
              </a:spcBef>
              <a:buFontTx/>
              <a:buChar char="–"/>
              <a:defRPr/>
            </a:pPr>
            <a:r>
              <a:rPr lang="en-US" altLang="en-US" sz="1200" kern="0" dirty="0">
                <a:solidFill>
                  <a:srgbClr val="222222"/>
                </a:solidFill>
                <a:latin typeface="Arial"/>
              </a:rPr>
              <a:t>Locks can also be divided into four categories: manual, programmable, electronic, biometric</a:t>
            </a:r>
          </a:p>
          <a:p>
            <a:pPr marL="785372" lvl="1" indent="-302066">
              <a:spcBef>
                <a:spcPct val="20000"/>
              </a:spcBef>
              <a:buFontTx/>
              <a:buChar char="–"/>
              <a:defRPr/>
            </a:pPr>
            <a:r>
              <a:rPr lang="en-US" altLang="en-US" sz="1200" kern="0" dirty="0">
                <a:solidFill>
                  <a:srgbClr val="222222"/>
                </a:solidFill>
                <a:latin typeface="Arial"/>
              </a:rPr>
              <a:t>Locks fail and alternative procedures for controlling access must be put in place</a:t>
            </a:r>
          </a:p>
          <a:p>
            <a:pPr marL="785372" lvl="1" indent="-302066">
              <a:spcBef>
                <a:spcPct val="20000"/>
              </a:spcBef>
              <a:buFontTx/>
              <a:buChar char="–"/>
              <a:defRPr/>
            </a:pPr>
            <a:r>
              <a:rPr lang="en-US" altLang="en-US" sz="1200" kern="0" dirty="0">
                <a:solidFill>
                  <a:srgbClr val="222222"/>
                </a:solidFill>
                <a:latin typeface="Arial"/>
              </a:rPr>
              <a:t>Locks fail in one of two ways:</a:t>
            </a:r>
          </a:p>
          <a:p>
            <a:pPr marL="1208265" lvl="2" indent="-241653">
              <a:spcBef>
                <a:spcPct val="20000"/>
              </a:spcBef>
              <a:buFontTx/>
              <a:buChar char="•"/>
              <a:defRPr/>
            </a:pPr>
            <a:r>
              <a:rPr lang="en-US" altLang="en-US" sz="1200" kern="0" dirty="0">
                <a:solidFill>
                  <a:srgbClr val="222222"/>
                </a:solidFill>
                <a:latin typeface="Arial"/>
              </a:rPr>
              <a:t>Fail-safe lock</a:t>
            </a:r>
          </a:p>
          <a:p>
            <a:pPr marL="1208265" lvl="2" indent="-241653">
              <a:spcBef>
                <a:spcPct val="20000"/>
              </a:spcBef>
              <a:buFontTx/>
              <a:buChar char="•"/>
              <a:defRPr/>
            </a:pPr>
            <a:r>
              <a:rPr lang="en-US" altLang="en-US" sz="1200" kern="0" dirty="0">
                <a:solidFill>
                  <a:srgbClr val="222222"/>
                </a:solidFill>
                <a:latin typeface="Arial"/>
              </a:rPr>
              <a:t>Fail-secure lock</a:t>
            </a:r>
          </a:p>
          <a:p>
            <a:endParaRPr lang="en-US" sz="1200"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10</a:t>
            </a:fld>
            <a:endParaRPr lang="en-US" dirty="0"/>
          </a:p>
        </p:txBody>
      </p:sp>
    </p:spTree>
    <p:extLst>
      <p:ext uri="{BB962C8B-B14F-4D97-AF65-F5344CB8AC3E}">
        <p14:creationId xmlns:p14="http://schemas.microsoft.com/office/powerpoint/2010/main" val="1457422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Mantraps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Small enclosure that has entry point and different exit point</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Individual enters mantrap, requests access, and, if verified, is allowed to exit mantrap into facility</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Individual denied entry is not allowed to exit until security official overrides automatic locks of the enclosure</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19371327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Electronic Monitoring</a:t>
            </a:r>
          </a:p>
          <a:p>
            <a:pPr marL="785372" lvl="1" indent="-302066" algn="l">
              <a:spcBef>
                <a:spcPct val="20000"/>
              </a:spcBef>
              <a:buFontTx/>
              <a:buChar char="–"/>
              <a:defRPr/>
            </a:pPr>
            <a:r>
              <a:rPr lang="en-US" altLang="en-US" sz="1200" kern="0" dirty="0">
                <a:solidFill>
                  <a:srgbClr val="222222"/>
                </a:solidFill>
                <a:latin typeface="Arial" pitchFamily="34" charset="0"/>
                <a:cs typeface="Arial" pitchFamily="34" charset="0"/>
              </a:rPr>
              <a:t>Equipment can record events in areas where other types of physical controls are impractical </a:t>
            </a:r>
          </a:p>
          <a:p>
            <a:pPr marL="785372" lvl="1" indent="-302066" algn="l">
              <a:spcBef>
                <a:spcPct val="20000"/>
              </a:spcBef>
              <a:buFontTx/>
              <a:buChar char="–"/>
              <a:defRPr/>
            </a:pPr>
            <a:r>
              <a:rPr lang="en-US" altLang="en-US" sz="1200" kern="0" dirty="0">
                <a:solidFill>
                  <a:srgbClr val="222222"/>
                </a:solidFill>
                <a:latin typeface="Arial" pitchFamily="34" charset="0"/>
                <a:cs typeface="Arial" pitchFamily="34" charset="0"/>
              </a:rPr>
              <a:t>May use cameras with video recorders; includes closed-circuit television (CCT) systems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Drawbacks </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Passive; does not prevent access or prohibited activity  </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Recordings often are not monitored in real time; must be reviewed to have any value</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3901475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t>Alarms and Alarm Systems</a:t>
            </a:r>
          </a:p>
          <a:p>
            <a:pPr marL="785372" lvl="1" indent="-302066">
              <a:spcBef>
                <a:spcPct val="20000"/>
              </a:spcBef>
              <a:buFontTx/>
              <a:buChar char="–"/>
              <a:defRPr/>
            </a:pPr>
            <a:r>
              <a:rPr lang="en-US" altLang="en-US" sz="1200" kern="0" dirty="0">
                <a:solidFill>
                  <a:srgbClr val="222222"/>
                </a:solidFill>
                <a:latin typeface="Arial"/>
              </a:rPr>
              <a:t>Alarm systems notify people/systems when an event occurs</a:t>
            </a:r>
          </a:p>
          <a:p>
            <a:pPr marL="785372" lvl="1" indent="-302066">
              <a:spcBef>
                <a:spcPct val="20000"/>
              </a:spcBef>
              <a:buFontTx/>
              <a:buChar char="–"/>
              <a:defRPr/>
            </a:pPr>
            <a:r>
              <a:rPr lang="en-US" altLang="en-US" sz="1200" kern="0" dirty="0">
                <a:solidFill>
                  <a:srgbClr val="222222"/>
                </a:solidFill>
                <a:latin typeface="Arial"/>
              </a:rPr>
              <a:t>Detect fire, intrusion, environmental disturbance, or an interruption in services </a:t>
            </a:r>
          </a:p>
          <a:p>
            <a:pPr marL="785372" lvl="1" indent="-302066">
              <a:spcBef>
                <a:spcPct val="20000"/>
              </a:spcBef>
              <a:buFontTx/>
              <a:buChar char="–"/>
              <a:defRPr/>
            </a:pPr>
            <a:r>
              <a:rPr lang="en-US" altLang="en-US" sz="1200" kern="0" dirty="0">
                <a:solidFill>
                  <a:srgbClr val="222222"/>
                </a:solidFill>
                <a:latin typeface="Arial"/>
              </a:rPr>
              <a:t>Rely on sensors that detect event; e.g., motion detectors, thermal detectors, glass breakage detectors, weight sensors, contact sensors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046399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Computer Rooms and Wiring Closets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Require special attention to ensure confidentiality, integrity, and availability of information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Logical access controls easily defeated if attacker gains physical access to computing equipment</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Custodial staff often the least scrutinized people who have access to offices; are given greatest degree of unsupervised access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2753735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Interior Walls and Doors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Information asset security sometimes compromised by improper construction of facility walls and doors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Facility walls typically either standard interior or firewall</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High-security areas must have firewall-grade walls to provide physical security against potential intruders and fires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Doors allowing access to high security rooms should be evaluated</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To secure doors, install push or crash bars on computer rooms and closets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1722265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2745450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most important security concern is the safety of the people in an organization’s physical space—workers, customers, clients, and others. The most serious threat to that safety is fire.</a:t>
            </a:r>
          </a:p>
          <a:p>
            <a:r>
              <a:rPr lang="en-GB" sz="1200" b="0" i="0" u="none" strike="noStrike" kern="1200" baseline="0" dirty="0">
                <a:solidFill>
                  <a:schemeClr val="tx1"/>
                </a:solidFill>
                <a:latin typeface="+mn-lt"/>
                <a:ea typeface="+mn-ea"/>
                <a:cs typeface="+mn-cs"/>
              </a:rPr>
              <a:t>Fires account for more property damage, personal injury, and death than any other threat to physical security. It is imperative that physical security plans implement strong measures to</a:t>
            </a:r>
          </a:p>
          <a:p>
            <a:r>
              <a:rPr lang="en-GB" sz="1200" b="0" i="0" u="none" strike="noStrike" kern="1200" baseline="0" dirty="0">
                <a:solidFill>
                  <a:schemeClr val="tx1"/>
                </a:solidFill>
                <a:latin typeface="+mn-lt"/>
                <a:ea typeface="+mn-ea"/>
                <a:cs typeface="+mn-cs"/>
              </a:rPr>
              <a:t>detect and respond to fires and fire hazards.</a:t>
            </a: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r>
              <a:rPr lang="en-US" altLang="en-US" b="1" dirty="0">
                <a:latin typeface="Arial" pitchFamily="34" charset="0"/>
                <a:cs typeface="Arial" pitchFamily="34" charset="0"/>
              </a:rPr>
              <a:t>Fire Safety</a:t>
            </a:r>
            <a:r>
              <a:rPr lang="en-US" altLang="en-US" dirty="0">
                <a:latin typeface="Arial" pitchFamily="34" charset="0"/>
                <a:cs typeface="Arial" pitchFamily="34" charset="0"/>
              </a:rPr>
              <a:t> </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Most serious threat to safety of people who work in an organization is fire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Fires account for more property damage, personal injury, and death than any other threat</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Imperative that physical security plans implement strong measures to detect and respond to fires and fire hazards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15655403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b="1" i="0" u="none" strike="noStrike" kern="1200" baseline="0" dirty="0">
                <a:solidFill>
                  <a:schemeClr val="tx1"/>
                </a:solidFill>
                <a:latin typeface="+mn-lt"/>
                <a:ea typeface="+mn-ea"/>
                <a:cs typeface="+mn-cs"/>
              </a:rPr>
              <a:t>Fire detection</a:t>
            </a:r>
            <a:r>
              <a:rPr lang="en-GB" sz="1200" b="0" i="0" u="none" strike="noStrike" kern="1200" baseline="0" dirty="0">
                <a:solidFill>
                  <a:schemeClr val="tx1"/>
                </a:solidFill>
                <a:latin typeface="+mn-lt"/>
                <a:ea typeface="+mn-ea"/>
                <a:cs typeface="+mn-cs"/>
              </a:rPr>
              <a:t> systems fall into two general categories: manual and automatic.</a:t>
            </a:r>
          </a:p>
          <a:p>
            <a:r>
              <a:rPr lang="en-GB" sz="1200" b="0" i="0" u="none" strike="noStrike" kern="1200" baseline="0" dirty="0">
                <a:solidFill>
                  <a:schemeClr val="tx1"/>
                </a:solidFill>
                <a:latin typeface="+mn-lt"/>
                <a:ea typeface="+mn-ea"/>
                <a:cs typeface="+mn-cs"/>
              </a:rPr>
              <a:t>Manual fire detection systems include human responses, such as calling the fire department, and manually activated alarms, such as sprinklers and gaseous systems. </a:t>
            </a:r>
          </a:p>
          <a:p>
            <a:r>
              <a:rPr lang="en-GB" sz="1200" b="0" i="0" u="none" strike="noStrike" kern="1200" baseline="0" dirty="0">
                <a:solidFill>
                  <a:schemeClr val="tx1"/>
                </a:solidFill>
                <a:latin typeface="+mn-lt"/>
                <a:ea typeface="+mn-ea"/>
                <a:cs typeface="+mn-cs"/>
              </a:rPr>
              <a:t>Organizations must use care when manually triggered alarms are tied directly to suppression systems because false alarms are not uncommon. Organizations should also ensure that proper security remains in place until all employees and visitors have been cleared from the building and their evacuation has been verified.</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mn-lt"/>
                <a:ea typeface="+mn-ea"/>
                <a:cs typeface="+mn-cs"/>
              </a:rPr>
              <a:t>There are </a:t>
            </a:r>
            <a:r>
              <a:rPr lang="en-GB" sz="1200" b="1" i="0" u="none" strike="noStrike" kern="1200" baseline="0" dirty="0">
                <a:solidFill>
                  <a:schemeClr val="tx1"/>
                </a:solidFill>
                <a:latin typeface="+mn-lt"/>
                <a:ea typeface="+mn-ea"/>
                <a:cs typeface="+mn-cs"/>
              </a:rPr>
              <a:t>three basic types </a:t>
            </a:r>
            <a:r>
              <a:rPr lang="en-GB" sz="1200" b="0" i="0" u="none" strike="noStrike" kern="1200" baseline="0" dirty="0">
                <a:solidFill>
                  <a:schemeClr val="tx1"/>
                </a:solidFill>
                <a:latin typeface="+mn-lt"/>
                <a:ea typeface="+mn-ea"/>
                <a:cs typeface="+mn-cs"/>
              </a:rPr>
              <a:t>of fire detection systems: </a:t>
            </a:r>
            <a:r>
              <a:rPr lang="en-GB" sz="1200" b="1" i="0" u="none" strike="noStrike" kern="1200" baseline="0" dirty="0">
                <a:solidFill>
                  <a:schemeClr val="tx1"/>
                </a:solidFill>
                <a:latin typeface="+mn-lt"/>
                <a:ea typeface="+mn-ea"/>
                <a:cs typeface="+mn-cs"/>
              </a:rPr>
              <a:t>thermal detection, smoke detection, and flame detection</a:t>
            </a:r>
            <a:r>
              <a:rPr lang="en-GB" sz="1200" b="0" i="0" u="none" strike="noStrike" kern="1200" baseline="0" dirty="0">
                <a:solidFill>
                  <a:schemeClr val="tx1"/>
                </a:solidFill>
                <a:latin typeface="+mn-lt"/>
                <a:ea typeface="+mn-ea"/>
                <a:cs typeface="+mn-cs"/>
              </a:rPr>
              <a:t>.</a:t>
            </a:r>
            <a:endParaRPr lang="en-US" altLang="en-US" sz="1200" b="1" dirty="0">
              <a:latin typeface="Arial" pitchFamily="34" charset="0"/>
              <a:cs typeface="Arial" pitchFamily="34" charset="0"/>
            </a:endParaRPr>
          </a:p>
          <a:p>
            <a:pPr marL="171450" indent="-171450" eaLnBrk="1" hangingPunct="1">
              <a:buFont typeface="Arial" panose="020B0604020202020204" pitchFamily="34" charset="0"/>
              <a:buChar char="•"/>
              <a:defRPr/>
            </a:pPr>
            <a:r>
              <a:rPr lang="en-GB" sz="1200" b="0" i="0" u="none" strike="noStrike" kern="1200" baseline="0" dirty="0">
                <a:solidFill>
                  <a:schemeClr val="tx1"/>
                </a:solidFill>
                <a:latin typeface="+mn-lt"/>
                <a:ea typeface="+mn-ea"/>
                <a:cs typeface="+mn-cs"/>
              </a:rPr>
              <a:t>Thermal detection systems contain a sophisticated heat sensor</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Smoke detection systems are perhaps the most common means of detecting a potentially dangerous fire, and they are required by building codes in most residential dwellings and commercial buildings.</a:t>
            </a:r>
            <a:endParaRPr lang="en-GB" alt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Flame detector, which detects the infrared or ultraviolet light produced by an open flame.</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r>
              <a:rPr lang="en-GB" sz="1200" b="1" i="0" u="none" strike="noStrike" kern="1200" baseline="0" dirty="0">
                <a:solidFill>
                  <a:schemeClr val="tx1"/>
                </a:solidFill>
                <a:latin typeface="+mn-lt"/>
                <a:ea typeface="+mn-ea"/>
                <a:cs typeface="+mn-cs"/>
              </a:rPr>
              <a:t>Fire Suppression </a:t>
            </a:r>
            <a:r>
              <a:rPr lang="en-GB" sz="1200" b="0" i="0" u="none" strike="noStrike" kern="1200" baseline="0" dirty="0">
                <a:solidFill>
                  <a:schemeClr val="tx1"/>
                </a:solidFill>
                <a:latin typeface="+mn-lt"/>
                <a:ea typeface="+mn-ea"/>
                <a:cs typeface="+mn-cs"/>
              </a:rPr>
              <a:t>Fire suppression systems can consist of portable, manual, or automatic apparatus. Portable extinguishers are used in a variety of situations where direct application of suppression is preferred or a fixed apparatus is impractical. Portable extinguishers are much more efficient for smaller fires because triggering an entire building’s sprinkler systems can cause extensive damage.</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Water mist sprinklers</a:t>
            </a:r>
            <a:r>
              <a:rPr lang="en-GB" sz="1200" b="0" i="0" u="none" strike="noStrike" kern="1200" baseline="0" dirty="0">
                <a:solidFill>
                  <a:schemeClr val="tx1"/>
                </a:solidFill>
                <a:latin typeface="+mn-lt"/>
                <a:ea typeface="+mn-ea"/>
                <a:cs typeface="+mn-cs"/>
              </a:rPr>
              <a:t>, the newest form of sprinkler systems, rely on ultra-fine mists instead of traditional shower-type systems.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Carbon dioxide extinguishes a fire by removing its supply of oxygen. carbon dioxide systems are not commonly used in residential or office environments, where people or animals are likely to be present. The alternative is Halon.</a:t>
            </a:r>
          </a:p>
          <a:p>
            <a:r>
              <a:rPr lang="en-GB" sz="1200" b="0" i="0" u="none" strike="noStrike" kern="1200" baseline="0" dirty="0">
                <a:solidFill>
                  <a:schemeClr val="tx1"/>
                </a:solidFill>
                <a:latin typeface="+mn-lt"/>
                <a:ea typeface="+mn-ea"/>
                <a:cs typeface="+mn-cs"/>
              </a:rPr>
              <a:t>Halon is one of a few chemicals designated as a clean agent, which means that it does not leave any residue after use, nor does it interfere with the operation of electrical or electronic equipment.</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Temperature and Filtration Computer </a:t>
            </a:r>
            <a:r>
              <a:rPr lang="en-GB" sz="1200" b="0" i="0" u="none" strike="noStrike" kern="1200" baseline="0" dirty="0">
                <a:solidFill>
                  <a:schemeClr val="tx1"/>
                </a:solidFill>
                <a:latin typeface="+mn-lt"/>
                <a:ea typeface="+mn-ea"/>
                <a:cs typeface="+mn-cs"/>
              </a:rPr>
              <a:t>systems are electronic, and therefore are subject to damage from extreme temperatures and particulate contamination.</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Humidity and Static Electricity High humidity </a:t>
            </a:r>
            <a:r>
              <a:rPr lang="en-GB" sz="1200" b="0" i="0" u="none" strike="noStrike" kern="1200" baseline="0" dirty="0">
                <a:solidFill>
                  <a:schemeClr val="tx1"/>
                </a:solidFill>
                <a:latin typeface="+mn-lt"/>
                <a:ea typeface="+mn-ea"/>
                <a:cs typeface="+mn-cs"/>
              </a:rPr>
              <a:t>levels create condensation problems, and low humidity levels can increase the amount of static electricity in the environment.</a:t>
            </a:r>
          </a:p>
          <a:p>
            <a:r>
              <a:rPr lang="en-GB" sz="1200" b="0" i="0" u="none" strike="noStrike" kern="1200" baseline="0" dirty="0">
                <a:solidFill>
                  <a:schemeClr val="tx1"/>
                </a:solidFill>
                <a:latin typeface="+mn-lt"/>
                <a:ea typeface="+mn-ea"/>
                <a:cs typeface="+mn-cs"/>
              </a:rPr>
              <a:t>With condensation comes the short-circuiting of electrical equipment and the potential for </a:t>
            </a:r>
            <a:r>
              <a:rPr lang="en-GB" sz="1200" b="0" i="0" u="none" strike="noStrike" kern="1200" baseline="0" dirty="0" err="1">
                <a:solidFill>
                  <a:schemeClr val="tx1"/>
                </a:solidFill>
                <a:latin typeface="+mn-lt"/>
                <a:ea typeface="+mn-ea"/>
                <a:cs typeface="+mn-cs"/>
              </a:rPr>
              <a:t>mold</a:t>
            </a:r>
            <a:r>
              <a:rPr lang="en-GB" sz="1200" b="0" i="0" u="none" strike="noStrike" kern="1200" baseline="0" dirty="0">
                <a:solidFill>
                  <a:schemeClr val="tx1"/>
                </a:solidFill>
                <a:latin typeface="+mn-lt"/>
                <a:ea typeface="+mn-ea"/>
                <a:cs typeface="+mn-cs"/>
              </a:rPr>
              <a:t> and rot in paper-based information storage.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Ventilation Shafts </a:t>
            </a:r>
            <a:r>
              <a:rPr lang="en-GB" sz="1200" b="0" i="0" u="none" strike="noStrike" kern="1200" baseline="0" dirty="0">
                <a:solidFill>
                  <a:schemeClr val="tx1"/>
                </a:solidFill>
                <a:latin typeface="+mn-lt"/>
                <a:ea typeface="+mn-ea"/>
                <a:cs typeface="+mn-cs"/>
              </a:rPr>
              <a:t>While the ductwork in residential buildings is quite small, it may be large enough for a person to climb through in large commercial buildings.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Grounding and Amperage</a:t>
            </a:r>
            <a:r>
              <a:rPr lang="en-GB" sz="1200" b="0" i="0" u="none" strike="noStrike" kern="1200" baseline="0" dirty="0">
                <a:solidFill>
                  <a:schemeClr val="tx1"/>
                </a:solidFill>
                <a:latin typeface="+mn-lt"/>
                <a:ea typeface="+mn-ea"/>
                <a:cs typeface="+mn-cs"/>
              </a:rPr>
              <a:t> Grounding ensures that the returning flow of current is properly discharged to the ground. If the grounding elements of the electrical system are not properly installed, anyone who touches a computer or other electrical device could become a ground source, which can cause damage to the equipment and injury or death to the person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Uninterruptible Power Supply </a:t>
            </a:r>
            <a:r>
              <a:rPr lang="en-GB" sz="1200" b="0" i="0" u="none" strike="noStrike" kern="1200" baseline="0" dirty="0">
                <a:solidFill>
                  <a:schemeClr val="tx1"/>
                </a:solidFill>
                <a:latin typeface="+mn-lt"/>
                <a:ea typeface="+mn-ea"/>
                <a:cs typeface="+mn-cs"/>
              </a:rPr>
              <a:t>The primary power source for an organization’s computing equipment is most often the electric utility that serves the area where the buildings are located. This source of power can experience interruptions. Therefore, organizations should identify the computing systems that are critical to their operations and that must continue to operate during interruptions, and then make sure those systems are connected</a:t>
            </a:r>
          </a:p>
          <a:p>
            <a:r>
              <a:rPr lang="en-GB" sz="1200" b="0" i="0" u="none" strike="noStrike" kern="1200" baseline="0" dirty="0">
                <a:solidFill>
                  <a:schemeClr val="tx1"/>
                </a:solidFill>
                <a:latin typeface="+mn-lt"/>
                <a:ea typeface="+mn-ea"/>
                <a:cs typeface="+mn-cs"/>
              </a:rPr>
              <a:t>to a device that assures the delivery of electric power without interruption. This device is called an uninterruptible power supply (UPS).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Emergency Shutof</a:t>
            </a:r>
            <a:r>
              <a:rPr lang="en-GB" sz="1200" b="0" i="0" u="none" strike="noStrike" kern="1200" baseline="0" dirty="0">
                <a:solidFill>
                  <a:schemeClr val="tx1"/>
                </a:solidFill>
                <a:latin typeface="+mn-lt"/>
                <a:ea typeface="+mn-ea"/>
                <a:cs typeface="+mn-cs"/>
              </a:rPr>
              <a:t>f One important aspect of power management in any environment is the ability to stop power immediately if the current represents a safety risk to people or machines. Most computer rooms and wiring closets are equipped with an emergency power shutoff, which is usually a large red button that is prominently placed to facilitate access and that has a cover to prevent unintentional use.</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Fire Detection and Response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Fire suppression systems: devices installed and maintained to detect and respond to a fire, potential fire, or combustion danger</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Flame point: temperature of ignition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Deny an environment of temperature, fuel, or oxygen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Water and water mist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Carbon dioxide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Soda acid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Gas-based systems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39124790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Fire Detection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Fire detection systems fall into two general categories: manual and automatic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To prevent attacker slipping into offices during an evacuation, programs often designate a person from each office area to serve as a floor monitor</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There are three basic types of fire detection systems: thermal detection, smoke detection, flame detection</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21</a:t>
            </a:fld>
            <a:endParaRPr lang="en-US" dirty="0"/>
          </a:p>
        </p:txBody>
      </p:sp>
    </p:spTree>
    <p:extLst>
      <p:ext uri="{BB962C8B-B14F-4D97-AF65-F5344CB8AC3E}">
        <p14:creationId xmlns:p14="http://schemas.microsoft.com/office/powerpoint/2010/main" val="22496837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r>
              <a:rPr lang="en-US" altLang="en-US" b="1" dirty="0">
                <a:latin typeface="Arial" pitchFamily="34" charset="0"/>
                <a:cs typeface="Arial" pitchFamily="34" charset="0"/>
              </a:rPr>
              <a:t>Fire Suppression</a:t>
            </a:r>
            <a:r>
              <a:rPr lang="en-US" altLang="en-US" dirty="0">
                <a:latin typeface="Arial" pitchFamily="34" charset="0"/>
                <a:cs typeface="Arial" pitchFamily="34" charset="0"/>
              </a:rPr>
              <a:t> </a:t>
            </a:r>
          </a:p>
          <a:p>
            <a:pPr eaLnBrk="1" hangingPunct="1"/>
            <a:r>
              <a:rPr lang="en-US" altLang="en-US" dirty="0">
                <a:latin typeface="Arial" pitchFamily="34" charset="0"/>
                <a:cs typeface="Arial" pitchFamily="34" charset="0"/>
              </a:rPr>
              <a:t>Fire suppression systems can consist of portable, manual, or automatic apparatus. Portable extinguishers are rated by the type of fire: </a:t>
            </a:r>
          </a:p>
          <a:p>
            <a:pPr eaLnBrk="1" hangingPunct="1">
              <a:buFontTx/>
              <a:buChar char="•"/>
            </a:pPr>
            <a:r>
              <a:rPr lang="en-US" altLang="en-US" dirty="0">
                <a:latin typeface="Arial" pitchFamily="34" charset="0"/>
                <a:cs typeface="Arial" pitchFamily="34" charset="0"/>
              </a:rPr>
              <a:t> Class A: Fires of ordinary combustible fuels. Use water and multipurpose, dry chemical fire extinguishers.</a:t>
            </a:r>
          </a:p>
          <a:p>
            <a:pPr eaLnBrk="1" hangingPunct="1">
              <a:buFontTx/>
              <a:buChar char="•"/>
            </a:pPr>
            <a:r>
              <a:rPr lang="en-US" altLang="en-US" dirty="0">
                <a:latin typeface="Arial" pitchFamily="34" charset="0"/>
                <a:cs typeface="Arial" pitchFamily="34" charset="0"/>
              </a:rPr>
              <a:t> Class B: Fires fueled by combustible liquids or gases, such as solvents, gasoline, paint, lacquer, and oil. Use carbon dioxide, multipurpose dry chemical, and </a:t>
            </a:r>
            <a:r>
              <a:rPr lang="en-US" altLang="en-US" dirty="0" err="1">
                <a:latin typeface="Arial" pitchFamily="34" charset="0"/>
                <a:cs typeface="Arial" pitchFamily="34" charset="0"/>
              </a:rPr>
              <a:t>halon</a:t>
            </a:r>
            <a:r>
              <a:rPr lang="en-US" altLang="en-US" dirty="0">
                <a:latin typeface="Arial" pitchFamily="34" charset="0"/>
                <a:cs typeface="Arial" pitchFamily="34" charset="0"/>
              </a:rPr>
              <a:t> fire extinguishers.</a:t>
            </a:r>
          </a:p>
          <a:p>
            <a:pPr eaLnBrk="1" hangingPunct="1">
              <a:buFontTx/>
              <a:buChar char="•"/>
            </a:pPr>
            <a:r>
              <a:rPr lang="en-US" altLang="en-US" dirty="0">
                <a:latin typeface="Arial" pitchFamily="34" charset="0"/>
                <a:cs typeface="Arial" pitchFamily="34" charset="0"/>
              </a:rPr>
              <a:t> Class C: Fires with energized electrical equipment or appliances. Use carbon dioxide, multi-purpose dry chemical, and </a:t>
            </a:r>
            <a:r>
              <a:rPr lang="en-US" altLang="en-US" dirty="0" err="1">
                <a:latin typeface="Arial" pitchFamily="34" charset="0"/>
                <a:cs typeface="Arial" pitchFamily="34" charset="0"/>
              </a:rPr>
              <a:t>halon</a:t>
            </a:r>
            <a:r>
              <a:rPr lang="en-US" altLang="en-US" dirty="0">
                <a:latin typeface="Arial" pitchFamily="34" charset="0"/>
                <a:cs typeface="Arial" pitchFamily="34" charset="0"/>
              </a:rPr>
              <a:t> fire extinguishers. </a:t>
            </a:r>
          </a:p>
          <a:p>
            <a:pPr eaLnBrk="1" hangingPunct="1">
              <a:buFontTx/>
              <a:buChar char="•"/>
            </a:pPr>
            <a:r>
              <a:rPr lang="en-US" altLang="en-US" dirty="0">
                <a:latin typeface="Arial" pitchFamily="34" charset="0"/>
                <a:cs typeface="Arial" pitchFamily="34" charset="0"/>
              </a:rPr>
              <a:t> Class D: Fires fueled by combustible metals, such as magnesium, lithium, and sodium. Use special extinguishing agents and techniques.  </a:t>
            </a:r>
          </a:p>
          <a:p>
            <a:pPr eaLnBrk="1" hangingPunct="1"/>
            <a:r>
              <a:rPr lang="en-US" altLang="en-US" dirty="0">
                <a:latin typeface="Arial" pitchFamily="34" charset="0"/>
                <a:cs typeface="Arial" pitchFamily="34" charset="0"/>
              </a:rPr>
              <a:t>Manual and automatic fire response can include installed systems designed to apply suppressive agents. These are usually either sprinkler or gaseous systems.  </a:t>
            </a:r>
          </a:p>
          <a:p>
            <a:pPr eaLnBrk="1" hangingPunct="1"/>
            <a:r>
              <a:rPr lang="en-US" altLang="en-US" dirty="0">
                <a:latin typeface="Arial" pitchFamily="34" charset="0"/>
                <a:cs typeface="Arial" pitchFamily="34" charset="0"/>
              </a:rPr>
              <a:t>All sprinkler systems are designed to apply liquid, usually water, to all areas in which a fire has been detected.  </a:t>
            </a:r>
          </a:p>
          <a:p>
            <a:pPr eaLnBrk="1" hangingPunct="1"/>
            <a:r>
              <a:rPr lang="en-US" altLang="en-US" dirty="0">
                <a:latin typeface="Arial" pitchFamily="34" charset="0"/>
                <a:cs typeface="Arial" pitchFamily="34" charset="0"/>
              </a:rPr>
              <a:t>In sprinkler systems, the organization can implement wet-pipe, dry-pipe, or pre-action systems.  </a:t>
            </a:r>
          </a:p>
          <a:p>
            <a:pPr eaLnBrk="1" hangingPunct="1"/>
            <a:r>
              <a:rPr lang="en-US" altLang="en-US" dirty="0">
                <a:latin typeface="Arial" pitchFamily="34" charset="0"/>
                <a:cs typeface="Arial" pitchFamily="34" charset="0"/>
              </a:rPr>
              <a:t>Water mist sprinklers are the newest form of sprinkler systems and rely on ultra fine mists instead of traditional shower-type systems.</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1661538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t>Gaseous Emission Systems</a:t>
            </a:r>
          </a:p>
          <a:p>
            <a:pPr marL="785372" lvl="1" indent="-302066">
              <a:spcBef>
                <a:spcPct val="20000"/>
              </a:spcBef>
              <a:buFontTx/>
              <a:buChar char="–"/>
              <a:defRPr/>
            </a:pPr>
            <a:r>
              <a:rPr lang="en-US" altLang="en-US" sz="1200" kern="0" dirty="0">
                <a:solidFill>
                  <a:srgbClr val="222222"/>
                </a:solidFill>
                <a:latin typeface="Arial"/>
              </a:rPr>
              <a:t>Until recently, two types of systems: carbon dioxide </a:t>
            </a:r>
            <a:br>
              <a:rPr lang="en-US" altLang="en-US" sz="1200" kern="0" dirty="0">
                <a:solidFill>
                  <a:srgbClr val="222222"/>
                </a:solidFill>
                <a:latin typeface="Arial"/>
              </a:rPr>
            </a:br>
            <a:r>
              <a:rPr lang="en-US" altLang="en-US" sz="1200" kern="0" dirty="0">
                <a:solidFill>
                  <a:srgbClr val="222222"/>
                </a:solidFill>
                <a:latin typeface="Arial"/>
              </a:rPr>
              <a:t>and </a:t>
            </a:r>
            <a:r>
              <a:rPr lang="en-US" altLang="en-US" sz="1200" kern="0" dirty="0" err="1">
                <a:solidFill>
                  <a:srgbClr val="222222"/>
                </a:solidFill>
                <a:latin typeface="Arial"/>
              </a:rPr>
              <a:t>Halon</a:t>
            </a:r>
            <a:endParaRPr lang="en-US" altLang="en-US" sz="1200" kern="0" dirty="0">
              <a:solidFill>
                <a:srgbClr val="222222"/>
              </a:solidFill>
              <a:latin typeface="Arial"/>
            </a:endParaRPr>
          </a:p>
          <a:p>
            <a:pPr marL="785372" lvl="1" indent="-302066">
              <a:spcBef>
                <a:spcPct val="20000"/>
              </a:spcBef>
              <a:buFontTx/>
              <a:buChar char="–"/>
              <a:defRPr/>
            </a:pPr>
            <a:r>
              <a:rPr lang="en-US" altLang="en-US" sz="1200" kern="0" dirty="0">
                <a:solidFill>
                  <a:srgbClr val="222222"/>
                </a:solidFill>
                <a:latin typeface="Arial"/>
              </a:rPr>
              <a:t>Carbon dioxide removes fire’s oxygen supply </a:t>
            </a:r>
          </a:p>
          <a:p>
            <a:pPr marL="785372" lvl="1" indent="-302066">
              <a:spcBef>
                <a:spcPct val="20000"/>
              </a:spcBef>
              <a:buFontTx/>
              <a:buChar char="–"/>
              <a:defRPr/>
            </a:pPr>
            <a:r>
              <a:rPr lang="en-US" altLang="en-US" sz="1200" kern="0" dirty="0" err="1">
                <a:solidFill>
                  <a:srgbClr val="222222"/>
                </a:solidFill>
                <a:latin typeface="Arial"/>
              </a:rPr>
              <a:t>Halon</a:t>
            </a:r>
            <a:r>
              <a:rPr lang="en-US" altLang="en-US" sz="1200" kern="0" dirty="0">
                <a:solidFill>
                  <a:srgbClr val="222222"/>
                </a:solidFill>
                <a:latin typeface="Arial"/>
              </a:rPr>
              <a:t> is clean but has been classified as an ozone-depleting substance; new installations are prohibited</a:t>
            </a:r>
          </a:p>
          <a:p>
            <a:pPr marL="785372" lvl="1" indent="-302066">
              <a:spcBef>
                <a:spcPct val="20000"/>
              </a:spcBef>
              <a:buFontTx/>
              <a:buChar char="–"/>
              <a:defRPr/>
            </a:pPr>
            <a:r>
              <a:rPr lang="en-US" altLang="en-US" sz="1200" kern="0" dirty="0">
                <a:solidFill>
                  <a:srgbClr val="222222"/>
                </a:solidFill>
                <a:latin typeface="Arial"/>
              </a:rPr>
              <a:t>Alternative clean agents presented in Table 9-1, reported to be less effective than </a:t>
            </a:r>
            <a:r>
              <a:rPr lang="en-US" altLang="en-US" sz="1200" kern="0" dirty="0" err="1">
                <a:solidFill>
                  <a:srgbClr val="222222"/>
                </a:solidFill>
                <a:latin typeface="Arial"/>
              </a:rPr>
              <a:t>Halon</a:t>
            </a:r>
            <a:endParaRPr lang="en-US" altLang="en-US" sz="1200" kern="0" dirty="0">
              <a:solidFill>
                <a:srgbClr val="222222"/>
              </a:solidFill>
              <a:latin typeface="Arial"/>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23</a:t>
            </a:fld>
            <a:endParaRPr lang="en-US" dirty="0"/>
          </a:p>
        </p:txBody>
      </p:sp>
    </p:spTree>
    <p:extLst>
      <p:ext uri="{BB962C8B-B14F-4D97-AF65-F5344CB8AC3E}">
        <p14:creationId xmlns:p14="http://schemas.microsoft.com/office/powerpoint/2010/main" val="35909684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24</a:t>
            </a:fld>
            <a:endParaRPr lang="en-US" dirty="0"/>
          </a:p>
        </p:txBody>
      </p:sp>
    </p:spTree>
    <p:extLst>
      <p:ext uri="{BB962C8B-B14F-4D97-AF65-F5344CB8AC3E}">
        <p14:creationId xmlns:p14="http://schemas.microsoft.com/office/powerpoint/2010/main" val="21405664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25</a:t>
            </a:fld>
            <a:endParaRPr lang="en-US" dirty="0"/>
          </a:p>
        </p:txBody>
      </p:sp>
    </p:spTree>
    <p:extLst>
      <p:ext uri="{BB962C8B-B14F-4D97-AF65-F5344CB8AC3E}">
        <p14:creationId xmlns:p14="http://schemas.microsoft.com/office/powerpoint/2010/main" val="30072649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26</a:t>
            </a:fld>
            <a:endParaRPr lang="en-US" dirty="0"/>
          </a:p>
        </p:txBody>
      </p:sp>
    </p:spTree>
    <p:extLst>
      <p:ext uri="{BB962C8B-B14F-4D97-AF65-F5344CB8AC3E}">
        <p14:creationId xmlns:p14="http://schemas.microsoft.com/office/powerpoint/2010/main" val="1214963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b="1" dirty="0">
                <a:latin typeface="Arial" pitchFamily="34" charset="0"/>
                <a:cs typeface="Arial" pitchFamily="34" charset="0"/>
              </a:rPr>
              <a:t>Failure of Supporting Utilities and Structural Collapse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Supporting utilities (heating, ventilation, and air conditioning; power; water) have significant impact on continued safe operation of a facility</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Each utility must be properly managed to prevent potential damage to information and information systems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27</a:t>
            </a:fld>
            <a:endParaRPr lang="en-US" dirty="0"/>
          </a:p>
        </p:txBody>
      </p:sp>
    </p:spTree>
    <p:extLst>
      <p:ext uri="{BB962C8B-B14F-4D97-AF65-F5344CB8AC3E}">
        <p14:creationId xmlns:p14="http://schemas.microsoft.com/office/powerpoint/2010/main" val="20254127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eaLnBrk="1" hangingPunct="1"/>
            <a:r>
              <a:rPr lang="en-US" altLang="en-US" b="1" dirty="0">
                <a:latin typeface="Arial" pitchFamily="34" charset="0"/>
                <a:cs typeface="Arial" pitchFamily="34" charset="0"/>
              </a:rPr>
              <a:t>Heating, Ventilation, and Air Conditioning</a:t>
            </a:r>
          </a:p>
          <a:p>
            <a:pPr eaLnBrk="1" hangingPunct="1"/>
            <a:r>
              <a:rPr lang="en-US" altLang="en-US" dirty="0">
                <a:latin typeface="Arial" pitchFamily="34" charset="0"/>
                <a:cs typeface="Arial" pitchFamily="34" charset="0"/>
              </a:rPr>
              <a:t>Although traditionally a facilities management responsibility, the operation of the heating, ventilation, and air conditioning (HVAC) system can have dramatic impact on information and information systems operations and protection.  </a:t>
            </a:r>
          </a:p>
          <a:p>
            <a:pPr eaLnBrk="1" hangingPunct="1"/>
            <a:r>
              <a:rPr lang="en-US" altLang="en-US" dirty="0">
                <a:latin typeface="Arial" pitchFamily="34" charset="0"/>
                <a:cs typeface="Arial" pitchFamily="34" charset="0"/>
              </a:rPr>
              <a:t>Specifically there are four areas within the HVAC system that can cause damage to information-carrying systems: temperature, filtration, humidity, and static electricity.  </a:t>
            </a:r>
          </a:p>
          <a:p>
            <a:pPr eaLnBrk="1" hangingPunct="1"/>
            <a:r>
              <a:rPr lang="en-US" altLang="en-US" dirty="0">
                <a:latin typeface="Arial" pitchFamily="34" charset="0"/>
                <a:cs typeface="Arial" pitchFamily="34" charset="0"/>
              </a:rPr>
              <a:t>Temperature</a:t>
            </a:r>
          </a:p>
          <a:p>
            <a:pPr lvl="1" eaLnBrk="1" hangingPunct="1"/>
            <a:r>
              <a:rPr lang="en-US" altLang="en-US" dirty="0">
                <a:latin typeface="Arial" pitchFamily="34" charset="0"/>
                <a:cs typeface="Arial" pitchFamily="34" charset="0"/>
              </a:rPr>
              <a:t>Computer systems are electronic and as such are subject to damage from extreme temperature.  </a:t>
            </a:r>
          </a:p>
          <a:p>
            <a:pPr lvl="1" eaLnBrk="1" hangingPunct="1"/>
            <a:r>
              <a:rPr lang="en-US" altLang="en-US" dirty="0">
                <a:latin typeface="Arial" pitchFamily="34" charset="0"/>
                <a:cs typeface="Arial" pitchFamily="34" charset="0"/>
              </a:rPr>
              <a:t>Rapid changes in temperature, from hot to cold, or from cold to hot can produce condensation, which can create short circuits or otherwise damage systems and components. </a:t>
            </a:r>
          </a:p>
          <a:p>
            <a:pPr lvl="1" eaLnBrk="1" hangingPunct="1"/>
            <a:r>
              <a:rPr lang="en-US" altLang="en-US" dirty="0">
                <a:latin typeface="Arial" pitchFamily="34" charset="0"/>
                <a:cs typeface="Arial" pitchFamily="34" charset="0"/>
              </a:rPr>
              <a:t>The optimal temperature for a computing environment (and people) is between 70 and 74 degrees Fahrenheit.</a:t>
            </a:r>
          </a:p>
          <a:p>
            <a:pPr eaLnBrk="1" hangingPunct="1"/>
            <a:r>
              <a:rPr lang="en-US" altLang="en-US" dirty="0">
                <a:latin typeface="Arial" pitchFamily="34" charset="0"/>
                <a:cs typeface="Arial" pitchFamily="34" charset="0"/>
              </a:rPr>
              <a:t>Humidity </a:t>
            </a:r>
          </a:p>
          <a:p>
            <a:pPr lvl="1" eaLnBrk="1" hangingPunct="1"/>
            <a:r>
              <a:rPr lang="en-US" altLang="en-US" dirty="0">
                <a:latin typeface="Arial" pitchFamily="34" charset="0"/>
                <a:cs typeface="Arial" pitchFamily="34" charset="0"/>
              </a:rPr>
              <a:t>Humidity is the amount of moisture in the air.  </a:t>
            </a:r>
          </a:p>
          <a:p>
            <a:pPr lvl="1" eaLnBrk="1" hangingPunct="1"/>
            <a:r>
              <a:rPr lang="en-US" altLang="en-US" dirty="0">
                <a:latin typeface="Arial" pitchFamily="34" charset="0"/>
                <a:cs typeface="Arial" pitchFamily="34" charset="0"/>
              </a:rPr>
              <a:t>High humidity levels create condensation problems, and low humidity levels can increase the amount of static electricity in the environment. </a:t>
            </a:r>
          </a:p>
          <a:p>
            <a:pPr lvl="1" eaLnBrk="1" hangingPunct="1"/>
            <a:r>
              <a:rPr lang="en-US" altLang="en-US" dirty="0">
                <a:latin typeface="Arial" pitchFamily="34" charset="0"/>
                <a:cs typeface="Arial" pitchFamily="34" charset="0"/>
              </a:rPr>
              <a:t>With condensation comes the short-circuiting of electrical equipment and the potential for mold and rot in paper-based information storage.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Static electricity is caused by a process called </a:t>
            </a:r>
            <a:r>
              <a:rPr lang="en-US" altLang="en-US" dirty="0" err="1">
                <a:latin typeface="Arial" pitchFamily="34" charset="0"/>
                <a:cs typeface="Arial" pitchFamily="34" charset="0"/>
              </a:rPr>
              <a:t>triboelectrification</a:t>
            </a:r>
            <a:r>
              <a:rPr lang="en-US" altLang="en-US" dirty="0">
                <a:latin typeface="Arial" pitchFamily="34" charset="0"/>
                <a:cs typeface="Arial" pitchFamily="34" charset="0"/>
              </a:rPr>
              <a:t>, which occurs when two materials are rubbed or touched and electrons are exchanged, resulting in one object becoming more positively changed and the other more negatively charged. </a:t>
            </a:r>
          </a:p>
          <a:p>
            <a:pPr lvl="1" eaLnBrk="1" hangingPunct="1"/>
            <a:r>
              <a:rPr lang="en-US" altLang="en-US" dirty="0">
                <a:latin typeface="Arial" pitchFamily="34" charset="0"/>
                <a:cs typeface="Arial" pitchFamily="34" charset="0"/>
              </a:rPr>
              <a:t>When a third object with an opposite charge or ground is encountered, electrons flow again and a spark is produced. </a:t>
            </a:r>
          </a:p>
          <a:p>
            <a:pPr lvl="1" eaLnBrk="1" hangingPunct="1"/>
            <a:r>
              <a:rPr lang="en-US" altLang="en-US" dirty="0">
                <a:latin typeface="Arial" pitchFamily="34" charset="0"/>
                <a:cs typeface="Arial" pitchFamily="34" charset="0"/>
              </a:rPr>
              <a:t>One of the leading causes of damage to sensitive circuitry is electro-static discharge (ESD).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Integrated circuits in a computer use between two and five volts of electricity.  </a:t>
            </a:r>
          </a:p>
          <a:p>
            <a:pPr lvl="1" eaLnBrk="1" hangingPunct="1"/>
            <a:r>
              <a:rPr lang="en-US" altLang="en-US" dirty="0">
                <a:latin typeface="Arial" pitchFamily="34" charset="0"/>
                <a:cs typeface="Arial" pitchFamily="34" charset="0"/>
              </a:rPr>
              <a:t>Voltage levels as low as 200 can cause microchip damage. </a:t>
            </a:r>
          </a:p>
          <a:p>
            <a:pPr lvl="1" eaLnBrk="1" hangingPunct="1"/>
            <a:r>
              <a:rPr lang="en-US" altLang="en-US" dirty="0">
                <a:latin typeface="Arial" pitchFamily="34" charset="0"/>
                <a:cs typeface="Arial" pitchFamily="34" charset="0"/>
              </a:rPr>
              <a:t>Static electricity is not even noticeable to humans until levels approach 1,500 volts, and you can’t see the little blue spark until it approaches 4,000 volts.  </a:t>
            </a:r>
          </a:p>
          <a:p>
            <a:pPr lvl="1" eaLnBrk="1" hangingPunct="1"/>
            <a:r>
              <a:rPr lang="en-US" altLang="en-US" dirty="0">
                <a:latin typeface="Arial" pitchFamily="34" charset="0"/>
                <a:cs typeface="Arial" pitchFamily="34" charset="0"/>
              </a:rPr>
              <a:t>A person can generate up to 12,000 volts of static current by walking across a carpet.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Two types of failures can result from ESD damage to chips. Immediate failures, also known as catastrophic failures, occur right away and are usually totally destructive. </a:t>
            </a:r>
          </a:p>
          <a:p>
            <a:pPr lvl="1" eaLnBrk="1" hangingPunct="1"/>
            <a:r>
              <a:rPr lang="en-US" altLang="en-US" dirty="0">
                <a:latin typeface="Arial" pitchFamily="34" charset="0"/>
                <a:cs typeface="Arial" pitchFamily="34" charset="0"/>
              </a:rPr>
              <a:t>Latent failures or delayed failures can occur weeks or even months after the damage is done. </a:t>
            </a:r>
          </a:p>
          <a:p>
            <a:pPr lvl="1" eaLnBrk="1" hangingPunct="1"/>
            <a:r>
              <a:rPr lang="en-US" altLang="en-US" dirty="0">
                <a:latin typeface="Arial" pitchFamily="34" charset="0"/>
                <a:cs typeface="Arial" pitchFamily="34" charset="0"/>
              </a:rPr>
              <a:t>It is imperative to maintain the optimal level of humidity, which is between 40 and 60 percent in the computing environment. Humidity levels below this range create static, and levels above create condensation.</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28</a:t>
            </a:fld>
            <a:endParaRPr lang="en-US" dirty="0"/>
          </a:p>
        </p:txBody>
      </p:sp>
    </p:spTree>
    <p:extLst>
      <p:ext uri="{BB962C8B-B14F-4D97-AF65-F5344CB8AC3E}">
        <p14:creationId xmlns:p14="http://schemas.microsoft.com/office/powerpoint/2010/main" val="14668807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Ventilation Shafts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While ductwork is small in residential buildings, in large commercial buildings it can be large enough for an individual to climb though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If ducts are large, security can install wire mesh grids at various points to compartmentalize the runs</a:t>
            </a:r>
          </a:p>
          <a:p>
            <a:pPr eaLnBrk="1" hangingPunct="1">
              <a:defRPr/>
            </a:pPr>
            <a:r>
              <a:rPr lang="en-US" altLang="en-US" sz="1200" b="1" dirty="0">
                <a:latin typeface="Arial" pitchFamily="34" charset="0"/>
                <a:cs typeface="Arial" pitchFamily="34" charset="0"/>
              </a:rPr>
              <a:t>Power Management and Conditioning</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Power systems used by information-processing equipment must be properly installed and correctly grounded</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Noise that interferes with the normal 60 Hertz cycle can result in inaccurate time clocks or unreliable internal clocks inside CPU</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29</a:t>
            </a:fld>
            <a:endParaRPr lang="en-US" dirty="0"/>
          </a:p>
        </p:txBody>
      </p:sp>
    </p:spTree>
    <p:extLst>
      <p:ext uri="{BB962C8B-B14F-4D97-AF65-F5344CB8AC3E}">
        <p14:creationId xmlns:p14="http://schemas.microsoft.com/office/powerpoint/2010/main" val="19591836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altLang="en-US" sz="1200" b="1" kern="0" dirty="0">
                <a:solidFill>
                  <a:srgbClr val="222222"/>
                </a:solidFill>
                <a:latin typeface="Arial"/>
              </a:rPr>
              <a:t>Grounding and amperage</a:t>
            </a:r>
          </a:p>
          <a:p>
            <a:pPr marL="785372" lvl="1" indent="-302066">
              <a:spcBef>
                <a:spcPct val="20000"/>
              </a:spcBef>
              <a:buFontTx/>
              <a:buChar char="–"/>
              <a:defRPr/>
            </a:pPr>
            <a:r>
              <a:rPr lang="en-US" altLang="en-US" sz="1200" kern="0" dirty="0">
                <a:solidFill>
                  <a:srgbClr val="222222"/>
                </a:solidFill>
                <a:latin typeface="Arial"/>
              </a:rPr>
              <a:t>Grounding ensures that returning flow of current is properly discharged to ground</a:t>
            </a:r>
          </a:p>
          <a:p>
            <a:pPr marL="785372" lvl="1" indent="-302066">
              <a:spcBef>
                <a:spcPct val="20000"/>
              </a:spcBef>
              <a:buFontTx/>
              <a:buChar char="–"/>
              <a:defRPr/>
            </a:pPr>
            <a:r>
              <a:rPr lang="en-US" altLang="en-US" sz="1200" kern="0" dirty="0">
                <a:solidFill>
                  <a:srgbClr val="222222"/>
                </a:solidFill>
                <a:latin typeface="Arial"/>
              </a:rPr>
              <a:t>GFCI: capable of quickly identifying and interrupting a ground fault</a:t>
            </a:r>
          </a:p>
          <a:p>
            <a:pPr marL="785372" lvl="1" indent="-302066">
              <a:spcBef>
                <a:spcPct val="20000"/>
              </a:spcBef>
              <a:buFontTx/>
              <a:buChar char="–"/>
              <a:defRPr/>
            </a:pPr>
            <a:r>
              <a:rPr lang="en-US" altLang="en-US" sz="1200" kern="0" dirty="0">
                <a:solidFill>
                  <a:srgbClr val="222222"/>
                </a:solidFill>
                <a:latin typeface="Arial"/>
              </a:rPr>
              <a:t>Overloading a circuit can create a load exceeding electrical cable’s rating, increasing risk of overheating and fire</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30</a:t>
            </a:fld>
            <a:endParaRPr lang="en-US" dirty="0"/>
          </a:p>
        </p:txBody>
      </p:sp>
    </p:spTree>
    <p:extLst>
      <p:ext uri="{BB962C8B-B14F-4D97-AF65-F5344CB8AC3E}">
        <p14:creationId xmlns:p14="http://schemas.microsoft.com/office/powerpoint/2010/main" val="41246446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altLang="en-US" sz="1200" b="1" kern="0" dirty="0">
                <a:solidFill>
                  <a:srgbClr val="222222"/>
                </a:solidFill>
                <a:latin typeface="Arial" pitchFamily="34" charset="0"/>
                <a:cs typeface="Arial" pitchFamily="34" charset="0"/>
              </a:rPr>
              <a:t>Uninterruptible power supply (UPS)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 case of power outage, UPS is backup power source for major computing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Basic UPS configurations: </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Standby</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Line-interactive</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Standby online hybrid</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Standby </a:t>
            </a:r>
            <a:r>
              <a:rPr lang="en-US" altLang="en-US" sz="1200" kern="0" dirty="0" err="1">
                <a:solidFill>
                  <a:srgbClr val="222222"/>
                </a:solidFill>
                <a:latin typeface="Arial" pitchFamily="34" charset="0"/>
                <a:cs typeface="Arial" pitchFamily="34" charset="0"/>
              </a:rPr>
              <a:t>erroresonant</a:t>
            </a:r>
            <a:endParaRPr lang="en-US" altLang="en-US" sz="1200" kern="0" dirty="0">
              <a:solidFill>
                <a:srgbClr val="222222"/>
              </a:solidFill>
              <a:latin typeface="Arial" pitchFamily="34" charset="0"/>
              <a:cs typeface="Arial" pitchFamily="34" charset="0"/>
            </a:endParaRP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Double conversion online</a:t>
            </a:r>
          </a:p>
          <a:p>
            <a:pPr marL="1208265" lvl="2" indent="-241653">
              <a:spcBef>
                <a:spcPct val="20000"/>
              </a:spcBef>
              <a:buFontTx/>
              <a:buChar char="•"/>
              <a:defRPr/>
            </a:pPr>
            <a:r>
              <a:rPr lang="en-US" altLang="en-US" sz="1200" kern="0" dirty="0">
                <a:solidFill>
                  <a:srgbClr val="222222"/>
                </a:solidFill>
                <a:latin typeface="Arial" pitchFamily="34" charset="0"/>
                <a:cs typeface="Arial" pitchFamily="34" charset="0"/>
              </a:rPr>
              <a:t>Data conversion online</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31</a:t>
            </a:fld>
            <a:endParaRPr lang="en-US" dirty="0"/>
          </a:p>
        </p:txBody>
      </p:sp>
    </p:spTree>
    <p:extLst>
      <p:ext uri="{BB962C8B-B14F-4D97-AF65-F5344CB8AC3E}">
        <p14:creationId xmlns:p14="http://schemas.microsoft.com/office/powerpoint/2010/main" val="1213674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sz="1200" b="1" dirty="0">
                <a:latin typeface="Arial" pitchFamily="34" charset="0"/>
                <a:cs typeface="Arial" pitchFamily="34" charset="0"/>
              </a:rPr>
              <a:t>Emergency Shutoff</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Important aspect of power management is ability to stop power immediately if the current represents a risk to human or machine safety</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Most computer rooms and wiring closets are equipped with an emergency power shutoff</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32</a:t>
            </a:fld>
            <a:endParaRPr lang="en-US" dirty="0"/>
          </a:p>
        </p:txBody>
      </p:sp>
    </p:spTree>
    <p:extLst>
      <p:ext uri="{BB962C8B-B14F-4D97-AF65-F5344CB8AC3E}">
        <p14:creationId xmlns:p14="http://schemas.microsoft.com/office/powerpoint/2010/main" val="1219136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33</a:t>
            </a:fld>
            <a:endParaRPr lang="en-US" dirty="0"/>
          </a:p>
        </p:txBody>
      </p:sp>
    </p:spTree>
    <p:extLst>
      <p:ext uri="{BB962C8B-B14F-4D97-AF65-F5344CB8AC3E}">
        <p14:creationId xmlns:p14="http://schemas.microsoft.com/office/powerpoint/2010/main" val="32536497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34</a:t>
            </a:fld>
            <a:endParaRPr lang="en-US" dirty="0"/>
          </a:p>
        </p:txBody>
      </p:sp>
    </p:spTree>
    <p:extLst>
      <p:ext uri="{BB962C8B-B14F-4D97-AF65-F5344CB8AC3E}">
        <p14:creationId xmlns:p14="http://schemas.microsoft.com/office/powerpoint/2010/main" val="29905249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u="none" strike="noStrike" kern="1200" baseline="0" dirty="0">
                <a:solidFill>
                  <a:schemeClr val="tx1"/>
                </a:solidFill>
                <a:latin typeface="+mn-lt"/>
                <a:ea typeface="+mn-ea"/>
                <a:cs typeface="+mn-cs"/>
              </a:rPr>
              <a:t>Another critical utility is water service</a:t>
            </a:r>
            <a:r>
              <a:rPr lang="en-GB" sz="1200" b="0" i="0" u="none" strike="noStrike" kern="1200" baseline="0" dirty="0">
                <a:solidFill>
                  <a:schemeClr val="tx1"/>
                </a:solidFill>
                <a:latin typeface="+mn-lt"/>
                <a:ea typeface="+mn-ea"/>
                <a:cs typeface="+mn-cs"/>
              </a:rPr>
              <a:t>. On the one hand, lack of water poses problems to systems, including fire suppression and air-conditioning systems. On the other hand, a surplus of water or water pressure poses a real threat. Flooding and leaks can be catastrophic to paper and electronic storage of information. Water damage can result in complete failure of computer systems and the structures that house them. Therefore, it is important to integrate water detection systems into the alarm systems that regulate overall operations of the facility.</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Water Problems</a:t>
            </a:r>
          </a:p>
          <a:p>
            <a:pPr marL="362480" indent="-362480">
              <a:spcBef>
                <a:spcPct val="20000"/>
              </a:spcBef>
              <a:buFontTx/>
              <a:buChar char="•"/>
              <a:defRPr/>
            </a:pPr>
            <a:r>
              <a:rPr lang="en-US" altLang="en-US" sz="1200" kern="0" dirty="0">
                <a:solidFill>
                  <a:srgbClr val="222222"/>
                </a:solidFill>
                <a:latin typeface="Arial"/>
              </a:rPr>
              <a:t>Lack of water poses problem to systems, including fire suppression and air-conditioning systems</a:t>
            </a:r>
          </a:p>
          <a:p>
            <a:pPr marL="362480" indent="-362480">
              <a:spcBef>
                <a:spcPct val="20000"/>
              </a:spcBef>
              <a:buFontTx/>
              <a:buChar char="•"/>
              <a:defRPr/>
            </a:pPr>
            <a:r>
              <a:rPr lang="en-US" altLang="en-US" sz="1200" kern="0" dirty="0">
                <a:solidFill>
                  <a:srgbClr val="222222"/>
                </a:solidFill>
                <a:latin typeface="Arial"/>
              </a:rPr>
              <a:t>Surplus of water, or water pressure, poses a real threat (flooding, leaks)</a:t>
            </a:r>
          </a:p>
          <a:p>
            <a:pPr marL="362480" indent="-362480">
              <a:spcBef>
                <a:spcPct val="20000"/>
              </a:spcBef>
              <a:buFontTx/>
              <a:buChar char="•"/>
              <a:defRPr/>
            </a:pPr>
            <a:r>
              <a:rPr lang="en-US" altLang="en-US" sz="1200" kern="0" dirty="0">
                <a:solidFill>
                  <a:srgbClr val="222222"/>
                </a:solidFill>
                <a:latin typeface="Arial"/>
              </a:rPr>
              <a:t>Very important to integrate water detection systems into alarm systems that regulate overall facility operations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35</a:t>
            </a:fld>
            <a:endParaRPr lang="en-US" dirty="0"/>
          </a:p>
        </p:txBody>
      </p:sp>
    </p:spTree>
    <p:extLst>
      <p:ext uri="{BB962C8B-B14F-4D97-AF65-F5344CB8AC3E}">
        <p14:creationId xmlns:p14="http://schemas.microsoft.com/office/powerpoint/2010/main" val="15621391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Unavoidable environmental factors or forces of nature can cause failures in the structures that house the organization. Structures are designed and constructed with specific load limits, and overloading these design limits inevitably results in structural failure, which could cause personal injury and even loss of life. Scheduling periodic inspections by qualified civil engineers enables managers to identify potentially dangerous structural conditions before a structure fails.</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Structural Collapse </a:t>
            </a:r>
          </a:p>
          <a:p>
            <a:pPr marL="362480" indent="-362480">
              <a:spcBef>
                <a:spcPct val="20000"/>
              </a:spcBef>
              <a:buFontTx/>
              <a:buChar char="•"/>
              <a:defRPr/>
            </a:pPr>
            <a:r>
              <a:rPr lang="en-US" altLang="en-US" sz="1200" kern="0" dirty="0">
                <a:solidFill>
                  <a:srgbClr val="222222"/>
                </a:solidFill>
                <a:latin typeface="Arial"/>
              </a:rPr>
              <a:t>Unavoidable environmental factors/forces can cause failures in structures that house organization</a:t>
            </a:r>
          </a:p>
          <a:p>
            <a:pPr marL="362480" indent="-362480">
              <a:spcBef>
                <a:spcPct val="20000"/>
              </a:spcBef>
              <a:buFontTx/>
              <a:buChar char="•"/>
              <a:defRPr/>
            </a:pPr>
            <a:r>
              <a:rPr lang="en-US" altLang="en-US" sz="1200" kern="0" dirty="0">
                <a:solidFill>
                  <a:srgbClr val="222222"/>
                </a:solidFill>
                <a:latin typeface="Arial"/>
              </a:rPr>
              <a:t>Structures designed and constructed with specific load limits; overloading these limits results in structural failure and potential injury or loss of life</a:t>
            </a:r>
          </a:p>
          <a:p>
            <a:pPr marL="362480" indent="-362480">
              <a:spcBef>
                <a:spcPct val="20000"/>
              </a:spcBef>
              <a:buFontTx/>
              <a:buChar char="•"/>
              <a:defRPr/>
            </a:pPr>
            <a:r>
              <a:rPr lang="en-US" altLang="en-US" sz="1200" kern="0" dirty="0">
                <a:solidFill>
                  <a:srgbClr val="222222"/>
                </a:solidFill>
                <a:latin typeface="Arial"/>
              </a:rPr>
              <a:t>Periodic inspections by qualified civil engineers assist in identifying potentially dangerous structural conditions</a:t>
            </a:r>
          </a:p>
          <a:p>
            <a:pPr eaLnBrk="1" hangingPunct="1">
              <a:defRPr/>
            </a:pPr>
            <a:endParaRPr lang="en-US" altLang="en-US" dirty="0"/>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36</a:t>
            </a:fld>
            <a:endParaRPr lang="en-US" dirty="0"/>
          </a:p>
        </p:txBody>
      </p:sp>
    </p:spTree>
    <p:extLst>
      <p:ext uri="{BB962C8B-B14F-4D97-AF65-F5344CB8AC3E}">
        <p14:creationId xmlns:p14="http://schemas.microsoft.com/office/powerpoint/2010/main" val="17146316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mn-lt"/>
                <a:ea typeface="+mn-ea"/>
                <a:cs typeface="+mn-cs"/>
              </a:rPr>
              <a:t>As with any phase of the security process, the implementation of physical security must be constantly documented, evaluated, and tested. Once the physical security of a facility is established, it must be diligently maintained. Ongoing maintenance of systems is required as part of the systems’ operations. Documentation of the facility’s configuration, operation, and function should be integrated into disaster recovery plans and standard operating procedures. Testing provides information necessary to improve physical security in the facility and identifies weak points.</a:t>
            </a: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r>
              <a:rPr lang="en-US" altLang="en-US" b="1" dirty="0">
                <a:latin typeface="Arial" pitchFamily="34" charset="0"/>
                <a:cs typeface="Arial" pitchFamily="34" charset="0"/>
              </a:rPr>
              <a:t>Maintenance of Facility Systems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Physical security must be constantly documented, evaluated, and tested</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Documentation of facility’s configuration, operation, and function should be integrated into disaster recovery plans and standard operating procedures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Testing helps improve the facility’s physical security and identify weak points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37</a:t>
            </a:fld>
            <a:endParaRPr lang="en-US" dirty="0"/>
          </a:p>
        </p:txBody>
      </p:sp>
    </p:spTree>
    <p:extLst>
      <p:ext uri="{BB962C8B-B14F-4D97-AF65-F5344CB8AC3E}">
        <p14:creationId xmlns:p14="http://schemas.microsoft.com/office/powerpoint/2010/main" val="1264654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1" i="0" u="none" strike="noStrike" kern="1200" baseline="0" dirty="0">
                <a:solidFill>
                  <a:schemeClr val="tx1"/>
                </a:solidFill>
                <a:latin typeface="+mn-lt"/>
                <a:ea typeface="+mn-ea"/>
                <a:cs typeface="+mn-cs"/>
              </a:rPr>
              <a:t>Direct observation</a:t>
            </a:r>
            <a:r>
              <a:rPr lang="en-GB" sz="1200" b="0" i="0" u="none" strike="noStrike" kern="1200" baseline="0" dirty="0">
                <a:solidFill>
                  <a:schemeClr val="tx1"/>
                </a:solidFill>
                <a:latin typeface="+mn-lt"/>
                <a:ea typeface="+mn-ea"/>
                <a:cs typeface="+mn-cs"/>
              </a:rPr>
              <a:t>, requires that a person be close enough to the information to breach confidentiality. The physical security mechanisms described in the previous sections limit the possibility of a person accessing unauthorized areas and directly observing information.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Interception of data transmissions</a:t>
            </a:r>
            <a:r>
              <a:rPr lang="en-GB" sz="1200" b="0" i="0" u="none" strike="noStrike" kern="1200" baseline="0" dirty="0">
                <a:solidFill>
                  <a:schemeClr val="tx1"/>
                </a:solidFill>
                <a:latin typeface="+mn-lt"/>
                <a:ea typeface="+mn-ea"/>
                <a:cs typeface="+mn-cs"/>
              </a:rPr>
              <a:t>, has become easier in the age of the Internet. If attackers can access the media transmitting the data, they needn’t be anywhere near the source of the information. In some cases, the attacker can use sniffer software to collect data</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Electromagnetic radiation (EMR</a:t>
            </a:r>
            <a:r>
              <a:rPr lang="en-GB" sz="1200" b="0" i="0" u="none" strike="noStrike" kern="1200" baseline="0" dirty="0">
                <a:solidFill>
                  <a:schemeClr val="tx1"/>
                </a:solidFill>
                <a:latin typeface="+mn-lt"/>
                <a:ea typeface="+mn-ea"/>
                <a:cs typeface="+mn-cs"/>
              </a:rPr>
              <a:t>) can actually be monitored, processed, and reconstructed has been a subject of debate and </a:t>
            </a:r>
            <a:r>
              <a:rPr lang="en-GB" sz="1200" b="0" i="0" u="none" strike="noStrike" kern="1200" baseline="0" dirty="0" err="1">
                <a:solidFill>
                  <a:schemeClr val="tx1"/>
                </a:solidFill>
                <a:latin typeface="+mn-lt"/>
                <a:ea typeface="+mn-ea"/>
                <a:cs typeface="+mn-cs"/>
              </a:rPr>
              <a:t>rumor</a:t>
            </a:r>
            <a:r>
              <a:rPr lang="en-GB" sz="1200" b="0" i="0" u="none" strike="noStrike" kern="1200" baseline="0" dirty="0">
                <a:solidFill>
                  <a:schemeClr val="tx1"/>
                </a:solidFill>
                <a:latin typeface="+mn-lt"/>
                <a:ea typeface="+mn-ea"/>
                <a:cs typeface="+mn-cs"/>
              </a:rPr>
              <a:t> for many years. </a:t>
            </a:r>
          </a:p>
          <a:p>
            <a:r>
              <a:rPr lang="en-GB" sz="1200" b="0" i="0" u="none" strike="noStrike" kern="1200" baseline="0" dirty="0">
                <a:solidFill>
                  <a:schemeClr val="tx1"/>
                </a:solidFill>
                <a:latin typeface="+mn-lt"/>
                <a:ea typeface="+mn-ea"/>
                <a:cs typeface="+mn-cs"/>
              </a:rPr>
              <a:t>James Atkinson, an electronics engineer certified by the National Security Agency (NSA), says that practical monitoring of electronic emanations does not exist and claims that stories about such monitoring are just urban legends.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Interception of Data </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Three methods of data interception: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Direct observation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Interception of data transmission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Electromagnetic interception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U.S. government developed TEMPEST program to reduce risk of electromagnetic radiation (EMR) monitoring</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38</a:t>
            </a:fld>
            <a:endParaRPr lang="en-US" dirty="0"/>
          </a:p>
        </p:txBody>
      </p:sp>
    </p:spTree>
    <p:extLst>
      <p:ext uri="{BB962C8B-B14F-4D97-AF65-F5344CB8AC3E}">
        <p14:creationId xmlns:p14="http://schemas.microsoft.com/office/powerpoint/2010/main" val="2082252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Mobile computing requires even more security than typical computing infrastructures on the organization’s premises. Most mobile computing systems—laptops, tablets, and smartphones—have valuable corporate information stored within them, and some are configured to facilitate user access into the organization’s secure computing facilities.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Many users may be keeping clues about the organization’s computing and network environment in their portable devices. </a:t>
            </a:r>
          </a:p>
          <a:p>
            <a:r>
              <a:rPr lang="en-GB" sz="1200" b="0" i="0" u="none" strike="noStrike" kern="1200" baseline="0" dirty="0">
                <a:solidFill>
                  <a:schemeClr val="tx1"/>
                </a:solidFill>
                <a:latin typeface="+mn-lt"/>
                <a:ea typeface="+mn-ea"/>
                <a:cs typeface="+mn-cs"/>
              </a:rPr>
              <a:t>Many users like the convenience of allowing the portable device to remember their usernames and passwords because it provides faster and easier access and because they frequently have multiple accounts with different usernames and passwords. </a:t>
            </a:r>
          </a:p>
          <a:p>
            <a:r>
              <a:rPr lang="en-GB" sz="1200" b="0" i="0" u="none" strike="noStrike" kern="1200" baseline="0" dirty="0">
                <a:solidFill>
                  <a:schemeClr val="tx1"/>
                </a:solidFill>
                <a:latin typeface="+mn-lt"/>
                <a:ea typeface="+mn-ea"/>
                <a:cs typeface="+mn-cs"/>
              </a:rPr>
              <a:t>While it is tempting to allow devices to store authentication credentials and enable easier access to frequently used accounts, the downside of setting up these arrangements on a portable device is obvious: loss of the device means loss of the access control mechanisms.</a:t>
            </a:r>
          </a:p>
          <a:p>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Securing Mobile and Portable Systems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Mobile computing requires more security than typical computing infrastructures on organization’s premises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Many mobile computing systems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Have corporate information stored within them</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Some are configured to facilitate user’s access into organization’s secure computing facilities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39</a:t>
            </a:fld>
            <a:endParaRPr lang="en-US" dirty="0"/>
          </a:p>
        </p:txBody>
      </p:sp>
    </p:spTree>
    <p:extLst>
      <p:ext uri="{BB962C8B-B14F-4D97-AF65-F5344CB8AC3E}">
        <p14:creationId xmlns:p14="http://schemas.microsoft.com/office/powerpoint/2010/main" val="21901825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Many devices, including desktop and laptop computers, smartphones, and tablets, can now be configured to send their location if reported lost or stolen, wipe themselves of all user data, or even disable themselves completely. For example, Absolute Software’s </a:t>
            </a:r>
            <a:r>
              <a:rPr lang="en-GB" sz="1200" b="0" i="0" u="none" strike="noStrike" kern="1200" baseline="0" dirty="0" err="1">
                <a:solidFill>
                  <a:schemeClr val="tx1"/>
                </a:solidFill>
                <a:latin typeface="+mn-lt"/>
                <a:ea typeface="+mn-ea"/>
                <a:cs typeface="+mn-cs"/>
              </a:rPr>
              <a:t>CompuTrace</a:t>
            </a:r>
            <a:r>
              <a:rPr lang="en-GB" sz="1200" b="0" i="0" u="none" strike="noStrike" kern="1200" baseline="0" dirty="0">
                <a:solidFill>
                  <a:schemeClr val="tx1"/>
                </a:solidFill>
                <a:latin typeface="+mn-lt"/>
                <a:ea typeface="+mn-ea"/>
                <a:cs typeface="+mn-cs"/>
              </a:rPr>
              <a:t> is computer software that is installed on a laptop</a:t>
            </a:r>
            <a:endParaRPr lang="en-US" altLang="en-US" sz="1200" b="1" dirty="0">
              <a:latin typeface="Arial" pitchFamily="34" charset="0"/>
              <a:cs typeface="Arial" pitchFamily="34" charset="0"/>
            </a:endParaRP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Periodically, when the computer is connected to the Internet, the software reports itself and the computer’s electronic serial number to a central monitoring </a:t>
            </a:r>
            <a:r>
              <a:rPr lang="en-GB" sz="1200" b="0" i="0" u="none" strike="noStrike" kern="1200" baseline="0" dirty="0" err="1">
                <a:solidFill>
                  <a:schemeClr val="tx1"/>
                </a:solidFill>
                <a:latin typeface="+mn-lt"/>
                <a:ea typeface="+mn-ea"/>
                <a:cs typeface="+mn-cs"/>
              </a:rPr>
              <a:t>center</a:t>
            </a:r>
            <a:r>
              <a:rPr lang="en-GB" sz="1200" b="0" i="0" u="none" strike="noStrike" kern="1200" baseline="0" dirty="0">
                <a:solidFill>
                  <a:schemeClr val="tx1"/>
                </a:solidFill>
                <a:latin typeface="+mn-lt"/>
                <a:ea typeface="+mn-ea"/>
                <a:cs typeface="+mn-cs"/>
              </a:rPr>
              <a:t>. If the laptop is reported stolen, this software can</a:t>
            </a:r>
          </a:p>
          <a:p>
            <a:r>
              <a:rPr lang="en-GB" sz="1200" b="0" i="0" u="none" strike="noStrike" kern="1200" baseline="0" dirty="0">
                <a:solidFill>
                  <a:schemeClr val="tx1"/>
                </a:solidFill>
                <a:latin typeface="+mn-lt"/>
                <a:ea typeface="+mn-ea"/>
                <a:cs typeface="+mn-cs"/>
              </a:rPr>
              <a:t>trace the computer to its current location for possible recovery.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Also available for laptops are burglar alarms made up of a device that contains a motion detector, GPS transceiver, and/or RFID tag. If the device is armed and the laptop is moved more than expected, the alarm triggers a loud buzzer or horn. The security system may also disable the computer or use an encryption option to render its stored information unusable.</a:t>
            </a:r>
          </a:p>
          <a:p>
            <a:r>
              <a:rPr lang="en-GB" sz="1200" b="0" i="0" u="none" strike="noStrike" kern="1200" baseline="0" dirty="0">
                <a:solidFill>
                  <a:schemeClr val="tx1"/>
                </a:solidFill>
                <a:latin typeface="+mn-lt"/>
                <a:ea typeface="+mn-ea"/>
                <a:cs typeface="+mn-cs"/>
              </a:rPr>
              <a:t>These devices often allow active tracking to recover a device if necessary.</a:t>
            </a:r>
            <a:endParaRPr lang="en-US" altLang="en-US" sz="1200" b="1" dirty="0">
              <a:latin typeface="Arial" pitchFamily="34" charset="0"/>
              <a:cs typeface="Arial" pitchFamily="34" charset="0"/>
            </a:endParaRPr>
          </a:p>
          <a:p>
            <a:pPr eaLnBrk="1" hangingPunct="1">
              <a:defRPr/>
            </a:pPr>
            <a:r>
              <a:rPr lang="en-GB" sz="1200" b="0" i="0" u="none" strike="noStrike" kern="1200" baseline="0" dirty="0">
                <a:solidFill>
                  <a:schemeClr val="tx1"/>
                </a:solidFill>
                <a:latin typeface="+mn-lt"/>
                <a:ea typeface="+mn-ea"/>
                <a:cs typeface="+mn-cs"/>
              </a:rPr>
              <a:t>For maximum security, laptops should be secured at all times.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Securing Mobile and Portable Systems (continued)</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Controls support security and retrieval of lost or stolen laptops </a:t>
            </a:r>
          </a:p>
          <a:p>
            <a:pPr marL="785372" lvl="1" indent="-302066">
              <a:spcBef>
                <a:spcPct val="20000"/>
              </a:spcBef>
              <a:buFontTx/>
              <a:buChar char="–"/>
              <a:defRPr/>
            </a:pPr>
            <a:r>
              <a:rPr lang="en-US" altLang="en-US" sz="1200" kern="0" dirty="0" err="1">
                <a:solidFill>
                  <a:srgbClr val="222222"/>
                </a:solidFill>
                <a:latin typeface="Arial" pitchFamily="34" charset="0"/>
                <a:cs typeface="Arial" pitchFamily="34" charset="0"/>
              </a:rPr>
              <a:t>CompuTrace</a:t>
            </a:r>
            <a:r>
              <a:rPr lang="en-US" altLang="en-US" sz="1200" kern="0" dirty="0">
                <a:solidFill>
                  <a:srgbClr val="222222"/>
                </a:solidFill>
                <a:latin typeface="Arial" pitchFamily="34" charset="0"/>
                <a:cs typeface="Arial" pitchFamily="34" charset="0"/>
              </a:rPr>
              <a:t> software, stored on laptop; reports to a central monitoring center</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Burglar alarms made up of a PC card that contains a motion detector</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40</a:t>
            </a:fld>
            <a:endParaRPr lang="en-US" dirty="0"/>
          </a:p>
        </p:txBody>
      </p:sp>
    </p:spTree>
    <p:extLst>
      <p:ext uri="{BB962C8B-B14F-4D97-AF65-F5344CB8AC3E}">
        <p14:creationId xmlns:p14="http://schemas.microsoft.com/office/powerpoint/2010/main" val="33620696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41</a:t>
            </a:fld>
            <a:endParaRPr lang="en-US" dirty="0"/>
          </a:p>
        </p:txBody>
      </p:sp>
    </p:spTree>
    <p:extLst>
      <p:ext uri="{BB962C8B-B14F-4D97-AF65-F5344CB8AC3E}">
        <p14:creationId xmlns:p14="http://schemas.microsoft.com/office/powerpoint/2010/main" val="30900284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mn-lt"/>
                <a:ea typeface="+mn-ea"/>
                <a:cs typeface="+mn-cs"/>
              </a:rPr>
              <a:t>Remote site computing, which is becoming increasingly popular, involves a wide variety of computing sites outside the organization’s main facility and includes all forms of telecommuting.</a:t>
            </a:r>
          </a:p>
          <a:p>
            <a:r>
              <a:rPr lang="en-GB" sz="1200" b="0" i="0" u="none" strike="noStrike" kern="1200" baseline="0" dirty="0">
                <a:solidFill>
                  <a:schemeClr val="tx1"/>
                </a:solidFill>
                <a:latin typeface="+mn-lt"/>
                <a:ea typeface="+mn-ea"/>
                <a:cs typeface="+mn-cs"/>
              </a:rPr>
              <a:t>Telecommuting (or telework) involves off-site computing that uses Internet connections, dial-up connections, connections over leased point-to-point links between offices, and other mechanisms.</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Remote Computing Security</a:t>
            </a:r>
          </a:p>
          <a:p>
            <a:pPr marL="362480" indent="-362480">
              <a:spcBef>
                <a:spcPct val="20000"/>
              </a:spcBef>
              <a:buFontTx/>
              <a:buChar char="•"/>
              <a:defRPr/>
            </a:pPr>
            <a:r>
              <a:rPr lang="en-US" altLang="en-US" sz="1200" kern="0" dirty="0">
                <a:solidFill>
                  <a:srgbClr val="222222"/>
                </a:solidFill>
                <a:latin typeface="Arial"/>
              </a:rPr>
              <a:t>Remote site computing involves variety of computing sites outside organization’s main facility</a:t>
            </a:r>
          </a:p>
          <a:p>
            <a:pPr marL="362480" indent="-362480">
              <a:spcBef>
                <a:spcPct val="20000"/>
              </a:spcBef>
              <a:buFontTx/>
              <a:buChar char="•"/>
              <a:defRPr/>
            </a:pPr>
            <a:r>
              <a:rPr lang="en-US" altLang="en-US" sz="1200" kern="0" dirty="0">
                <a:solidFill>
                  <a:srgbClr val="222222"/>
                </a:solidFill>
                <a:latin typeface="Arial"/>
              </a:rPr>
              <a:t>Telecommuting: off-site computing using Internet, dial-up, or leased point-to-point links</a:t>
            </a:r>
          </a:p>
          <a:p>
            <a:pPr marL="362480" indent="-362480">
              <a:spcBef>
                <a:spcPct val="20000"/>
              </a:spcBef>
              <a:buFontTx/>
              <a:buChar char="•"/>
              <a:defRPr/>
            </a:pPr>
            <a:r>
              <a:rPr lang="en-US" altLang="en-US" sz="1200" kern="0" dirty="0">
                <a:solidFill>
                  <a:srgbClr val="222222"/>
                </a:solidFill>
                <a:latin typeface="Arial"/>
              </a:rPr>
              <a:t>Employees may need to access networks on business trips; telecommuters need access from home systems or satellite offices </a:t>
            </a:r>
          </a:p>
          <a:p>
            <a:pPr marL="362480" indent="-362480">
              <a:spcBef>
                <a:spcPct val="20000"/>
              </a:spcBef>
              <a:buFontTx/>
              <a:buChar char="•"/>
              <a:defRPr/>
            </a:pPr>
            <a:r>
              <a:rPr lang="en-US" altLang="en-US" sz="1200" kern="0" dirty="0">
                <a:solidFill>
                  <a:srgbClr val="222222"/>
                </a:solidFill>
                <a:latin typeface="Arial"/>
              </a:rPr>
              <a:t>Telecommuter’s computers must be made more secure than organization’s systems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42</a:t>
            </a:fld>
            <a:endParaRPr lang="en-US" dirty="0"/>
          </a:p>
        </p:txBody>
      </p:sp>
    </p:spTree>
    <p:extLst>
      <p:ext uri="{BB962C8B-B14F-4D97-AF65-F5344CB8AC3E}">
        <p14:creationId xmlns:p14="http://schemas.microsoft.com/office/powerpoint/2010/main" val="42353158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Special Considerations for Physical Security Threats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Develop physical security in-house or outsource?</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Many qualified and professional agencies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Benefit of outsourcing includes gaining experience and knowledge of agencies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Downside includes high expense, loss of control over individual components, and level of trust that must be placed in another company</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Social engineering: use of people skills to obtain information from employees that should not be released</a:t>
            </a: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43</a:t>
            </a:fld>
            <a:endParaRPr lang="en-US" dirty="0"/>
          </a:p>
        </p:txBody>
      </p:sp>
    </p:spTree>
    <p:extLst>
      <p:ext uri="{BB962C8B-B14F-4D97-AF65-F5344CB8AC3E}">
        <p14:creationId xmlns:p14="http://schemas.microsoft.com/office/powerpoint/2010/main" val="41489706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latin typeface="Arial" pitchFamily="34" charset="0"/>
                <a:cs typeface="Arial" pitchFamily="34" charset="0"/>
              </a:rPr>
              <a:t>Inventory Management</a:t>
            </a:r>
          </a:p>
          <a:p>
            <a:pPr eaLnBrk="1" hangingPunct="1"/>
            <a:r>
              <a:rPr lang="en-US" altLang="en-US" dirty="0">
                <a:latin typeface="Arial" pitchFamily="34" charset="0"/>
                <a:cs typeface="Arial" pitchFamily="34" charset="0"/>
              </a:rPr>
              <a:t>As with other organizational resources, computing equipment should be inventoried and inspected on a regular basis. Similarly classified information should also be inventoried and managed. </a:t>
            </a:r>
          </a:p>
          <a:p>
            <a:pPr eaLnBrk="1" hangingPunct="1"/>
            <a:r>
              <a:rPr lang="en-US" altLang="en-US" dirty="0">
                <a:latin typeface="Arial" pitchFamily="34" charset="0"/>
                <a:cs typeface="Arial" pitchFamily="34" charset="0"/>
              </a:rPr>
              <a:t>Whenever a classified document is reproduced, a stamp should be placed on the original before it is copied. </a:t>
            </a:r>
          </a:p>
          <a:p>
            <a:pPr eaLnBrk="1" hangingPunct="1"/>
            <a:r>
              <a:rPr lang="en-US" altLang="en-US" dirty="0">
                <a:latin typeface="Arial" pitchFamily="34" charset="0"/>
                <a:cs typeface="Arial" pitchFamily="34" charset="0"/>
              </a:rPr>
              <a:t>This stamp states the document’s classification level and document number for tracking. </a:t>
            </a:r>
          </a:p>
          <a:p>
            <a:pPr eaLnBrk="1" hangingPunct="1"/>
            <a:r>
              <a:rPr lang="en-US" altLang="en-US" dirty="0">
                <a:latin typeface="Arial" pitchFamily="34" charset="0"/>
                <a:cs typeface="Arial" pitchFamily="34" charset="0"/>
              </a:rPr>
              <a:t>Each classified copy is issued to its receiver, who signs for the document.</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44</a:t>
            </a:fld>
            <a:endParaRPr lang="en-US" dirty="0"/>
          </a:p>
        </p:txBody>
      </p:sp>
    </p:spTree>
    <p:extLst>
      <p:ext uri="{BB962C8B-B14F-4D97-AF65-F5344CB8AC3E}">
        <p14:creationId xmlns:p14="http://schemas.microsoft.com/office/powerpoint/2010/main" val="42526049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45</a:t>
            </a:fld>
            <a:endParaRPr lang="en-US" dirty="0"/>
          </a:p>
        </p:txBody>
      </p:sp>
    </p:spTree>
    <p:extLst>
      <p:ext uri="{BB962C8B-B14F-4D97-AF65-F5344CB8AC3E}">
        <p14:creationId xmlns:p14="http://schemas.microsoft.com/office/powerpoint/2010/main" val="1617717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29718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59162207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Physical Security</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4.2</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72979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Learning Objectives</a:t>
            </a:r>
            <a:endParaRPr lang="en-US" dirty="0"/>
          </a:p>
        </p:txBody>
      </p:sp>
      <p:sp>
        <p:nvSpPr>
          <p:cNvPr id="3" name="Content Placeholder 2"/>
          <p:cNvSpPr>
            <a:spLocks noGrp="1"/>
          </p:cNvSpPr>
          <p:nvPr>
            <p:ph idx="1"/>
          </p:nvPr>
        </p:nvSpPr>
        <p:spPr/>
        <p:txBody>
          <a:bodyPr/>
          <a:lstStyle/>
          <a:p>
            <a:pPr>
              <a:spcBef>
                <a:spcPts val="600"/>
              </a:spcBef>
            </a:pPr>
            <a:r>
              <a:rPr lang="en-US" altLang="en-US" dirty="0"/>
              <a:t>Upon completion of this material, you should be able to:</a:t>
            </a:r>
          </a:p>
          <a:p>
            <a:pPr lvl="1">
              <a:spcBef>
                <a:spcPts val="600"/>
              </a:spcBef>
            </a:pPr>
            <a:r>
              <a:rPr lang="en-US" altLang="en-US" dirty="0"/>
              <a:t>Discuss the relationship between information security and physical security</a:t>
            </a:r>
          </a:p>
          <a:p>
            <a:pPr lvl="1">
              <a:spcBef>
                <a:spcPts val="600"/>
              </a:spcBef>
            </a:pPr>
            <a:r>
              <a:rPr lang="en-US" altLang="en-US" dirty="0"/>
              <a:t>Describe key physical security considerations, including fire control and surveillance systems</a:t>
            </a:r>
          </a:p>
          <a:p>
            <a:pPr lvl="1">
              <a:spcBef>
                <a:spcPts val="600"/>
              </a:spcBef>
            </a:pPr>
            <a:r>
              <a:rPr lang="en-US" altLang="en-US" dirty="0"/>
              <a:t>Identify critical physical environment considerations for computing facilities, including uninterruptible power supplies</a:t>
            </a:r>
          </a:p>
        </p:txBody>
      </p:sp>
    </p:spTree>
    <p:extLst>
      <p:ext uri="{BB962C8B-B14F-4D97-AF65-F5344CB8AC3E}">
        <p14:creationId xmlns:p14="http://schemas.microsoft.com/office/powerpoint/2010/main" val="303078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(1 of 3)</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Physical security involves the protection of physical items, objects, or areas from unauthorized access and misuse.</a:t>
            </a:r>
          </a:p>
          <a:p>
            <a:pPr>
              <a:spcBef>
                <a:spcPts val="600"/>
              </a:spcBef>
            </a:pPr>
            <a:r>
              <a:rPr lang="en-US" altLang="en-US" dirty="0"/>
              <a:t>Most technology-based controls can be circumvented if an attacker gains physical access. </a:t>
            </a:r>
          </a:p>
          <a:p>
            <a:pPr>
              <a:spcBef>
                <a:spcPts val="600"/>
              </a:spcBef>
            </a:pPr>
            <a:r>
              <a:rPr lang="en-US" altLang="en-US" dirty="0"/>
              <a:t>Physical security is as important as logical security.</a:t>
            </a:r>
          </a:p>
        </p:txBody>
      </p:sp>
    </p:spTree>
    <p:extLst>
      <p:ext uri="{BB962C8B-B14F-4D97-AF65-F5344CB8AC3E}">
        <p14:creationId xmlns:p14="http://schemas.microsoft.com/office/powerpoint/2010/main" val="33010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(2 of 3)</a:t>
            </a:r>
            <a:endParaRPr lang="en-US" dirty="0"/>
          </a:p>
        </p:txBody>
      </p:sp>
      <p:sp>
        <p:nvSpPr>
          <p:cNvPr id="3" name="Content Placeholder 2"/>
          <p:cNvSpPr>
            <a:spLocks noGrp="1"/>
          </p:cNvSpPr>
          <p:nvPr>
            <p:ph idx="1"/>
          </p:nvPr>
        </p:nvSpPr>
        <p:spPr>
          <a:xfrm>
            <a:off x="335280" y="1097280"/>
            <a:ext cx="8763000" cy="4830763"/>
          </a:xfrm>
        </p:spPr>
        <p:txBody>
          <a:bodyPr>
            <a:normAutofit/>
          </a:bodyPr>
          <a:lstStyle/>
          <a:p>
            <a:pPr>
              <a:spcBef>
                <a:spcPts val="600"/>
              </a:spcBef>
            </a:pPr>
            <a:r>
              <a:rPr lang="en-US" altLang="en-US" dirty="0" err="1"/>
              <a:t>Donn</a:t>
            </a:r>
            <a:r>
              <a:rPr lang="en-US" altLang="en-US" dirty="0"/>
              <a:t> B. Parker’s seven major sources of physical loss:</a:t>
            </a:r>
          </a:p>
          <a:p>
            <a:pPr lvl="1">
              <a:spcBef>
                <a:spcPts val="600"/>
              </a:spcBef>
            </a:pPr>
            <a:r>
              <a:rPr lang="en-US" altLang="en-US" dirty="0"/>
              <a:t>Extreme temperature: heat, cold </a:t>
            </a:r>
          </a:p>
          <a:p>
            <a:pPr lvl="1">
              <a:spcBef>
                <a:spcPts val="600"/>
              </a:spcBef>
            </a:pPr>
            <a:r>
              <a:rPr lang="en-US" altLang="en-US" dirty="0"/>
              <a:t>Gases: war gases, commercial vapors, humid or dry air, suspended particles</a:t>
            </a:r>
          </a:p>
          <a:p>
            <a:pPr lvl="1">
              <a:spcBef>
                <a:spcPts val="600"/>
              </a:spcBef>
            </a:pPr>
            <a:r>
              <a:rPr lang="en-US" altLang="en-US" dirty="0"/>
              <a:t>Liquids: water, chemicals</a:t>
            </a:r>
          </a:p>
          <a:p>
            <a:pPr lvl="1">
              <a:spcBef>
                <a:spcPts val="600"/>
              </a:spcBef>
            </a:pPr>
            <a:r>
              <a:rPr lang="en-US" altLang="en-US" dirty="0"/>
              <a:t>Living organisms: viruses, bacteria, people, animals, insects</a:t>
            </a:r>
          </a:p>
          <a:p>
            <a:pPr lvl="1">
              <a:spcBef>
                <a:spcPts val="600"/>
              </a:spcBef>
            </a:pPr>
            <a:r>
              <a:rPr lang="en-US" altLang="en-US" dirty="0"/>
              <a:t>Projectiles: tangible objects in motion, powered objects</a:t>
            </a:r>
          </a:p>
          <a:p>
            <a:pPr lvl="1">
              <a:spcBef>
                <a:spcPts val="600"/>
              </a:spcBef>
            </a:pPr>
            <a:r>
              <a:rPr lang="en-US" altLang="en-US" dirty="0"/>
              <a:t>Movement: collapse, shearing, shaking, vibration, liquefaction, flow waves, separation, slide</a:t>
            </a:r>
          </a:p>
        </p:txBody>
      </p:sp>
    </p:spTree>
    <p:extLst>
      <p:ext uri="{BB962C8B-B14F-4D97-AF65-F5344CB8AC3E}">
        <p14:creationId xmlns:p14="http://schemas.microsoft.com/office/powerpoint/2010/main" val="273015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(3 of 3)</a:t>
            </a:r>
            <a:endParaRPr lang="en-US" dirty="0"/>
          </a:p>
        </p:txBody>
      </p:sp>
      <p:sp>
        <p:nvSpPr>
          <p:cNvPr id="3" name="Content Placeholder 2"/>
          <p:cNvSpPr>
            <a:spLocks noGrp="1"/>
          </p:cNvSpPr>
          <p:nvPr>
            <p:ph idx="1"/>
          </p:nvPr>
        </p:nvSpPr>
        <p:spPr/>
        <p:txBody>
          <a:bodyPr>
            <a:normAutofit/>
          </a:bodyPr>
          <a:lstStyle/>
          <a:p>
            <a:pPr lvl="1">
              <a:spcBef>
                <a:spcPts val="600"/>
              </a:spcBef>
            </a:pPr>
            <a:r>
              <a:rPr lang="en-US" altLang="en-US" dirty="0"/>
              <a:t>Energy anomalies: electrical surge or failure, magnetism, static electricity, aging circuitry; radiation: sound, light, radio, microwave, electromagnetic, </a:t>
            </a:r>
            <a:r>
              <a:rPr lang="en-US" altLang="en-US"/>
              <a:t>e.t.c</a:t>
            </a:r>
          </a:p>
        </p:txBody>
      </p:sp>
    </p:spTree>
    <p:extLst>
      <p:ext uri="{BB962C8B-B14F-4D97-AF65-F5344CB8AC3E}">
        <p14:creationId xmlns:p14="http://schemas.microsoft.com/office/powerpoint/2010/main" val="76562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Access Controls</a:t>
            </a:r>
            <a:endParaRPr lang="en-US" dirty="0"/>
          </a:p>
        </p:txBody>
      </p:sp>
      <p:sp>
        <p:nvSpPr>
          <p:cNvPr id="3" name="Content Placeholder 2"/>
          <p:cNvSpPr>
            <a:spLocks noGrp="1"/>
          </p:cNvSpPr>
          <p:nvPr>
            <p:ph idx="1"/>
          </p:nvPr>
        </p:nvSpPr>
        <p:spPr>
          <a:xfrm>
            <a:off x="228600" y="1295401"/>
            <a:ext cx="8763000" cy="3810000"/>
          </a:xfrm>
        </p:spPr>
        <p:txBody>
          <a:bodyPr>
            <a:normAutofit/>
          </a:bodyPr>
          <a:lstStyle/>
          <a:p>
            <a:pPr>
              <a:spcBef>
                <a:spcPts val="600"/>
              </a:spcBef>
            </a:pPr>
            <a:r>
              <a:rPr lang="en-US" altLang="en-US" dirty="0"/>
              <a:t>Secure facility: physical location with controls implemented to minimize the risk of attacks from physical threats.</a:t>
            </a:r>
          </a:p>
          <a:p>
            <a:pPr>
              <a:spcBef>
                <a:spcPts val="600"/>
              </a:spcBef>
            </a:pPr>
            <a:r>
              <a:rPr lang="en-US" altLang="en-US" dirty="0"/>
              <a:t>Secure facility can take advantage of natural terrain, local traffic flow, and surrounding development and can complement these with protection mechanisms (fences, gates, walls, guards, alarms).</a:t>
            </a:r>
          </a:p>
        </p:txBody>
      </p:sp>
    </p:spTree>
    <p:extLst>
      <p:ext uri="{BB962C8B-B14F-4D97-AF65-F5344CB8AC3E}">
        <p14:creationId xmlns:p14="http://schemas.microsoft.com/office/powerpoint/2010/main" val="280453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lstStyle/>
          <a:p>
            <a:r>
              <a:rPr lang="en-US" altLang="en-US" dirty="0"/>
              <a:t>Physical Security Controls </a:t>
            </a:r>
            <a:endParaRPr lang="en-US" dirty="0"/>
          </a:p>
        </p:txBody>
      </p:sp>
      <p:sp>
        <p:nvSpPr>
          <p:cNvPr id="3" name="Content Placeholder 2"/>
          <p:cNvSpPr>
            <a:spLocks noGrp="1"/>
          </p:cNvSpPr>
          <p:nvPr>
            <p:ph idx="1"/>
          </p:nvPr>
        </p:nvSpPr>
        <p:spPr>
          <a:xfrm>
            <a:off x="335280" y="762000"/>
            <a:ext cx="8763000" cy="4876800"/>
          </a:xfrm>
        </p:spPr>
        <p:txBody>
          <a:bodyPr>
            <a:noAutofit/>
          </a:bodyPr>
          <a:lstStyle/>
          <a:p>
            <a:pPr>
              <a:spcBef>
                <a:spcPts val="600"/>
              </a:spcBef>
            </a:pPr>
            <a:r>
              <a:rPr lang="en-US" altLang="en-US" dirty="0"/>
              <a:t>Walls, fencing, and gates</a:t>
            </a:r>
          </a:p>
          <a:p>
            <a:pPr>
              <a:spcBef>
                <a:spcPts val="600"/>
              </a:spcBef>
            </a:pPr>
            <a:r>
              <a:rPr lang="en-US" altLang="en-US" dirty="0"/>
              <a:t>Guards </a:t>
            </a:r>
          </a:p>
          <a:p>
            <a:pPr>
              <a:spcBef>
                <a:spcPts val="600"/>
              </a:spcBef>
            </a:pPr>
            <a:r>
              <a:rPr lang="en-US" altLang="en-US" dirty="0"/>
              <a:t>Dogs </a:t>
            </a:r>
          </a:p>
          <a:p>
            <a:pPr>
              <a:spcBef>
                <a:spcPts val="600"/>
              </a:spcBef>
            </a:pPr>
            <a:r>
              <a:rPr lang="en-US" altLang="en-US" dirty="0"/>
              <a:t>ID cards and badges</a:t>
            </a:r>
          </a:p>
          <a:p>
            <a:pPr>
              <a:spcBef>
                <a:spcPts val="600"/>
              </a:spcBef>
            </a:pPr>
            <a:r>
              <a:rPr lang="en-US" altLang="en-US" dirty="0"/>
              <a:t>Locks and keys</a:t>
            </a:r>
          </a:p>
          <a:p>
            <a:pPr>
              <a:spcBef>
                <a:spcPts val="600"/>
              </a:spcBef>
            </a:pPr>
            <a:r>
              <a:rPr lang="en-US" altLang="en-US" dirty="0"/>
              <a:t>Mantraps</a:t>
            </a:r>
          </a:p>
          <a:p>
            <a:pPr>
              <a:spcBef>
                <a:spcPts val="600"/>
              </a:spcBef>
            </a:pPr>
            <a:r>
              <a:rPr lang="en-US" altLang="en-US" dirty="0"/>
              <a:t>Electronic monitoring</a:t>
            </a:r>
          </a:p>
          <a:p>
            <a:pPr>
              <a:spcBef>
                <a:spcPts val="600"/>
              </a:spcBef>
            </a:pPr>
            <a:r>
              <a:rPr lang="en-US" altLang="en-US" dirty="0"/>
              <a:t>Alarms and alarm systems</a:t>
            </a:r>
          </a:p>
          <a:p>
            <a:pPr>
              <a:spcBef>
                <a:spcPts val="600"/>
              </a:spcBef>
            </a:pPr>
            <a:r>
              <a:rPr lang="en-US" altLang="en-US" dirty="0"/>
              <a:t>Computer rooms and wiring closets</a:t>
            </a:r>
          </a:p>
          <a:p>
            <a:pPr>
              <a:spcBef>
                <a:spcPts val="600"/>
              </a:spcBef>
            </a:pPr>
            <a:r>
              <a:rPr lang="en-US" altLang="en-US" dirty="0"/>
              <a:t>Interior walls and doors</a:t>
            </a:r>
          </a:p>
        </p:txBody>
      </p:sp>
    </p:spTree>
    <p:extLst>
      <p:ext uri="{BB962C8B-B14F-4D97-AF65-F5344CB8AC3E}">
        <p14:creationId xmlns:p14="http://schemas.microsoft.com/office/powerpoint/2010/main" val="2508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(2 of 9)</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Walls, fencing, and gates</a:t>
            </a:r>
          </a:p>
          <a:p>
            <a:pPr lvl="1">
              <a:spcBef>
                <a:spcPts val="600"/>
              </a:spcBef>
            </a:pPr>
            <a:r>
              <a:rPr lang="en-US" altLang="en-US" dirty="0"/>
              <a:t>Some of the oldest and most reliable elements of physical security; the essential starting point for perimeter control</a:t>
            </a:r>
          </a:p>
          <a:p>
            <a:pPr>
              <a:spcBef>
                <a:spcPts val="600"/>
              </a:spcBef>
            </a:pPr>
            <a:r>
              <a:rPr lang="en-US" altLang="en-US" dirty="0"/>
              <a:t>Guards</a:t>
            </a:r>
          </a:p>
          <a:p>
            <a:pPr lvl="1">
              <a:spcBef>
                <a:spcPts val="600"/>
              </a:spcBef>
            </a:pPr>
            <a:r>
              <a:rPr lang="en-US" altLang="en-US" dirty="0"/>
              <a:t>Can evaluate each situation as it arises to make reasoned responses; most have standard operating procedures</a:t>
            </a:r>
          </a:p>
          <a:p>
            <a:pPr>
              <a:spcBef>
                <a:spcPts val="600"/>
              </a:spcBef>
            </a:pPr>
            <a:r>
              <a:rPr lang="en-US" altLang="en-US" dirty="0"/>
              <a:t>Dogs</a:t>
            </a:r>
          </a:p>
          <a:p>
            <a:pPr lvl="1">
              <a:spcBef>
                <a:spcPts val="600"/>
              </a:spcBef>
            </a:pPr>
            <a:r>
              <a:rPr lang="en-US" altLang="en-US" dirty="0"/>
              <a:t>Keen sense of smell and hearing can detect intrusions that human guards cannot</a:t>
            </a:r>
          </a:p>
        </p:txBody>
      </p:sp>
    </p:spTree>
    <p:extLst>
      <p:ext uri="{BB962C8B-B14F-4D97-AF65-F5344CB8AC3E}">
        <p14:creationId xmlns:p14="http://schemas.microsoft.com/office/powerpoint/2010/main" val="2676538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(3 of 9)</a:t>
            </a:r>
            <a:endParaRPr lang="en-US" dirty="0"/>
          </a:p>
        </p:txBody>
      </p:sp>
      <p:sp>
        <p:nvSpPr>
          <p:cNvPr id="3" name="Content Placeholder 2"/>
          <p:cNvSpPr>
            <a:spLocks noGrp="1"/>
          </p:cNvSpPr>
          <p:nvPr>
            <p:ph idx="1"/>
          </p:nvPr>
        </p:nvSpPr>
        <p:spPr>
          <a:xfrm>
            <a:off x="370901" y="1295400"/>
            <a:ext cx="8763000" cy="4830763"/>
          </a:xfrm>
        </p:spPr>
        <p:txBody>
          <a:bodyPr/>
          <a:lstStyle/>
          <a:p>
            <a:pPr>
              <a:spcBef>
                <a:spcPts val="600"/>
              </a:spcBef>
            </a:pPr>
            <a:r>
              <a:rPr lang="en-US" altLang="en-US" dirty="0"/>
              <a:t>ID cards and badges</a:t>
            </a:r>
          </a:p>
          <a:p>
            <a:pPr lvl="1">
              <a:spcBef>
                <a:spcPts val="600"/>
              </a:spcBef>
            </a:pPr>
            <a:r>
              <a:rPr lang="en-US" altLang="en-US" dirty="0"/>
              <a:t>ID card is typically concealed and name badge is visible</a:t>
            </a:r>
          </a:p>
          <a:p>
            <a:pPr lvl="1">
              <a:spcBef>
                <a:spcPts val="600"/>
              </a:spcBef>
            </a:pPr>
            <a:r>
              <a:rPr lang="en-US" altLang="en-US" dirty="0"/>
              <a:t>Serve as a simple form of biometrics (facial recognition) </a:t>
            </a:r>
          </a:p>
          <a:p>
            <a:pPr lvl="1">
              <a:spcBef>
                <a:spcPts val="600"/>
              </a:spcBef>
            </a:pPr>
            <a:r>
              <a:rPr lang="en-US" altLang="en-US" dirty="0"/>
              <a:t>Should not be the only means of control as cards can be easily duplicated, stolen, and modified</a:t>
            </a:r>
          </a:p>
          <a:p>
            <a:pPr lvl="1">
              <a:spcBef>
                <a:spcPts val="600"/>
              </a:spcBef>
            </a:pPr>
            <a:r>
              <a:rPr lang="en-US" altLang="en-US" dirty="0"/>
              <a:t>Tailgating occurs when an authorized individual opens a door and other people also enter</a:t>
            </a:r>
          </a:p>
        </p:txBody>
      </p:sp>
    </p:spTree>
    <p:extLst>
      <p:ext uri="{BB962C8B-B14F-4D97-AF65-F5344CB8AC3E}">
        <p14:creationId xmlns:p14="http://schemas.microsoft.com/office/powerpoint/2010/main" val="708976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(4 of 9)</a:t>
            </a:r>
            <a:endParaRPr lang="en-US" dirty="0"/>
          </a:p>
        </p:txBody>
      </p:sp>
      <p:sp>
        <p:nvSpPr>
          <p:cNvPr id="3" name="Content Placeholder 2"/>
          <p:cNvSpPr>
            <a:spLocks noGrp="1"/>
          </p:cNvSpPr>
          <p:nvPr>
            <p:ph idx="1"/>
          </p:nvPr>
        </p:nvSpPr>
        <p:spPr/>
        <p:txBody>
          <a:bodyPr/>
          <a:lstStyle/>
          <a:p>
            <a:pPr>
              <a:spcBef>
                <a:spcPts val="600"/>
              </a:spcBef>
            </a:pPr>
            <a:r>
              <a:rPr lang="en-US" altLang="en-US" dirty="0"/>
              <a:t>Locks and keys</a:t>
            </a:r>
          </a:p>
          <a:p>
            <a:pPr lvl="1">
              <a:spcBef>
                <a:spcPts val="600"/>
              </a:spcBef>
            </a:pPr>
            <a:r>
              <a:rPr lang="en-US" altLang="en-US" dirty="0"/>
              <a:t>Two types of locks: mechanical and electromechanical</a:t>
            </a:r>
          </a:p>
          <a:p>
            <a:pPr lvl="1">
              <a:spcBef>
                <a:spcPts val="600"/>
              </a:spcBef>
            </a:pPr>
            <a:r>
              <a:rPr lang="en-US" altLang="en-US" dirty="0"/>
              <a:t>Locks can also be divided into four categories: manual, programmable, electronic, biometric</a:t>
            </a:r>
          </a:p>
          <a:p>
            <a:pPr lvl="1">
              <a:spcBef>
                <a:spcPts val="600"/>
              </a:spcBef>
            </a:pPr>
            <a:r>
              <a:rPr lang="en-US" altLang="en-US" dirty="0"/>
              <a:t>Locks fail and alternative procedures for controlling access must be put in place</a:t>
            </a:r>
          </a:p>
          <a:p>
            <a:pPr lvl="1">
              <a:spcBef>
                <a:spcPts val="600"/>
              </a:spcBef>
            </a:pPr>
            <a:r>
              <a:rPr lang="en-US" altLang="en-US" dirty="0"/>
              <a:t>Locks fail in one of two ways:</a:t>
            </a:r>
          </a:p>
          <a:p>
            <a:pPr lvl="2">
              <a:spcBef>
                <a:spcPts val="600"/>
              </a:spcBef>
            </a:pPr>
            <a:r>
              <a:rPr lang="en-US" altLang="en-US" dirty="0"/>
              <a:t>Fail-safe lock</a:t>
            </a:r>
          </a:p>
          <a:p>
            <a:pPr lvl="2">
              <a:spcBef>
                <a:spcPts val="600"/>
              </a:spcBef>
            </a:pPr>
            <a:r>
              <a:rPr lang="en-US" altLang="en-US" dirty="0"/>
              <a:t>Fail-secure lock</a:t>
            </a:r>
          </a:p>
        </p:txBody>
      </p:sp>
    </p:spTree>
    <p:extLst>
      <p:ext uri="{BB962C8B-B14F-4D97-AF65-F5344CB8AC3E}">
        <p14:creationId xmlns:p14="http://schemas.microsoft.com/office/powerpoint/2010/main" val="983984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(5 of 9)</a:t>
            </a:r>
            <a:endParaRPr lang="en-US" dirty="0"/>
          </a:p>
        </p:txBody>
      </p:sp>
      <p:sp>
        <p:nvSpPr>
          <p:cNvPr id="3" name="Content Placeholder 2"/>
          <p:cNvSpPr>
            <a:spLocks noGrp="1"/>
          </p:cNvSpPr>
          <p:nvPr>
            <p:ph idx="1"/>
          </p:nvPr>
        </p:nvSpPr>
        <p:spPr/>
        <p:txBody>
          <a:bodyPr/>
          <a:lstStyle/>
          <a:p>
            <a:pPr>
              <a:spcBef>
                <a:spcPts val="600"/>
              </a:spcBef>
            </a:pPr>
            <a:r>
              <a:rPr lang="en-US" altLang="en-US" dirty="0"/>
              <a:t>Mantraps</a:t>
            </a:r>
          </a:p>
          <a:p>
            <a:pPr lvl="1">
              <a:spcBef>
                <a:spcPts val="600"/>
              </a:spcBef>
            </a:pPr>
            <a:r>
              <a:rPr lang="en-US" altLang="en-US" dirty="0"/>
              <a:t>Small enclosure that has an entry point and a different exit point.</a:t>
            </a:r>
          </a:p>
          <a:p>
            <a:pPr lvl="1">
              <a:spcBef>
                <a:spcPts val="600"/>
              </a:spcBef>
            </a:pPr>
            <a:r>
              <a:rPr lang="en-US" altLang="en-US" dirty="0"/>
              <a:t>Individual enters mantrap, requests access, and, if verified, is allowed to exit mantrap into facility.</a:t>
            </a:r>
          </a:p>
          <a:p>
            <a:pPr lvl="1">
              <a:spcBef>
                <a:spcPts val="600"/>
              </a:spcBef>
            </a:pPr>
            <a:r>
              <a:rPr lang="en-US" altLang="en-US" dirty="0"/>
              <a:t>Individual denied entry is not allowed to exit until the security official overrides automatic locks of the enclosure.</a:t>
            </a:r>
          </a:p>
        </p:txBody>
      </p:sp>
    </p:spTree>
    <p:extLst>
      <p:ext uri="{BB962C8B-B14F-4D97-AF65-F5344CB8AC3E}">
        <p14:creationId xmlns:p14="http://schemas.microsoft.com/office/powerpoint/2010/main" val="1314669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(6 of 9)</a:t>
            </a:r>
            <a:endParaRPr lang="en-US" dirty="0"/>
          </a:p>
        </p:txBody>
      </p:sp>
      <p:sp>
        <p:nvSpPr>
          <p:cNvPr id="3" name="Content Placeholder 2"/>
          <p:cNvSpPr>
            <a:spLocks noGrp="1"/>
          </p:cNvSpPr>
          <p:nvPr>
            <p:ph idx="1"/>
          </p:nvPr>
        </p:nvSpPr>
        <p:spPr/>
        <p:txBody>
          <a:bodyPr/>
          <a:lstStyle/>
          <a:p>
            <a:pPr>
              <a:spcBef>
                <a:spcPts val="600"/>
              </a:spcBef>
            </a:pPr>
            <a:r>
              <a:rPr lang="en-US" altLang="en-US" dirty="0"/>
              <a:t>Electronic monitoring</a:t>
            </a:r>
          </a:p>
          <a:p>
            <a:pPr lvl="1">
              <a:spcBef>
                <a:spcPts val="600"/>
              </a:spcBef>
            </a:pPr>
            <a:r>
              <a:rPr lang="en-US" altLang="en-US" dirty="0"/>
              <a:t>Equipment can record events in areas where other types of physical controls are impractical</a:t>
            </a:r>
          </a:p>
          <a:p>
            <a:pPr lvl="1">
              <a:spcBef>
                <a:spcPts val="600"/>
              </a:spcBef>
            </a:pPr>
            <a:r>
              <a:rPr lang="en-US" altLang="en-US" dirty="0"/>
              <a:t>May use cameras with video recorders; includes closed-circuit television (CCT) systems </a:t>
            </a:r>
          </a:p>
          <a:p>
            <a:pPr lvl="1">
              <a:spcBef>
                <a:spcPts val="600"/>
              </a:spcBef>
            </a:pPr>
            <a:r>
              <a:rPr lang="en-US" altLang="en-US" dirty="0"/>
              <a:t>Drawbacks </a:t>
            </a:r>
          </a:p>
          <a:p>
            <a:pPr lvl="2">
              <a:spcBef>
                <a:spcPts val="600"/>
              </a:spcBef>
            </a:pPr>
            <a:r>
              <a:rPr lang="en-US" altLang="en-US" dirty="0"/>
              <a:t>Passive; does not prevent access or prohibited activity  </a:t>
            </a:r>
          </a:p>
          <a:p>
            <a:pPr lvl="2">
              <a:spcBef>
                <a:spcPts val="600"/>
              </a:spcBef>
            </a:pPr>
            <a:r>
              <a:rPr lang="en-US" altLang="en-US" dirty="0"/>
              <a:t>Recordings often are not monitored in real time; must be reviewed to have any value</a:t>
            </a:r>
          </a:p>
        </p:txBody>
      </p:sp>
    </p:spTree>
    <p:extLst>
      <p:ext uri="{BB962C8B-B14F-4D97-AF65-F5344CB8AC3E}">
        <p14:creationId xmlns:p14="http://schemas.microsoft.com/office/powerpoint/2010/main" val="2128711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(7 of 9)</a:t>
            </a:r>
            <a:endParaRPr lang="en-US" dirty="0"/>
          </a:p>
        </p:txBody>
      </p:sp>
      <p:sp>
        <p:nvSpPr>
          <p:cNvPr id="3" name="Content Placeholder 2"/>
          <p:cNvSpPr>
            <a:spLocks noGrp="1"/>
          </p:cNvSpPr>
          <p:nvPr>
            <p:ph idx="1"/>
          </p:nvPr>
        </p:nvSpPr>
        <p:spPr/>
        <p:txBody>
          <a:bodyPr/>
          <a:lstStyle/>
          <a:p>
            <a:pPr>
              <a:spcBef>
                <a:spcPts val="600"/>
              </a:spcBef>
            </a:pPr>
            <a:r>
              <a:rPr lang="en-US" altLang="en-US" dirty="0"/>
              <a:t>Alarms and alarm systems</a:t>
            </a:r>
          </a:p>
          <a:p>
            <a:pPr lvl="1">
              <a:spcBef>
                <a:spcPts val="600"/>
              </a:spcBef>
            </a:pPr>
            <a:r>
              <a:rPr lang="en-US" altLang="en-US" dirty="0"/>
              <a:t>Alarm systems notify people/systems when an event occurs</a:t>
            </a:r>
          </a:p>
          <a:p>
            <a:pPr lvl="1">
              <a:spcBef>
                <a:spcPts val="600"/>
              </a:spcBef>
            </a:pPr>
            <a:r>
              <a:rPr lang="en-US" altLang="en-US" dirty="0"/>
              <a:t>Detect fire, intrusion, environmental disturbance, or an interruption in services </a:t>
            </a:r>
          </a:p>
          <a:p>
            <a:pPr lvl="1">
              <a:spcBef>
                <a:spcPts val="600"/>
              </a:spcBef>
            </a:pPr>
            <a:r>
              <a:rPr lang="en-US" altLang="en-US" dirty="0"/>
              <a:t>Rely on sensors that detect an event, for example, motion detectors, thermal detectors, glass breakage detectors, weight sensors, and contact sensors</a:t>
            </a:r>
          </a:p>
        </p:txBody>
      </p:sp>
    </p:spTree>
    <p:extLst>
      <p:ext uri="{BB962C8B-B14F-4D97-AF65-F5344CB8AC3E}">
        <p14:creationId xmlns:p14="http://schemas.microsoft.com/office/powerpoint/2010/main" val="1278168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(8 of 9)</a:t>
            </a:r>
            <a:endParaRPr lang="en-US" dirty="0"/>
          </a:p>
        </p:txBody>
      </p:sp>
      <p:sp>
        <p:nvSpPr>
          <p:cNvPr id="3" name="Content Placeholder 2"/>
          <p:cNvSpPr>
            <a:spLocks noGrp="1"/>
          </p:cNvSpPr>
          <p:nvPr>
            <p:ph idx="1"/>
          </p:nvPr>
        </p:nvSpPr>
        <p:spPr/>
        <p:txBody>
          <a:bodyPr/>
          <a:lstStyle/>
          <a:p>
            <a:pPr>
              <a:spcBef>
                <a:spcPts val="600"/>
              </a:spcBef>
            </a:pPr>
            <a:r>
              <a:rPr lang="en-US" altLang="en-US" dirty="0"/>
              <a:t>Computer rooms and wiring closets</a:t>
            </a:r>
          </a:p>
          <a:p>
            <a:pPr lvl="1">
              <a:spcBef>
                <a:spcPts val="600"/>
              </a:spcBef>
            </a:pPr>
            <a:r>
              <a:rPr lang="en-US" altLang="en-US" dirty="0"/>
              <a:t>Require special attention to ensure confidentiality, integrity, and availability of information.</a:t>
            </a:r>
          </a:p>
          <a:p>
            <a:pPr lvl="1">
              <a:spcBef>
                <a:spcPts val="600"/>
              </a:spcBef>
            </a:pPr>
            <a:r>
              <a:rPr lang="en-US" altLang="en-US" dirty="0"/>
              <a:t>Logical access controls are easily defeated if attacker gains physical access to computing equipment.</a:t>
            </a:r>
          </a:p>
          <a:p>
            <a:pPr lvl="1">
              <a:spcBef>
                <a:spcPts val="600"/>
              </a:spcBef>
            </a:pPr>
            <a:r>
              <a:rPr lang="en-US" altLang="en-US" dirty="0"/>
              <a:t>Custodial staff, often the least scrutinized people who have access to offices, are given greatest degree of unsupervised access.</a:t>
            </a:r>
          </a:p>
        </p:txBody>
      </p:sp>
    </p:spTree>
    <p:extLst>
      <p:ext uri="{BB962C8B-B14F-4D97-AF65-F5344CB8AC3E}">
        <p14:creationId xmlns:p14="http://schemas.microsoft.com/office/powerpoint/2010/main" val="322375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(9 of 9)</a:t>
            </a:r>
            <a:endParaRPr lang="en-US" dirty="0"/>
          </a:p>
        </p:txBody>
      </p:sp>
      <p:sp>
        <p:nvSpPr>
          <p:cNvPr id="3" name="Content Placeholder 2"/>
          <p:cNvSpPr>
            <a:spLocks noGrp="1"/>
          </p:cNvSpPr>
          <p:nvPr>
            <p:ph idx="1"/>
          </p:nvPr>
        </p:nvSpPr>
        <p:spPr/>
        <p:txBody>
          <a:bodyPr>
            <a:normAutofit fontScale="92500" lnSpcReduction="10000"/>
          </a:bodyPr>
          <a:lstStyle/>
          <a:p>
            <a:pPr>
              <a:spcBef>
                <a:spcPts val="600"/>
              </a:spcBef>
            </a:pPr>
            <a:r>
              <a:rPr lang="en-US" altLang="en-US" sz="2800" dirty="0"/>
              <a:t>Interior walls and doors</a:t>
            </a:r>
          </a:p>
          <a:p>
            <a:pPr lvl="1">
              <a:spcBef>
                <a:spcPts val="600"/>
              </a:spcBef>
            </a:pPr>
            <a:r>
              <a:rPr lang="en-US" altLang="en-US" sz="2600" dirty="0"/>
              <a:t>Information asset security is sometimes compromised by improper construction of facility walls and doors.</a:t>
            </a:r>
          </a:p>
          <a:p>
            <a:pPr lvl="1">
              <a:spcBef>
                <a:spcPts val="600"/>
              </a:spcBef>
            </a:pPr>
            <a:r>
              <a:rPr lang="en-US" altLang="en-US" sz="2600" dirty="0"/>
              <a:t>Facility walls are typically either standard interior or firewall.</a:t>
            </a:r>
          </a:p>
          <a:p>
            <a:pPr lvl="1">
              <a:spcBef>
                <a:spcPts val="600"/>
              </a:spcBef>
            </a:pPr>
            <a:r>
              <a:rPr lang="en-US" altLang="en-US" sz="2600" dirty="0"/>
              <a:t>High-security areas must have firewall-grade walls to provide physical security against potential intruders and fires.</a:t>
            </a:r>
          </a:p>
          <a:p>
            <a:pPr lvl="1">
              <a:spcBef>
                <a:spcPts val="600"/>
              </a:spcBef>
            </a:pPr>
            <a:r>
              <a:rPr lang="en-US" altLang="en-US" sz="2600" dirty="0"/>
              <a:t>Doors allowing access to high-security rooms should be evaluated.</a:t>
            </a:r>
          </a:p>
          <a:p>
            <a:pPr lvl="1">
              <a:spcBef>
                <a:spcPts val="600"/>
              </a:spcBef>
            </a:pPr>
            <a:r>
              <a:rPr lang="en-US" altLang="en-US" sz="2600" dirty="0"/>
              <a:t>To secure doors, install push or crash bars on computer rooms and closets.</a:t>
            </a:r>
          </a:p>
        </p:txBody>
      </p:sp>
    </p:spTree>
    <p:extLst>
      <p:ext uri="{BB962C8B-B14F-4D97-AF65-F5344CB8AC3E}">
        <p14:creationId xmlns:p14="http://schemas.microsoft.com/office/powerpoint/2010/main" val="3867039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57200"/>
            <a:ext cx="8167631" cy="1038301"/>
          </a:xfrm>
        </p:spPr>
        <p:txBody>
          <a:bodyPr anchor="ctr">
            <a:noAutofit/>
          </a:bodyPr>
          <a:lstStyle/>
          <a:p>
            <a:r>
              <a:rPr lang="en-US" b="1" dirty="0"/>
              <a:t>Figure 9-1  </a:t>
            </a:r>
            <a:r>
              <a:rPr lang="en-US" dirty="0"/>
              <a:t>Tailgating</a:t>
            </a:r>
          </a:p>
        </p:txBody>
      </p:sp>
      <p:pic>
        <p:nvPicPr>
          <p:cNvPr id="1026" name="Picture 2" descr="A figure shows two photos and the photo on the left shows a man swiping his card in card swiping machine. A notice is shown in the top left corner of the photo. The notice reads as, “3028, on a white background and ISA Lab on a black back ground.” A photo on the right shows the hand of a man on the door and trying to stop the door from closing.&#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905000"/>
            <a:ext cx="8478108"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7324714"/>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00545" y="252857"/>
            <a:ext cx="7481455" cy="891286"/>
          </a:xfrm>
        </p:spPr>
        <p:txBody>
          <a:bodyPr anchor="ctr">
            <a:noAutofit/>
          </a:bodyPr>
          <a:lstStyle/>
          <a:p>
            <a:r>
              <a:rPr lang="en-US" b="1" dirty="0"/>
              <a:t>Figure 9-2  </a:t>
            </a:r>
            <a:r>
              <a:rPr lang="en-US" dirty="0"/>
              <a:t>Locks</a:t>
            </a:r>
          </a:p>
        </p:txBody>
      </p:sp>
      <p:pic>
        <p:nvPicPr>
          <p:cNvPr id="2050" name="Picture 2" descr="An illustration shows three photos one on the left and two photos on the right. A photo on the left is labeled as, “Programmable/mechanical.” It shows a lock below the series of numbers from 1-5 with a circular button beside each numbers. A photo on the right shows two photos one below the other and is labeled as, “Electronic.” A photo on the top shows two locks with series of number buttons above the lock. A photo on the bottom shows a black back ground with series of number buttons on it.&#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4164" y="1600200"/>
            <a:ext cx="5403273" cy="443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5667154"/>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164058"/>
            <a:ext cx="8091431" cy="943910"/>
          </a:xfrm>
        </p:spPr>
        <p:txBody>
          <a:bodyPr anchor="ctr">
            <a:noAutofit/>
          </a:bodyPr>
          <a:lstStyle/>
          <a:p>
            <a:r>
              <a:rPr lang="en-US" b="1" dirty="0"/>
              <a:t>Figure 9-3  </a:t>
            </a:r>
            <a:r>
              <a:rPr lang="en-US" dirty="0"/>
              <a:t>Mantraps</a:t>
            </a:r>
          </a:p>
        </p:txBody>
      </p:sp>
      <p:pic>
        <p:nvPicPr>
          <p:cNvPr id="3074" name="Picture 2" descr="An illustration shows box with two partitions. A horizontal partition is shown near the bottom of the box and a vertical partition is shown near the right end above the horizontal partition. A V shaped structure with a circle and a partition on the middle of the circle is shown on one side of V shape. The box to the left of vertical partition is labeled as, “Server room, Inner lock, outer lock.” The outer lock is labeled above the horizontal partition. The box to the right of vertical partition is labeled as, “Mantrap.” An arrow facing upwards is facing upwards below the horizontal partition. To the left of upward arrow a text labeled as, “Hallway” is shown. The text from the top to the right of box reads as, “2 – Intruder attempts to gain access and is denied access through inner lock, 3 – Intruder denied access to exit from outer lock and held until released by security, 1 – Intruder allowed in through outer lock.”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295400"/>
            <a:ext cx="6705600" cy="4721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6751224"/>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Fire Security and Safety </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Most serious threat to safety of people who work in an organization is fire.</a:t>
            </a:r>
          </a:p>
          <a:p>
            <a:pPr>
              <a:spcBef>
                <a:spcPts val="600"/>
              </a:spcBef>
            </a:pPr>
            <a:r>
              <a:rPr lang="en-US" altLang="en-US" dirty="0"/>
              <a:t>Fires account for more property damage, personal injury, and death than any other threat.</a:t>
            </a:r>
          </a:p>
          <a:p>
            <a:pPr>
              <a:spcBef>
                <a:spcPts val="600"/>
              </a:spcBef>
            </a:pPr>
            <a:r>
              <a:rPr lang="en-US" altLang="en-US" dirty="0"/>
              <a:t>It is imperative that physical security plans implement strong measures to detect and respond to fires and fire hazards.</a:t>
            </a:r>
          </a:p>
        </p:txBody>
      </p:sp>
    </p:spTree>
    <p:extLst>
      <p:ext uri="{BB962C8B-B14F-4D97-AF65-F5344CB8AC3E}">
        <p14:creationId xmlns:p14="http://schemas.microsoft.com/office/powerpoint/2010/main" val="52142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 Detection and Response</a:t>
            </a:r>
            <a:endParaRPr lang="en-US" dirty="0"/>
          </a:p>
        </p:txBody>
      </p:sp>
      <p:sp>
        <p:nvSpPr>
          <p:cNvPr id="3" name="Content Placeholder 2"/>
          <p:cNvSpPr>
            <a:spLocks noGrp="1"/>
          </p:cNvSpPr>
          <p:nvPr>
            <p:ph idx="1"/>
          </p:nvPr>
        </p:nvSpPr>
        <p:spPr/>
        <p:txBody>
          <a:bodyPr/>
          <a:lstStyle/>
          <a:p>
            <a:pPr>
              <a:spcBef>
                <a:spcPts val="600"/>
              </a:spcBef>
            </a:pPr>
            <a:r>
              <a:rPr lang="en-US" altLang="en-US" dirty="0"/>
              <a:t>Fire suppression systems: devices installed and maintained to detect and respond to a fire, potential fire, or combustion danger.</a:t>
            </a:r>
          </a:p>
          <a:p>
            <a:pPr>
              <a:spcBef>
                <a:spcPts val="600"/>
              </a:spcBef>
            </a:pPr>
            <a:r>
              <a:rPr lang="en-US" altLang="en-US" dirty="0"/>
              <a:t>Flame point: temperature of ignition. </a:t>
            </a:r>
          </a:p>
          <a:p>
            <a:pPr marL="0" indent="0">
              <a:spcBef>
                <a:spcPts val="600"/>
              </a:spcBef>
              <a:buNone/>
            </a:pPr>
            <a:r>
              <a:rPr lang="en-US" altLang="en-US" sz="2000" dirty="0"/>
              <a:t>-</a:t>
            </a:r>
            <a:r>
              <a:rPr lang="en-US" sz="2000" dirty="0"/>
              <a:t> temperature at which a substance or material ignites and sustains combustion with an open flame</a:t>
            </a:r>
            <a:endParaRPr lang="en-US" altLang="en-US" sz="2000" dirty="0"/>
          </a:p>
          <a:p>
            <a:pPr>
              <a:spcBef>
                <a:spcPts val="600"/>
              </a:spcBef>
            </a:pPr>
            <a:r>
              <a:rPr lang="en-US" altLang="en-US" dirty="0"/>
              <a:t>Deny an environment of temperature, or oxygen</a:t>
            </a:r>
          </a:p>
          <a:p>
            <a:pPr lvl="1">
              <a:spcBef>
                <a:spcPts val="600"/>
              </a:spcBef>
            </a:pPr>
            <a:r>
              <a:rPr lang="en-US" altLang="en-US" dirty="0"/>
              <a:t>Water and water mist systems</a:t>
            </a:r>
          </a:p>
          <a:p>
            <a:pPr lvl="1">
              <a:spcBef>
                <a:spcPts val="600"/>
              </a:spcBef>
            </a:pPr>
            <a:r>
              <a:rPr lang="en-US" altLang="en-US" dirty="0"/>
              <a:t>Carbon dioxide systems</a:t>
            </a:r>
          </a:p>
          <a:p>
            <a:pPr lvl="1">
              <a:spcBef>
                <a:spcPts val="600"/>
              </a:spcBef>
            </a:pPr>
            <a:r>
              <a:rPr lang="en-US" altLang="en-US" dirty="0"/>
              <a:t>Gas-based systems</a:t>
            </a:r>
          </a:p>
        </p:txBody>
      </p:sp>
    </p:spTree>
    <p:extLst>
      <p:ext uri="{BB962C8B-B14F-4D97-AF65-F5344CB8AC3E}">
        <p14:creationId xmlns:p14="http://schemas.microsoft.com/office/powerpoint/2010/main" val="269460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 Detection and Response (2 of 4)</a:t>
            </a:r>
            <a:endParaRPr lang="en-US" dirty="0"/>
          </a:p>
        </p:txBody>
      </p:sp>
      <p:sp>
        <p:nvSpPr>
          <p:cNvPr id="3" name="Content Placeholder 2"/>
          <p:cNvSpPr>
            <a:spLocks noGrp="1"/>
          </p:cNvSpPr>
          <p:nvPr>
            <p:ph idx="1"/>
          </p:nvPr>
        </p:nvSpPr>
        <p:spPr/>
        <p:txBody>
          <a:bodyPr/>
          <a:lstStyle/>
          <a:p>
            <a:pPr>
              <a:spcBef>
                <a:spcPts val="600"/>
              </a:spcBef>
            </a:pPr>
            <a:r>
              <a:rPr lang="en-US" altLang="en-US" dirty="0"/>
              <a:t>Fire detection</a:t>
            </a:r>
          </a:p>
          <a:p>
            <a:pPr lvl="1">
              <a:spcBef>
                <a:spcPts val="600"/>
              </a:spcBef>
            </a:pPr>
            <a:r>
              <a:rPr lang="en-US" altLang="en-US" dirty="0"/>
              <a:t>Fire detection systems fall into two general categories: manual and automatic </a:t>
            </a:r>
          </a:p>
          <a:p>
            <a:pPr lvl="1">
              <a:spcBef>
                <a:spcPts val="600"/>
              </a:spcBef>
            </a:pPr>
            <a:r>
              <a:rPr lang="en-US" altLang="en-US" dirty="0"/>
              <a:t>To prevent an attacker slipping into offices during an evacuation, programs often designate a person from each office area to serve as a floor monitor</a:t>
            </a:r>
          </a:p>
          <a:p>
            <a:pPr lvl="1">
              <a:spcBef>
                <a:spcPts val="600"/>
              </a:spcBef>
            </a:pPr>
            <a:r>
              <a:rPr lang="en-US" altLang="en-US" dirty="0"/>
              <a:t>There are three basic types of fire detection systems: thermal detection, smoke detection, flame detection</a:t>
            </a:r>
          </a:p>
        </p:txBody>
      </p:sp>
    </p:spTree>
    <p:extLst>
      <p:ext uri="{BB962C8B-B14F-4D97-AF65-F5344CB8AC3E}">
        <p14:creationId xmlns:p14="http://schemas.microsoft.com/office/powerpoint/2010/main" val="2558422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 Detection and Response (3 of 4)</a:t>
            </a:r>
            <a:endParaRPr lang="en-US" dirty="0"/>
          </a:p>
        </p:txBody>
      </p:sp>
      <p:sp>
        <p:nvSpPr>
          <p:cNvPr id="3" name="Content Placeholder 2"/>
          <p:cNvSpPr>
            <a:spLocks noGrp="1"/>
          </p:cNvSpPr>
          <p:nvPr>
            <p:ph idx="1"/>
          </p:nvPr>
        </p:nvSpPr>
        <p:spPr/>
        <p:txBody>
          <a:bodyPr/>
          <a:lstStyle/>
          <a:p>
            <a:pPr>
              <a:spcBef>
                <a:spcPts val="600"/>
              </a:spcBef>
            </a:pPr>
            <a:r>
              <a:rPr lang="en-US" altLang="en-US" dirty="0"/>
              <a:t>Fire suppression </a:t>
            </a:r>
          </a:p>
          <a:p>
            <a:pPr lvl="1">
              <a:spcBef>
                <a:spcPts val="600"/>
              </a:spcBef>
            </a:pPr>
            <a:r>
              <a:rPr lang="en-US" altLang="en-US" dirty="0"/>
              <a:t>Systems can consist of portable, manual, or automatic apparatus</a:t>
            </a:r>
          </a:p>
          <a:p>
            <a:pPr lvl="1">
              <a:spcBef>
                <a:spcPts val="600"/>
              </a:spcBef>
            </a:pPr>
            <a:r>
              <a:rPr lang="en-US" altLang="en-US" dirty="0"/>
              <a:t>Portable extinguishers are rated by the type of fire: Class A, Class B, Class C, Class D, Class K</a:t>
            </a:r>
          </a:p>
          <a:p>
            <a:pPr lvl="1">
              <a:spcBef>
                <a:spcPts val="600"/>
              </a:spcBef>
            </a:pPr>
            <a:r>
              <a:rPr lang="en-US" altLang="en-US" dirty="0"/>
              <a:t>Installed systems apply suppressive agents, usually either sprinkler or gaseous systems</a:t>
            </a:r>
          </a:p>
        </p:txBody>
      </p:sp>
    </p:spTree>
    <p:extLst>
      <p:ext uri="{BB962C8B-B14F-4D97-AF65-F5344CB8AC3E}">
        <p14:creationId xmlns:p14="http://schemas.microsoft.com/office/powerpoint/2010/main" val="1328954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 Detection and Response (4 of 4)</a:t>
            </a:r>
            <a:endParaRPr lang="en-US" dirty="0"/>
          </a:p>
        </p:txBody>
      </p:sp>
      <p:sp>
        <p:nvSpPr>
          <p:cNvPr id="3" name="Content Placeholder 2"/>
          <p:cNvSpPr>
            <a:spLocks noGrp="1"/>
          </p:cNvSpPr>
          <p:nvPr>
            <p:ph idx="1"/>
          </p:nvPr>
        </p:nvSpPr>
        <p:spPr/>
        <p:txBody>
          <a:bodyPr/>
          <a:lstStyle/>
          <a:p>
            <a:pPr>
              <a:spcBef>
                <a:spcPts val="600"/>
              </a:spcBef>
            </a:pPr>
            <a:r>
              <a:rPr lang="en-US" altLang="en-US" dirty="0"/>
              <a:t>Gaseous emission systems</a:t>
            </a:r>
          </a:p>
          <a:p>
            <a:pPr lvl="1">
              <a:spcBef>
                <a:spcPts val="600"/>
              </a:spcBef>
            </a:pPr>
            <a:r>
              <a:rPr lang="en-US" altLang="en-US" dirty="0"/>
              <a:t>Until recently, two types of systems: carbon dioxide and </a:t>
            </a:r>
            <a:r>
              <a:rPr lang="en-US" altLang="en-US" dirty="0" err="1"/>
              <a:t>Halon</a:t>
            </a:r>
            <a:endParaRPr lang="en-US" altLang="en-US" dirty="0"/>
          </a:p>
          <a:p>
            <a:pPr lvl="1">
              <a:spcBef>
                <a:spcPts val="600"/>
              </a:spcBef>
            </a:pPr>
            <a:r>
              <a:rPr lang="en-US" altLang="en-US" dirty="0"/>
              <a:t>Carbon dioxide removes fire’s oxygen supply</a:t>
            </a:r>
          </a:p>
          <a:p>
            <a:pPr lvl="1">
              <a:spcBef>
                <a:spcPts val="600"/>
              </a:spcBef>
            </a:pPr>
            <a:r>
              <a:rPr lang="en-US" altLang="en-US" dirty="0" err="1"/>
              <a:t>Halon</a:t>
            </a:r>
            <a:r>
              <a:rPr lang="en-US" altLang="en-US" dirty="0"/>
              <a:t> is clean but has been classified as an ozone-depleting substance; new installations are prohibited</a:t>
            </a:r>
          </a:p>
          <a:p>
            <a:pPr lvl="1">
              <a:spcBef>
                <a:spcPts val="600"/>
              </a:spcBef>
            </a:pPr>
            <a:r>
              <a:rPr lang="en-US" altLang="en-US" dirty="0"/>
              <a:t>Alternative clean agents presented in Table 9-1 (found on page 521 in the text) are reported to be less effective than </a:t>
            </a:r>
            <a:r>
              <a:rPr lang="en-US" altLang="en-US" dirty="0" err="1"/>
              <a:t>Halon</a:t>
            </a:r>
            <a:endParaRPr lang="en-US" altLang="en-US" dirty="0"/>
          </a:p>
        </p:txBody>
      </p:sp>
    </p:spTree>
    <p:extLst>
      <p:ext uri="{BB962C8B-B14F-4D97-AF65-F5344CB8AC3E}">
        <p14:creationId xmlns:p14="http://schemas.microsoft.com/office/powerpoint/2010/main" val="2039348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138989"/>
            <a:ext cx="8686800" cy="775411"/>
          </a:xfrm>
        </p:spPr>
        <p:txBody>
          <a:bodyPr anchor="ctr">
            <a:noAutofit/>
          </a:bodyPr>
          <a:lstStyle/>
          <a:p>
            <a:r>
              <a:rPr lang="en-US" b="1" dirty="0"/>
              <a:t>Figure 9-4  </a:t>
            </a:r>
            <a:r>
              <a:rPr lang="en-US" dirty="0"/>
              <a:t>Water sprinkler system</a:t>
            </a:r>
          </a:p>
        </p:txBody>
      </p:sp>
      <p:pic>
        <p:nvPicPr>
          <p:cNvPr id="4099" name="Picture 3" descr="A figure shows two photos on the left and the other on the right. A photo on the left shows a water sprinkler system and a photo on the right shows an enlarged view of stopper of water sprinkler system. The text below the photos reads as, “When the ambient temperature reaches 140–150º F, the liquid-filled glass tube trigger breaks, releasing the stopper and allowing water to hit the diffuser, spraying water throughout the area.”&#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1288473"/>
            <a:ext cx="4737253" cy="2978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4"/>
          <p:cNvSpPr>
            <a:spLocks noGrp="1"/>
          </p:cNvSpPr>
          <p:nvPr>
            <p:ph sz="quarter" idx="10"/>
          </p:nvPr>
        </p:nvSpPr>
        <p:spPr>
          <a:xfrm>
            <a:off x="228600" y="4555998"/>
            <a:ext cx="8534400" cy="1693164"/>
          </a:xfrm>
        </p:spPr>
        <p:txBody>
          <a:bodyPr>
            <a:noAutofit/>
          </a:bodyPr>
          <a:lstStyle/>
          <a:p>
            <a:pPr>
              <a:spcBef>
                <a:spcPts val="600"/>
              </a:spcBef>
            </a:pPr>
            <a:r>
              <a:rPr lang="en-US" dirty="0"/>
              <a:t>When the ambient temperature reaches 140-150°F, the liquid- filled glass tube trigger breaks, releasing the stopper and allowing water to hit the diffuser, spaying water throughout the area</a:t>
            </a:r>
          </a:p>
        </p:txBody>
      </p:sp>
    </p:spTree>
    <p:extLst>
      <p:ext uri="{BB962C8B-B14F-4D97-AF65-F5344CB8AC3E}">
        <p14:creationId xmlns:p14="http://schemas.microsoft.com/office/powerpoint/2010/main" val="2176175600"/>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1080" cy="1039091"/>
          </a:xfrm>
        </p:spPr>
        <p:txBody>
          <a:bodyPr anchor="ctr">
            <a:noAutofit/>
          </a:bodyPr>
          <a:lstStyle/>
          <a:p>
            <a:r>
              <a:rPr lang="en-US" sz="3200" dirty="0"/>
              <a:t>Gaseous fire suppression system</a:t>
            </a:r>
          </a:p>
        </p:txBody>
      </p:sp>
      <p:sp>
        <p:nvSpPr>
          <p:cNvPr id="3" name="Content Placeholder 2"/>
          <p:cNvSpPr>
            <a:spLocks noGrp="1"/>
          </p:cNvSpPr>
          <p:nvPr>
            <p:ph idx="1"/>
          </p:nvPr>
        </p:nvSpPr>
        <p:spPr>
          <a:xfrm>
            <a:off x="243840" y="1219200"/>
            <a:ext cx="8763000" cy="4830763"/>
          </a:xfrm>
        </p:spPr>
        <p:txBody>
          <a:bodyPr>
            <a:normAutofit/>
          </a:bodyPr>
          <a:lstStyle/>
          <a:p>
            <a:pPr>
              <a:spcBef>
                <a:spcPts val="600"/>
              </a:spcBef>
            </a:pPr>
            <a:r>
              <a:rPr lang="en-US" dirty="0"/>
              <a:t>System Components:</a:t>
            </a:r>
          </a:p>
          <a:p>
            <a:pPr marL="914400" lvl="1" indent="-457200">
              <a:spcBef>
                <a:spcPts val="600"/>
              </a:spcBef>
              <a:buFont typeface="+mj-lt"/>
              <a:buAutoNum type="arabicPeriod"/>
            </a:pPr>
            <a:r>
              <a:rPr lang="en-US" sz="2600" dirty="0"/>
              <a:t>Discharge nozzles</a:t>
            </a:r>
          </a:p>
          <a:p>
            <a:pPr marL="914400" lvl="1" indent="-457200">
              <a:spcBef>
                <a:spcPts val="600"/>
              </a:spcBef>
              <a:buFont typeface="+mj-lt"/>
              <a:buAutoNum type="arabicPeriod"/>
            </a:pPr>
            <a:r>
              <a:rPr lang="en-US" sz="2600" dirty="0"/>
              <a:t>Piping</a:t>
            </a:r>
          </a:p>
          <a:p>
            <a:pPr marL="914400" lvl="1" indent="-457200">
              <a:spcBef>
                <a:spcPts val="600"/>
              </a:spcBef>
              <a:buFont typeface="+mj-lt"/>
              <a:buAutoNum type="arabicPeriod"/>
            </a:pPr>
            <a:r>
              <a:rPr lang="en-US" sz="2600" dirty="0"/>
              <a:t>Control panel</a:t>
            </a:r>
          </a:p>
          <a:p>
            <a:pPr marL="914400" lvl="1" indent="-457200">
              <a:spcBef>
                <a:spcPts val="600"/>
              </a:spcBef>
              <a:buFont typeface="+mj-lt"/>
              <a:buAutoNum type="arabicPeriod"/>
            </a:pPr>
            <a:r>
              <a:rPr lang="en-US" sz="2600" dirty="0"/>
              <a:t>Discharge or warning alarms (s)</a:t>
            </a:r>
          </a:p>
          <a:p>
            <a:pPr marL="914400" lvl="1" indent="-457200">
              <a:spcBef>
                <a:spcPts val="600"/>
              </a:spcBef>
              <a:buFont typeface="+mj-lt"/>
              <a:buAutoNum type="arabicPeriod"/>
            </a:pPr>
            <a:r>
              <a:rPr lang="en-US" sz="2600" dirty="0"/>
              <a:t>Hazard warning or caution signs</a:t>
            </a:r>
          </a:p>
          <a:p>
            <a:pPr marL="914400" lvl="1" indent="-457200">
              <a:spcBef>
                <a:spcPts val="600"/>
              </a:spcBef>
              <a:buFont typeface="+mj-lt"/>
              <a:buAutoNum type="arabicPeriod"/>
            </a:pPr>
            <a:r>
              <a:rPr lang="en-US" sz="2600" dirty="0"/>
              <a:t>Automatic fire detection devices (s)</a:t>
            </a:r>
          </a:p>
          <a:p>
            <a:pPr marL="914400" lvl="1" indent="-457200">
              <a:spcBef>
                <a:spcPts val="600"/>
              </a:spcBef>
              <a:buFont typeface="+mj-lt"/>
              <a:buAutoNum type="arabicPeriod"/>
            </a:pPr>
            <a:r>
              <a:rPr lang="en-US" sz="2600" dirty="0"/>
              <a:t>Manual discharge station (s)</a:t>
            </a:r>
          </a:p>
          <a:p>
            <a:pPr marL="914400" lvl="1" indent="-457200">
              <a:spcBef>
                <a:spcPts val="600"/>
              </a:spcBef>
              <a:buFont typeface="+mj-lt"/>
              <a:buAutoNum type="arabicPeriod"/>
            </a:pPr>
            <a:r>
              <a:rPr lang="en-US" sz="2600" dirty="0"/>
              <a:t>Storage container (s) and extinguishing agent</a:t>
            </a:r>
          </a:p>
        </p:txBody>
      </p:sp>
    </p:spTree>
    <p:extLst>
      <p:ext uri="{BB962C8B-B14F-4D97-AF65-F5344CB8AC3E}">
        <p14:creationId xmlns:p14="http://schemas.microsoft.com/office/powerpoint/2010/main" val="53850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1"/>
          <p:cNvSpPr>
            <a:spLocks noGrp="1"/>
          </p:cNvSpPr>
          <p:nvPr>
            <p:ph type="title"/>
          </p:nvPr>
        </p:nvSpPr>
        <p:spPr>
          <a:xfrm>
            <a:off x="152400" y="58408"/>
            <a:ext cx="8915400" cy="1469972"/>
          </a:xfrm>
        </p:spPr>
        <p:txBody>
          <a:bodyPr anchor="ctr">
            <a:noAutofit/>
          </a:bodyPr>
          <a:lstStyle/>
          <a:p>
            <a:r>
              <a:rPr lang="en-US" b="1" dirty="0"/>
              <a:t>Figure 9-5  </a:t>
            </a:r>
            <a:r>
              <a:rPr lang="en-US" dirty="0"/>
              <a:t>Gaseous fire suppression system (2 of 2)</a:t>
            </a:r>
          </a:p>
        </p:txBody>
      </p:sp>
      <p:pic>
        <p:nvPicPr>
          <p:cNvPr id="4" name="Picture 3" descr="An illustration shows a room like structure shown in side view. A door is shown and is numbered as, 5 with a notice “Warning” and a triangle is shown below it in the front view of room. A rectangular box like structure is numbered as, 4 and is shown to the left of the door. Many cylindrical structures numbered as, 8 are shown on the side wall with many pipes attached to it. Many pipes with nozzle numbered as, 1 and a big nozzle in the center of room and is labeled as, 6 at the bottom is shown on the top view of room. A pipe near the front view of room is numbered as, 2. An “Exit” door is shown at the back side of room. A box like structure is shown to the right of door and is numbered as, 7. A box is shown on the top of back wall and is numbered as, 4. A box is shown on the side wall beside the cylinder and many pipes emerges from the box and is numbered as, 3. The text to the left of the room reads as, “1 Discharge nozzles, 2 Piping, 3 Control panel, 4 Discharge or warning alarm(s), 5 Hazard warning or caution signs, 6 Automatic fire detection device(s), 7 Manual discharge station(s), 8 Storage container(s) &amp; extinguishing agent.”&#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523999"/>
            <a:ext cx="5410200" cy="43647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3029537"/>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altLang="en-US" dirty="0"/>
              <a:t>Failure of Supporting Utilities and </a:t>
            </a:r>
            <a:br>
              <a:rPr lang="en-US" altLang="en-US" dirty="0"/>
            </a:br>
            <a:r>
              <a:rPr lang="en-US" altLang="en-US" dirty="0"/>
              <a:t>Structural Collapse</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Supporting utilities (heating, ventilation, and air conditioning; power; water) have significant impact on continued safe operation of a facility.</a:t>
            </a:r>
          </a:p>
          <a:p>
            <a:pPr>
              <a:spcBef>
                <a:spcPts val="600"/>
              </a:spcBef>
            </a:pPr>
            <a:r>
              <a:rPr lang="en-US" altLang="en-US" dirty="0"/>
              <a:t>Each utility must be properly managed to prevent potential damage to information and information systems</a:t>
            </a:r>
            <a:r>
              <a:rPr lang="en-US" altLang="en-US" sz="2800" dirty="0"/>
              <a:t>.</a:t>
            </a:r>
          </a:p>
        </p:txBody>
      </p:sp>
    </p:spTree>
    <p:extLst>
      <p:ext uri="{BB962C8B-B14F-4D97-AF65-F5344CB8AC3E}">
        <p14:creationId xmlns:p14="http://schemas.microsoft.com/office/powerpoint/2010/main" val="346825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709"/>
            <a:ext cx="9067800" cy="1039091"/>
          </a:xfrm>
        </p:spPr>
        <p:txBody>
          <a:bodyPr>
            <a:noAutofit/>
          </a:bodyPr>
          <a:lstStyle/>
          <a:p>
            <a:r>
              <a:rPr lang="en-US" altLang="en-US" dirty="0"/>
              <a:t>Heating, Ventilation, and Air Conditioning </a:t>
            </a:r>
            <a:endParaRPr lang="en-US" dirty="0"/>
          </a:p>
        </p:txBody>
      </p:sp>
      <p:sp>
        <p:nvSpPr>
          <p:cNvPr id="3" name="Content Placeholder 2"/>
          <p:cNvSpPr>
            <a:spLocks noGrp="1"/>
          </p:cNvSpPr>
          <p:nvPr>
            <p:ph idx="1"/>
          </p:nvPr>
        </p:nvSpPr>
        <p:spPr/>
        <p:txBody>
          <a:bodyPr/>
          <a:lstStyle/>
          <a:p>
            <a:pPr>
              <a:spcBef>
                <a:spcPts val="600"/>
              </a:spcBef>
            </a:pPr>
            <a:r>
              <a:rPr lang="en-US" altLang="en-US" dirty="0"/>
              <a:t>Areas within heating, ventilation, and air conditioning (HVAC) systems that can cause damage to information systems include:</a:t>
            </a:r>
          </a:p>
          <a:p>
            <a:pPr lvl="1">
              <a:spcBef>
                <a:spcPts val="600"/>
              </a:spcBef>
            </a:pPr>
            <a:r>
              <a:rPr lang="en-US" altLang="en-US" dirty="0"/>
              <a:t>Temperature</a:t>
            </a:r>
          </a:p>
          <a:p>
            <a:pPr lvl="1">
              <a:spcBef>
                <a:spcPts val="600"/>
              </a:spcBef>
            </a:pPr>
            <a:r>
              <a:rPr lang="en-US" altLang="en-US" dirty="0"/>
              <a:t>Humidity </a:t>
            </a:r>
          </a:p>
          <a:p>
            <a:pPr lvl="1">
              <a:spcBef>
                <a:spcPts val="600"/>
              </a:spcBef>
            </a:pPr>
            <a:r>
              <a:rPr lang="en-US" altLang="en-US" dirty="0"/>
              <a:t>Static electricity</a:t>
            </a:r>
          </a:p>
        </p:txBody>
      </p:sp>
    </p:spTree>
    <p:extLst>
      <p:ext uri="{BB962C8B-B14F-4D97-AF65-F5344CB8AC3E}">
        <p14:creationId xmlns:p14="http://schemas.microsoft.com/office/powerpoint/2010/main" val="357873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709"/>
            <a:ext cx="8762999" cy="1039091"/>
          </a:xfrm>
        </p:spPr>
        <p:txBody>
          <a:bodyPr>
            <a:noAutofit/>
          </a:bodyPr>
          <a:lstStyle/>
          <a:p>
            <a:r>
              <a:rPr lang="en-US" altLang="en-US" dirty="0"/>
              <a:t>Heating, Ventilation, and Air Conditioning (2 of 5)</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Ventilation shafts</a:t>
            </a:r>
          </a:p>
          <a:p>
            <a:pPr lvl="1">
              <a:spcBef>
                <a:spcPts val="600"/>
              </a:spcBef>
            </a:pPr>
            <a:r>
              <a:rPr lang="en-US" altLang="en-US" dirty="0"/>
              <a:t>While ductwork is small in residential buildings, in large commercial buildings, it can be large enough for an individual to climb through</a:t>
            </a:r>
          </a:p>
          <a:p>
            <a:pPr lvl="1">
              <a:spcBef>
                <a:spcPts val="600"/>
              </a:spcBef>
            </a:pPr>
            <a:r>
              <a:rPr lang="en-US" altLang="en-US" dirty="0"/>
              <a:t>If ducts are large, security can install wire mesh grids at various points to compartmentalize the runs</a:t>
            </a:r>
          </a:p>
          <a:p>
            <a:pPr>
              <a:spcBef>
                <a:spcPts val="600"/>
              </a:spcBef>
            </a:pPr>
            <a:r>
              <a:rPr lang="en-US" altLang="en-US" dirty="0"/>
              <a:t>Power management and conditioning</a:t>
            </a:r>
          </a:p>
          <a:p>
            <a:pPr lvl="1">
              <a:spcBef>
                <a:spcPts val="600"/>
              </a:spcBef>
            </a:pPr>
            <a:r>
              <a:rPr lang="en-US" altLang="en-US" dirty="0"/>
              <a:t>Power systems used by information-processing equipment must be properly installed and correctly grounded</a:t>
            </a:r>
          </a:p>
        </p:txBody>
      </p:sp>
    </p:spTree>
    <p:extLst>
      <p:ext uri="{BB962C8B-B14F-4D97-AF65-F5344CB8AC3E}">
        <p14:creationId xmlns:p14="http://schemas.microsoft.com/office/powerpoint/2010/main" val="136391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709"/>
            <a:ext cx="8839200" cy="1039091"/>
          </a:xfrm>
        </p:spPr>
        <p:txBody>
          <a:bodyPr>
            <a:noAutofit/>
          </a:bodyPr>
          <a:lstStyle/>
          <a:p>
            <a:r>
              <a:rPr lang="en-US" altLang="en-US" dirty="0"/>
              <a:t>Heating, Ventilation, and Air Conditioning (3 of 5)</a:t>
            </a:r>
            <a:endParaRPr lang="en-US" dirty="0"/>
          </a:p>
        </p:txBody>
      </p:sp>
      <p:sp>
        <p:nvSpPr>
          <p:cNvPr id="3" name="Content Placeholder 2"/>
          <p:cNvSpPr>
            <a:spLocks noGrp="1"/>
          </p:cNvSpPr>
          <p:nvPr>
            <p:ph idx="1"/>
          </p:nvPr>
        </p:nvSpPr>
        <p:spPr/>
        <p:txBody>
          <a:bodyPr/>
          <a:lstStyle/>
          <a:p>
            <a:pPr marL="742950" lvl="2" indent="-342900">
              <a:spcBef>
                <a:spcPts val="600"/>
              </a:spcBef>
              <a:buSzPct val="100000"/>
              <a:buFont typeface="Arial" pitchFamily="34" charset="0"/>
              <a:buChar char="–"/>
            </a:pPr>
            <a:r>
              <a:rPr lang="en-US" altLang="en-US" sz="2400" dirty="0"/>
              <a:t>Noise that interferes with the normal 60-Hertz cycle can result in inaccurate time clocks or unreliable internal clocks inside the CPU</a:t>
            </a:r>
          </a:p>
          <a:p>
            <a:pPr>
              <a:spcBef>
                <a:spcPts val="600"/>
              </a:spcBef>
            </a:pPr>
            <a:r>
              <a:rPr lang="en-US" altLang="en-US" dirty="0"/>
              <a:t>Grounding and amperage</a:t>
            </a:r>
          </a:p>
          <a:p>
            <a:pPr lvl="1">
              <a:spcBef>
                <a:spcPts val="600"/>
              </a:spcBef>
            </a:pPr>
            <a:r>
              <a:rPr lang="en-US" altLang="en-US" dirty="0"/>
              <a:t>Grounding ensures that the returning flow of current is properly discharged to ground</a:t>
            </a:r>
          </a:p>
          <a:p>
            <a:pPr lvl="1">
              <a:spcBef>
                <a:spcPts val="600"/>
              </a:spcBef>
            </a:pPr>
            <a:r>
              <a:rPr lang="en-US" dirty="0"/>
              <a:t>Ground fault circuit interruption (GFIC)</a:t>
            </a:r>
            <a:r>
              <a:rPr lang="en-US" altLang="en-US" dirty="0"/>
              <a:t> capable of quickly identifying and interrupting a ground fault</a:t>
            </a:r>
          </a:p>
          <a:p>
            <a:pPr lvl="1">
              <a:spcBef>
                <a:spcPts val="600"/>
              </a:spcBef>
            </a:pPr>
            <a:r>
              <a:rPr lang="en-US" altLang="en-US" dirty="0"/>
              <a:t>Overloading a circuit can create a load exceeding electrical cable’s rating, increasing the risk of overheating and fire</a:t>
            </a:r>
          </a:p>
        </p:txBody>
      </p:sp>
    </p:spTree>
    <p:extLst>
      <p:ext uri="{BB962C8B-B14F-4D97-AF65-F5344CB8AC3E}">
        <p14:creationId xmlns:p14="http://schemas.microsoft.com/office/powerpoint/2010/main" val="19844102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09"/>
            <a:ext cx="8229600" cy="1039091"/>
          </a:xfrm>
        </p:spPr>
        <p:txBody>
          <a:bodyPr>
            <a:noAutofit/>
          </a:bodyPr>
          <a:lstStyle/>
          <a:p>
            <a:r>
              <a:rPr lang="en-US" altLang="en-US" dirty="0"/>
              <a:t>Heating, Ventilation, and Air Conditioning (4 of 5)</a:t>
            </a:r>
            <a:endParaRPr lang="en-US" dirty="0"/>
          </a:p>
        </p:txBody>
      </p:sp>
      <p:sp>
        <p:nvSpPr>
          <p:cNvPr id="3" name="Content Placeholder 2"/>
          <p:cNvSpPr>
            <a:spLocks noGrp="1"/>
          </p:cNvSpPr>
          <p:nvPr>
            <p:ph idx="1"/>
          </p:nvPr>
        </p:nvSpPr>
        <p:spPr/>
        <p:txBody>
          <a:bodyPr/>
          <a:lstStyle/>
          <a:p>
            <a:pPr>
              <a:spcBef>
                <a:spcPts val="600"/>
              </a:spcBef>
            </a:pPr>
            <a:r>
              <a:rPr lang="en-US" altLang="en-US" dirty="0"/>
              <a:t>Uninterruptible power supply (UPS)</a:t>
            </a:r>
          </a:p>
          <a:p>
            <a:pPr lvl="1">
              <a:spcBef>
                <a:spcPts val="600"/>
              </a:spcBef>
            </a:pPr>
            <a:r>
              <a:rPr lang="en-US" altLang="en-US" dirty="0"/>
              <a:t>In case of power outage, UPS is the backup power source for major computing systems</a:t>
            </a:r>
          </a:p>
          <a:p>
            <a:pPr lvl="1">
              <a:spcBef>
                <a:spcPts val="600"/>
              </a:spcBef>
            </a:pPr>
            <a:r>
              <a:rPr lang="en-US" altLang="en-US" dirty="0"/>
              <a:t>Basic UPS configurations: </a:t>
            </a:r>
          </a:p>
          <a:p>
            <a:pPr lvl="2">
              <a:spcBef>
                <a:spcPts val="600"/>
              </a:spcBef>
            </a:pPr>
            <a:r>
              <a:rPr lang="en-US" altLang="en-US" dirty="0"/>
              <a:t>Standby</a:t>
            </a:r>
          </a:p>
          <a:p>
            <a:pPr lvl="2">
              <a:spcBef>
                <a:spcPts val="600"/>
              </a:spcBef>
            </a:pPr>
            <a:r>
              <a:rPr lang="en-US" altLang="en-US" dirty="0"/>
              <a:t>Line-interactive</a:t>
            </a:r>
          </a:p>
          <a:p>
            <a:pPr lvl="2">
              <a:spcBef>
                <a:spcPts val="600"/>
              </a:spcBef>
            </a:pPr>
            <a:r>
              <a:rPr lang="en-US" altLang="en-US" dirty="0"/>
              <a:t>Standby online hybrid</a:t>
            </a:r>
          </a:p>
          <a:p>
            <a:pPr lvl="2">
              <a:spcBef>
                <a:spcPts val="600"/>
              </a:spcBef>
            </a:pPr>
            <a:r>
              <a:rPr lang="en-US" altLang="en-US" dirty="0"/>
              <a:t>Standby </a:t>
            </a:r>
            <a:r>
              <a:rPr lang="en-US" altLang="en-US" dirty="0" err="1"/>
              <a:t>ferroresonant</a:t>
            </a:r>
            <a:endParaRPr lang="en-US" altLang="en-US" dirty="0"/>
          </a:p>
          <a:p>
            <a:pPr lvl="2">
              <a:spcBef>
                <a:spcPts val="600"/>
              </a:spcBef>
            </a:pPr>
            <a:r>
              <a:rPr lang="en-US" altLang="en-US" dirty="0"/>
              <a:t>Double conversion online</a:t>
            </a:r>
          </a:p>
          <a:p>
            <a:pPr lvl="2">
              <a:spcBef>
                <a:spcPts val="600"/>
              </a:spcBef>
            </a:pPr>
            <a:r>
              <a:rPr lang="en-US" altLang="en-US" dirty="0"/>
              <a:t>Data conversion online</a:t>
            </a:r>
          </a:p>
        </p:txBody>
      </p:sp>
    </p:spTree>
    <p:extLst>
      <p:ext uri="{BB962C8B-B14F-4D97-AF65-F5344CB8AC3E}">
        <p14:creationId xmlns:p14="http://schemas.microsoft.com/office/powerpoint/2010/main" val="3699969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7709"/>
            <a:ext cx="8915399" cy="1039091"/>
          </a:xfrm>
        </p:spPr>
        <p:txBody>
          <a:bodyPr>
            <a:noAutofit/>
          </a:bodyPr>
          <a:lstStyle/>
          <a:p>
            <a:r>
              <a:rPr lang="en-US" altLang="en-US" dirty="0"/>
              <a:t>Heating, Ventilation, and Air Conditioning (5 of 5)</a:t>
            </a:r>
            <a:endParaRPr lang="en-US" dirty="0"/>
          </a:p>
        </p:txBody>
      </p:sp>
      <p:sp>
        <p:nvSpPr>
          <p:cNvPr id="3" name="Content Placeholder 2"/>
          <p:cNvSpPr>
            <a:spLocks noGrp="1"/>
          </p:cNvSpPr>
          <p:nvPr>
            <p:ph idx="1"/>
          </p:nvPr>
        </p:nvSpPr>
        <p:spPr/>
        <p:txBody>
          <a:bodyPr/>
          <a:lstStyle/>
          <a:p>
            <a:pPr>
              <a:spcBef>
                <a:spcPts val="600"/>
              </a:spcBef>
            </a:pPr>
            <a:r>
              <a:rPr lang="en-US" altLang="en-US" dirty="0"/>
              <a:t>Emergency shutoff</a:t>
            </a:r>
          </a:p>
          <a:p>
            <a:pPr lvl="1">
              <a:spcBef>
                <a:spcPts val="600"/>
              </a:spcBef>
            </a:pPr>
            <a:r>
              <a:rPr lang="en-US" altLang="en-US" dirty="0"/>
              <a:t>Important aspect of power management is the ability to stop power immediately if the current represents a risk to human or machine safety</a:t>
            </a:r>
          </a:p>
          <a:p>
            <a:pPr lvl="1">
              <a:spcBef>
                <a:spcPts val="600"/>
              </a:spcBef>
            </a:pPr>
            <a:r>
              <a:rPr lang="en-US" altLang="en-US" dirty="0"/>
              <a:t>Most computer rooms and wiring closets are equipped with an emergency power shutoff</a:t>
            </a:r>
          </a:p>
        </p:txBody>
      </p:sp>
    </p:spTree>
    <p:extLst>
      <p:ext uri="{BB962C8B-B14F-4D97-AF65-F5344CB8AC3E}">
        <p14:creationId xmlns:p14="http://schemas.microsoft.com/office/powerpoint/2010/main" val="703677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519168" y="129026"/>
            <a:ext cx="8396231" cy="1090174"/>
          </a:xfrm>
        </p:spPr>
        <p:txBody>
          <a:bodyPr anchor="ctr">
            <a:noAutofit/>
          </a:bodyPr>
          <a:lstStyle/>
          <a:p>
            <a:pPr marL="0" indent="0">
              <a:lnSpc>
                <a:spcPct val="100000"/>
              </a:lnSpc>
              <a:spcBef>
                <a:spcPts val="0"/>
              </a:spcBef>
              <a:tabLst>
                <a:tab pos="4397375" algn="l"/>
              </a:tabLst>
            </a:pPr>
            <a:r>
              <a:rPr lang="en-US" b="1" dirty="0"/>
              <a:t>Table 9-1  </a:t>
            </a:r>
            <a:r>
              <a:rPr lang="en-US" dirty="0"/>
              <a:t>Static Charge Damage in Computers</a:t>
            </a:r>
          </a:p>
        </p:txBody>
      </p:sp>
      <p:graphicFrame>
        <p:nvGraphicFramePr>
          <p:cNvPr id="6" name="Table 5"/>
          <p:cNvGraphicFramePr>
            <a:graphicFrameLocks noGrp="1"/>
          </p:cNvGraphicFramePr>
          <p:nvPr>
            <p:extLst>
              <p:ext uri="{D42A27DB-BD31-4B8C-83A1-F6EECF244321}">
                <p14:modId xmlns:p14="http://schemas.microsoft.com/office/powerpoint/2010/main" val="711510194"/>
              </p:ext>
            </p:extLst>
          </p:nvPr>
        </p:nvGraphicFramePr>
        <p:xfrm>
          <a:off x="762000" y="1983186"/>
          <a:ext cx="7620000" cy="3732089"/>
        </p:xfrm>
        <a:graphic>
          <a:graphicData uri="http://schemas.openxmlformats.org/drawingml/2006/table">
            <a:tbl>
              <a:tblPr firstRow="1" bandRow="1">
                <a:tableStyleId>{5940675A-B579-460E-94D1-54222C63F5DA}</a:tableStyleId>
              </a:tblPr>
              <a:tblGrid>
                <a:gridCol w="3810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381000">
                <a:tc>
                  <a:txBody>
                    <a:bodyPr/>
                    <a:lstStyle/>
                    <a:p>
                      <a:pPr algn="ctr" fontAlgn="t"/>
                      <a:r>
                        <a:rPr lang="en-US" sz="1600" b="1" i="0" u="none" strike="noStrike" dirty="0">
                          <a:solidFill>
                            <a:schemeClr val="bg1"/>
                          </a:solidFill>
                          <a:effectLst/>
                          <a:latin typeface="Arial" pitchFamily="34" charset="0"/>
                          <a:cs typeface="Arial" pitchFamily="34" charset="0"/>
                        </a:rPr>
                        <a:t>Voltage</a:t>
                      </a:r>
                    </a:p>
                  </a:txBody>
                  <a:tcPr marL="7620" marR="7620" marT="7620" marB="0" anchor="ctr">
                    <a:solidFill>
                      <a:srgbClr val="364162"/>
                    </a:solidFill>
                  </a:tcPr>
                </a:tc>
                <a:tc>
                  <a:txBody>
                    <a:bodyPr/>
                    <a:lstStyle/>
                    <a:p>
                      <a:pPr algn="ctr" fontAlgn="t"/>
                      <a:r>
                        <a:rPr lang="en-US" sz="1600" b="1" i="0" u="none" strike="noStrike" dirty="0">
                          <a:solidFill>
                            <a:schemeClr val="bg1"/>
                          </a:solidFill>
                          <a:effectLst/>
                          <a:latin typeface="Arial" pitchFamily="34" charset="0"/>
                          <a:cs typeface="Arial" pitchFamily="34" charset="0"/>
                        </a:rPr>
                        <a:t>Possible Damage</a:t>
                      </a:r>
                    </a:p>
                  </a:txBody>
                  <a:tcPr marL="7620" marR="7620" marT="7620" marB="0" anchor="ctr">
                    <a:solidFill>
                      <a:srgbClr val="364162"/>
                    </a:solidFill>
                  </a:tcPr>
                </a:tc>
                <a:extLst>
                  <a:ext uri="{0D108BD9-81ED-4DB2-BD59-A6C34878D82A}">
                    <a16:rowId xmlns:a16="http://schemas.microsoft.com/office/drawing/2014/main" val="10000"/>
                  </a:ext>
                </a:extLst>
              </a:tr>
              <a:tr h="565345">
                <a:tc>
                  <a:txBody>
                    <a:bodyPr/>
                    <a:lstStyle/>
                    <a:p>
                      <a:pPr algn="ctr" fontAlgn="t"/>
                      <a:r>
                        <a:rPr lang="en-US" sz="1600" b="0" i="0" u="none" strike="noStrike" dirty="0">
                          <a:solidFill>
                            <a:srgbClr val="000000"/>
                          </a:solidFill>
                          <a:effectLst/>
                          <a:latin typeface="Arial" pitchFamily="34" charset="0"/>
                          <a:cs typeface="Arial" pitchFamily="34" charset="0"/>
                        </a:rPr>
                        <a:t>40</a:t>
                      </a:r>
                    </a:p>
                  </a:txBody>
                  <a:tcPr marL="7620" marR="7620" marT="7620" marB="0" anchor="ctr"/>
                </a:tc>
                <a:tc>
                  <a:txBody>
                    <a:bodyPr/>
                    <a:lstStyle/>
                    <a:p>
                      <a:pPr algn="ctr" fontAlgn="t"/>
                      <a:r>
                        <a:rPr lang="en-US" sz="1600" b="0" i="0" u="none" strike="noStrike" dirty="0">
                          <a:solidFill>
                            <a:srgbClr val="000000"/>
                          </a:solidFill>
                          <a:effectLst/>
                          <a:latin typeface="Arial" pitchFamily="34" charset="0"/>
                          <a:cs typeface="Arial" pitchFamily="34" charset="0"/>
                        </a:rPr>
                        <a:t>High probability of damage to sensitive circuits and transistors</a:t>
                      </a:r>
                    </a:p>
                  </a:txBody>
                  <a:tcPr marL="7620" marR="7620" marT="7620" marB="0" anchor="ctr"/>
                </a:tc>
                <a:extLst>
                  <a:ext uri="{0D108BD9-81ED-4DB2-BD59-A6C34878D82A}">
                    <a16:rowId xmlns:a16="http://schemas.microsoft.com/office/drawing/2014/main" val="10001"/>
                  </a:ext>
                </a:extLst>
              </a:tr>
              <a:tr h="535110">
                <a:tc>
                  <a:txBody>
                    <a:bodyPr/>
                    <a:lstStyle/>
                    <a:p>
                      <a:pPr algn="ctr" fontAlgn="t"/>
                      <a:r>
                        <a:rPr lang="en-US" sz="1600" b="0" i="0" u="none" strike="noStrike" dirty="0">
                          <a:solidFill>
                            <a:srgbClr val="000000"/>
                          </a:solidFill>
                          <a:effectLst/>
                          <a:latin typeface="Arial" pitchFamily="34" charset="0"/>
                          <a:cs typeface="Arial" pitchFamily="34" charset="0"/>
                        </a:rPr>
                        <a:t>1.000</a:t>
                      </a:r>
                    </a:p>
                  </a:txBody>
                  <a:tcPr marL="7620" marR="7620" marT="7620" marB="0" anchor="ctr"/>
                </a:tc>
                <a:tc>
                  <a:txBody>
                    <a:bodyPr/>
                    <a:lstStyle/>
                    <a:p>
                      <a:pPr algn="ctr" fontAlgn="t"/>
                      <a:r>
                        <a:rPr lang="en-US" sz="1600" b="0" i="0" u="none" strike="noStrike" dirty="0">
                          <a:solidFill>
                            <a:srgbClr val="000000"/>
                          </a:solidFill>
                          <a:effectLst/>
                          <a:latin typeface="Arial" pitchFamily="34" charset="0"/>
                          <a:cs typeface="Arial" pitchFamily="34" charset="0"/>
                        </a:rPr>
                        <a:t>Scrambles monitor display</a:t>
                      </a:r>
                    </a:p>
                  </a:txBody>
                  <a:tcPr marL="7620" marR="7620" marT="7620" marB="0" anchor="ctr"/>
                </a:tc>
                <a:extLst>
                  <a:ext uri="{0D108BD9-81ED-4DB2-BD59-A6C34878D82A}">
                    <a16:rowId xmlns:a16="http://schemas.microsoft.com/office/drawing/2014/main" val="10002"/>
                  </a:ext>
                </a:extLst>
              </a:tr>
              <a:tr h="535110">
                <a:tc>
                  <a:txBody>
                    <a:bodyPr/>
                    <a:lstStyle/>
                    <a:p>
                      <a:pPr algn="ctr" fontAlgn="t"/>
                      <a:r>
                        <a:rPr lang="en-US" sz="1600" b="0" i="0" u="none" strike="noStrike" dirty="0">
                          <a:solidFill>
                            <a:srgbClr val="000000"/>
                          </a:solidFill>
                          <a:effectLst/>
                          <a:latin typeface="Arial" pitchFamily="34" charset="0"/>
                          <a:cs typeface="Arial" pitchFamily="34" charset="0"/>
                        </a:rPr>
                        <a:t>1,500</a:t>
                      </a:r>
                    </a:p>
                  </a:txBody>
                  <a:tcPr marL="7620" marR="7620" marT="7620" marB="0" anchor="ctr"/>
                </a:tc>
                <a:tc>
                  <a:txBody>
                    <a:bodyPr/>
                    <a:lstStyle/>
                    <a:p>
                      <a:pPr algn="ctr" fontAlgn="t"/>
                      <a:r>
                        <a:rPr lang="en-US" sz="1600" b="0" i="0" u="none" strike="noStrike" dirty="0">
                          <a:solidFill>
                            <a:srgbClr val="000000"/>
                          </a:solidFill>
                          <a:effectLst/>
                          <a:latin typeface="Arial" pitchFamily="34" charset="0"/>
                          <a:cs typeface="Arial" pitchFamily="34" charset="0"/>
                        </a:rPr>
                        <a:t>Can cause disk drive data loss</a:t>
                      </a:r>
                    </a:p>
                  </a:txBody>
                  <a:tcPr marL="7620" marR="7620" marT="7620" marB="0" anchor="ctr"/>
                </a:tc>
                <a:extLst>
                  <a:ext uri="{0D108BD9-81ED-4DB2-BD59-A6C34878D82A}">
                    <a16:rowId xmlns:a16="http://schemas.microsoft.com/office/drawing/2014/main" val="10003"/>
                  </a:ext>
                </a:extLst>
              </a:tr>
              <a:tr h="565345">
                <a:tc>
                  <a:txBody>
                    <a:bodyPr/>
                    <a:lstStyle/>
                    <a:p>
                      <a:pPr algn="ctr" fontAlgn="t"/>
                      <a:r>
                        <a:rPr lang="en-US" sz="1600" b="0" i="0" u="none" strike="noStrike">
                          <a:solidFill>
                            <a:srgbClr val="000000"/>
                          </a:solidFill>
                          <a:effectLst/>
                          <a:latin typeface="Arial" pitchFamily="34" charset="0"/>
                          <a:cs typeface="Arial" pitchFamily="34" charset="0"/>
                        </a:rPr>
                        <a:t>2,000</a:t>
                      </a:r>
                    </a:p>
                  </a:txBody>
                  <a:tcPr marL="7620" marR="7620" marT="7620" marB="0" anchor="ctr"/>
                </a:tc>
                <a:tc>
                  <a:txBody>
                    <a:bodyPr/>
                    <a:lstStyle/>
                    <a:p>
                      <a:pPr algn="ctr" fontAlgn="t"/>
                      <a:r>
                        <a:rPr lang="en-US" sz="1600" b="0" i="0" u="none" strike="noStrike" dirty="0">
                          <a:solidFill>
                            <a:srgbClr val="000000"/>
                          </a:solidFill>
                          <a:effectLst/>
                          <a:latin typeface="Arial" pitchFamily="34" charset="0"/>
                          <a:cs typeface="Arial" pitchFamily="34" charset="0"/>
                        </a:rPr>
                        <a:t>High probability of system shutdown</a:t>
                      </a:r>
                    </a:p>
                  </a:txBody>
                  <a:tcPr marL="7620" marR="7620" marT="7620" marB="0" anchor="ctr"/>
                </a:tc>
                <a:extLst>
                  <a:ext uri="{0D108BD9-81ED-4DB2-BD59-A6C34878D82A}">
                    <a16:rowId xmlns:a16="http://schemas.microsoft.com/office/drawing/2014/main" val="10004"/>
                  </a:ext>
                </a:extLst>
              </a:tr>
              <a:tr h="535110">
                <a:tc>
                  <a:txBody>
                    <a:bodyPr/>
                    <a:lstStyle/>
                    <a:p>
                      <a:pPr algn="ctr" fontAlgn="t"/>
                      <a:r>
                        <a:rPr lang="en-US" sz="1600" b="0" i="0" u="none" strike="noStrike">
                          <a:solidFill>
                            <a:srgbClr val="000000"/>
                          </a:solidFill>
                          <a:effectLst/>
                          <a:latin typeface="Arial" pitchFamily="34" charset="0"/>
                          <a:cs typeface="Arial" pitchFamily="34" charset="0"/>
                        </a:rPr>
                        <a:t>4000</a:t>
                      </a:r>
                    </a:p>
                  </a:txBody>
                  <a:tcPr marL="7620" marR="7620" marT="7620" marB="0" anchor="ctr"/>
                </a:tc>
                <a:tc>
                  <a:txBody>
                    <a:bodyPr/>
                    <a:lstStyle/>
                    <a:p>
                      <a:pPr algn="ctr" fontAlgn="t"/>
                      <a:r>
                        <a:rPr lang="en-US" sz="1600" b="0" i="0" u="none" strike="noStrike" dirty="0">
                          <a:solidFill>
                            <a:srgbClr val="000000"/>
                          </a:solidFill>
                          <a:effectLst/>
                          <a:latin typeface="Arial" pitchFamily="34" charset="0"/>
                          <a:cs typeface="Arial" pitchFamily="34" charset="0"/>
                        </a:rPr>
                        <a:t>May jam printers</a:t>
                      </a:r>
                    </a:p>
                  </a:txBody>
                  <a:tcPr marL="7620" marR="7620" marT="7620" marB="0" anchor="ctr"/>
                </a:tc>
                <a:extLst>
                  <a:ext uri="{0D108BD9-81ED-4DB2-BD59-A6C34878D82A}">
                    <a16:rowId xmlns:a16="http://schemas.microsoft.com/office/drawing/2014/main" val="10005"/>
                  </a:ext>
                </a:extLst>
              </a:tr>
              <a:tr h="615069">
                <a:tc>
                  <a:txBody>
                    <a:bodyPr/>
                    <a:lstStyle/>
                    <a:p>
                      <a:pPr algn="ctr" fontAlgn="t"/>
                      <a:r>
                        <a:rPr lang="en-US" sz="1600" b="0" i="0" u="none" strike="noStrike">
                          <a:solidFill>
                            <a:srgbClr val="000000"/>
                          </a:solidFill>
                          <a:effectLst/>
                          <a:latin typeface="Arial" pitchFamily="34" charset="0"/>
                          <a:cs typeface="Arial" pitchFamily="34" charset="0"/>
                        </a:rPr>
                        <a:t>17,000</a:t>
                      </a:r>
                    </a:p>
                  </a:txBody>
                  <a:tcPr marL="7620" marR="7620" marT="7620" marB="0" anchor="ctr"/>
                </a:tc>
                <a:tc>
                  <a:txBody>
                    <a:bodyPr/>
                    <a:lstStyle/>
                    <a:p>
                      <a:pPr algn="ctr" fontAlgn="t"/>
                      <a:r>
                        <a:rPr lang="en-US" sz="1600" b="0" i="0" u="none" strike="noStrike" dirty="0">
                          <a:solidFill>
                            <a:srgbClr val="000000"/>
                          </a:solidFill>
                          <a:effectLst/>
                          <a:latin typeface="Arial" pitchFamily="34" charset="0"/>
                          <a:cs typeface="Arial" pitchFamily="34" charset="0"/>
                        </a:rPr>
                        <a:t>Causes certain and permanent damage to almost all </a:t>
                      </a:r>
                      <a:r>
                        <a:rPr lang="en-US" sz="1600" b="0" i="0" u="none" strike="noStrike" dirty="0" err="1">
                          <a:solidFill>
                            <a:srgbClr val="000000"/>
                          </a:solidFill>
                          <a:effectLst/>
                          <a:latin typeface="Arial" pitchFamily="34" charset="0"/>
                          <a:cs typeface="Arial" pitchFamily="34" charset="0"/>
                        </a:rPr>
                        <a:t>microcircuitry</a:t>
                      </a:r>
                      <a:endParaRPr lang="en-US" sz="1600" b="0" i="0" u="none" strike="noStrike" dirty="0">
                        <a:solidFill>
                          <a:srgbClr val="000000"/>
                        </a:solidFill>
                        <a:effectLst/>
                        <a:latin typeface="Arial" pitchFamily="34" charset="0"/>
                        <a:cs typeface="Arial" pitchFamily="34" charset="0"/>
                      </a:endParaRPr>
                    </a:p>
                  </a:txBody>
                  <a:tcPr marL="7620" marR="7620" marT="7620"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552869138"/>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5400"/>
            <a:ext cx="8763000" cy="1574800"/>
          </a:xfrm>
        </p:spPr>
        <p:txBody>
          <a:bodyPr anchor="ctr">
            <a:noAutofit/>
          </a:bodyPr>
          <a:lstStyle/>
          <a:p>
            <a:r>
              <a:rPr lang="en-US" b="1" dirty="0"/>
              <a:t>Figure 9-6  </a:t>
            </a:r>
            <a:r>
              <a:rPr lang="en-US" dirty="0"/>
              <a:t>Types of uninterruptible power supplies</a:t>
            </a:r>
          </a:p>
        </p:txBody>
      </p:sp>
      <p:pic>
        <p:nvPicPr>
          <p:cNvPr id="6146" name="Picture 2" descr="A figure shows five illustrations with three illustrations on the left side and two illustrations on the right side. The first illustration labeled as, “Standby UPS” on the left shows an input arrow from the right pointing to a box labeled as, “Surge Suppressor.” The output from “Surge Suppressor” is given to a box labeled as, “Filter.” The output from “Filter” points to a box labeled as, “Transfer switch.” A dotted arrow from the input arrow points to a box labeled as, “Battery Charger.” The output from “Battery Charger” points to a box labeled as, “Battery.” The output from Battery points to a box labeled as, “Inverter.” The output from Inverter points to a box labeled as, “Transfer switch.” The second illustration labeled as, “Line interactive UPS” shows an input arrow to a box labeled as, “Transfer Switch.” The output from Transfer switch points to a box labeled as, “Inverter.” The output from Inverter is labeled as, “charging (normal)” points to a box labeled as, “Battery.” An arrow from Battery is labeled as, “Discharging (Power fail)” points to “Inverter.” The third illustration is labeled as, “Standby-ferro UPS.” An input arrow from right points to a box labeled as, “Transfer switch.” The output from Transfer switch points to a box labeled as, “Transformer.” A dotted line from input points to a box labeled as, “Battery charger.” The output from “Battery charger” points to a box labeled as, “Inverter.” The output from Inverter points to a box labeled as, “Transformer.” A battery like illustration pointing upwards and downwards is shown below the arrow between “Battery charger” and “Inverter.” The fourth illustration on the right is labeled as, “Double conversion online UPS” shows an input arrow pointing to a box labeled as, “Rectifier.” The output from Rectifier points to a box labeled as, “Inverter.” A battery like illustration pointing upwards and downwards is shown below the arrow between “Rectifier” and “Inverter.” A dotted line connects the input of Rectifier and the output of Inverter to a box labeled as, “Static Bypass Switch.” The fifth illustration labeled as, “Delta conversion online UPS” shows an input to “Delta Transformer.” The output of “Delta Transformer” points to a box labeled as, “Delta Converter.” A double sided arrow is shown between a box labeled as, “Main Inverter” and “Delta Converter.” A battery like illustration pointing upwards and downwards is shown below the arrow between “Main Inverter” and “Delta Converter.” A dotted line connects the input of Delta Transformer and the output of Main Inverter to a box labeled as, “Static Bypass Switch.”&#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752600"/>
            <a:ext cx="6595533" cy="440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9835220"/>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Water Problems</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Lack of water poses problem to systems, including fire suppression and air-conditioning systems.</a:t>
            </a:r>
          </a:p>
          <a:p>
            <a:pPr>
              <a:spcBef>
                <a:spcPts val="600"/>
              </a:spcBef>
            </a:pPr>
            <a:r>
              <a:rPr lang="en-US" altLang="en-US" dirty="0"/>
              <a:t>Surplus of water, or water pressure, poses a real threat (flooding, leaks).</a:t>
            </a:r>
          </a:p>
          <a:p>
            <a:pPr>
              <a:spcBef>
                <a:spcPts val="600"/>
              </a:spcBef>
            </a:pPr>
            <a:r>
              <a:rPr lang="en-US" altLang="en-US" dirty="0"/>
              <a:t>Very important to integrate water detection systems into alarm systems that regulate overall facility operations.</a:t>
            </a:r>
          </a:p>
        </p:txBody>
      </p:sp>
    </p:spTree>
    <p:extLst>
      <p:ext uri="{BB962C8B-B14F-4D97-AF65-F5344CB8AC3E}">
        <p14:creationId xmlns:p14="http://schemas.microsoft.com/office/powerpoint/2010/main" val="404155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Structural Collapse </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Unavoidable environmental factors/forces can cause failures in structures that house an organization.</a:t>
            </a:r>
          </a:p>
          <a:p>
            <a:pPr>
              <a:spcBef>
                <a:spcPts val="600"/>
              </a:spcBef>
            </a:pPr>
            <a:r>
              <a:rPr lang="en-US" altLang="en-US" dirty="0"/>
              <a:t>Structures are designed and constructed with specific load limits; overloading these limits results in structural failure and potential injury or loss of life.</a:t>
            </a:r>
          </a:p>
          <a:p>
            <a:pPr>
              <a:spcBef>
                <a:spcPts val="600"/>
              </a:spcBef>
            </a:pPr>
            <a:r>
              <a:rPr lang="en-US" altLang="en-US" dirty="0"/>
              <a:t>Periodic inspections by qualified civil engineers assist in identifying potentially dangerous structural conditions.</a:t>
            </a:r>
          </a:p>
        </p:txBody>
      </p:sp>
    </p:spTree>
    <p:extLst>
      <p:ext uri="{BB962C8B-B14F-4D97-AF65-F5344CB8AC3E}">
        <p14:creationId xmlns:p14="http://schemas.microsoft.com/office/powerpoint/2010/main" val="316609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Maintenance of Facility Systems</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Physical security must be constantly documented, evaluated, and tested.</a:t>
            </a:r>
          </a:p>
          <a:p>
            <a:pPr>
              <a:spcBef>
                <a:spcPts val="600"/>
              </a:spcBef>
            </a:pPr>
            <a:r>
              <a:rPr lang="en-US" altLang="en-US" dirty="0"/>
              <a:t>Documentation of facility’s configuration, operation, and function should be integrated into disaster recovery plans and standard operating procedures.</a:t>
            </a:r>
          </a:p>
          <a:p>
            <a:pPr>
              <a:spcBef>
                <a:spcPts val="600"/>
              </a:spcBef>
            </a:pPr>
            <a:r>
              <a:rPr lang="en-US" altLang="en-US" dirty="0"/>
              <a:t>Testing helps improve the facility’s physical security and identify weak points. </a:t>
            </a:r>
          </a:p>
        </p:txBody>
      </p:sp>
    </p:spTree>
    <p:extLst>
      <p:ext uri="{BB962C8B-B14F-4D97-AF65-F5344CB8AC3E}">
        <p14:creationId xmlns:p14="http://schemas.microsoft.com/office/powerpoint/2010/main" val="165919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Interception of Data </a:t>
            </a:r>
            <a:endParaRPr lang="en-US" dirty="0"/>
          </a:p>
        </p:txBody>
      </p:sp>
      <p:sp>
        <p:nvSpPr>
          <p:cNvPr id="3" name="Content Placeholder 2"/>
          <p:cNvSpPr>
            <a:spLocks noGrp="1"/>
          </p:cNvSpPr>
          <p:nvPr>
            <p:ph idx="1"/>
          </p:nvPr>
        </p:nvSpPr>
        <p:spPr/>
        <p:txBody>
          <a:bodyPr/>
          <a:lstStyle/>
          <a:p>
            <a:pPr>
              <a:spcBef>
                <a:spcPts val="600"/>
              </a:spcBef>
            </a:pPr>
            <a:r>
              <a:rPr lang="en-US" altLang="en-US" dirty="0"/>
              <a:t>Three methods of data interception:</a:t>
            </a:r>
          </a:p>
          <a:p>
            <a:pPr lvl="1">
              <a:spcBef>
                <a:spcPts val="600"/>
              </a:spcBef>
            </a:pPr>
            <a:r>
              <a:rPr lang="en-US" altLang="en-US" dirty="0"/>
              <a:t>Direct observation</a:t>
            </a:r>
          </a:p>
          <a:p>
            <a:pPr lvl="1">
              <a:spcBef>
                <a:spcPts val="600"/>
              </a:spcBef>
            </a:pPr>
            <a:r>
              <a:rPr lang="en-US" altLang="en-US" dirty="0"/>
              <a:t>Interception of data transmission</a:t>
            </a:r>
          </a:p>
          <a:p>
            <a:pPr lvl="1">
              <a:spcBef>
                <a:spcPts val="600"/>
              </a:spcBef>
            </a:pPr>
            <a:r>
              <a:rPr lang="en-US" altLang="en-US" dirty="0"/>
              <a:t>Electromagnetic interception</a:t>
            </a:r>
          </a:p>
          <a:p>
            <a:pPr>
              <a:spcBef>
                <a:spcPts val="600"/>
              </a:spcBef>
            </a:pPr>
            <a:r>
              <a:rPr lang="en-US" altLang="en-US" dirty="0"/>
              <a:t>U.S. government developed TEMPEST program to reduce the risk of electromagnetic radiation (EMR) monitoring.</a:t>
            </a:r>
          </a:p>
        </p:txBody>
      </p:sp>
    </p:spTree>
    <p:extLst>
      <p:ext uri="{BB962C8B-B14F-4D97-AF65-F5344CB8AC3E}">
        <p14:creationId xmlns:p14="http://schemas.microsoft.com/office/powerpoint/2010/main" val="813975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50718" y="27709"/>
            <a:ext cx="7966363" cy="1039091"/>
          </a:xfrm>
        </p:spPr>
        <p:txBody>
          <a:bodyPr>
            <a:noAutofit/>
          </a:bodyPr>
          <a:lstStyle/>
          <a:p>
            <a:r>
              <a:rPr lang="en-US" altLang="en-US" dirty="0"/>
              <a:t>Securing Mobile and Portable Systems (1 of 2)</a:t>
            </a:r>
            <a:endParaRPr lang="en-US" dirty="0"/>
          </a:p>
        </p:txBody>
      </p:sp>
      <p:sp>
        <p:nvSpPr>
          <p:cNvPr id="3" name="Content Placeholder 2"/>
          <p:cNvSpPr>
            <a:spLocks noGrp="1"/>
          </p:cNvSpPr>
          <p:nvPr>
            <p:ph idx="1"/>
          </p:nvPr>
        </p:nvSpPr>
        <p:spPr/>
        <p:txBody>
          <a:bodyPr/>
          <a:lstStyle/>
          <a:p>
            <a:pPr>
              <a:spcBef>
                <a:spcPts val="600"/>
              </a:spcBef>
            </a:pPr>
            <a:r>
              <a:rPr lang="en-US" altLang="en-US" dirty="0"/>
              <a:t>Mobile computing requires more security than typical computing infrastructures on the organization’s premises.</a:t>
            </a:r>
          </a:p>
          <a:p>
            <a:pPr>
              <a:spcBef>
                <a:spcPts val="600"/>
              </a:spcBef>
            </a:pPr>
            <a:r>
              <a:rPr lang="en-US" altLang="en-US" dirty="0"/>
              <a:t>Many mobile computing systems </a:t>
            </a:r>
          </a:p>
          <a:p>
            <a:pPr lvl="1">
              <a:spcBef>
                <a:spcPts val="600"/>
              </a:spcBef>
            </a:pPr>
            <a:r>
              <a:rPr lang="en-US" altLang="en-US" dirty="0"/>
              <a:t>Have corporate information stored within them.</a:t>
            </a:r>
          </a:p>
          <a:p>
            <a:pPr lvl="1">
              <a:spcBef>
                <a:spcPts val="600"/>
              </a:spcBef>
            </a:pPr>
            <a:r>
              <a:rPr lang="en-US" altLang="en-US" dirty="0"/>
              <a:t>Are configured to facilitate user’s access into organization’s secure computing facilities.</a:t>
            </a:r>
          </a:p>
        </p:txBody>
      </p:sp>
    </p:spTree>
    <p:extLst>
      <p:ext uri="{BB962C8B-B14F-4D97-AF65-F5344CB8AC3E}">
        <p14:creationId xmlns:p14="http://schemas.microsoft.com/office/powerpoint/2010/main" val="236792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039091"/>
          </a:xfrm>
        </p:spPr>
        <p:txBody>
          <a:bodyPr>
            <a:noAutofit/>
          </a:bodyPr>
          <a:lstStyle/>
          <a:p>
            <a:r>
              <a:rPr lang="en-US" altLang="en-US" dirty="0"/>
              <a:t>Securing Mobile and Portable Systems (2 of 2)</a:t>
            </a:r>
            <a:endParaRPr lang="en-US" dirty="0"/>
          </a:p>
        </p:txBody>
      </p:sp>
      <p:sp>
        <p:nvSpPr>
          <p:cNvPr id="3" name="Content Placeholder 2"/>
          <p:cNvSpPr>
            <a:spLocks noGrp="1"/>
          </p:cNvSpPr>
          <p:nvPr>
            <p:ph idx="1"/>
          </p:nvPr>
        </p:nvSpPr>
        <p:spPr/>
        <p:txBody>
          <a:bodyPr/>
          <a:lstStyle/>
          <a:p>
            <a:pPr>
              <a:spcBef>
                <a:spcPts val="600"/>
              </a:spcBef>
            </a:pPr>
            <a:r>
              <a:rPr lang="en-US" altLang="en-US" dirty="0"/>
              <a:t>Controls support security and retrieval of lost or stolen laptops </a:t>
            </a:r>
          </a:p>
          <a:p>
            <a:pPr lvl="1">
              <a:spcBef>
                <a:spcPts val="600"/>
              </a:spcBef>
            </a:pPr>
            <a:r>
              <a:rPr lang="en-US" altLang="en-US" dirty="0" err="1"/>
              <a:t>CompuTrace</a:t>
            </a:r>
            <a:r>
              <a:rPr lang="en-US" altLang="en-US" dirty="0"/>
              <a:t> software, stored on laptop; reports to a central monitoring center</a:t>
            </a:r>
          </a:p>
          <a:p>
            <a:pPr lvl="1">
              <a:spcBef>
                <a:spcPts val="600"/>
              </a:spcBef>
            </a:pPr>
            <a:r>
              <a:rPr lang="en-US" altLang="en-US" dirty="0"/>
              <a:t>Burglar alarms are made up of a PC card that contains a motion detector</a:t>
            </a:r>
          </a:p>
        </p:txBody>
      </p:sp>
    </p:spTree>
    <p:extLst>
      <p:ext uri="{BB962C8B-B14F-4D97-AF65-F5344CB8AC3E}">
        <p14:creationId xmlns:p14="http://schemas.microsoft.com/office/powerpoint/2010/main" val="222479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155698" y="215189"/>
            <a:ext cx="8835902" cy="1004011"/>
          </a:xfrm>
        </p:spPr>
        <p:txBody>
          <a:bodyPr anchor="ctr">
            <a:noAutofit/>
          </a:bodyPr>
          <a:lstStyle/>
          <a:p>
            <a:r>
              <a:rPr lang="en-US" b="1" dirty="0"/>
              <a:t>Figure 9-7  </a:t>
            </a:r>
            <a:r>
              <a:rPr lang="en-US" dirty="0"/>
              <a:t>Laptop recovery</a:t>
            </a:r>
          </a:p>
        </p:txBody>
      </p:sp>
      <p:pic>
        <p:nvPicPr>
          <p:cNvPr id="7170" name="Picture 2" descr="An illustration shows three images. The first image shows a laptop and the text below the laptop reads as, “Laptop loaded with trace software, periodically reports connection and electronic serial number.” An arrow points to the second image. The second image shows a person in typing something in a computer and a telephone to the right of computer. Some art works are on the wall at the background of computer. The text below the second image reads as, “Central monitoring station verifies ownership and status.” An arrow points to the third image. The third image shows a policeman holding both his hands together at his back. The text below the third image reads as, “After report of theft, central monitoring provides information to law enforcement.”&#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676400"/>
            <a:ext cx="8472022"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3767912"/>
      </p:ext>
    </p:extLst>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Remote Computing Security</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Remote site computing involves variety of computing sites outside the organization’s main facility.</a:t>
            </a:r>
          </a:p>
          <a:p>
            <a:pPr>
              <a:spcBef>
                <a:spcPts val="600"/>
              </a:spcBef>
            </a:pPr>
            <a:r>
              <a:rPr lang="en-US" altLang="en-US" dirty="0"/>
              <a:t>Telecommuting: off-site computing using Internet, dial-up, or leased point-to-point links.</a:t>
            </a:r>
          </a:p>
          <a:p>
            <a:pPr>
              <a:spcBef>
                <a:spcPts val="600"/>
              </a:spcBef>
            </a:pPr>
            <a:r>
              <a:rPr lang="en-US" altLang="en-US" dirty="0"/>
              <a:t>Employees may need to access networks on business trips; telecommuters need access from home systems or satellite offices. </a:t>
            </a:r>
          </a:p>
          <a:p>
            <a:pPr>
              <a:spcBef>
                <a:spcPts val="600"/>
              </a:spcBef>
            </a:pPr>
            <a:r>
              <a:rPr lang="en-US" altLang="en-US" dirty="0"/>
              <a:t>Telecommuter’s computers must be made more secure than organization’s systems.</a:t>
            </a:r>
          </a:p>
        </p:txBody>
      </p:sp>
    </p:spTree>
    <p:extLst>
      <p:ext uri="{BB962C8B-B14F-4D97-AF65-F5344CB8AC3E}">
        <p14:creationId xmlns:p14="http://schemas.microsoft.com/office/powerpoint/2010/main" val="88351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t>Special Considerations for Physical </a:t>
            </a:r>
            <a:br>
              <a:rPr lang="en-US" altLang="en-US" dirty="0"/>
            </a:br>
            <a:r>
              <a:rPr lang="en-US" altLang="en-US" dirty="0"/>
              <a:t>Security Threats</a:t>
            </a:r>
            <a:endParaRPr lang="en-US" dirty="0"/>
          </a:p>
        </p:txBody>
      </p:sp>
      <p:sp>
        <p:nvSpPr>
          <p:cNvPr id="3" name="Content Placeholder 2"/>
          <p:cNvSpPr>
            <a:spLocks noGrp="1"/>
          </p:cNvSpPr>
          <p:nvPr>
            <p:ph idx="1"/>
          </p:nvPr>
        </p:nvSpPr>
        <p:spPr/>
        <p:txBody>
          <a:bodyPr/>
          <a:lstStyle/>
          <a:p>
            <a:pPr>
              <a:spcBef>
                <a:spcPts val="600"/>
              </a:spcBef>
            </a:pPr>
            <a:r>
              <a:rPr lang="en-US" altLang="en-US" dirty="0"/>
              <a:t>Develop physical security in-house or outsource?</a:t>
            </a:r>
          </a:p>
          <a:p>
            <a:pPr lvl="1">
              <a:spcBef>
                <a:spcPts val="600"/>
              </a:spcBef>
            </a:pPr>
            <a:r>
              <a:rPr lang="en-US" altLang="en-US" sz="2600" dirty="0"/>
              <a:t>Many qualified and professional agencies </a:t>
            </a:r>
          </a:p>
          <a:p>
            <a:pPr lvl="1">
              <a:spcBef>
                <a:spcPts val="600"/>
              </a:spcBef>
            </a:pPr>
            <a:r>
              <a:rPr lang="en-US" altLang="en-US" sz="2600" dirty="0"/>
              <a:t>Benefit of outsourcing includes gaining experience and knowledge of agencies</a:t>
            </a:r>
          </a:p>
          <a:p>
            <a:pPr lvl="1">
              <a:spcBef>
                <a:spcPts val="600"/>
              </a:spcBef>
            </a:pPr>
            <a:r>
              <a:rPr lang="en-US" altLang="en-US" sz="2600" dirty="0"/>
              <a:t>Downside includes high expense, loss of control over individual components, and level of trust that must be placed in another company</a:t>
            </a:r>
          </a:p>
          <a:p>
            <a:pPr>
              <a:spcBef>
                <a:spcPts val="600"/>
              </a:spcBef>
            </a:pPr>
            <a:r>
              <a:rPr lang="en-US" altLang="en-US" dirty="0"/>
              <a:t>Social engineering: use of people skills to obtain information from employees that should not be released</a:t>
            </a:r>
          </a:p>
        </p:txBody>
      </p:sp>
    </p:spTree>
    <p:extLst>
      <p:ext uri="{BB962C8B-B14F-4D97-AF65-F5344CB8AC3E}">
        <p14:creationId xmlns:p14="http://schemas.microsoft.com/office/powerpoint/2010/main" val="179071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Inventory Management</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Computing equipment should be inventoried and inspected on a regular basis.</a:t>
            </a:r>
          </a:p>
          <a:p>
            <a:pPr>
              <a:spcBef>
                <a:spcPts val="600"/>
              </a:spcBef>
            </a:pPr>
            <a:r>
              <a:rPr lang="en-US" altLang="en-US" dirty="0"/>
              <a:t>Classified information should also be inventoried and managed.</a:t>
            </a:r>
          </a:p>
          <a:p>
            <a:pPr>
              <a:spcBef>
                <a:spcPts val="600"/>
              </a:spcBef>
            </a:pPr>
            <a:r>
              <a:rPr lang="en-US" altLang="en-US" dirty="0"/>
              <a:t>Physical security of computing equipment, data storage media, and classified documents varies for each organization.</a:t>
            </a:r>
          </a:p>
        </p:txBody>
      </p:sp>
    </p:spTree>
    <p:extLst>
      <p:ext uri="{BB962C8B-B14F-4D97-AF65-F5344CB8AC3E}">
        <p14:creationId xmlns:p14="http://schemas.microsoft.com/office/powerpoint/2010/main" val="2302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a:t>
            </a:r>
            <a:endParaRPr lang="en-US" dirty="0"/>
          </a:p>
        </p:txBody>
      </p:sp>
      <p:sp>
        <p:nvSpPr>
          <p:cNvPr id="3" name="Content Placeholder 2"/>
          <p:cNvSpPr>
            <a:spLocks noGrp="1"/>
          </p:cNvSpPr>
          <p:nvPr>
            <p:ph idx="1"/>
          </p:nvPr>
        </p:nvSpPr>
        <p:spPr/>
        <p:txBody>
          <a:bodyPr>
            <a:noAutofit/>
          </a:bodyPr>
          <a:lstStyle/>
          <a:p>
            <a:pPr>
              <a:spcBef>
                <a:spcPts val="600"/>
              </a:spcBef>
            </a:pPr>
            <a:r>
              <a:rPr lang="en-US" altLang="en-US" dirty="0"/>
              <a:t>Threats to information security that are unique to </a:t>
            </a:r>
            <a:br>
              <a:rPr lang="en-US" altLang="en-US" dirty="0"/>
            </a:br>
            <a:r>
              <a:rPr lang="en-US" altLang="en-US" dirty="0"/>
              <a:t>physical security</a:t>
            </a:r>
          </a:p>
          <a:p>
            <a:pPr>
              <a:spcBef>
                <a:spcPts val="600"/>
              </a:spcBef>
            </a:pPr>
            <a:r>
              <a:rPr lang="en-US" altLang="en-US" dirty="0"/>
              <a:t>Key physical security considerations in a facility site</a:t>
            </a:r>
          </a:p>
          <a:p>
            <a:pPr>
              <a:spcBef>
                <a:spcPts val="600"/>
              </a:spcBef>
            </a:pPr>
            <a:r>
              <a:rPr lang="en-US" altLang="en-US" dirty="0"/>
              <a:t>Physical security monitoring components</a:t>
            </a:r>
          </a:p>
          <a:p>
            <a:pPr>
              <a:spcBef>
                <a:spcPts val="600"/>
              </a:spcBef>
            </a:pPr>
            <a:r>
              <a:rPr lang="en-US" altLang="en-US" dirty="0"/>
              <a:t>Essential elements of access control </a:t>
            </a:r>
          </a:p>
          <a:p>
            <a:pPr>
              <a:spcBef>
                <a:spcPts val="600"/>
              </a:spcBef>
            </a:pPr>
            <a:r>
              <a:rPr lang="en-US" altLang="en-US" dirty="0"/>
              <a:t>Fire safety, fire detection, and response</a:t>
            </a:r>
          </a:p>
          <a:p>
            <a:pPr>
              <a:spcBef>
                <a:spcPts val="600"/>
              </a:spcBef>
            </a:pPr>
            <a:r>
              <a:rPr lang="en-US" altLang="en-US" dirty="0"/>
              <a:t>Importance of supporting utilities, especially use of uninterruptible power supplies</a:t>
            </a:r>
          </a:p>
          <a:p>
            <a:pPr>
              <a:spcBef>
                <a:spcPts val="600"/>
              </a:spcBef>
            </a:pPr>
            <a:r>
              <a:rPr lang="en-US" altLang="en-US" dirty="0"/>
              <a:t>Countermeasures to physical theft of computing devices</a:t>
            </a:r>
          </a:p>
        </p:txBody>
      </p:sp>
    </p:spTree>
    <p:extLst>
      <p:ext uri="{BB962C8B-B14F-4D97-AF65-F5344CB8AC3E}">
        <p14:creationId xmlns:p14="http://schemas.microsoft.com/office/powerpoint/2010/main" val="340572970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5650</TotalTime>
  <Words>7256</Words>
  <Application>Microsoft Office PowerPoint</Application>
  <PresentationFormat>On-screen Show (4:3)</PresentationFormat>
  <Paragraphs>609</Paragraphs>
  <Slides>45</Slides>
  <Notes>42</Notes>
  <HiddenSlides>26</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Courier New</vt:lpstr>
      <vt:lpstr>Wingdings</vt:lpstr>
      <vt:lpstr>Sample</vt:lpstr>
      <vt:lpstr>Physical Security   </vt:lpstr>
      <vt:lpstr>Learning Objectives</vt:lpstr>
      <vt:lpstr>Introduction (1 of 3)</vt:lpstr>
      <vt:lpstr>Introduction (2 of 3)</vt:lpstr>
      <vt:lpstr>Introduction (3 of 3)</vt:lpstr>
      <vt:lpstr>Physical Access Controls</vt:lpstr>
      <vt:lpstr>Physical Security Controls </vt:lpstr>
      <vt:lpstr>Physical Security Controls (2 of 9)</vt:lpstr>
      <vt:lpstr>Physical Security Controls (3 of 9)</vt:lpstr>
      <vt:lpstr>Physical Security Controls (4 of 9)</vt:lpstr>
      <vt:lpstr>Physical Security Controls (5 of 9)</vt:lpstr>
      <vt:lpstr>Physical Security Controls (6 of 9)</vt:lpstr>
      <vt:lpstr>Physical Security Controls (7 of 9)</vt:lpstr>
      <vt:lpstr>Physical Security Controls (8 of 9)</vt:lpstr>
      <vt:lpstr>Physical Security Controls (9 of 9)</vt:lpstr>
      <vt:lpstr>Figure 9-1  Tailgating</vt:lpstr>
      <vt:lpstr>Figure 9-2  Locks</vt:lpstr>
      <vt:lpstr>Figure 9-3  Mantraps</vt:lpstr>
      <vt:lpstr>Fire Security and Safety </vt:lpstr>
      <vt:lpstr>Fire Detection and Response</vt:lpstr>
      <vt:lpstr>Fire Detection and Response (2 of 4)</vt:lpstr>
      <vt:lpstr>Fire Detection and Response (3 of 4)</vt:lpstr>
      <vt:lpstr>Fire Detection and Response (4 of 4)</vt:lpstr>
      <vt:lpstr>Figure 9-4  Water sprinkler system</vt:lpstr>
      <vt:lpstr>Gaseous fire suppression system</vt:lpstr>
      <vt:lpstr>Figure 9-5  Gaseous fire suppression system (2 of 2)</vt:lpstr>
      <vt:lpstr>Failure of Supporting Utilities and  Structural Collapse</vt:lpstr>
      <vt:lpstr>Heating, Ventilation, and Air Conditioning </vt:lpstr>
      <vt:lpstr>Heating, Ventilation, and Air Conditioning (2 of 5)</vt:lpstr>
      <vt:lpstr>Heating, Ventilation, and Air Conditioning (3 of 5)</vt:lpstr>
      <vt:lpstr>Heating, Ventilation, and Air Conditioning (4 of 5)</vt:lpstr>
      <vt:lpstr>Heating, Ventilation, and Air Conditioning (5 of 5)</vt:lpstr>
      <vt:lpstr>Table 9-1  Static Charge Damage in Computers</vt:lpstr>
      <vt:lpstr>Figure 9-6  Types of uninterruptible power supplies</vt:lpstr>
      <vt:lpstr>Water Problems</vt:lpstr>
      <vt:lpstr>Structural Collapse </vt:lpstr>
      <vt:lpstr>Maintenance of Facility Systems</vt:lpstr>
      <vt:lpstr>Interception of Data </vt:lpstr>
      <vt:lpstr>Securing Mobile and Portable Systems (1 of 2)</vt:lpstr>
      <vt:lpstr>Securing Mobile and Portable Systems (2 of 2)</vt:lpstr>
      <vt:lpstr>Figure 9-7  Laptop recovery</vt:lpstr>
      <vt:lpstr>Remote Computing Security</vt:lpstr>
      <vt:lpstr>Special Considerations for Physical  Security Threats</vt:lpstr>
      <vt:lpstr>Inventory Management</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9 Physical Security</dc:title>
  <dc:creator>Whitman</dc:creator>
  <cp:lastModifiedBy>Munyaradzi Nicholas Murira</cp:lastModifiedBy>
  <cp:revision>379</cp:revision>
  <cp:lastPrinted>2017-03-09T12:30:14Z</cp:lastPrinted>
  <dcterms:created xsi:type="dcterms:W3CDTF">2007-02-15T20:50:52Z</dcterms:created>
  <dcterms:modified xsi:type="dcterms:W3CDTF">2023-10-25T09:04:40Z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