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7" d="100"/>
          <a:sy n="67" d="100"/>
        </p:scale>
        <p:origin x="62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2283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3" Type="http://schemas.openxmlformats.org/officeDocument/2006/relationships/image" Target="../media/image2.jpg" /><Relationship Id="rId7" Type="http://schemas.openxmlformats.org/officeDocument/2006/relationships/image" Target="../media/image6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5.png" /><Relationship Id="rId5" Type="http://schemas.openxmlformats.org/officeDocument/2006/relationships/image" Target="../media/image4.png" /><Relationship Id="rId4" Type="http://schemas.openxmlformats.org/officeDocument/2006/relationships/image" Target="../media/image3.png" /><Relationship Id="rId9" Type="http://schemas.openxmlformats.org/officeDocument/2006/relationships/image" Target="../media/image8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33085" TargetMode="External" /><Relationship Id="rId13" Type="http://schemas.openxmlformats.org/officeDocument/2006/relationships/hyperlink" Target="https://www.nice.org.uk/guidance/ng97?utm_source=chatgpt.com" TargetMode="External" /><Relationship Id="rId18" Type="http://schemas.openxmlformats.org/officeDocument/2006/relationships/hyperlink" Target="https://doi.org/10.2196/46188" TargetMode="External" /><Relationship Id="rId3" Type="http://schemas.openxmlformats.org/officeDocument/2006/relationships/hyperlink" Target="https://www.alzheimers.org.uk/what-we-do/policy-and-influencing/economic-impact-of-dementia?utm_source=chatgpt.com" TargetMode="External" /><Relationship Id="rId7" Type="http://schemas.openxmlformats.org/officeDocument/2006/relationships/hyperlink" Target="https://doi.org/10.1002/gps.5730" TargetMode="External" /><Relationship Id="rId12" Type="http://schemas.openxmlformats.org/officeDocument/2006/relationships/hyperlink" Target="https://www.england.nhs.uk/long-read/inclusive-digital-healthcare-a-framework-for-nhs-action-on-digital-inclusion/?utm_source=chatgpt.com" TargetMode="External" /><Relationship Id="rId17" Type="http://schemas.openxmlformats.org/officeDocument/2006/relationships/hyperlink" Target="https://www.who.int/news-room/fact-sheets/detail/dementia?utm_source=chatgpt.com" TargetMode="External" /><Relationship Id="rId2" Type="http://schemas.openxmlformats.org/officeDocument/2006/relationships/notesSlide" Target="../notesSlides/notesSlide3.xml" /><Relationship Id="rId16" Type="http://schemas.openxmlformats.org/officeDocument/2006/relationships/hyperlink" Target="https://www.who.int/publications/i/item/9789240020924?utm_source=chatgpt.com" TargetMode="External" /><Relationship Id="rId20" Type="http://schemas.openxmlformats.org/officeDocument/2006/relationships/hyperlink" Target="https://doi.org/10.1186/s12877-024-05018-w" TargetMode="External" /><Relationship Id="rId1" Type="http://schemas.openxmlformats.org/officeDocument/2006/relationships/slideLayout" Target="../slideLayouts/slideLayout1.xml" /><Relationship Id="rId6" Type="http://schemas.openxmlformats.org/officeDocument/2006/relationships/hyperlink" Target="https://doi.org/10.3390/healthcare12151494" TargetMode="External" /><Relationship Id="rId11" Type="http://schemas.openxmlformats.org/officeDocument/2006/relationships/hyperlink" Target="https://doi.org/10.1186/1748-5908-6-42" TargetMode="External" /><Relationship Id="rId5" Type="http://schemas.openxmlformats.org/officeDocument/2006/relationships/hyperlink" Target="https://doi.org/10.1177/14713012241249793" TargetMode="External" /><Relationship Id="rId15" Type="http://schemas.openxmlformats.org/officeDocument/2006/relationships/hyperlink" Target="https://www.who.int/publications/i/item/global-action-plan-on-the-public-health-response-to-dementia-2017---2025" TargetMode="External" /><Relationship Id="rId10" Type="http://schemas.openxmlformats.org/officeDocument/2006/relationships/hyperlink" Target="https://doi.org/10.1016/S0140-6736(24)01296-0" TargetMode="External" /><Relationship Id="rId19" Type="http://schemas.openxmlformats.org/officeDocument/2006/relationships/hyperlink" Target="https://doi.org/10.1177/20552076231171967" TargetMode="External" /><Relationship Id="rId4" Type="http://schemas.openxmlformats.org/officeDocument/2006/relationships/hyperlink" Target="https://doi.org/10.1111/hsc.13048" TargetMode="External" /><Relationship Id="rId9" Type="http://schemas.openxmlformats.org/officeDocument/2006/relationships/hyperlink" Target="https://www.goodthingsfoundation.org/discover/digital-inclusion-insights/digital-inclusion-insights-2024/digital-inclusion-and-health?utm_source=chatgpt.com" TargetMode="External" /><Relationship Id="rId14" Type="http://schemas.openxmlformats.org/officeDocument/2006/relationships/hyperlink" Target="https://www.who.int/teams/health-promotion/enhanced-wellbeing/first-global-conference?utm_source=chatgpt.co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5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156B4BF-D707-2184-5AA9-96E527A5981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6204204" y="118872"/>
            <a:ext cx="5987796" cy="6739127"/>
          </a:xfrm>
          <a:prstGeom prst="rect">
            <a:avLst/>
          </a:prstGeom>
        </p:spPr>
      </p:pic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081E2D"/>
          </a:solidFill>
          <a:ln w="12700">
            <a:solidFill>
              <a:srgbClr val="081E2D">
                <a:alpha val="0"/>
              </a:srgbClr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685800" y="621792"/>
            <a:ext cx="5166360" cy="59436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85800" y="822960"/>
            <a:ext cx="5212080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/>
          </a:bodyPr>
          <a:lstStyle/>
          <a:p>
            <a:pPr marL="0" indent="0">
              <a:buNone/>
            </a:pPr>
            <a:r>
              <a:rPr lang="en-US" sz="1150" b="1" dirty="0">
                <a:solidFill>
                  <a:srgbClr val="F0C4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COMPONENT 2 POSTER | LCHS7009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626364" y="1179576"/>
            <a:ext cx="5577840" cy="12344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7EFD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 Role of Digital Technology in Dementia Management in the UK</a:t>
            </a:r>
            <a:endParaRPr lang="en-US" sz="3200" dirty="0"/>
          </a:p>
        </p:txBody>
      </p:sp>
      <p:sp>
        <p:nvSpPr>
          <p:cNvPr id="9" name="Text 6"/>
          <p:cNvSpPr/>
          <p:nvPr/>
        </p:nvSpPr>
        <p:spPr>
          <a:xfrm>
            <a:off x="704088" y="2487168"/>
            <a:ext cx="5440680" cy="34747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B8DCD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Improving Diagnosis, Independence and Quality of Life</a:t>
            </a:r>
            <a:endParaRPr lang="en-US" dirty="0"/>
          </a:p>
        </p:txBody>
      </p:sp>
      <p:sp>
        <p:nvSpPr>
          <p:cNvPr id="10" name="Shape 7"/>
          <p:cNvSpPr/>
          <p:nvPr/>
        </p:nvSpPr>
        <p:spPr>
          <a:xfrm>
            <a:off x="342138" y="3353942"/>
            <a:ext cx="5440680" cy="3111199"/>
          </a:xfrm>
          <a:prstGeom prst="roundRect">
            <a:avLst>
              <a:gd name="adj" fmla="val 3292"/>
            </a:avLst>
          </a:prstGeom>
          <a:solidFill>
            <a:srgbClr val="173A52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3" name="Text 10"/>
          <p:cNvSpPr/>
          <p:nvPr/>
        </p:nvSpPr>
        <p:spPr>
          <a:xfrm>
            <a:off x="607314" y="3553797"/>
            <a:ext cx="4709160" cy="2901819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Name: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Mst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Sharmin Sultana Mitu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Student ID: 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2524666</a:t>
            </a:r>
          </a:p>
          <a:p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Programme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: MSc Public Health and Social Care in Practice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Module: Population Health and Digital Health Promotion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Module code: LCHS7009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Lecturer: </a:t>
            </a:r>
            <a:r>
              <a:rPr lang="en-US" dirty="0">
                <a:solidFill>
                  <a:schemeClr val="bg1"/>
                </a:solidFill>
              </a:rPr>
              <a:t>Dr. Raheela Shaikh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Assignment title: Component 2 Poster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Submission Date: 2 July,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102E4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081E2D"/>
          </a:solidFill>
          <a:ln w="12700">
            <a:solidFill>
              <a:srgbClr val="081E2D">
                <a:alpha val="0"/>
              </a:srgb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305" y="-20429"/>
            <a:ext cx="12191695" cy="694944"/>
          </a:xfrm>
          <a:prstGeom prst="rect">
            <a:avLst/>
          </a:prstGeom>
          <a:solidFill>
            <a:srgbClr val="081E2D"/>
          </a:solidFill>
          <a:ln w="12700">
            <a:solidFill>
              <a:srgbClr val="081E2D">
                <a:alpha val="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20039" y="118872"/>
            <a:ext cx="11305903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800" b="1" dirty="0">
                <a:solidFill>
                  <a:srgbClr val="F7EFD9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The Role of Digital Technology in Dementia Management in the UK</a:t>
            </a:r>
            <a:endParaRPr lang="en-US" sz="2800" dirty="0"/>
          </a:p>
        </p:txBody>
      </p:sp>
      <p:sp>
        <p:nvSpPr>
          <p:cNvPr id="13" name="Shape 7"/>
          <p:cNvSpPr/>
          <p:nvPr/>
        </p:nvSpPr>
        <p:spPr>
          <a:xfrm>
            <a:off x="320040" y="804672"/>
            <a:ext cx="3279953" cy="2816352"/>
          </a:xfrm>
          <a:prstGeom prst="roundRect">
            <a:avLst>
              <a:gd name="adj" fmla="val 5063"/>
            </a:avLst>
          </a:prstGeom>
          <a:solidFill>
            <a:srgbClr val="173A52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4" name="Text 8"/>
          <p:cNvSpPr/>
          <p:nvPr/>
        </p:nvSpPr>
        <p:spPr>
          <a:xfrm>
            <a:off x="404622" y="874776"/>
            <a:ext cx="2944368" cy="21945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1. Background and intervention need</a:t>
            </a:r>
            <a:endParaRPr lang="en-US" sz="1600" dirty="0"/>
          </a:p>
        </p:txBody>
      </p:sp>
      <p:sp>
        <p:nvSpPr>
          <p:cNvPr id="15" name="Shape 9"/>
          <p:cNvSpPr/>
          <p:nvPr/>
        </p:nvSpPr>
        <p:spPr>
          <a:xfrm>
            <a:off x="404622" y="1149858"/>
            <a:ext cx="2944368" cy="22860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16" name="Text 10"/>
          <p:cNvSpPr/>
          <p:nvPr/>
        </p:nvSpPr>
        <p:spPr>
          <a:xfrm>
            <a:off x="404622" y="1208532"/>
            <a:ext cx="3111246" cy="1321308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t">
            <a:normAutofit lnSpcReduction="10000"/>
          </a:bodyPr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UK dementia affects about 982,000 people and could cost £90bn annually by 2040 (Alzheimer’s Society and Carnall Farrar, 2024).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Dementia affects memory, thinking, behaviour and daily living, making timely assessment and support essential (WHO, 2025; NICE, 2018).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Earlier non-digital care used GP review, memory clinics and care plans; digital tools add remote assessment, apps, sensors and telehealth (NICE, 2018; Di Lorito et al., 2022).</a:t>
            </a:r>
            <a:endParaRPr lang="en-US" sz="900" dirty="0"/>
          </a:p>
        </p:txBody>
      </p:sp>
      <p:sp>
        <p:nvSpPr>
          <p:cNvPr id="17" name="Shape 11"/>
          <p:cNvSpPr/>
          <p:nvPr/>
        </p:nvSpPr>
        <p:spPr>
          <a:xfrm>
            <a:off x="3684574" y="2196242"/>
            <a:ext cx="4229328" cy="1444752"/>
          </a:xfrm>
          <a:prstGeom prst="roundRect">
            <a:avLst>
              <a:gd name="adj" fmla="val 5063"/>
            </a:avLst>
          </a:prstGeom>
          <a:solidFill>
            <a:srgbClr val="183B55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18" name="Text 12"/>
          <p:cNvSpPr/>
          <p:nvPr/>
        </p:nvSpPr>
        <p:spPr>
          <a:xfrm>
            <a:off x="3822192" y="2218436"/>
            <a:ext cx="3474720" cy="21945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How digital technology improves management</a:t>
            </a:r>
            <a:endParaRPr lang="en-US" sz="1400" dirty="0"/>
          </a:p>
        </p:txBody>
      </p:sp>
      <p:sp>
        <p:nvSpPr>
          <p:cNvPr id="19" name="Shape 13"/>
          <p:cNvSpPr/>
          <p:nvPr/>
        </p:nvSpPr>
        <p:spPr>
          <a:xfrm>
            <a:off x="3822192" y="2501900"/>
            <a:ext cx="3474720" cy="22860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20" name="Text 14"/>
          <p:cNvSpPr/>
          <p:nvPr/>
        </p:nvSpPr>
        <p:spPr>
          <a:xfrm>
            <a:off x="4133088" y="2670048"/>
            <a:ext cx="109728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8BDDE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Diagnosis</a:t>
            </a:r>
            <a:endParaRPr lang="en-US" sz="1100" dirty="0"/>
          </a:p>
        </p:txBody>
      </p:sp>
      <p:sp>
        <p:nvSpPr>
          <p:cNvPr id="21" name="Shape 15"/>
          <p:cNvSpPr/>
          <p:nvPr/>
        </p:nvSpPr>
        <p:spPr>
          <a:xfrm>
            <a:off x="4197096" y="2862072"/>
            <a:ext cx="969264" cy="18288"/>
          </a:xfrm>
          <a:prstGeom prst="rect">
            <a:avLst/>
          </a:prstGeom>
          <a:solidFill>
            <a:srgbClr val="8BDDE6"/>
          </a:solidFill>
          <a:ln w="12700">
            <a:solidFill>
              <a:srgbClr val="8BDDE6">
                <a:alpha val="0"/>
              </a:srgbClr>
            </a:solidFill>
            <a:prstDash val="solid"/>
          </a:ln>
        </p:spPr>
      </p:sp>
      <p:sp>
        <p:nvSpPr>
          <p:cNvPr id="22" name="Text 16"/>
          <p:cNvSpPr/>
          <p:nvPr/>
        </p:nvSpPr>
        <p:spPr>
          <a:xfrm>
            <a:off x="3959352" y="2955896"/>
            <a:ext cx="1271016" cy="56216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 fontScale="92500"/>
          </a:bodyPr>
          <a:lstStyle/>
          <a:p>
            <a:pPr marL="0" indent="0" algn="ctr">
              <a:buNone/>
            </a:pP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cognitive assessment and remote review can reduce burden when clinically governed (NICE, 2018; Di Lorito et al., 2022).</a:t>
            </a:r>
            <a:endParaRPr lang="en-US" sz="800" dirty="0"/>
          </a:p>
        </p:txBody>
      </p:sp>
      <p:sp>
        <p:nvSpPr>
          <p:cNvPr id="23" name="Text 17"/>
          <p:cNvSpPr/>
          <p:nvPr/>
        </p:nvSpPr>
        <p:spPr>
          <a:xfrm>
            <a:off x="5367528" y="2670048"/>
            <a:ext cx="1115568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8BD8B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Independence</a:t>
            </a:r>
            <a:endParaRPr lang="en-US" sz="1100" dirty="0"/>
          </a:p>
        </p:txBody>
      </p:sp>
      <p:sp>
        <p:nvSpPr>
          <p:cNvPr id="24" name="Shape 18"/>
          <p:cNvSpPr/>
          <p:nvPr/>
        </p:nvSpPr>
        <p:spPr>
          <a:xfrm>
            <a:off x="5431536" y="2862072"/>
            <a:ext cx="987552" cy="18288"/>
          </a:xfrm>
          <a:prstGeom prst="rect">
            <a:avLst/>
          </a:prstGeom>
          <a:solidFill>
            <a:srgbClr val="8BD8B7"/>
          </a:solidFill>
          <a:ln w="12700">
            <a:solidFill>
              <a:srgbClr val="8BD8B7">
                <a:alpha val="0"/>
              </a:srgbClr>
            </a:solidFill>
            <a:prstDash val="solid"/>
          </a:ln>
        </p:spPr>
      </p:sp>
      <p:sp>
        <p:nvSpPr>
          <p:cNvPr id="25" name="Text 19"/>
          <p:cNvSpPr/>
          <p:nvPr/>
        </p:nvSpPr>
        <p:spPr>
          <a:xfrm>
            <a:off x="5367528" y="2926080"/>
            <a:ext cx="1136142" cy="40233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Autofit/>
          </a:bodyPr>
          <a:lstStyle/>
          <a:p>
            <a:pPr marL="0" indent="0" algn="ctr">
              <a:buNone/>
            </a:pP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Reminders, GPS/fall alerts and smart-home sensors support safer routines (Ye et al., 2023; WHO, 2021).</a:t>
            </a:r>
            <a:endParaRPr lang="en-US" sz="800" dirty="0"/>
          </a:p>
        </p:txBody>
      </p:sp>
      <p:sp>
        <p:nvSpPr>
          <p:cNvPr id="26" name="Text 20"/>
          <p:cNvSpPr/>
          <p:nvPr/>
        </p:nvSpPr>
        <p:spPr>
          <a:xfrm>
            <a:off x="6629400" y="2670048"/>
            <a:ext cx="1097280" cy="16459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0C4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Quality of life</a:t>
            </a:r>
            <a:endParaRPr lang="en-US" sz="1100" dirty="0"/>
          </a:p>
        </p:txBody>
      </p:sp>
      <p:sp>
        <p:nvSpPr>
          <p:cNvPr id="27" name="Shape 21"/>
          <p:cNvSpPr/>
          <p:nvPr/>
        </p:nvSpPr>
        <p:spPr>
          <a:xfrm>
            <a:off x="6693408" y="2862072"/>
            <a:ext cx="969264" cy="18288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28" name="Text 22"/>
          <p:cNvSpPr/>
          <p:nvPr/>
        </p:nvSpPr>
        <p:spPr>
          <a:xfrm>
            <a:off x="6713982" y="2926080"/>
            <a:ext cx="1137971" cy="402336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Autofit/>
          </a:bodyPr>
          <a:lstStyle/>
          <a:p>
            <a:pPr marL="0" indent="0" algn="ctr">
              <a:buNone/>
            </a:pP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Telehealth, social connection and carer apps improve access to advice (Garnett et al., 2022; Zhai et al., 2023).</a:t>
            </a:r>
            <a:endParaRPr lang="en-US" sz="800" dirty="0"/>
          </a:p>
        </p:txBody>
      </p:sp>
      <p:sp>
        <p:nvSpPr>
          <p:cNvPr id="29" name="Shape 23"/>
          <p:cNvSpPr/>
          <p:nvPr/>
        </p:nvSpPr>
        <p:spPr>
          <a:xfrm>
            <a:off x="6503670" y="828499"/>
            <a:ext cx="5388864" cy="1248720"/>
          </a:xfrm>
          <a:prstGeom prst="roundRect">
            <a:avLst>
              <a:gd name="adj" fmla="val 5063"/>
            </a:avLst>
          </a:prstGeom>
          <a:solidFill>
            <a:srgbClr val="203F59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0" name="Text 24"/>
          <p:cNvSpPr/>
          <p:nvPr/>
        </p:nvSpPr>
        <p:spPr>
          <a:xfrm>
            <a:off x="6713982" y="935124"/>
            <a:ext cx="3145536" cy="21945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Health promotion values and inequality</a:t>
            </a:r>
            <a:endParaRPr lang="en-US" sz="1600" dirty="0"/>
          </a:p>
        </p:txBody>
      </p:sp>
      <p:sp>
        <p:nvSpPr>
          <p:cNvPr id="31" name="Shape 25"/>
          <p:cNvSpPr/>
          <p:nvPr/>
        </p:nvSpPr>
        <p:spPr>
          <a:xfrm>
            <a:off x="6629400" y="1092602"/>
            <a:ext cx="3145536" cy="22860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32" name="Text 26"/>
          <p:cNvSpPr/>
          <p:nvPr/>
        </p:nvSpPr>
        <p:spPr>
          <a:xfrm>
            <a:off x="6592444" y="1149858"/>
            <a:ext cx="3436427" cy="905920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t">
            <a:normAutofit/>
          </a:bodyPr>
          <a:lstStyle/>
          <a:p>
            <a:pPr marL="0" indent="0" algn="just">
              <a:buNone/>
            </a:pPr>
            <a:r>
              <a:rPr lang="en-US" sz="800" b="1" dirty="0">
                <a:solidFill>
                  <a:srgbClr val="F08C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Values: empowerment and supportive environments (WHO, 1986; NICE, 2018).
</a:t>
            </a:r>
            <a:r>
              <a:rPr lang="en-US" sz="800" b="1" dirty="0">
                <a:solidFill>
                  <a:srgbClr val="F08C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Inclusive design needs low-data, SMS, printed options, community setup and non-digital routes (NHS England, 2023).
</a:t>
            </a:r>
            <a:r>
              <a:rPr lang="en-US" sz="800" b="1" dirty="0">
                <a:solidFill>
                  <a:srgbClr val="F08C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Only 53% of UK adults aged 75+ have foundation digital skills, so app-only care risks exclusion (Good Things Foundation, 2024).
</a:t>
            </a:r>
            <a:r>
              <a:rPr lang="en-US" sz="800" b="1" dirty="0">
                <a:solidFill>
                  <a:srgbClr val="F08C6B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8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Co-design with people living with dementia (Damant et al., 2024).</a:t>
            </a:r>
            <a:endParaRPr lang="en-US" sz="800" dirty="0"/>
          </a:p>
        </p:txBody>
      </p:sp>
      <p:sp>
        <p:nvSpPr>
          <p:cNvPr id="33" name="Shape 27"/>
          <p:cNvSpPr/>
          <p:nvPr/>
        </p:nvSpPr>
        <p:spPr>
          <a:xfrm>
            <a:off x="320040" y="3711252"/>
            <a:ext cx="3535680" cy="2816352"/>
          </a:xfrm>
          <a:prstGeom prst="roundRect">
            <a:avLst>
              <a:gd name="adj" fmla="val 5063"/>
            </a:avLst>
          </a:prstGeom>
          <a:solidFill>
            <a:srgbClr val="183B55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4" name="Text 28"/>
          <p:cNvSpPr/>
          <p:nvPr/>
        </p:nvSpPr>
        <p:spPr>
          <a:xfrm>
            <a:off x="428259" y="3660095"/>
            <a:ext cx="3389376" cy="399565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Behaviour change theory: COM-B</a:t>
            </a:r>
            <a:endParaRPr lang="en-US" sz="1400" dirty="0"/>
          </a:p>
        </p:txBody>
      </p:sp>
      <p:sp>
        <p:nvSpPr>
          <p:cNvPr id="35" name="Shape 29"/>
          <p:cNvSpPr/>
          <p:nvPr/>
        </p:nvSpPr>
        <p:spPr>
          <a:xfrm>
            <a:off x="404622" y="3973068"/>
            <a:ext cx="2051662" cy="45719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36" name="Text 30"/>
          <p:cNvSpPr/>
          <p:nvPr/>
        </p:nvSpPr>
        <p:spPr>
          <a:xfrm>
            <a:off x="368985" y="4137869"/>
            <a:ext cx="2051663" cy="2537114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t">
            <a:normAutofit/>
          </a:bodyPr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1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Capability: prompts, </a:t>
            </a:r>
            <a:r>
              <a:rPr lang="en-US" sz="1100" dirty="0" err="1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teah</a:t>
            </a:r>
            <a:r>
              <a:rPr lang="en-US" sz="11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-back cards and carer education build practical skills (Michie, van Stralen and West, 2011).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1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Opportunity: NHS, family and community links make support easier to access.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1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Motivation: feedback, goals and reassurance can sustain confidence and help-seeking (Michie, van Stralen and West, 2011; Bressan, Visintini and Palese, 2020).</a:t>
            </a:r>
            <a:endParaRPr lang="en-US" sz="1100" dirty="0"/>
          </a:p>
        </p:txBody>
      </p:sp>
      <p:sp>
        <p:nvSpPr>
          <p:cNvPr id="37" name="Shape 31"/>
          <p:cNvSpPr/>
          <p:nvPr/>
        </p:nvSpPr>
        <p:spPr>
          <a:xfrm>
            <a:off x="3923919" y="3729539"/>
            <a:ext cx="2782062" cy="2006288"/>
          </a:xfrm>
          <a:prstGeom prst="roundRect">
            <a:avLst>
              <a:gd name="adj" fmla="val 5063"/>
            </a:avLst>
          </a:prstGeom>
          <a:solidFill>
            <a:srgbClr val="203F59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38" name="Text 32"/>
          <p:cNvSpPr/>
          <p:nvPr/>
        </p:nvSpPr>
        <p:spPr>
          <a:xfrm>
            <a:off x="4006787" y="3758183"/>
            <a:ext cx="3438144" cy="21945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Expected outcomes and evaluation</a:t>
            </a:r>
            <a:endParaRPr lang="en-US" sz="1200" dirty="0"/>
          </a:p>
        </p:txBody>
      </p:sp>
      <p:sp>
        <p:nvSpPr>
          <p:cNvPr id="39" name="Shape 33"/>
          <p:cNvSpPr/>
          <p:nvPr/>
        </p:nvSpPr>
        <p:spPr>
          <a:xfrm>
            <a:off x="3985641" y="3995928"/>
            <a:ext cx="2361438" cy="45719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40" name="Text 34"/>
          <p:cNvSpPr/>
          <p:nvPr/>
        </p:nvSpPr>
        <p:spPr>
          <a:xfrm>
            <a:off x="4049267" y="4087367"/>
            <a:ext cx="2526793" cy="1648460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t">
            <a:no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Expected benefits: earlier help-seeking, safer routines (NICE, 2018; Di Lorito et al., 2022).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Evidence suggests possible reductions in carer, but effects depend on usability and support intensity (de-Moraes-Ribeiro et al., 2024; Zhou et al., 2024).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Measure diagnosis time, burden, crisis events, social participation, sustained use and equity, not downloads alone (Zhai et al., 2023; NHS England, 2023).</a:t>
            </a:r>
            <a:endParaRPr lang="en-US" sz="900" dirty="0"/>
          </a:p>
        </p:txBody>
      </p:sp>
      <p:sp>
        <p:nvSpPr>
          <p:cNvPr id="41" name="Shape 35"/>
          <p:cNvSpPr/>
          <p:nvPr/>
        </p:nvSpPr>
        <p:spPr>
          <a:xfrm>
            <a:off x="6857313" y="3760018"/>
            <a:ext cx="5211317" cy="1333486"/>
          </a:xfrm>
          <a:prstGeom prst="roundRect">
            <a:avLst>
              <a:gd name="adj" fmla="val 5063"/>
            </a:avLst>
          </a:prstGeom>
          <a:solidFill>
            <a:srgbClr val="173A52"/>
          </a:solidFill>
          <a:ln w="12700">
            <a:solidFill>
              <a:srgbClr val="6B9DA7">
                <a:alpha val="70000"/>
              </a:srgbClr>
            </a:solidFill>
            <a:prstDash val="solid"/>
          </a:ln>
          <a:effectLst>
            <a:outerShdw blurRad="13970" dist="8890" dir="2700000" algn="bl" rotWithShape="0">
              <a:srgbClr val="000000">
                <a:alpha val="18000"/>
              </a:srgbClr>
            </a:outerShdw>
          </a:effectLst>
        </p:spPr>
      </p:sp>
      <p:sp>
        <p:nvSpPr>
          <p:cNvPr id="42" name="Text 36"/>
          <p:cNvSpPr/>
          <p:nvPr/>
        </p:nvSpPr>
        <p:spPr>
          <a:xfrm>
            <a:off x="6901623" y="3795677"/>
            <a:ext cx="3127248" cy="219456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Conclusion: policy, education and research</a:t>
            </a:r>
            <a:endParaRPr lang="en-US" sz="1100" dirty="0"/>
          </a:p>
        </p:txBody>
      </p:sp>
      <p:sp>
        <p:nvSpPr>
          <p:cNvPr id="43" name="Shape 37"/>
          <p:cNvSpPr/>
          <p:nvPr/>
        </p:nvSpPr>
        <p:spPr>
          <a:xfrm rot="10800000" flipV="1">
            <a:off x="6961632" y="4026425"/>
            <a:ext cx="2441448" cy="45719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44" name="Text 38"/>
          <p:cNvSpPr/>
          <p:nvPr/>
        </p:nvSpPr>
        <p:spPr>
          <a:xfrm>
            <a:off x="6961632" y="4123492"/>
            <a:ext cx="3167710" cy="968658"/>
          </a:xfrm>
          <a:prstGeom prst="rect">
            <a:avLst/>
          </a:prstGeom>
          <a:noFill/>
          <a:ln/>
        </p:spPr>
        <p:txBody>
          <a:bodyPr wrap="square" lIns="445" tIns="445" rIns="445" bIns="445" rtlCol="0" anchor="t">
            <a:normAutofit fontScale="92500" lnSpcReduction="10000"/>
          </a:bodyPr>
          <a:lstStyle/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lang="en-US" sz="900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Policy: digital dementia care should be embedded in NHS and social care, not replace human support (NICE, 2018; WHO, 2017).
Education: carers and staff need training on ethical use, consent, escalation and avoiding blame when digital engagement is low.
Research: UK studies should test effectiveness, cost, privacy, accessibility and equity across diverse dementia groups (Livingston et al., 2024; Ye et al., 2023).</a:t>
            </a:r>
            <a:endParaRPr lang="en-US" sz="900" dirty="0"/>
          </a:p>
        </p:txBody>
      </p:sp>
      <p:sp>
        <p:nvSpPr>
          <p:cNvPr id="45" name="Shape 39"/>
          <p:cNvSpPr/>
          <p:nvPr/>
        </p:nvSpPr>
        <p:spPr>
          <a:xfrm>
            <a:off x="3923918" y="5837231"/>
            <a:ext cx="8144711" cy="713232"/>
          </a:xfrm>
          <a:prstGeom prst="roundRect">
            <a:avLst>
              <a:gd name="adj" fmla="val 10256"/>
            </a:avLst>
          </a:prstGeom>
          <a:solidFill>
            <a:srgbClr val="091C2A"/>
          </a:solidFill>
          <a:ln w="12700">
            <a:solidFill>
              <a:srgbClr val="F0C46C">
                <a:alpha val="80000"/>
              </a:srgbClr>
            </a:solidFill>
            <a:prstDash val="solid"/>
          </a:ln>
        </p:spPr>
      </p:sp>
      <p:sp>
        <p:nvSpPr>
          <p:cNvPr id="46" name="Text 40"/>
          <p:cNvSpPr/>
          <p:nvPr/>
        </p:nvSpPr>
        <p:spPr>
          <a:xfrm>
            <a:off x="4046406" y="5947626"/>
            <a:ext cx="1878905" cy="4647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0C46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Key message</a:t>
            </a:r>
            <a:endParaRPr lang="en-US" dirty="0"/>
          </a:p>
        </p:txBody>
      </p:sp>
      <p:sp>
        <p:nvSpPr>
          <p:cNvPr id="47" name="Text 41"/>
          <p:cNvSpPr/>
          <p:nvPr/>
        </p:nvSpPr>
        <p:spPr>
          <a:xfrm>
            <a:off x="6053364" y="5963100"/>
            <a:ext cx="5524312" cy="50292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7EFD9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dementia technology is strongest when it combines earlier diagnosis, assistive independence tools and quality-of-life support with equity safeguards, consent and face-to-face care routes.</a:t>
            </a:r>
            <a:endParaRPr lang="en-US" sz="1200" dirty="0"/>
          </a:p>
        </p:txBody>
      </p:sp>
      <p:pic>
        <p:nvPicPr>
          <p:cNvPr id="50" name="Picture 49" descr="Is Your Parent Showing Signs of Dementia? Here Are 11 Behaviours to Watch  For">
            <a:extLst>
              <a:ext uri="{FF2B5EF4-FFF2-40B4-BE49-F238E27FC236}">
                <a16:creationId xmlns:a16="http://schemas.microsoft.com/office/drawing/2014/main" id="{A683AFF9-9D28-35B2-B5E5-CA863D5AA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232" y="2542031"/>
            <a:ext cx="3267761" cy="1060705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B1AD813E-00CA-050F-BFFC-48834DB111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104" y="2289406"/>
            <a:ext cx="3899535" cy="1254606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83AEC7CB-C99E-816E-2DEB-BEC91FC0BC3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530" b="8979"/>
          <a:stretch>
            <a:fillRect/>
          </a:stretch>
        </p:blipFill>
        <p:spPr>
          <a:xfrm>
            <a:off x="3709341" y="813465"/>
            <a:ext cx="2773755" cy="1337057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7A47CFC9-BE82-2809-110B-7B8CA737DF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31329" y="5188009"/>
            <a:ext cx="5196839" cy="5864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ADB5D7-40A0-2D8E-65A4-B966395276D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93199" y="3729539"/>
            <a:ext cx="1875430" cy="13639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E2243C8-51D4-17F4-0D70-DC1C2BDDC7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97959" y="4449610"/>
            <a:ext cx="1280450" cy="1440961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id="{34512A0D-9F3B-2780-2CAC-CEC51D83AE1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17645" y="817036"/>
            <a:ext cx="1754315" cy="124872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D25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" y="-384048"/>
            <a:ext cx="12191695" cy="6858000"/>
          </a:xfrm>
          <a:prstGeom prst="rect">
            <a:avLst/>
          </a:prstGeom>
          <a:solidFill>
            <a:srgbClr val="0D2538"/>
          </a:solidFill>
          <a:ln w="12700">
            <a:solidFill>
              <a:srgbClr val="0D2538">
                <a:alpha val="0"/>
              </a:srgbClr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F0C46C"/>
          </a:solidFill>
          <a:ln w="12700">
            <a:solidFill>
              <a:srgbClr val="F0C46C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081E2D"/>
          </a:solidFill>
          <a:ln w="12700">
            <a:solidFill>
              <a:srgbClr val="081E2D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02920" y="320040"/>
            <a:ext cx="274320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0C46C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502919" y="728160"/>
            <a:ext cx="11384281" cy="5745791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t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Alzheimer’s Society and Carnall Farrar (2024)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economic impact of dementia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Alzheimer’s Society.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https://www.alzheimers.org.uk/what-we-do/policy-and-influencing/economic-impact-of-dementia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24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Bressan, V.,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Visintini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and Palese, A. (2020) ‘What do family caregivers of people with dementia need? A mixed-method systematic review’,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Social Care in the Community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28(6), pp. 1942-1960.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https://doi.org/10.1111/hsc.13048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Damant, J. et al. (2024) ‘Unpaid carers of people with dementia and information communication technology: use, impact and ideas for the future’,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23(5), pp. 779-799.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https://doi.org/10.1177/14713012241249793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de-Moraes-Ribeiro, F.E. et al. (2024) ‘Effectiveness of internet-based or mobile app interventions for family caregivers of older adults with dementia: a systematic review’,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Healthcare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12(15), article 1494.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https://doi.org/10.3390/healthcare12151494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 Lorito, C. et al. (2022) ‘A systematic literature review and meta-analysis on digital health interventions for people living with dementia and mild cognitive impairment’,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Geriatric Psychiatry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37(6).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https://doi.org/10.1002/gps.5730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Garnett, A., Northwood, M., Ting, J. and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Sangrar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(2022) ‘mHealth interventions to support caregivers of older adults: equity-focused systematic review’,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JMIR Aging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5(3), e33085.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https://doi.org/10.2196/33085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Things Foundation (2024)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inclusion and health: summary of key statistics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https://www.goodthingsfoundation.org/discover/digital-inclusion-insights/digital-inclusion-insights-2024/digital-inclusion-and-health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24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Livingston, G. et al. (2024) ‘Dementia prevention, intervention, and care: 2024 report of the Lancet standing Commission’,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404(10452), pp. 572-628.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https://doi.org/10.1016/S0140-6736(24)01296-0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Michie, S., van Stralen, M.M. and West, R. (2011) ‘The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change wheel: a new method for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characterising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designing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change interventions’,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Implementation Science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6, article 42.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https://doi.org/10.1186/1748-5908-6-42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action on digital inclusion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https://www.england.nhs.uk/long-read/inclusive-digital-healthcare-a-framework-for-nhs-action-on-digital-inclusion/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NICE (2018)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Dementia: assessment, management and support for people living with dementia and their carers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NICE guideline NG97.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https://www.nice.org.uk/guidance/ng97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(1986)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Ottawa Charter for Health Promotion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https://www.who.int/teams/health-promotion/enhanced-wellbeing/first-global-conference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(2017)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action plan on the public health response to dementia 2017-2025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https://www.who.int/publications/i/item/global-action-plan-on-the-public-health-response-to-dementia-2017---2025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strategy on digital health 2020-2025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https://www.who.int/publications/i/item/9789240020924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 (2025)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Dementia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https://www.who.int/news-room/fact-sheets/detail/dementia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25 June 2026).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Ye, B. et al. (2023) ‘Researched apps used in dementia care for people living with dementia and their informal caregivers: systematic review on app features, security, and usability’,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25, e46188.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https://doi.org/10.2196/46188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Zhai, S. et al. (2023) ‘Digital health interventions to support family caregivers: an updated systematic review’,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9.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https://doi.org/10.1177/20552076231171967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Zhou, Y. et al. (2024) ‘Technology-based interventions on burden of older adults’ informal caregivers: a systematic review and meta-analysis of randomized controlled trials’, </a:t>
            </a:r>
            <a:r>
              <a:rPr lang="en-US" sz="1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Geriatrics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24, article 398. </a:t>
            </a:r>
            <a:r>
              <a:rPr lang="en-US" sz="1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https://doi.org/10.1186/s12877-024-05018-w</a:t>
            </a:r>
            <a:r>
              <a:rPr lang="en-US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1490</Words>
  <Application>Microsoft Office PowerPoint</Application>
  <PresentationFormat>Widescreen</PresentationFormat>
  <Paragraphs>59</Paragraphs>
  <Slides>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>EduHub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Digital Technology in Dementia Management in the UK: Improving Diagnosis, Independence, and Quality of Life</dc:title>
  <dc:subject>LCHS7009 Component 2 Poster</dc:subject>
  <cp:lastModifiedBy>Sharmin Sultana</cp:lastModifiedBy>
  <cp:revision>13</cp:revision>
  <dcterms:created xsi:type="dcterms:W3CDTF">2026-06-25T16:55:17Z</dcterms:created>
  <dcterms:modified xsi:type="dcterms:W3CDTF">2026-07-02T11:30:00Z</dcterms:modified>
</cp:coreProperties>
</file>