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311" r:id="rId2"/>
    <p:sldId id="257" r:id="rId3"/>
    <p:sldId id="261" r:id="rId4"/>
    <p:sldId id="262" r:id="rId5"/>
    <p:sldId id="312" r:id="rId6"/>
    <p:sldId id="313" r:id="rId7"/>
    <p:sldId id="288" r:id="rId8"/>
    <p:sldId id="299" r:id="rId9"/>
    <p:sldId id="300" r:id="rId10"/>
    <p:sldId id="301" r:id="rId11"/>
    <p:sldId id="302" r:id="rId12"/>
    <p:sldId id="1427" r:id="rId13"/>
    <p:sldId id="1428" r:id="rId14"/>
    <p:sldId id="314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33"/>
    <p:restoredTop sz="94716"/>
  </p:normalViewPr>
  <p:slideViewPr>
    <p:cSldViewPr>
      <p:cViewPr varScale="1">
        <p:scale>
          <a:sx n="103" d="100"/>
          <a:sy n="103" d="100"/>
        </p:scale>
        <p:origin x="1672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287335-594B-43D2-96C1-62AB4C602B53}" type="datetimeFigureOut">
              <a:rPr lang="en-GB" smtClean="0"/>
              <a:t>17/10/2022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54DDA-FEFF-4FCB-A8E4-284BC9121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174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854DDA-FEFF-4FCB-A8E4-284BC9121F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5051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854DDA-FEFF-4FCB-A8E4-284BC9121F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0814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854DDA-FEFF-4FCB-A8E4-284BC9121F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8842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854DDA-FEFF-4FCB-A8E4-284BC9121F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5805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D3D2A-5AB6-B146-ADD0-F24AA7B5D14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0022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17/10/2022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17/10/2022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17/10/2022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07E55BA1-6E94-46C3-B95D-61CEC3C3E23C}" type="datetimeFigureOut">
              <a:rPr lang="en-GB" smtClean="0"/>
              <a:pPr/>
              <a:t>17/10/2022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image" Target="../media/image9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6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500CB47-42B2-744D-91C6-9313D49892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946" y="0"/>
            <a:ext cx="9135173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0EF344A-47B2-584A-AB8F-FFED43331E08}"/>
              </a:ext>
            </a:extLst>
          </p:cNvPr>
          <p:cNvSpPr txBox="1"/>
          <p:nvPr/>
        </p:nvSpPr>
        <p:spPr>
          <a:xfrm>
            <a:off x="842228" y="2996952"/>
            <a:ext cx="7416824" cy="11079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Faint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o’r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gloch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hi?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56ACFFB-ED67-6546-AFEF-4599EE739C0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D8A3EBC-5E54-AC4C-99C7-E2199C6F69E2}"/>
              </a:ext>
            </a:extLst>
          </p:cNvPr>
          <p:cNvSpPr txBox="1"/>
          <p:nvPr/>
        </p:nvSpPr>
        <p:spPr>
          <a:xfrm>
            <a:off x="3707904" y="4365104"/>
            <a:ext cx="2016224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Rhan</a:t>
            </a:r>
            <a:r>
              <a:rPr lang="en-US" sz="3600" b="1" dirty="0"/>
              <a:t> 2 </a:t>
            </a:r>
          </a:p>
        </p:txBody>
      </p:sp>
    </p:spTree>
    <p:extLst>
      <p:ext uri="{BB962C8B-B14F-4D97-AF65-F5344CB8AC3E}">
        <p14:creationId xmlns:p14="http://schemas.microsoft.com/office/powerpoint/2010/main" val="42072814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45127" y="118122"/>
            <a:ext cx="8508909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Faint </a:t>
            </a:r>
            <a:r>
              <a:rPr lang="en-GB" sz="4800" b="1" dirty="0" err="1"/>
              <a:t>o’r</a:t>
            </a:r>
            <a:r>
              <a:rPr lang="en-GB" sz="4800" b="1" dirty="0"/>
              <a:t> </a:t>
            </a:r>
            <a:r>
              <a:rPr lang="en-GB" sz="4800" b="1" dirty="0" err="1"/>
              <a:t>gloch</a:t>
            </a:r>
            <a:r>
              <a:rPr lang="en-GB" sz="4800" b="1" dirty="0"/>
              <a:t> </a:t>
            </a:r>
            <a:r>
              <a:rPr lang="en-GB" sz="4800" b="1" dirty="0" err="1"/>
              <a:t>ydy</a:t>
            </a:r>
            <a:r>
              <a:rPr lang="en-GB" sz="4800" b="1" dirty="0"/>
              <a:t> hi?</a:t>
            </a:r>
          </a:p>
          <a:p>
            <a:endParaRPr lang="en-GB" sz="800" dirty="0"/>
          </a:p>
          <a:p>
            <a:r>
              <a:rPr lang="en-GB" sz="2000" b="1" dirty="0"/>
              <a:t>Faint </a:t>
            </a:r>
            <a:r>
              <a:rPr lang="en-GB" sz="2000" b="1" dirty="0" err="1"/>
              <a:t>o’r</a:t>
            </a:r>
            <a:r>
              <a:rPr lang="en-GB" sz="2000" b="1" dirty="0"/>
              <a:t> </a:t>
            </a:r>
            <a:r>
              <a:rPr lang="en-GB" sz="2000" b="1" dirty="0" err="1"/>
              <a:t>gloch</a:t>
            </a:r>
            <a:r>
              <a:rPr lang="en-GB" sz="2000" b="1" dirty="0"/>
              <a:t> 	   </a:t>
            </a:r>
            <a:r>
              <a:rPr lang="en-GB" sz="2000" b="1" dirty="0" err="1"/>
              <a:t>ydy</a:t>
            </a:r>
            <a:r>
              <a:rPr lang="en-GB" sz="2000" b="1" dirty="0"/>
              <a:t> hi?</a:t>
            </a:r>
            <a:r>
              <a:rPr lang="en-GB" sz="2000" dirty="0"/>
              <a:t>		</a:t>
            </a:r>
            <a:r>
              <a:rPr lang="en-GB" sz="2000" b="1" dirty="0"/>
              <a:t>Mae </a:t>
            </a:r>
            <a:r>
              <a:rPr lang="en-GB" sz="2000" b="1" dirty="0" err="1"/>
              <a:t>hi’n</a:t>
            </a:r>
            <a:r>
              <a:rPr lang="en-GB" sz="2000" b="1" dirty="0"/>
              <a:t> </a:t>
            </a:r>
            <a:r>
              <a:rPr lang="en-GB" sz="2000" dirty="0"/>
              <a:t>	un 	              </a:t>
            </a:r>
            <a:r>
              <a:rPr lang="en-GB" sz="2000" b="1" dirty="0" err="1"/>
              <a:t>o’r</a:t>
            </a:r>
            <a:r>
              <a:rPr lang="en-GB" sz="2000" b="1" dirty="0"/>
              <a:t> </a:t>
            </a:r>
            <a:r>
              <a:rPr lang="en-GB" sz="2000" b="1" dirty="0" err="1"/>
              <a:t>gloch</a:t>
            </a:r>
            <a:r>
              <a:rPr lang="en-GB" sz="2000" b="1" dirty="0"/>
              <a:t>.</a:t>
            </a:r>
          </a:p>
          <a:p>
            <a:r>
              <a:rPr lang="en-GB" sz="2000" dirty="0"/>
              <a:t>						</a:t>
            </a:r>
            <a:r>
              <a:rPr lang="en-GB" sz="2000" b="1" dirty="0" err="1">
                <a:solidFill>
                  <a:srgbClr val="FF0000"/>
                </a:solidFill>
              </a:rPr>
              <a:t>dd</a:t>
            </a:r>
            <a:r>
              <a:rPr lang="en-GB" sz="2000" dirty="0" err="1"/>
              <a:t>au</a:t>
            </a:r>
            <a:r>
              <a:rPr lang="en-GB" sz="2000" dirty="0"/>
              <a:t>	</a:t>
            </a:r>
          </a:p>
          <a:p>
            <a:r>
              <a:rPr lang="en-GB" sz="2000" dirty="0"/>
              <a:t>						</a:t>
            </a:r>
            <a:r>
              <a:rPr lang="en-GB" sz="2000" b="1" dirty="0" err="1">
                <a:solidFill>
                  <a:srgbClr val="FF0000"/>
                </a:solidFill>
              </a:rPr>
              <a:t>d</a:t>
            </a:r>
            <a:r>
              <a:rPr lang="en-GB" sz="2000" dirty="0" err="1"/>
              <a:t>ri</a:t>
            </a:r>
            <a:r>
              <a:rPr lang="en-GB" sz="2000" dirty="0"/>
              <a:t>	</a:t>
            </a:r>
          </a:p>
          <a:p>
            <a:r>
              <a:rPr lang="en-GB" sz="2000" dirty="0"/>
              <a:t>						</a:t>
            </a:r>
            <a:r>
              <a:rPr lang="en-GB" sz="2000" b="1" dirty="0" err="1">
                <a:solidFill>
                  <a:srgbClr val="FF0000"/>
                </a:solidFill>
              </a:rPr>
              <a:t>b</a:t>
            </a:r>
            <a:r>
              <a:rPr lang="en-GB" sz="2000" dirty="0" err="1"/>
              <a:t>edwar</a:t>
            </a:r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b="1" dirty="0">
                <a:solidFill>
                  <a:srgbClr val="FF0000"/>
                </a:solidFill>
              </a:rPr>
              <a:t>b</a:t>
            </a:r>
            <a:r>
              <a:rPr lang="en-GB" sz="2000" dirty="0"/>
              <a:t>ump</a:t>
            </a:r>
          </a:p>
          <a:p>
            <a:r>
              <a:rPr lang="en-GB" sz="2000" dirty="0"/>
              <a:t>						</a:t>
            </a:r>
            <a:r>
              <a:rPr lang="en-GB" sz="2000" dirty="0" err="1"/>
              <a:t>chwech</a:t>
            </a:r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dirty="0" err="1"/>
              <a:t>saith</a:t>
            </a:r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dirty="0" err="1"/>
              <a:t>wyth</a:t>
            </a:r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dirty="0" err="1"/>
              <a:t>naw</a:t>
            </a:r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b="1" dirty="0" err="1">
                <a:solidFill>
                  <a:srgbClr val="FF0000"/>
                </a:solidFill>
              </a:rPr>
              <a:t>dd</a:t>
            </a:r>
            <a:r>
              <a:rPr lang="en-GB" sz="2000" dirty="0" err="1"/>
              <a:t>eg</a:t>
            </a:r>
            <a:endParaRPr lang="en-GB" sz="2000" dirty="0"/>
          </a:p>
          <a:p>
            <a:r>
              <a:rPr lang="en-GB" sz="2000" dirty="0"/>
              <a:t>						un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ddeg</a:t>
            </a:r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b="1" dirty="0" err="1">
                <a:solidFill>
                  <a:srgbClr val="FF0000"/>
                </a:solidFill>
              </a:rPr>
              <a:t>dd</a:t>
            </a:r>
            <a:r>
              <a:rPr lang="en-GB" sz="2000" dirty="0" err="1"/>
              <a:t>euddeg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						</a:t>
            </a:r>
            <a:r>
              <a:rPr lang="en-GB" sz="2000" dirty="0" err="1"/>
              <a:t>hanner</a:t>
            </a:r>
            <a:r>
              <a:rPr lang="en-GB" sz="2000" dirty="0"/>
              <a:t> </a:t>
            </a:r>
            <a:r>
              <a:rPr lang="en-GB" sz="2000" dirty="0" err="1"/>
              <a:t>dydd</a:t>
            </a:r>
            <a:r>
              <a:rPr lang="en-GB" sz="2000" dirty="0"/>
              <a:t>.</a:t>
            </a:r>
          </a:p>
          <a:p>
            <a:r>
              <a:rPr lang="en-GB" sz="2000" dirty="0"/>
              <a:t>						</a:t>
            </a:r>
            <a:r>
              <a:rPr lang="en-GB" sz="2000" dirty="0" err="1"/>
              <a:t>hanner</a:t>
            </a:r>
            <a:r>
              <a:rPr lang="en-GB" sz="2000" dirty="0"/>
              <a:t> nos.</a:t>
            </a:r>
          </a:p>
          <a:p>
            <a:r>
              <a:rPr lang="en-GB" sz="2000" dirty="0"/>
              <a:t>						</a:t>
            </a:r>
            <a:r>
              <a:rPr lang="en-GB" sz="2000" b="1" dirty="0" err="1">
                <a:solidFill>
                  <a:srgbClr val="FF0000"/>
                </a:solidFill>
              </a:rPr>
              <a:t>g</a:t>
            </a:r>
            <a:r>
              <a:rPr lang="en-GB" sz="2000" dirty="0" err="1"/>
              <a:t>anol</a:t>
            </a:r>
            <a:r>
              <a:rPr lang="en-GB" sz="2000" dirty="0"/>
              <a:t> </a:t>
            </a:r>
            <a:r>
              <a:rPr lang="en-GB" sz="2000" dirty="0" err="1"/>
              <a:t>dydd</a:t>
            </a:r>
            <a:r>
              <a:rPr lang="en-GB" sz="2000" dirty="0"/>
              <a:t>.</a:t>
            </a:r>
          </a:p>
          <a:p>
            <a:r>
              <a:rPr lang="en-GB" sz="2000" dirty="0"/>
              <a:t>						</a:t>
            </a:r>
            <a:r>
              <a:rPr lang="en-GB" sz="2000" b="1" dirty="0" err="1">
                <a:solidFill>
                  <a:srgbClr val="FF0000"/>
                </a:solidFill>
              </a:rPr>
              <a:t>g</a:t>
            </a:r>
            <a:r>
              <a:rPr lang="en-GB" sz="2000" dirty="0" err="1"/>
              <a:t>anol</a:t>
            </a:r>
            <a:r>
              <a:rPr lang="en-GB" sz="2000" dirty="0"/>
              <a:t> nos.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568" y="1744308"/>
            <a:ext cx="1845754" cy="31829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7864" y="3335758"/>
            <a:ext cx="1728192" cy="2606113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DB47C4E-92CA-0146-80E2-560231E6F3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812360" y="223276"/>
            <a:ext cx="812800" cy="8128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7CFDAF8-EF01-3645-9D8E-7650CA57623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042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570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908050"/>
            <a:ext cx="5903912" cy="4427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01" name="Line 5"/>
          <p:cNvSpPr>
            <a:spLocks noChangeShapeType="1"/>
          </p:cNvSpPr>
          <p:nvPr/>
        </p:nvSpPr>
        <p:spPr bwMode="auto">
          <a:xfrm flipH="1">
            <a:off x="5435600" y="836613"/>
            <a:ext cx="431800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2" name="Line 6"/>
          <p:cNvSpPr>
            <a:spLocks noChangeShapeType="1"/>
          </p:cNvSpPr>
          <p:nvPr/>
        </p:nvSpPr>
        <p:spPr bwMode="auto">
          <a:xfrm flipH="1">
            <a:off x="6156325" y="1844675"/>
            <a:ext cx="64770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3" name="Line 7"/>
          <p:cNvSpPr>
            <a:spLocks noChangeShapeType="1"/>
          </p:cNvSpPr>
          <p:nvPr/>
        </p:nvSpPr>
        <p:spPr bwMode="auto">
          <a:xfrm flipH="1">
            <a:off x="6443663" y="3141663"/>
            <a:ext cx="50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4" name="Line 8"/>
          <p:cNvSpPr>
            <a:spLocks noChangeShapeType="1"/>
          </p:cNvSpPr>
          <p:nvPr/>
        </p:nvSpPr>
        <p:spPr bwMode="auto">
          <a:xfrm flipH="1" flipV="1">
            <a:off x="6156325" y="4076700"/>
            <a:ext cx="64770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5" name="Line 9"/>
          <p:cNvSpPr>
            <a:spLocks noChangeShapeType="1"/>
          </p:cNvSpPr>
          <p:nvPr/>
        </p:nvSpPr>
        <p:spPr bwMode="auto">
          <a:xfrm flipH="1" flipV="1">
            <a:off x="5435600" y="4724400"/>
            <a:ext cx="360363" cy="6492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6" name="Line 10"/>
          <p:cNvSpPr>
            <a:spLocks noChangeShapeType="1"/>
          </p:cNvSpPr>
          <p:nvPr/>
        </p:nvSpPr>
        <p:spPr bwMode="auto">
          <a:xfrm flipV="1">
            <a:off x="4499992" y="5013325"/>
            <a:ext cx="571" cy="76734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7" name="Text Box 11"/>
          <p:cNvSpPr txBox="1">
            <a:spLocks noChangeArrowheads="1"/>
          </p:cNvSpPr>
          <p:nvPr/>
        </p:nvSpPr>
        <p:spPr bwMode="auto">
          <a:xfrm>
            <a:off x="5795963" y="260350"/>
            <a:ext cx="2879725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b="1" dirty="0">
                <a:solidFill>
                  <a:srgbClr val="FF0000"/>
                </a:solidFill>
                <a:latin typeface="Comic Sans MS" pitchFamily="66" charset="0"/>
              </a:rPr>
              <a:t>b</a:t>
            </a:r>
            <a:r>
              <a:rPr lang="en-GB" altLang="en-US" sz="2200" dirty="0">
                <a:latin typeface="Comic Sans MS" pitchFamily="66" charset="0"/>
              </a:rPr>
              <a:t>um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</a:p>
        </p:txBody>
      </p:sp>
      <p:sp>
        <p:nvSpPr>
          <p:cNvPr id="4108" name="Text Box 12"/>
          <p:cNvSpPr txBox="1">
            <a:spLocks noChangeArrowheads="1"/>
          </p:cNvSpPr>
          <p:nvPr/>
        </p:nvSpPr>
        <p:spPr bwMode="auto">
          <a:xfrm>
            <a:off x="6300788" y="1412875"/>
            <a:ext cx="2843212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b="1" dirty="0" err="1">
                <a:solidFill>
                  <a:srgbClr val="FF0000"/>
                </a:solidFill>
                <a:latin typeface="Comic Sans MS" pitchFamily="66" charset="0"/>
              </a:rPr>
              <a:t>dd</a:t>
            </a:r>
            <a:r>
              <a:rPr lang="en-GB" altLang="en-US" sz="2200" dirty="0" err="1">
                <a:latin typeface="Comic Sans MS" pitchFamily="66" charset="0"/>
              </a:rPr>
              <a:t>eng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</a:p>
        </p:txBody>
      </p:sp>
      <p:sp>
        <p:nvSpPr>
          <p:cNvPr id="4109" name="Text Box 13"/>
          <p:cNvSpPr txBox="1">
            <a:spLocks noChangeArrowheads="1"/>
          </p:cNvSpPr>
          <p:nvPr/>
        </p:nvSpPr>
        <p:spPr bwMode="auto">
          <a:xfrm>
            <a:off x="6948488" y="2852738"/>
            <a:ext cx="25209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dirty="0" err="1">
                <a:latin typeface="Comic Sans MS" pitchFamily="66" charset="0"/>
              </a:rPr>
              <a:t>chwarter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</a:p>
        </p:txBody>
      </p:sp>
      <p:sp>
        <p:nvSpPr>
          <p:cNvPr id="4110" name="Text Box 14"/>
          <p:cNvSpPr txBox="1">
            <a:spLocks noChangeArrowheads="1"/>
          </p:cNvSpPr>
          <p:nvPr/>
        </p:nvSpPr>
        <p:spPr bwMode="auto">
          <a:xfrm>
            <a:off x="6300788" y="4581525"/>
            <a:ext cx="2843212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dirty="0" err="1">
                <a:latin typeface="Comic Sans MS" pitchFamily="66" charset="0"/>
              </a:rPr>
              <a:t>ugain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</a:p>
        </p:txBody>
      </p:sp>
      <p:sp>
        <p:nvSpPr>
          <p:cNvPr id="4111" name="Text Box 15"/>
          <p:cNvSpPr txBox="1">
            <a:spLocks noChangeArrowheads="1"/>
          </p:cNvSpPr>
          <p:nvPr/>
        </p:nvSpPr>
        <p:spPr bwMode="auto">
          <a:xfrm>
            <a:off x="5221288" y="5359729"/>
            <a:ext cx="42481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b="1" dirty="0">
                <a:solidFill>
                  <a:srgbClr val="FF0000"/>
                </a:solidFill>
                <a:latin typeface="Comic Sans MS" pitchFamily="66" charset="0"/>
              </a:rPr>
              <a:t>b</a:t>
            </a:r>
            <a:r>
              <a:rPr lang="en-GB" altLang="en-US" sz="2200" dirty="0">
                <a:latin typeface="Comic Sans MS" pitchFamily="66" charset="0"/>
              </a:rPr>
              <a:t>um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ar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hugain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</a:p>
        </p:txBody>
      </p:sp>
      <p:sp>
        <p:nvSpPr>
          <p:cNvPr id="4112" name="Text Box 16"/>
          <p:cNvSpPr txBox="1">
            <a:spLocks noChangeArrowheads="1"/>
          </p:cNvSpPr>
          <p:nvPr/>
        </p:nvSpPr>
        <p:spPr bwMode="auto">
          <a:xfrm>
            <a:off x="3240087" y="5780665"/>
            <a:ext cx="262731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dirty="0" err="1">
                <a:latin typeface="Comic Sans MS" pitchFamily="66" charset="0"/>
              </a:rPr>
              <a:t>hanner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awr</a:t>
            </a:r>
            <a:r>
              <a:rPr lang="en-GB" altLang="en-US" sz="2200" b="1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79512" y="170637"/>
            <a:ext cx="3384376" cy="7132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000" b="1" dirty="0">
                <a:latin typeface="Comic Sans MS" panose="030F0902030302020204" pitchFamily="66" charset="0"/>
              </a:rPr>
              <a:t>Mae </a:t>
            </a:r>
            <a:r>
              <a:rPr lang="en-GB" sz="3000" b="1" dirty="0" err="1">
                <a:latin typeface="Comic Sans MS" panose="030F0902030302020204" pitchFamily="66" charset="0"/>
              </a:rPr>
              <a:t>hi’n</a:t>
            </a:r>
            <a:r>
              <a:rPr lang="en-GB" sz="3000" b="1" dirty="0">
                <a:latin typeface="Comic Sans MS" panose="030F0902030302020204" pitchFamily="66" charset="0"/>
              </a:rPr>
              <a:t>…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ED2C940-FFCA-3D46-B7F9-F5825587EB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01102" y="170637"/>
            <a:ext cx="812800" cy="8128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C3C7FF9-5C42-2243-A914-262F2A31E97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-5371" y="620518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118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1556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4107" grpId="0"/>
      <p:bldP spid="4108" grpId="0"/>
      <p:bldP spid="4109" grpId="0"/>
      <p:bldP spid="4110" grpId="0"/>
      <p:bldP spid="4111" grpId="0"/>
      <p:bldP spid="41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908050"/>
            <a:ext cx="5903912" cy="4427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26" name="Line 6"/>
          <p:cNvSpPr>
            <a:spLocks noChangeShapeType="1"/>
          </p:cNvSpPr>
          <p:nvPr/>
        </p:nvSpPr>
        <p:spPr bwMode="auto">
          <a:xfrm flipV="1">
            <a:off x="4500563" y="5013325"/>
            <a:ext cx="0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7" name="Line 7"/>
          <p:cNvSpPr>
            <a:spLocks noChangeShapeType="1"/>
          </p:cNvSpPr>
          <p:nvPr/>
        </p:nvSpPr>
        <p:spPr bwMode="auto">
          <a:xfrm flipV="1">
            <a:off x="2916238" y="4724400"/>
            <a:ext cx="503237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8" name="Line 8"/>
          <p:cNvSpPr>
            <a:spLocks noChangeShapeType="1"/>
          </p:cNvSpPr>
          <p:nvPr/>
        </p:nvSpPr>
        <p:spPr bwMode="auto">
          <a:xfrm flipV="1">
            <a:off x="2124075" y="4076700"/>
            <a:ext cx="576263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9" name="Line 9"/>
          <p:cNvSpPr>
            <a:spLocks noChangeShapeType="1"/>
          </p:cNvSpPr>
          <p:nvPr/>
        </p:nvSpPr>
        <p:spPr bwMode="auto">
          <a:xfrm flipV="1">
            <a:off x="1835150" y="3213100"/>
            <a:ext cx="5762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30" name="Line 10"/>
          <p:cNvSpPr>
            <a:spLocks noChangeShapeType="1"/>
          </p:cNvSpPr>
          <p:nvPr/>
        </p:nvSpPr>
        <p:spPr bwMode="auto">
          <a:xfrm>
            <a:off x="2051050" y="1989138"/>
            <a:ext cx="576263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31" name="Line 11"/>
          <p:cNvSpPr>
            <a:spLocks noChangeShapeType="1"/>
          </p:cNvSpPr>
          <p:nvPr/>
        </p:nvSpPr>
        <p:spPr bwMode="auto">
          <a:xfrm>
            <a:off x="2771775" y="1125538"/>
            <a:ext cx="504825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32" name="Text Box 12"/>
          <p:cNvSpPr txBox="1">
            <a:spLocks noChangeArrowheads="1"/>
          </p:cNvSpPr>
          <p:nvPr/>
        </p:nvSpPr>
        <p:spPr bwMode="auto">
          <a:xfrm>
            <a:off x="3419475" y="5805488"/>
            <a:ext cx="3529013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dirty="0" err="1">
                <a:latin typeface="Comic Sans MS" pitchFamily="66" charset="0"/>
              </a:rPr>
              <a:t>hanner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awr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wedi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  <a:endParaRPr lang="en-GB" altLang="en-US" sz="2200" dirty="0">
              <a:latin typeface="Comic Sans MS" pitchFamily="66" charset="0"/>
            </a:endParaRPr>
          </a:p>
        </p:txBody>
      </p:sp>
      <p:sp>
        <p:nvSpPr>
          <p:cNvPr id="5133" name="Text Box 13"/>
          <p:cNvSpPr txBox="1">
            <a:spLocks noChangeArrowheads="1"/>
          </p:cNvSpPr>
          <p:nvPr/>
        </p:nvSpPr>
        <p:spPr bwMode="auto">
          <a:xfrm>
            <a:off x="1692275" y="5300663"/>
            <a:ext cx="2520950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b="1" dirty="0">
                <a:solidFill>
                  <a:srgbClr val="FF0000"/>
                </a:solidFill>
                <a:latin typeface="Comic Sans MS" pitchFamily="66" charset="0"/>
              </a:rPr>
              <a:t>b</a:t>
            </a:r>
            <a:r>
              <a:rPr lang="en-GB" altLang="en-US" sz="2200" dirty="0">
                <a:latin typeface="Comic Sans MS" pitchFamily="66" charset="0"/>
              </a:rPr>
              <a:t>um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ar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hugain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  <a:endParaRPr lang="en-GB" altLang="en-US" sz="2200" dirty="0">
              <a:latin typeface="Comic Sans MS" pitchFamily="66" charset="0"/>
            </a:endParaRPr>
          </a:p>
        </p:txBody>
      </p:sp>
      <p:sp>
        <p:nvSpPr>
          <p:cNvPr id="5134" name="Text Box 14"/>
          <p:cNvSpPr txBox="1">
            <a:spLocks noChangeArrowheads="1"/>
          </p:cNvSpPr>
          <p:nvPr/>
        </p:nvSpPr>
        <p:spPr bwMode="auto">
          <a:xfrm>
            <a:off x="3348038" y="260350"/>
            <a:ext cx="252095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>
                <a:latin typeface="Comic Sans MS" pitchFamily="66" charset="0"/>
              </a:rPr>
              <a:t>__ o’r gloch</a:t>
            </a:r>
          </a:p>
        </p:txBody>
      </p:sp>
      <p:sp>
        <p:nvSpPr>
          <p:cNvPr id="5135" name="Text Box 15"/>
          <p:cNvSpPr txBox="1">
            <a:spLocks noChangeArrowheads="1"/>
          </p:cNvSpPr>
          <p:nvPr/>
        </p:nvSpPr>
        <p:spPr bwMode="auto">
          <a:xfrm>
            <a:off x="0" y="2997200"/>
            <a:ext cx="252095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dirty="0" err="1">
                <a:latin typeface="Comic Sans MS" pitchFamily="66" charset="0"/>
              </a:rPr>
              <a:t>chwarter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  <a:endParaRPr lang="en-GB" altLang="en-US" sz="2200" dirty="0">
              <a:latin typeface="Comic Sans MS" pitchFamily="66" charset="0"/>
            </a:endParaRPr>
          </a:p>
        </p:txBody>
      </p:sp>
      <p:sp>
        <p:nvSpPr>
          <p:cNvPr id="5136" name="Text Box 16"/>
          <p:cNvSpPr txBox="1">
            <a:spLocks noChangeArrowheads="1"/>
          </p:cNvSpPr>
          <p:nvPr/>
        </p:nvSpPr>
        <p:spPr bwMode="auto">
          <a:xfrm>
            <a:off x="179388" y="1557338"/>
            <a:ext cx="25209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b="1" dirty="0" err="1">
                <a:solidFill>
                  <a:srgbClr val="FF0000"/>
                </a:solidFill>
                <a:latin typeface="Comic Sans MS" pitchFamily="66" charset="0"/>
              </a:rPr>
              <a:t>dd</a:t>
            </a:r>
            <a:r>
              <a:rPr lang="en-GB" altLang="en-US" sz="2200" dirty="0" err="1">
                <a:latin typeface="Comic Sans MS" pitchFamily="66" charset="0"/>
              </a:rPr>
              <a:t>eng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  <a:endParaRPr lang="en-GB" altLang="en-US" sz="2200" dirty="0">
              <a:latin typeface="Comic Sans MS" pitchFamily="66" charset="0"/>
            </a:endParaRPr>
          </a:p>
        </p:txBody>
      </p:sp>
      <p:sp>
        <p:nvSpPr>
          <p:cNvPr id="5137" name="Text Box 17"/>
          <p:cNvSpPr txBox="1">
            <a:spLocks noChangeArrowheads="1"/>
          </p:cNvSpPr>
          <p:nvPr/>
        </p:nvSpPr>
        <p:spPr bwMode="auto">
          <a:xfrm>
            <a:off x="900113" y="692150"/>
            <a:ext cx="252095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b="1" dirty="0">
                <a:solidFill>
                  <a:srgbClr val="FF0000"/>
                </a:solidFill>
                <a:latin typeface="Comic Sans MS" pitchFamily="66" charset="0"/>
              </a:rPr>
              <a:t>b</a:t>
            </a:r>
            <a:r>
              <a:rPr lang="en-GB" altLang="en-US" sz="2200" dirty="0">
                <a:latin typeface="Comic Sans MS" pitchFamily="66" charset="0"/>
              </a:rPr>
              <a:t>um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  <a:endParaRPr lang="en-GB" altLang="en-US" sz="2200" dirty="0">
              <a:latin typeface="Comic Sans MS" pitchFamily="66" charset="0"/>
            </a:endParaRPr>
          </a:p>
        </p:txBody>
      </p:sp>
      <p:sp>
        <p:nvSpPr>
          <p:cNvPr id="5138" name="Text Box 18"/>
          <p:cNvSpPr txBox="1">
            <a:spLocks noChangeArrowheads="1"/>
          </p:cNvSpPr>
          <p:nvPr/>
        </p:nvSpPr>
        <p:spPr bwMode="auto">
          <a:xfrm>
            <a:off x="468313" y="4437063"/>
            <a:ext cx="25209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200" dirty="0" err="1">
                <a:latin typeface="Comic Sans MS" pitchFamily="66" charset="0"/>
              </a:rPr>
              <a:t>ugain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dirty="0" err="1">
                <a:latin typeface="Comic Sans MS" pitchFamily="66" charset="0"/>
              </a:rPr>
              <a:t>munud</a:t>
            </a:r>
            <a:r>
              <a:rPr lang="en-GB" altLang="en-US" sz="2200" dirty="0">
                <a:latin typeface="Comic Sans MS" pitchFamily="66" charset="0"/>
              </a:rPr>
              <a:t> </a:t>
            </a:r>
            <a:r>
              <a:rPr lang="en-GB" altLang="en-US" sz="2200" b="1" dirty="0" err="1">
                <a:latin typeface="Comic Sans MS" pitchFamily="66" charset="0"/>
              </a:rPr>
              <a:t>i</a:t>
            </a:r>
            <a:r>
              <a:rPr lang="en-GB" altLang="en-US" sz="2200" b="1" dirty="0">
                <a:latin typeface="Comic Sans MS" pitchFamily="66" charset="0"/>
              </a:rPr>
              <a:t>…</a:t>
            </a:r>
            <a:endParaRPr lang="en-GB" altLang="en-US" sz="2200" dirty="0">
              <a:latin typeface="Comic Sans MS" pitchFamily="66" charset="0"/>
            </a:endParaRPr>
          </a:p>
        </p:txBody>
      </p:sp>
      <p:sp>
        <p:nvSpPr>
          <p:cNvPr id="5139" name="Line 19"/>
          <p:cNvSpPr>
            <a:spLocks noChangeShapeType="1"/>
          </p:cNvSpPr>
          <p:nvPr/>
        </p:nvSpPr>
        <p:spPr bwMode="auto">
          <a:xfrm flipH="1">
            <a:off x="4356100" y="765175"/>
            <a:ext cx="0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6660232" y="260350"/>
            <a:ext cx="2304256" cy="7132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000" b="1" dirty="0">
                <a:latin typeface="Comic Sans MS" panose="030F0902030302020204" pitchFamily="66" charset="0"/>
              </a:rPr>
              <a:t>Mae </a:t>
            </a:r>
            <a:r>
              <a:rPr lang="en-GB" sz="3000" b="1" dirty="0" err="1">
                <a:latin typeface="Comic Sans MS" panose="030F0902030302020204" pitchFamily="66" charset="0"/>
              </a:rPr>
              <a:t>hi’n</a:t>
            </a:r>
            <a:r>
              <a:rPr lang="en-GB" sz="3000" b="1" dirty="0">
                <a:latin typeface="Comic Sans MS" panose="030F0902030302020204" pitchFamily="66" charset="0"/>
              </a:rPr>
              <a:t>…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BFF7F5-C7E1-2647-B4D3-8199C9FF33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80337" y="1107499"/>
            <a:ext cx="812800" cy="8128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D61E819-615C-A94D-B9E0-E71FDC7E140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30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1" dur="12151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5132" grpId="0"/>
      <p:bldP spid="5133" grpId="0"/>
      <p:bldP spid="5134" grpId="0"/>
      <p:bldP spid="5135" grpId="0"/>
      <p:bldP spid="5136" grpId="0"/>
      <p:bldP spid="5137" grpId="0"/>
      <p:bldP spid="513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5536" y="1591056"/>
            <a:ext cx="8496943" cy="345069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sz="2800" dirty="0" err="1"/>
              <a:t>Pryd</a:t>
            </a:r>
            <a:r>
              <a:rPr lang="en-GB" sz="2800" dirty="0"/>
              <a:t> </a:t>
            </a:r>
            <a:r>
              <a:rPr lang="en-GB" sz="2800" dirty="0" err="1"/>
              <a:t>wyt</a:t>
            </a:r>
            <a:r>
              <a:rPr lang="en-GB" sz="2800" dirty="0"/>
              <a:t> </a:t>
            </a:r>
            <a:r>
              <a:rPr lang="en-GB" sz="2800" dirty="0" err="1"/>
              <a:t>ti'n</a:t>
            </a:r>
            <a:r>
              <a:rPr lang="en-GB" sz="2800" dirty="0"/>
              <a:t>       </a:t>
            </a:r>
            <a:r>
              <a:rPr lang="en-GB" sz="2800" dirty="0" err="1">
                <a:highlight>
                  <a:srgbClr val="FFFF00"/>
                </a:highlight>
              </a:rPr>
              <a:t>codi</a:t>
            </a:r>
            <a:r>
              <a:rPr lang="en-GB" sz="2800" dirty="0"/>
              <a:t>                         </a:t>
            </a:r>
            <a:r>
              <a:rPr lang="en-GB" sz="2800" dirty="0" err="1"/>
              <a:t>fel</a:t>
            </a:r>
            <a:r>
              <a:rPr lang="en-GB" sz="2800" dirty="0"/>
              <a:t> </a:t>
            </a:r>
            <a:r>
              <a:rPr lang="en-GB" sz="2800" dirty="0" err="1"/>
              <a:t>arfer</a:t>
            </a:r>
            <a:r>
              <a:rPr lang="en-GB" sz="2800" dirty="0"/>
              <a:t> </a:t>
            </a:r>
            <a:r>
              <a:rPr lang="en-GB" sz="1800" i="1" dirty="0"/>
              <a:t>(usually)</a:t>
            </a:r>
            <a:r>
              <a:rPr lang="en-GB" sz="2800" dirty="0"/>
              <a:t>? 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GB" sz="2800" dirty="0"/>
              <a:t>		</a:t>
            </a:r>
            <a:r>
              <a:rPr lang="en-GB" sz="2800" dirty="0" err="1">
                <a:highlight>
                  <a:srgbClr val="FFFF00"/>
                </a:highlight>
              </a:rPr>
              <a:t>mynd</a:t>
            </a:r>
            <a:r>
              <a:rPr lang="en-GB" sz="2800" dirty="0">
                <a:highlight>
                  <a:srgbClr val="FFFF00"/>
                </a:highlight>
              </a:rPr>
              <a:t> </a:t>
            </a:r>
            <a:r>
              <a:rPr lang="en-GB" sz="2800" dirty="0" err="1">
                <a:highlight>
                  <a:srgbClr val="FFFF00"/>
                </a:highlight>
              </a:rPr>
              <a:t>i’r</a:t>
            </a:r>
            <a:r>
              <a:rPr lang="en-GB" sz="2800" dirty="0">
                <a:highlight>
                  <a:srgbClr val="FFFF00"/>
                </a:highlight>
              </a:rPr>
              <a:t> </a:t>
            </a:r>
            <a:r>
              <a:rPr lang="en-GB" sz="2800" dirty="0" err="1">
                <a:highlight>
                  <a:srgbClr val="FFFF00"/>
                </a:highlight>
              </a:rPr>
              <a:t>gwaith</a:t>
            </a:r>
            <a:endParaRPr lang="en-GB" sz="2800" dirty="0">
              <a:highlight>
                <a:srgbClr val="FFFF00"/>
              </a:highlight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GB" sz="2800" dirty="0"/>
              <a:t>		    </a:t>
            </a:r>
            <a:r>
              <a:rPr lang="en-GB" sz="2800" dirty="0" err="1">
                <a:highlight>
                  <a:srgbClr val="FFFF00"/>
                </a:highlight>
              </a:rPr>
              <a:t>bwyta</a:t>
            </a:r>
            <a:r>
              <a:rPr lang="en-GB" sz="2800" dirty="0">
                <a:highlight>
                  <a:srgbClr val="FFFF00"/>
                </a:highlight>
              </a:rPr>
              <a:t> </a:t>
            </a:r>
            <a:r>
              <a:rPr lang="en-GB" sz="2800" dirty="0" err="1">
                <a:highlight>
                  <a:srgbClr val="FFFF00"/>
                </a:highlight>
              </a:rPr>
              <a:t>cinio</a:t>
            </a:r>
            <a:endParaRPr lang="en-GB" sz="2800" dirty="0">
              <a:highlight>
                <a:srgbClr val="FFFF00"/>
              </a:highlight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GB" sz="2800" dirty="0"/>
              <a:t>		   </a:t>
            </a:r>
            <a:r>
              <a:rPr lang="en-GB" sz="2800" dirty="0" err="1">
                <a:highlight>
                  <a:srgbClr val="FFFF00"/>
                </a:highlight>
              </a:rPr>
              <a:t>mynd</a:t>
            </a:r>
            <a:r>
              <a:rPr lang="en-GB" sz="2800" dirty="0">
                <a:highlight>
                  <a:srgbClr val="FFFF00"/>
                </a:highlight>
              </a:rPr>
              <a:t> </a:t>
            </a:r>
            <a:r>
              <a:rPr lang="en-GB" sz="2800" dirty="0" err="1">
                <a:highlight>
                  <a:srgbClr val="FFFF00"/>
                </a:highlight>
              </a:rPr>
              <a:t>adre</a:t>
            </a:r>
            <a:endParaRPr lang="en-GB" sz="2800" dirty="0">
              <a:highlight>
                <a:srgbClr val="FFFF00"/>
              </a:highlight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GB" sz="2800" dirty="0">
                <a:highlight>
                  <a:srgbClr val="00FF00"/>
                </a:highlight>
              </a:rPr>
              <a:t>	</a:t>
            </a:r>
            <a:r>
              <a:rPr lang="en-GB" sz="2800" dirty="0" err="1">
                <a:highlight>
                  <a:srgbClr val="00FF00"/>
                </a:highlight>
              </a:rPr>
              <a:t>Rydw</a:t>
            </a:r>
            <a:r>
              <a:rPr lang="en-GB" sz="2800" dirty="0">
                <a:highlight>
                  <a:srgbClr val="00FF00"/>
                </a:highlight>
              </a:rPr>
              <a:t> </a:t>
            </a:r>
            <a:r>
              <a:rPr lang="en-GB" sz="2800" dirty="0" err="1">
                <a:highlight>
                  <a:srgbClr val="00FF00"/>
                </a:highlight>
              </a:rPr>
              <a:t>i’n</a:t>
            </a:r>
            <a:r>
              <a:rPr lang="en-GB" sz="2800" dirty="0">
                <a:highlight>
                  <a:srgbClr val="00FF00"/>
                </a:highlight>
              </a:rPr>
              <a:t> __________ am ______</a:t>
            </a:r>
            <a:r>
              <a:rPr lang="en-GB" sz="3000" dirty="0">
                <a:highlight>
                  <a:srgbClr val="00FF00"/>
                </a:highlight>
              </a:rPr>
              <a:t>_____ </a:t>
            </a:r>
            <a:r>
              <a:rPr lang="en-GB" sz="3000" dirty="0" err="1">
                <a:highlight>
                  <a:srgbClr val="00FF00"/>
                </a:highlight>
              </a:rPr>
              <a:t>fel</a:t>
            </a:r>
            <a:r>
              <a:rPr lang="en-GB" sz="3000" dirty="0">
                <a:highlight>
                  <a:srgbClr val="00FF00"/>
                </a:highlight>
              </a:rPr>
              <a:t> </a:t>
            </a:r>
            <a:r>
              <a:rPr lang="en-GB" sz="3000" dirty="0" err="1">
                <a:highlight>
                  <a:srgbClr val="00FF00"/>
                </a:highlight>
              </a:rPr>
              <a:t>arfer</a:t>
            </a:r>
            <a:r>
              <a:rPr lang="en-GB" sz="3000" dirty="0">
                <a:highlight>
                  <a:srgbClr val="00FF00"/>
                </a:highlight>
              </a:rPr>
              <a:t>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434488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tx1"/>
                </a:solidFill>
              </a:rPr>
              <a:t>Pryd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wyt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ti'n</a:t>
            </a:r>
            <a:r>
              <a:rPr lang="en-GB" b="1" dirty="0">
                <a:solidFill>
                  <a:schemeClr val="tx1"/>
                </a:solidFill>
              </a:rPr>
              <a:t> …...?</a:t>
            </a:r>
            <a:br>
              <a:rPr lang="en-GB" sz="4000" b="1" dirty="0">
                <a:solidFill>
                  <a:schemeClr val="tx1"/>
                </a:solidFill>
              </a:rPr>
            </a:br>
            <a:r>
              <a:rPr lang="en-GB" sz="2700" i="1" dirty="0">
                <a:solidFill>
                  <a:schemeClr val="tx1"/>
                </a:solidFill>
              </a:rPr>
              <a:t>When do you …?</a:t>
            </a:r>
            <a:endParaRPr lang="en-GB" sz="4000" i="1" dirty="0">
              <a:solidFill>
                <a:schemeClr val="tx1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5B4EA40-9D4E-6C4F-A886-7705B2C24D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70440" y="338328"/>
            <a:ext cx="812800" cy="812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938222-4159-5D4B-88B5-D715B7E0F942}"/>
              </a:ext>
            </a:extLst>
          </p:cNvPr>
          <p:cNvSpPr txBox="1"/>
          <p:nvPr/>
        </p:nvSpPr>
        <p:spPr>
          <a:xfrm>
            <a:off x="2554498" y="2439981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wake up / get up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296FE6-BA47-F94F-A784-E8AB00B4F29C}"/>
              </a:ext>
            </a:extLst>
          </p:cNvPr>
          <p:cNvSpPr txBox="1"/>
          <p:nvPr/>
        </p:nvSpPr>
        <p:spPr>
          <a:xfrm>
            <a:off x="2769243" y="3294435"/>
            <a:ext cx="1370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go to work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D8D8C5-0F8D-6B47-B584-C5AC162DA14F}"/>
              </a:ext>
            </a:extLst>
          </p:cNvPr>
          <p:cNvSpPr txBox="1"/>
          <p:nvPr/>
        </p:nvSpPr>
        <p:spPr>
          <a:xfrm>
            <a:off x="2797308" y="4295073"/>
            <a:ext cx="1370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/>
              <a:t>eat lunch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1E8A7E0-8E94-EC49-B2BA-0BABC1120D3A}"/>
              </a:ext>
            </a:extLst>
          </p:cNvPr>
          <p:cNvSpPr txBox="1"/>
          <p:nvPr/>
        </p:nvSpPr>
        <p:spPr>
          <a:xfrm>
            <a:off x="2983988" y="5187522"/>
            <a:ext cx="1370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go home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46C6D31-A66C-674B-9114-905EEAF134D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332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65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5536" y="1591056"/>
            <a:ext cx="8496943" cy="345069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sz="2800" dirty="0" err="1"/>
              <a:t>Pryd</a:t>
            </a:r>
            <a:r>
              <a:rPr lang="en-GB" sz="2800" dirty="0"/>
              <a:t> </a:t>
            </a:r>
            <a:r>
              <a:rPr lang="en-GB" sz="2800" dirty="0" err="1"/>
              <a:t>mae</a:t>
            </a:r>
            <a:r>
              <a:rPr lang="en-GB" sz="2800" dirty="0"/>
              <a:t> Rhys </a:t>
            </a:r>
            <a:r>
              <a:rPr lang="en-GB" sz="2800" dirty="0" err="1"/>
              <a:t>yn</a:t>
            </a:r>
            <a:r>
              <a:rPr lang="en-GB" sz="2800" dirty="0"/>
              <a:t>   </a:t>
            </a:r>
            <a:r>
              <a:rPr lang="en-GB" sz="2800" dirty="0" err="1">
                <a:highlight>
                  <a:srgbClr val="FFFF00"/>
                </a:highlight>
              </a:rPr>
              <a:t>codi</a:t>
            </a:r>
            <a:r>
              <a:rPr lang="en-GB" sz="2800" dirty="0"/>
              <a:t>                    </a:t>
            </a:r>
            <a:r>
              <a:rPr lang="en-GB" sz="2800" dirty="0" err="1"/>
              <a:t>fel</a:t>
            </a:r>
            <a:r>
              <a:rPr lang="en-GB" sz="2800" dirty="0"/>
              <a:t> </a:t>
            </a:r>
            <a:r>
              <a:rPr lang="en-GB" sz="2800" dirty="0" err="1"/>
              <a:t>arfer</a:t>
            </a:r>
            <a:r>
              <a:rPr lang="en-GB" sz="2800" dirty="0"/>
              <a:t> </a:t>
            </a:r>
            <a:r>
              <a:rPr lang="en-GB" sz="1800" i="1" dirty="0"/>
              <a:t>(usually)</a:t>
            </a:r>
            <a:r>
              <a:rPr lang="en-GB" sz="2800" dirty="0"/>
              <a:t>? 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GB" sz="2800" dirty="0"/>
              <a:t>		    </a:t>
            </a:r>
            <a:r>
              <a:rPr lang="en-GB" sz="2800" dirty="0" err="1">
                <a:highlight>
                  <a:srgbClr val="FFFF00"/>
                </a:highlight>
              </a:rPr>
              <a:t>mynd</a:t>
            </a:r>
            <a:r>
              <a:rPr lang="en-GB" sz="2800" dirty="0">
                <a:highlight>
                  <a:srgbClr val="FFFF00"/>
                </a:highlight>
              </a:rPr>
              <a:t> </a:t>
            </a:r>
            <a:r>
              <a:rPr lang="en-GB" sz="2800" dirty="0" err="1">
                <a:highlight>
                  <a:srgbClr val="FFFF00"/>
                </a:highlight>
              </a:rPr>
              <a:t>i’r</a:t>
            </a:r>
            <a:r>
              <a:rPr lang="en-GB" sz="2800" dirty="0">
                <a:highlight>
                  <a:srgbClr val="FFFF00"/>
                </a:highlight>
              </a:rPr>
              <a:t> </a:t>
            </a:r>
            <a:r>
              <a:rPr lang="en-GB" sz="2800" dirty="0" err="1">
                <a:highlight>
                  <a:srgbClr val="FFFF00"/>
                </a:highlight>
              </a:rPr>
              <a:t>gwaith</a:t>
            </a:r>
            <a:endParaRPr lang="en-GB" sz="2800" dirty="0">
              <a:highlight>
                <a:srgbClr val="FFFF00"/>
              </a:highlight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GB" sz="2800" dirty="0"/>
              <a:t>		        </a:t>
            </a:r>
            <a:r>
              <a:rPr lang="en-GB" sz="2800" dirty="0" err="1">
                <a:highlight>
                  <a:srgbClr val="FFFF00"/>
                </a:highlight>
              </a:rPr>
              <a:t>bwyta</a:t>
            </a:r>
            <a:r>
              <a:rPr lang="en-GB" sz="2800" dirty="0">
                <a:highlight>
                  <a:srgbClr val="FFFF00"/>
                </a:highlight>
              </a:rPr>
              <a:t> </a:t>
            </a:r>
            <a:r>
              <a:rPr lang="en-GB" sz="2800" dirty="0" err="1">
                <a:highlight>
                  <a:srgbClr val="FFFF00"/>
                </a:highlight>
              </a:rPr>
              <a:t>cinio</a:t>
            </a:r>
            <a:endParaRPr lang="en-GB" sz="2800" dirty="0">
              <a:highlight>
                <a:srgbClr val="FFFF00"/>
              </a:highlight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GB" sz="2800" dirty="0"/>
              <a:t>		         </a:t>
            </a:r>
            <a:r>
              <a:rPr lang="en-GB" sz="2800" dirty="0" err="1">
                <a:highlight>
                  <a:srgbClr val="FFFF00"/>
                </a:highlight>
              </a:rPr>
              <a:t>mynd</a:t>
            </a:r>
            <a:r>
              <a:rPr lang="en-GB" sz="2800" dirty="0">
                <a:highlight>
                  <a:srgbClr val="FFFF00"/>
                </a:highlight>
              </a:rPr>
              <a:t> </a:t>
            </a:r>
            <a:r>
              <a:rPr lang="en-GB" sz="2800" dirty="0" err="1">
                <a:highlight>
                  <a:srgbClr val="FFFF00"/>
                </a:highlight>
              </a:rPr>
              <a:t>adre</a:t>
            </a:r>
            <a:endParaRPr lang="en-GB" sz="2800" dirty="0">
              <a:highlight>
                <a:srgbClr val="FFFF00"/>
              </a:highlight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GB" sz="3000" dirty="0">
                <a:highlight>
                  <a:srgbClr val="00FF00"/>
                </a:highlight>
              </a:rPr>
              <a:t>Mae Rhys </a:t>
            </a:r>
            <a:r>
              <a:rPr lang="en-GB" sz="3000" dirty="0" err="1">
                <a:highlight>
                  <a:srgbClr val="00FF00"/>
                </a:highlight>
              </a:rPr>
              <a:t>yn</a:t>
            </a:r>
            <a:r>
              <a:rPr lang="en-GB" sz="3000" dirty="0">
                <a:highlight>
                  <a:srgbClr val="00FF00"/>
                </a:highlight>
              </a:rPr>
              <a:t> __________ am ___________ </a:t>
            </a:r>
            <a:r>
              <a:rPr lang="en-GB" sz="3000" dirty="0" err="1">
                <a:highlight>
                  <a:srgbClr val="00FF00"/>
                </a:highlight>
              </a:rPr>
              <a:t>fel</a:t>
            </a:r>
            <a:r>
              <a:rPr lang="en-GB" sz="3000" dirty="0">
                <a:highlight>
                  <a:srgbClr val="00FF00"/>
                </a:highlight>
              </a:rPr>
              <a:t> </a:t>
            </a:r>
            <a:r>
              <a:rPr lang="en-GB" sz="3000" dirty="0" err="1">
                <a:highlight>
                  <a:srgbClr val="00FF00"/>
                </a:highlight>
              </a:rPr>
              <a:t>arfer</a:t>
            </a:r>
            <a:r>
              <a:rPr lang="en-GB" sz="3000" dirty="0">
                <a:highlight>
                  <a:srgbClr val="00FF00"/>
                </a:highlight>
              </a:rPr>
              <a:t>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434488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tx1"/>
                </a:solidFill>
              </a:rPr>
              <a:t>Pryd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mae</a:t>
            </a:r>
            <a:r>
              <a:rPr lang="en-GB" b="1" dirty="0">
                <a:solidFill>
                  <a:schemeClr val="tx1"/>
                </a:solidFill>
              </a:rPr>
              <a:t> Rhys </a:t>
            </a:r>
            <a:r>
              <a:rPr lang="en-GB" b="1" dirty="0" err="1">
                <a:solidFill>
                  <a:schemeClr val="tx1"/>
                </a:solidFill>
              </a:rPr>
              <a:t>yn</a:t>
            </a:r>
            <a:r>
              <a:rPr lang="en-GB" b="1" dirty="0">
                <a:solidFill>
                  <a:schemeClr val="tx1"/>
                </a:solidFill>
              </a:rPr>
              <a:t> …...?</a:t>
            </a:r>
            <a:br>
              <a:rPr lang="en-GB" sz="4000" b="1" dirty="0">
                <a:solidFill>
                  <a:schemeClr val="tx1"/>
                </a:solidFill>
              </a:rPr>
            </a:br>
            <a:r>
              <a:rPr lang="en-GB" sz="2700" i="1" dirty="0">
                <a:solidFill>
                  <a:schemeClr val="tx1"/>
                </a:solidFill>
              </a:rPr>
              <a:t>When does Rhys  …?</a:t>
            </a:r>
            <a:endParaRPr lang="en-GB" sz="4000" i="1" dirty="0">
              <a:solidFill>
                <a:schemeClr val="tx1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49C71FD-3C1B-094C-8FCA-FAD64AD14A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40352" y="476672"/>
            <a:ext cx="812800" cy="812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141801F-2696-C04D-AD1D-609771A078BD}"/>
              </a:ext>
            </a:extLst>
          </p:cNvPr>
          <p:cNvSpPr txBox="1"/>
          <p:nvPr/>
        </p:nvSpPr>
        <p:spPr>
          <a:xfrm>
            <a:off x="2877521" y="232901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wake up / get up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00AC05-A688-794D-BE3C-4F7F902989CA}"/>
              </a:ext>
            </a:extLst>
          </p:cNvPr>
          <p:cNvSpPr txBox="1"/>
          <p:nvPr/>
        </p:nvSpPr>
        <p:spPr>
          <a:xfrm>
            <a:off x="3188403" y="3326918"/>
            <a:ext cx="1370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go to work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90F915-5229-3840-A43B-4DD248D35B0E}"/>
              </a:ext>
            </a:extLst>
          </p:cNvPr>
          <p:cNvSpPr txBox="1"/>
          <p:nvPr/>
        </p:nvSpPr>
        <p:spPr>
          <a:xfrm>
            <a:off x="3092266" y="4184335"/>
            <a:ext cx="1370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/>
              <a:t>eat lunch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DD1534-0439-024A-B045-AEFCA7F283CA}"/>
              </a:ext>
            </a:extLst>
          </p:cNvPr>
          <p:cNvSpPr txBox="1"/>
          <p:nvPr/>
        </p:nvSpPr>
        <p:spPr>
          <a:xfrm>
            <a:off x="3273297" y="5182241"/>
            <a:ext cx="1370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go home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BDC4969-8C5F-C543-9939-4F79A54A14E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755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22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0275016-C0A5-654D-B120-C9CA36D373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4608005" y="800706"/>
            <a:ext cx="2160241" cy="61206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ABA8EAD-D82D-9E4C-A6B0-EE34373515C9}"/>
              </a:ext>
            </a:extLst>
          </p:cNvPr>
          <p:cNvSpPr txBox="1"/>
          <p:nvPr/>
        </p:nvSpPr>
        <p:spPr>
          <a:xfrm>
            <a:off x="1619672" y="1988840"/>
            <a:ext cx="1656184" cy="584775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about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E1B07C-9F88-F449-B07F-A3EBA5C75355}"/>
              </a:ext>
            </a:extLst>
          </p:cNvPr>
          <p:cNvSpPr txBox="1"/>
          <p:nvPr/>
        </p:nvSpPr>
        <p:spPr>
          <a:xfrm>
            <a:off x="179512" y="3136612"/>
            <a:ext cx="1656184" cy="584775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C5F2324-DC68-A448-A65B-931738FBC530}"/>
              </a:ext>
            </a:extLst>
          </p:cNvPr>
          <p:cNvSpPr txBox="1"/>
          <p:nvPr/>
        </p:nvSpPr>
        <p:spPr>
          <a:xfrm>
            <a:off x="179512" y="4149080"/>
            <a:ext cx="1656184" cy="584775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before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2BCB4B-2B25-954F-8E5C-6625E337873C}"/>
              </a:ext>
            </a:extLst>
          </p:cNvPr>
          <p:cNvSpPr txBox="1"/>
          <p:nvPr/>
        </p:nvSpPr>
        <p:spPr>
          <a:xfrm>
            <a:off x="1691680" y="5509920"/>
            <a:ext cx="1656184" cy="584775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after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7121B3B7-B0CD-5949-96DB-7A12381BEAC9}"/>
              </a:ext>
            </a:extLst>
          </p:cNvPr>
          <p:cNvCxnSpPr>
            <a:cxnSpLocks/>
          </p:cNvCxnSpPr>
          <p:nvPr/>
        </p:nvCxnSpPr>
        <p:spPr>
          <a:xfrm>
            <a:off x="2987824" y="2467781"/>
            <a:ext cx="288032" cy="745195"/>
          </a:xfrm>
          <a:prstGeom prst="straightConnector1">
            <a:avLst/>
          </a:prstGeom>
          <a:ln w="76200">
            <a:solidFill>
              <a:schemeClr val="accent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1351A5C-27F2-4242-93AA-F4CD0CEF8C55}"/>
              </a:ext>
            </a:extLst>
          </p:cNvPr>
          <p:cNvCxnSpPr>
            <a:cxnSpLocks/>
          </p:cNvCxnSpPr>
          <p:nvPr/>
        </p:nvCxnSpPr>
        <p:spPr>
          <a:xfrm>
            <a:off x="1709683" y="3437711"/>
            <a:ext cx="1278141" cy="283676"/>
          </a:xfrm>
          <a:prstGeom prst="straightConnector1">
            <a:avLst/>
          </a:prstGeom>
          <a:ln w="76200">
            <a:solidFill>
              <a:schemeClr val="accent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28D7492C-1251-BB46-9F59-C2DECDC0DC55}"/>
              </a:ext>
            </a:extLst>
          </p:cNvPr>
          <p:cNvCxnSpPr>
            <a:cxnSpLocks/>
          </p:cNvCxnSpPr>
          <p:nvPr/>
        </p:nvCxnSpPr>
        <p:spPr>
          <a:xfrm flipV="1">
            <a:off x="1709683" y="4189439"/>
            <a:ext cx="1422157" cy="263526"/>
          </a:xfrm>
          <a:prstGeom prst="straightConnector1">
            <a:avLst/>
          </a:prstGeom>
          <a:ln w="76200">
            <a:solidFill>
              <a:schemeClr val="accent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B52B6E29-D0DB-F948-834B-82CDB4F313A7}"/>
              </a:ext>
            </a:extLst>
          </p:cNvPr>
          <p:cNvCxnSpPr>
            <a:cxnSpLocks/>
          </p:cNvCxnSpPr>
          <p:nvPr/>
        </p:nvCxnSpPr>
        <p:spPr>
          <a:xfrm flipV="1">
            <a:off x="2627785" y="4697850"/>
            <a:ext cx="864095" cy="900103"/>
          </a:xfrm>
          <a:prstGeom prst="straightConnector1">
            <a:avLst/>
          </a:prstGeom>
          <a:ln w="76200">
            <a:solidFill>
              <a:schemeClr val="accent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B1A2132-3C76-0949-88CC-1FE7164682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40352" y="404664"/>
            <a:ext cx="812800" cy="8128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B62048A-A775-F047-9FCE-408B03EEF24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165304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2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12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079FE0A-7DA6-3940-8754-FE047F695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675467"/>
            <a:ext cx="8712967" cy="34506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codi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tua</a:t>
            </a:r>
            <a:r>
              <a:rPr lang="en-US" sz="3000" dirty="0"/>
              <a:t> _________________ </a:t>
            </a:r>
            <a:r>
              <a:rPr lang="en-US" sz="3000" dirty="0" err="1"/>
              <a:t>fel</a:t>
            </a:r>
            <a:r>
              <a:rPr lang="en-US" sz="3000" dirty="0"/>
              <a:t> </a:t>
            </a:r>
            <a:r>
              <a:rPr lang="en-US" sz="3000" dirty="0" err="1"/>
              <a:t>arfer</a:t>
            </a:r>
            <a:r>
              <a:rPr lang="en-US" sz="3000" dirty="0"/>
              <a:t>.</a:t>
            </a: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mynd</a:t>
            </a:r>
            <a:r>
              <a:rPr lang="en-US" sz="3000" dirty="0"/>
              <a:t> </a:t>
            </a:r>
            <a:r>
              <a:rPr lang="en-US" sz="3000" dirty="0" err="1"/>
              <a:t>i’r</a:t>
            </a:r>
            <a:r>
              <a:rPr lang="en-US" sz="3000" dirty="0"/>
              <a:t> </a:t>
            </a:r>
            <a:r>
              <a:rPr lang="en-US" sz="3000" dirty="0" err="1"/>
              <a:t>gwaith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tua</a:t>
            </a:r>
            <a:r>
              <a:rPr lang="en-US" sz="3000" dirty="0"/>
              <a:t> ___________ </a:t>
            </a:r>
            <a:r>
              <a:rPr lang="en-US" sz="3000" dirty="0" err="1"/>
              <a:t>fel</a:t>
            </a:r>
            <a:r>
              <a:rPr lang="en-US" sz="3000" dirty="0"/>
              <a:t> </a:t>
            </a:r>
            <a:r>
              <a:rPr lang="en-US" sz="3000" dirty="0" err="1"/>
              <a:t>arfer</a:t>
            </a:r>
            <a:r>
              <a:rPr lang="en-US" sz="3000" dirty="0"/>
              <a:t>.</a:t>
            </a: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bwyta</a:t>
            </a:r>
            <a:r>
              <a:rPr lang="en-US" sz="3000" dirty="0"/>
              <a:t> </a:t>
            </a:r>
            <a:r>
              <a:rPr lang="en-US" sz="3000" dirty="0" err="1"/>
              <a:t>cinio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tua</a:t>
            </a:r>
            <a:r>
              <a:rPr lang="en-US" sz="3000" dirty="0"/>
              <a:t> ____________ </a:t>
            </a:r>
            <a:r>
              <a:rPr lang="en-US" sz="3000" dirty="0" err="1"/>
              <a:t>fel</a:t>
            </a:r>
            <a:r>
              <a:rPr lang="en-US" sz="3000" dirty="0"/>
              <a:t> </a:t>
            </a:r>
            <a:r>
              <a:rPr lang="en-US" sz="3000" dirty="0" err="1"/>
              <a:t>arfer</a:t>
            </a:r>
            <a:r>
              <a:rPr lang="en-US" sz="3000" dirty="0"/>
              <a:t>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BC75321-9882-864B-8005-684798F73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86416"/>
          </a:xfrm>
        </p:spPr>
        <p:txBody>
          <a:bodyPr>
            <a:normAutofit/>
          </a:bodyPr>
          <a:lstStyle/>
          <a:p>
            <a:r>
              <a:rPr lang="en-US" sz="4000" b="1" dirty="0" err="1">
                <a:solidFill>
                  <a:schemeClr val="tx1"/>
                </a:solidFill>
              </a:rPr>
              <a:t>Eich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err="1">
                <a:solidFill>
                  <a:schemeClr val="tx1"/>
                </a:solidFill>
              </a:rPr>
              <a:t>tro</a:t>
            </a:r>
            <a:r>
              <a:rPr lang="en-US" sz="4000" b="1" dirty="0">
                <a:solidFill>
                  <a:schemeClr val="tx1"/>
                </a:solidFill>
              </a:rPr>
              <a:t> chi ……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F5F288-26BF-7349-89C9-B5E2E5B7B2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64288" y="338328"/>
            <a:ext cx="812800" cy="812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99D1DBC-F454-2D40-9B5B-8D7538D3A64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996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7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079FE0A-7DA6-3940-8754-FE047F695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675467"/>
            <a:ext cx="8712967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mynd</a:t>
            </a:r>
            <a:r>
              <a:rPr lang="en-US" sz="3000" dirty="0"/>
              <a:t> </a:t>
            </a:r>
            <a:r>
              <a:rPr lang="en-US" sz="3000" dirty="0" err="1"/>
              <a:t>i’r</a:t>
            </a:r>
            <a:r>
              <a:rPr lang="en-US" sz="3000" dirty="0"/>
              <a:t> </a:t>
            </a:r>
            <a:r>
              <a:rPr lang="en-US" sz="3000" dirty="0" err="1"/>
              <a:t>gwaith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erbyn</a:t>
            </a:r>
            <a:r>
              <a:rPr lang="en-US" sz="3000" dirty="0"/>
              <a:t> ________________.</a:t>
            </a: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mynd</a:t>
            </a:r>
            <a:r>
              <a:rPr lang="en-US" sz="3000" dirty="0"/>
              <a:t> </a:t>
            </a:r>
            <a:r>
              <a:rPr lang="en-US" sz="3000" dirty="0" err="1"/>
              <a:t>i’r</a:t>
            </a:r>
            <a:r>
              <a:rPr lang="en-US" sz="3000" dirty="0"/>
              <a:t> </a:t>
            </a:r>
            <a:r>
              <a:rPr lang="en-US" sz="3000" dirty="0" err="1"/>
              <a:t>gwely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erbyn</a:t>
            </a:r>
            <a:r>
              <a:rPr lang="en-US" sz="3000" dirty="0"/>
              <a:t> ________________.</a:t>
            </a:r>
          </a:p>
          <a:p>
            <a:pPr marL="0" indent="0">
              <a:buNone/>
            </a:pPr>
            <a:endParaRPr lang="en-US" sz="30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BC75321-9882-864B-8005-684798F73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86416"/>
          </a:xfrm>
        </p:spPr>
        <p:txBody>
          <a:bodyPr>
            <a:normAutofit/>
          </a:bodyPr>
          <a:lstStyle/>
          <a:p>
            <a:r>
              <a:rPr lang="en-US" sz="4000" b="1" dirty="0" err="1">
                <a:solidFill>
                  <a:schemeClr val="tx1"/>
                </a:solidFill>
              </a:rPr>
              <a:t>Eich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err="1">
                <a:solidFill>
                  <a:schemeClr val="tx1"/>
                </a:solidFill>
              </a:rPr>
              <a:t>tro</a:t>
            </a:r>
            <a:r>
              <a:rPr lang="en-US" sz="4000" b="1" dirty="0">
                <a:solidFill>
                  <a:schemeClr val="tx1"/>
                </a:solidFill>
              </a:rPr>
              <a:t> chi ……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88D91A8-CF6E-8B4F-A1D9-3729B9AB26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76256" y="660123"/>
            <a:ext cx="812800" cy="812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1E0BA45-ADE7-5A45-8328-184D55F62D5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89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5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079FE0A-7DA6-3940-8754-FE047F695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675467"/>
            <a:ext cx="8712967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codi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cyn</a:t>
            </a:r>
            <a:r>
              <a:rPr lang="en-US" sz="3000" dirty="0"/>
              <a:t> ______________________.</a:t>
            </a: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mynd</a:t>
            </a:r>
            <a:r>
              <a:rPr lang="en-US" sz="3000" dirty="0"/>
              <a:t> </a:t>
            </a:r>
            <a:r>
              <a:rPr lang="en-US" sz="3000" dirty="0" err="1"/>
              <a:t>i’r</a:t>
            </a:r>
            <a:r>
              <a:rPr lang="en-US" sz="3000" dirty="0"/>
              <a:t> </a:t>
            </a:r>
            <a:r>
              <a:rPr lang="en-US" sz="3000" dirty="0" err="1"/>
              <a:t>gwaith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cyn</a:t>
            </a:r>
            <a:r>
              <a:rPr lang="en-US" sz="3000" dirty="0"/>
              <a:t> ________________.</a:t>
            </a: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bwyta</a:t>
            </a:r>
            <a:r>
              <a:rPr lang="en-US" sz="3000" dirty="0"/>
              <a:t> </a:t>
            </a:r>
            <a:r>
              <a:rPr lang="en-US" sz="3000" dirty="0" err="1"/>
              <a:t>cinio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cyn</a:t>
            </a:r>
            <a:r>
              <a:rPr lang="en-US" sz="3000" dirty="0"/>
              <a:t> _______________.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BC75321-9882-864B-8005-684798F73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86416"/>
          </a:xfrm>
        </p:spPr>
        <p:txBody>
          <a:bodyPr>
            <a:normAutofit/>
          </a:bodyPr>
          <a:lstStyle/>
          <a:p>
            <a:r>
              <a:rPr lang="en-US" sz="4000" b="1" dirty="0" err="1">
                <a:solidFill>
                  <a:schemeClr val="tx1"/>
                </a:solidFill>
              </a:rPr>
              <a:t>Eich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err="1">
                <a:solidFill>
                  <a:schemeClr val="tx1"/>
                </a:solidFill>
              </a:rPr>
              <a:t>tro</a:t>
            </a:r>
            <a:r>
              <a:rPr lang="en-US" sz="4000" b="1" dirty="0">
                <a:solidFill>
                  <a:schemeClr val="tx1"/>
                </a:solidFill>
              </a:rPr>
              <a:t> chi ……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6985EBE-9A72-7644-9B08-B3AB2266A1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948264" y="476672"/>
            <a:ext cx="812800" cy="812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A2A24E3-0FC3-B34C-879D-F2981D1FA84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782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1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079FE0A-7DA6-3940-8754-FE047F695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675467"/>
            <a:ext cx="8712967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codi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ar</a:t>
            </a:r>
            <a:r>
              <a:rPr lang="en-US" sz="3000" dirty="0">
                <a:highlight>
                  <a:srgbClr val="FFFF00"/>
                </a:highlight>
              </a:rPr>
              <a:t> </a:t>
            </a:r>
            <a:r>
              <a:rPr lang="en-US" sz="3000" dirty="0" err="1">
                <a:highlight>
                  <a:srgbClr val="FFFF00"/>
                </a:highlight>
              </a:rPr>
              <a:t>ôl</a:t>
            </a:r>
            <a:r>
              <a:rPr lang="en-US" sz="3000" dirty="0"/>
              <a:t> ______________________.</a:t>
            </a: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cyrraedd</a:t>
            </a:r>
            <a:r>
              <a:rPr lang="en-US" sz="3000" dirty="0"/>
              <a:t> </a:t>
            </a:r>
            <a:r>
              <a:rPr lang="en-US" sz="3000" dirty="0" err="1"/>
              <a:t>adre</a:t>
            </a:r>
            <a:r>
              <a:rPr lang="en-US" sz="3000" dirty="0"/>
              <a:t> </a:t>
            </a:r>
            <a:r>
              <a:rPr lang="en-US" sz="3000" dirty="0" err="1">
                <a:highlight>
                  <a:srgbClr val="FFFF00"/>
                </a:highlight>
              </a:rPr>
              <a:t>ar</a:t>
            </a:r>
            <a:r>
              <a:rPr lang="en-US" sz="3000" dirty="0">
                <a:highlight>
                  <a:srgbClr val="FFFF00"/>
                </a:highlight>
              </a:rPr>
              <a:t> </a:t>
            </a:r>
            <a:r>
              <a:rPr lang="en-US" sz="3000" dirty="0" err="1">
                <a:highlight>
                  <a:srgbClr val="FFFF00"/>
                </a:highlight>
              </a:rPr>
              <a:t>ôl</a:t>
            </a:r>
            <a:r>
              <a:rPr lang="en-US" sz="3000" dirty="0"/>
              <a:t> ________________.</a:t>
            </a:r>
          </a:p>
          <a:p>
            <a:pPr marL="0" indent="0">
              <a:buNone/>
            </a:pPr>
            <a:endParaRPr lang="en-US" sz="3000" dirty="0"/>
          </a:p>
          <a:p>
            <a:pPr marL="0" indent="0">
              <a:buNone/>
            </a:pPr>
            <a:r>
              <a:rPr lang="en-US" sz="3000" dirty="0" err="1"/>
              <a:t>Rydw</a:t>
            </a:r>
            <a:r>
              <a:rPr lang="en-US" sz="3000" dirty="0"/>
              <a:t> </a:t>
            </a:r>
            <a:r>
              <a:rPr lang="en-US" sz="3000" dirty="0" err="1"/>
              <a:t>i’n</a:t>
            </a:r>
            <a:r>
              <a:rPr lang="en-US" sz="3000" dirty="0"/>
              <a:t> </a:t>
            </a:r>
            <a:r>
              <a:rPr lang="en-US" sz="3000" dirty="0" err="1"/>
              <a:t>mynd</a:t>
            </a:r>
            <a:r>
              <a:rPr lang="en-US" sz="3000" dirty="0"/>
              <a:t> </a:t>
            </a:r>
            <a:r>
              <a:rPr lang="en-US" sz="3000" dirty="0" err="1"/>
              <a:t>i’r</a:t>
            </a:r>
            <a:r>
              <a:rPr lang="en-US" sz="3000" dirty="0"/>
              <a:t> </a:t>
            </a:r>
            <a:r>
              <a:rPr lang="en-US" sz="3000" dirty="0" err="1"/>
              <a:t>gwely</a:t>
            </a:r>
            <a:r>
              <a:rPr lang="en-US" sz="3000" dirty="0"/>
              <a:t>  </a:t>
            </a:r>
            <a:r>
              <a:rPr lang="en-US" sz="3000" dirty="0" err="1">
                <a:highlight>
                  <a:srgbClr val="FFFF00"/>
                </a:highlight>
              </a:rPr>
              <a:t>ar</a:t>
            </a:r>
            <a:r>
              <a:rPr lang="en-US" sz="3000" dirty="0">
                <a:highlight>
                  <a:srgbClr val="FFFF00"/>
                </a:highlight>
              </a:rPr>
              <a:t> </a:t>
            </a:r>
            <a:r>
              <a:rPr lang="en-US" sz="3000" dirty="0" err="1">
                <a:highlight>
                  <a:srgbClr val="FFFF00"/>
                </a:highlight>
              </a:rPr>
              <a:t>ôl</a:t>
            </a:r>
            <a:r>
              <a:rPr lang="en-US" sz="3000" dirty="0"/>
              <a:t> _______________.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BC75321-9882-864B-8005-684798F73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86416"/>
          </a:xfrm>
        </p:spPr>
        <p:txBody>
          <a:bodyPr>
            <a:normAutofit/>
          </a:bodyPr>
          <a:lstStyle/>
          <a:p>
            <a:r>
              <a:rPr lang="en-US" sz="4000" b="1" dirty="0" err="1">
                <a:solidFill>
                  <a:schemeClr val="tx1"/>
                </a:solidFill>
              </a:rPr>
              <a:t>Eich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err="1">
                <a:solidFill>
                  <a:schemeClr val="tx1"/>
                </a:solidFill>
              </a:rPr>
              <a:t>tro</a:t>
            </a:r>
            <a:r>
              <a:rPr lang="en-US" sz="4000" b="1" dirty="0">
                <a:solidFill>
                  <a:schemeClr val="tx1"/>
                </a:solidFill>
              </a:rPr>
              <a:t> chi ……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5C18F8B-A8D4-A647-A733-2A406DA6EE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64288" y="338328"/>
            <a:ext cx="812800" cy="812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7045B18-1763-3C4A-8F73-518E9F8243E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6497" b="12147"/>
          <a:stretch/>
        </p:blipFill>
        <p:spPr>
          <a:xfrm>
            <a:off x="0" y="6219110"/>
            <a:ext cx="9118227" cy="63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288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9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6E1A1C16-CDC3-1B45-AFC4-CF9F28A15771}"/>
              </a:ext>
            </a:extLst>
          </p:cNvPr>
          <p:cNvSpPr txBox="1"/>
          <p:nvPr/>
        </p:nvSpPr>
        <p:spPr>
          <a:xfrm>
            <a:off x="2500736" y="441751"/>
            <a:ext cx="3981090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700" b="1" dirty="0" err="1"/>
              <a:t>Pryd</a:t>
            </a:r>
            <a:r>
              <a:rPr lang="en-US" sz="2700" b="1" dirty="0"/>
              <a:t> </a:t>
            </a:r>
            <a:r>
              <a:rPr lang="en-US" sz="2700" b="1" dirty="0" err="1">
                <a:solidFill>
                  <a:srgbClr val="00B050"/>
                </a:solidFill>
              </a:rPr>
              <a:t>roedd</a:t>
            </a:r>
            <a:r>
              <a:rPr lang="en-US" sz="2700" b="1" dirty="0"/>
              <a:t> …?</a:t>
            </a:r>
          </a:p>
          <a:p>
            <a:pPr algn="ctr"/>
            <a:r>
              <a:rPr lang="en-US" sz="2100" b="1" i="1" dirty="0"/>
              <a:t>When </a:t>
            </a:r>
            <a:r>
              <a:rPr lang="en-US" sz="2100" b="1" i="1" dirty="0">
                <a:solidFill>
                  <a:srgbClr val="00B050"/>
                </a:solidFill>
              </a:rPr>
              <a:t>was / did</a:t>
            </a:r>
            <a:r>
              <a:rPr lang="en-US" sz="2100" b="1" i="1" dirty="0"/>
              <a:t> …?</a:t>
            </a:r>
            <a:endParaRPr lang="en-US" sz="1050" b="1" i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FD9E24-9217-C348-A76D-F7117181C804}"/>
              </a:ext>
            </a:extLst>
          </p:cNvPr>
          <p:cNvSpPr txBox="1"/>
          <p:nvPr/>
        </p:nvSpPr>
        <p:spPr>
          <a:xfrm>
            <a:off x="287524" y="1844824"/>
            <a:ext cx="85689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/>
              <a:t>Pryd</a:t>
            </a:r>
            <a:r>
              <a:rPr lang="en-US" b="1" dirty="0"/>
              <a:t>	</a:t>
            </a:r>
            <a:r>
              <a:rPr lang="en-US" b="1" dirty="0" err="1">
                <a:solidFill>
                  <a:srgbClr val="00B050"/>
                </a:solidFill>
              </a:rPr>
              <a:t>roedd</a:t>
            </a:r>
            <a:r>
              <a:rPr lang="en-US" b="1" dirty="0"/>
              <a:t> y </a:t>
            </a:r>
            <a:r>
              <a:rPr lang="en-US" b="1" dirty="0" err="1"/>
              <a:t>rhaglen</a:t>
            </a:r>
            <a:r>
              <a:rPr lang="en-US" b="1" dirty="0"/>
              <a:t> 	</a:t>
            </a:r>
            <a:r>
              <a:rPr lang="en-US" b="1" dirty="0" err="1"/>
              <a:t>ar</a:t>
            </a:r>
            <a:r>
              <a:rPr lang="en-US" b="1" dirty="0"/>
              <a:t> y teledu?	Am </a:t>
            </a:r>
            <a:r>
              <a:rPr lang="en-US" b="1" dirty="0" err="1"/>
              <a:t>saith</a:t>
            </a:r>
            <a:r>
              <a:rPr lang="en-US" b="1" dirty="0"/>
              <a:t> </a:t>
            </a:r>
            <a:r>
              <a:rPr lang="en-US" b="1" dirty="0" err="1"/>
              <a:t>o’r</a:t>
            </a:r>
            <a:r>
              <a:rPr lang="en-US" b="1" dirty="0"/>
              <a:t> </a:t>
            </a:r>
            <a:r>
              <a:rPr lang="en-US" b="1" dirty="0" err="1"/>
              <a:t>gloch</a:t>
            </a:r>
            <a:r>
              <a:rPr lang="en-US" b="1" dirty="0"/>
              <a:t>.</a:t>
            </a:r>
          </a:p>
          <a:p>
            <a:endParaRPr lang="en-US" b="1" dirty="0"/>
          </a:p>
          <a:p>
            <a:endParaRPr lang="en-US" b="1" dirty="0"/>
          </a:p>
          <a:p>
            <a:r>
              <a:rPr lang="en-US" b="1" dirty="0" err="1"/>
              <a:t>Pryd</a:t>
            </a:r>
            <a:r>
              <a:rPr lang="en-US" b="1" dirty="0"/>
              <a:t>	</a:t>
            </a:r>
            <a:r>
              <a:rPr lang="en-US" b="1" dirty="0" err="1">
                <a:solidFill>
                  <a:srgbClr val="00B050"/>
                </a:solidFill>
              </a:rPr>
              <a:t>roedd</a:t>
            </a:r>
            <a:r>
              <a:rPr lang="en-US" b="1" dirty="0"/>
              <a:t> y </a:t>
            </a:r>
            <a:r>
              <a:rPr lang="en-US" b="1" dirty="0" err="1"/>
              <a:t>ffilm</a:t>
            </a:r>
            <a:r>
              <a:rPr lang="en-US" b="1" dirty="0"/>
              <a:t> 	</a:t>
            </a:r>
            <a:r>
              <a:rPr lang="en-US" b="1" dirty="0" err="1"/>
              <a:t>yn</a:t>
            </a:r>
            <a:r>
              <a:rPr lang="en-US" b="1" dirty="0"/>
              <a:t> y </a:t>
            </a:r>
            <a:r>
              <a:rPr lang="en-US" b="1" dirty="0" err="1"/>
              <a:t>sinema</a:t>
            </a:r>
            <a:r>
              <a:rPr lang="en-US" b="1" dirty="0"/>
              <a:t>?	Am </a:t>
            </a:r>
            <a:r>
              <a:rPr lang="en-US" b="1" dirty="0" err="1"/>
              <a:t>wyth</a:t>
            </a:r>
            <a:r>
              <a:rPr lang="en-US" b="1" dirty="0"/>
              <a:t> </a:t>
            </a:r>
            <a:r>
              <a:rPr lang="en-US" b="1" dirty="0" err="1"/>
              <a:t>o’r</a:t>
            </a:r>
            <a:r>
              <a:rPr lang="en-US" b="1" dirty="0"/>
              <a:t> </a:t>
            </a:r>
            <a:r>
              <a:rPr lang="en-US" b="1" dirty="0" err="1"/>
              <a:t>gloch</a:t>
            </a:r>
            <a:r>
              <a:rPr lang="en-US" b="1" dirty="0"/>
              <a:t>.</a:t>
            </a:r>
          </a:p>
          <a:p>
            <a:endParaRPr lang="en-US" b="1" dirty="0"/>
          </a:p>
          <a:p>
            <a:endParaRPr lang="en-US" b="1" dirty="0"/>
          </a:p>
          <a:p>
            <a:r>
              <a:rPr lang="en-US" b="1" dirty="0" err="1"/>
              <a:t>Pryd</a:t>
            </a:r>
            <a:r>
              <a:rPr lang="en-US" b="1" dirty="0"/>
              <a:t>	</a:t>
            </a:r>
            <a:r>
              <a:rPr lang="en-US" b="1" dirty="0" err="1">
                <a:solidFill>
                  <a:srgbClr val="00B050"/>
                </a:solidFill>
              </a:rPr>
              <a:t>roedd</a:t>
            </a:r>
            <a:r>
              <a:rPr lang="en-US" b="1" dirty="0"/>
              <a:t> y </a:t>
            </a:r>
            <a:r>
              <a:rPr lang="en-US" b="1" dirty="0" err="1"/>
              <a:t>cyngerdd</a:t>
            </a:r>
            <a:r>
              <a:rPr lang="en-US" b="1" dirty="0"/>
              <a:t> 	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dechrau</a:t>
            </a:r>
            <a:r>
              <a:rPr lang="en-US" b="1" dirty="0"/>
              <a:t>?	</a:t>
            </a:r>
            <a:r>
              <a:rPr lang="en-US" b="1" dirty="0" err="1">
                <a:solidFill>
                  <a:srgbClr val="00B050"/>
                </a:solidFill>
              </a:rPr>
              <a:t>Roedd</a:t>
            </a:r>
            <a:r>
              <a:rPr lang="en-US" b="1" dirty="0"/>
              <a:t> y </a:t>
            </a:r>
            <a:r>
              <a:rPr lang="en-US" b="1" dirty="0" err="1"/>
              <a:t>cyngerdd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dechrau</a:t>
            </a:r>
            <a:r>
              <a:rPr lang="en-US" b="1" dirty="0"/>
              <a:t> am    </a:t>
            </a:r>
          </a:p>
          <a:p>
            <a:r>
              <a:rPr lang="en-US" b="1" dirty="0"/>
              <a:t>                                                                                                               </a:t>
            </a:r>
            <a:r>
              <a:rPr lang="en-US" b="1" dirty="0" err="1"/>
              <a:t>chwech</a:t>
            </a:r>
            <a:r>
              <a:rPr lang="en-US" b="1" dirty="0"/>
              <a:t> </a:t>
            </a:r>
            <a:r>
              <a:rPr lang="en-US" b="1" dirty="0" err="1"/>
              <a:t>o’r</a:t>
            </a:r>
            <a:r>
              <a:rPr lang="en-US" b="1" dirty="0"/>
              <a:t> </a:t>
            </a:r>
            <a:r>
              <a:rPr lang="en-US" b="1" dirty="0" err="1"/>
              <a:t>gloch</a:t>
            </a:r>
            <a:r>
              <a:rPr lang="en-US" b="1" dirty="0"/>
              <a:t>.</a:t>
            </a:r>
          </a:p>
          <a:p>
            <a:endParaRPr lang="en-US" b="1" dirty="0"/>
          </a:p>
          <a:p>
            <a:endParaRPr lang="en-US" b="1" dirty="0"/>
          </a:p>
          <a:p>
            <a:r>
              <a:rPr lang="en-US" b="1" dirty="0" err="1"/>
              <a:t>Pryd</a:t>
            </a:r>
            <a:r>
              <a:rPr lang="en-US" b="1" dirty="0"/>
              <a:t> 	</a:t>
            </a:r>
            <a:r>
              <a:rPr lang="en-US" b="1" dirty="0" err="1">
                <a:solidFill>
                  <a:srgbClr val="00B050"/>
                </a:solidFill>
              </a:rPr>
              <a:t>roedd</a:t>
            </a:r>
            <a:r>
              <a:rPr lang="en-US" b="1" dirty="0"/>
              <a:t> y </a:t>
            </a:r>
            <a:r>
              <a:rPr lang="en-US" b="1" dirty="0" err="1"/>
              <a:t>cyngerdd</a:t>
            </a:r>
            <a:r>
              <a:rPr lang="en-US" b="1" dirty="0"/>
              <a:t> 	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gorffen</a:t>
            </a:r>
            <a:r>
              <a:rPr lang="en-US" b="1" dirty="0"/>
              <a:t>?	</a:t>
            </a:r>
            <a:r>
              <a:rPr lang="en-US" b="1" dirty="0" err="1">
                <a:solidFill>
                  <a:srgbClr val="00B050"/>
                </a:solidFill>
              </a:rPr>
              <a:t>Roedd</a:t>
            </a:r>
            <a:r>
              <a:rPr lang="en-US" b="1" dirty="0"/>
              <a:t> y </a:t>
            </a:r>
            <a:r>
              <a:rPr lang="en-US" b="1" dirty="0" err="1"/>
              <a:t>cyngerdd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gorffen</a:t>
            </a:r>
            <a:r>
              <a:rPr lang="en-US" b="1" dirty="0"/>
              <a:t> 							am </a:t>
            </a:r>
            <a:r>
              <a:rPr lang="en-US" b="1" dirty="0" err="1"/>
              <a:t>wyth</a:t>
            </a:r>
            <a:r>
              <a:rPr lang="en-US" b="1" dirty="0"/>
              <a:t> </a:t>
            </a:r>
            <a:r>
              <a:rPr lang="en-US" b="1" dirty="0" err="1"/>
              <a:t>o’r</a:t>
            </a:r>
            <a:r>
              <a:rPr lang="en-US" b="1" dirty="0"/>
              <a:t> </a:t>
            </a:r>
            <a:r>
              <a:rPr lang="en-US" b="1" dirty="0" err="1"/>
              <a:t>gloch</a:t>
            </a:r>
            <a:r>
              <a:rPr lang="en-US" b="1" dirty="0"/>
              <a:t>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90656DA-AE00-DD43-89A6-486C841A720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116742"/>
            <a:ext cx="9144000" cy="640697"/>
          </a:xfrm>
          <a:prstGeom prst="rect">
            <a:avLst/>
          </a:prstGeom>
        </p:spPr>
      </p:pic>
      <p:sp>
        <p:nvSpPr>
          <p:cNvPr id="5" name="Left Arrow 4">
            <a:extLst>
              <a:ext uri="{FF2B5EF4-FFF2-40B4-BE49-F238E27FC236}">
                <a16:creationId xmlns:a16="http://schemas.microsoft.com/office/drawing/2014/main" id="{13384028-434C-2848-8003-B19B7A27ADCE}"/>
              </a:ext>
            </a:extLst>
          </p:cNvPr>
          <p:cNvSpPr/>
          <p:nvPr/>
        </p:nvSpPr>
        <p:spPr>
          <a:xfrm rot="1308889">
            <a:off x="5875969" y="838937"/>
            <a:ext cx="2306098" cy="874060"/>
          </a:xfrm>
          <a:prstGeom prst="leftArrow">
            <a:avLst/>
          </a:prstGeom>
          <a:solidFill>
            <a:srgbClr val="00B050"/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b="1" dirty="0" err="1">
                <a:solidFill>
                  <a:schemeClr val="tx1"/>
                </a:solidFill>
              </a:rPr>
              <a:t>Yr</a:t>
            </a:r>
            <a:r>
              <a:rPr lang="en-US" sz="1350" b="1" dirty="0">
                <a:solidFill>
                  <a:schemeClr val="tx1"/>
                </a:solidFill>
              </a:rPr>
              <a:t> </a:t>
            </a:r>
            <a:r>
              <a:rPr lang="en-US" sz="1350" b="1" dirty="0" err="1">
                <a:solidFill>
                  <a:schemeClr val="tx1"/>
                </a:solidFill>
              </a:rPr>
              <a:t>amherffaith</a:t>
            </a:r>
            <a:endParaRPr lang="en-US" sz="1350" b="1" dirty="0">
              <a:solidFill>
                <a:schemeClr val="tx1"/>
              </a:solidFill>
            </a:endParaRPr>
          </a:p>
          <a:p>
            <a:pPr algn="ctr"/>
            <a:r>
              <a:rPr lang="en-US" sz="1350" b="1" i="1" dirty="0">
                <a:solidFill>
                  <a:schemeClr val="tx1"/>
                </a:solidFill>
              </a:rPr>
              <a:t>Imperfect tense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17FA3E4-6742-CC4B-B013-816C0A0E6E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471340" y="172667"/>
            <a:ext cx="1061100" cy="106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166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801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6E1A1C16-CDC3-1B45-AFC4-CF9F28A15771}"/>
              </a:ext>
            </a:extLst>
          </p:cNvPr>
          <p:cNvSpPr txBox="1"/>
          <p:nvPr/>
        </p:nvSpPr>
        <p:spPr>
          <a:xfrm>
            <a:off x="2581455" y="316926"/>
            <a:ext cx="3981090" cy="830997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700" b="1" dirty="0" err="1"/>
              <a:t>Pryd</a:t>
            </a:r>
            <a:r>
              <a:rPr lang="en-US" sz="2700" b="1" dirty="0"/>
              <a:t> </a:t>
            </a:r>
            <a:r>
              <a:rPr lang="en-US" sz="2700" b="1" dirty="0" err="1">
                <a:solidFill>
                  <a:srgbClr val="00B050"/>
                </a:solidFill>
              </a:rPr>
              <a:t>bydd</a:t>
            </a:r>
            <a:r>
              <a:rPr lang="en-US" sz="2700" b="1" dirty="0"/>
              <a:t> …?</a:t>
            </a:r>
          </a:p>
          <a:p>
            <a:pPr algn="ctr"/>
            <a:r>
              <a:rPr lang="en-US" sz="2100" b="1" i="1" dirty="0"/>
              <a:t>When </a:t>
            </a:r>
            <a:r>
              <a:rPr lang="en-US" sz="2100" b="1" i="1" dirty="0">
                <a:solidFill>
                  <a:srgbClr val="00B050"/>
                </a:solidFill>
              </a:rPr>
              <a:t>will</a:t>
            </a:r>
            <a:r>
              <a:rPr lang="en-US" sz="2100" b="1" i="1" dirty="0"/>
              <a:t> …?</a:t>
            </a:r>
            <a:endParaRPr lang="en-US" sz="1050" b="1" i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FD9E24-9217-C348-A76D-F7117181C804}"/>
              </a:ext>
            </a:extLst>
          </p:cNvPr>
          <p:cNvSpPr txBox="1"/>
          <p:nvPr/>
        </p:nvSpPr>
        <p:spPr>
          <a:xfrm>
            <a:off x="323528" y="2148168"/>
            <a:ext cx="855153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/>
              <a:t>Pryd</a:t>
            </a:r>
            <a:r>
              <a:rPr lang="en-US" b="1" dirty="0"/>
              <a:t>	</a:t>
            </a:r>
            <a:r>
              <a:rPr lang="en-US" b="1" dirty="0" err="1">
                <a:solidFill>
                  <a:srgbClr val="00B050"/>
                </a:solidFill>
              </a:rPr>
              <a:t>bydd</a:t>
            </a:r>
            <a:r>
              <a:rPr lang="en-US" b="1" dirty="0">
                <a:solidFill>
                  <a:srgbClr val="00B050"/>
                </a:solidFill>
              </a:rPr>
              <a:t> </a:t>
            </a:r>
            <a:r>
              <a:rPr lang="en-US" b="1" dirty="0"/>
              <a:t>y </a:t>
            </a:r>
            <a:r>
              <a:rPr lang="en-US" b="1" dirty="0" err="1"/>
              <a:t>rhaglen</a:t>
            </a:r>
            <a:r>
              <a:rPr lang="en-US" b="1" dirty="0"/>
              <a:t> 	</a:t>
            </a:r>
            <a:r>
              <a:rPr lang="en-US" b="1" dirty="0" err="1"/>
              <a:t>ar</a:t>
            </a:r>
            <a:r>
              <a:rPr lang="en-US" b="1" dirty="0"/>
              <a:t> y teledu?	Am saith </a:t>
            </a:r>
            <a:r>
              <a:rPr lang="en-US" b="1" dirty="0" err="1"/>
              <a:t>o’r</a:t>
            </a:r>
            <a:r>
              <a:rPr lang="en-US" b="1" dirty="0"/>
              <a:t> </a:t>
            </a:r>
            <a:r>
              <a:rPr lang="en-US" b="1" dirty="0" err="1"/>
              <a:t>gloch</a:t>
            </a:r>
            <a:r>
              <a:rPr lang="en-US" b="1" dirty="0"/>
              <a:t>.</a:t>
            </a:r>
          </a:p>
          <a:p>
            <a:endParaRPr lang="en-US" b="1" dirty="0"/>
          </a:p>
          <a:p>
            <a:endParaRPr lang="en-US" b="1" dirty="0"/>
          </a:p>
          <a:p>
            <a:r>
              <a:rPr lang="en-US" b="1" dirty="0" err="1"/>
              <a:t>Pryd</a:t>
            </a:r>
            <a:r>
              <a:rPr lang="en-US" b="1" dirty="0"/>
              <a:t>	</a:t>
            </a:r>
            <a:r>
              <a:rPr lang="en-US" b="1" dirty="0" err="1">
                <a:solidFill>
                  <a:srgbClr val="00B050"/>
                </a:solidFill>
              </a:rPr>
              <a:t>bydd</a:t>
            </a:r>
            <a:r>
              <a:rPr lang="en-US" b="1" dirty="0"/>
              <a:t> y </a:t>
            </a:r>
            <a:r>
              <a:rPr lang="en-US" b="1" dirty="0" err="1"/>
              <a:t>ffilm</a:t>
            </a:r>
            <a:r>
              <a:rPr lang="en-US" b="1" dirty="0"/>
              <a:t> 	</a:t>
            </a:r>
            <a:r>
              <a:rPr lang="en-US" b="1" dirty="0" err="1"/>
              <a:t>yn</a:t>
            </a:r>
            <a:r>
              <a:rPr lang="en-US" b="1" dirty="0"/>
              <a:t> y </a:t>
            </a:r>
            <a:r>
              <a:rPr lang="en-US" b="1" dirty="0" err="1"/>
              <a:t>sinema</a:t>
            </a:r>
            <a:r>
              <a:rPr lang="en-US" b="1" dirty="0"/>
              <a:t>?	Am </a:t>
            </a:r>
            <a:r>
              <a:rPr lang="en-US" b="1" dirty="0" err="1"/>
              <a:t>wyth</a:t>
            </a:r>
            <a:r>
              <a:rPr lang="en-US" b="1" dirty="0"/>
              <a:t> </a:t>
            </a:r>
            <a:r>
              <a:rPr lang="en-US" b="1" dirty="0" err="1"/>
              <a:t>o’r</a:t>
            </a:r>
            <a:r>
              <a:rPr lang="en-US" b="1" dirty="0"/>
              <a:t> </a:t>
            </a:r>
            <a:r>
              <a:rPr lang="en-US" b="1" dirty="0" err="1"/>
              <a:t>gloch</a:t>
            </a:r>
            <a:r>
              <a:rPr lang="en-US" b="1" dirty="0"/>
              <a:t>.</a:t>
            </a:r>
          </a:p>
          <a:p>
            <a:endParaRPr lang="en-US" b="1" dirty="0"/>
          </a:p>
          <a:p>
            <a:endParaRPr lang="en-US" b="1" dirty="0"/>
          </a:p>
          <a:p>
            <a:r>
              <a:rPr lang="en-US" b="1" dirty="0" err="1"/>
              <a:t>Pryd</a:t>
            </a:r>
            <a:r>
              <a:rPr lang="en-US" b="1" dirty="0"/>
              <a:t>	</a:t>
            </a:r>
            <a:r>
              <a:rPr lang="en-US" b="1" dirty="0" err="1">
                <a:solidFill>
                  <a:srgbClr val="00B050"/>
                </a:solidFill>
              </a:rPr>
              <a:t>bydd</a:t>
            </a:r>
            <a:r>
              <a:rPr lang="en-US" b="1" dirty="0">
                <a:solidFill>
                  <a:srgbClr val="00B050"/>
                </a:solidFill>
              </a:rPr>
              <a:t> </a:t>
            </a:r>
            <a:r>
              <a:rPr lang="en-US" b="1" dirty="0"/>
              <a:t>y </a:t>
            </a:r>
            <a:r>
              <a:rPr lang="en-US" b="1" dirty="0" err="1"/>
              <a:t>cyngerdd</a:t>
            </a:r>
            <a:r>
              <a:rPr lang="en-US" b="1" dirty="0"/>
              <a:t> 	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dechrau</a:t>
            </a:r>
            <a:r>
              <a:rPr lang="en-US" b="1" dirty="0"/>
              <a:t>?	</a:t>
            </a:r>
            <a:r>
              <a:rPr lang="en-US" b="1" dirty="0" err="1">
                <a:solidFill>
                  <a:srgbClr val="00B050"/>
                </a:solidFill>
              </a:rPr>
              <a:t>Bydd</a:t>
            </a:r>
            <a:r>
              <a:rPr lang="en-US" b="1" dirty="0"/>
              <a:t> y </a:t>
            </a:r>
            <a:r>
              <a:rPr lang="en-US" b="1" dirty="0" err="1"/>
              <a:t>cyngerdd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dechrau</a:t>
            </a:r>
            <a:r>
              <a:rPr lang="en-US" b="1" dirty="0"/>
              <a:t> 							am </a:t>
            </a:r>
            <a:r>
              <a:rPr lang="en-US" b="1" dirty="0" err="1"/>
              <a:t>chwech</a:t>
            </a:r>
            <a:r>
              <a:rPr lang="en-US" b="1" dirty="0"/>
              <a:t> </a:t>
            </a:r>
            <a:r>
              <a:rPr lang="en-US" b="1" dirty="0" err="1"/>
              <a:t>o’r</a:t>
            </a:r>
            <a:r>
              <a:rPr lang="en-US" b="1" dirty="0"/>
              <a:t> </a:t>
            </a:r>
            <a:r>
              <a:rPr lang="en-US" b="1" dirty="0" err="1"/>
              <a:t>gloch</a:t>
            </a:r>
            <a:r>
              <a:rPr lang="en-US" b="1" dirty="0"/>
              <a:t>.</a:t>
            </a:r>
          </a:p>
          <a:p>
            <a:endParaRPr lang="en-US" b="1" dirty="0"/>
          </a:p>
          <a:p>
            <a:endParaRPr lang="en-US" b="1" dirty="0"/>
          </a:p>
          <a:p>
            <a:r>
              <a:rPr lang="en-US" b="1" dirty="0" err="1"/>
              <a:t>Pryd</a:t>
            </a:r>
            <a:r>
              <a:rPr lang="en-US" b="1" dirty="0"/>
              <a:t> 	</a:t>
            </a:r>
            <a:r>
              <a:rPr lang="en-US" b="1" dirty="0" err="1">
                <a:solidFill>
                  <a:srgbClr val="00B050"/>
                </a:solidFill>
              </a:rPr>
              <a:t>bydd</a:t>
            </a:r>
            <a:r>
              <a:rPr lang="en-US" b="1" dirty="0"/>
              <a:t> y </a:t>
            </a:r>
            <a:r>
              <a:rPr lang="en-US" b="1" dirty="0" err="1"/>
              <a:t>cyngerdd</a:t>
            </a:r>
            <a:r>
              <a:rPr lang="en-US" b="1" dirty="0"/>
              <a:t> 	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gorffen</a:t>
            </a:r>
            <a:r>
              <a:rPr lang="en-US" b="1" dirty="0"/>
              <a:t>?	</a:t>
            </a:r>
            <a:r>
              <a:rPr lang="en-US" b="1" dirty="0" err="1">
                <a:solidFill>
                  <a:srgbClr val="00B050"/>
                </a:solidFill>
              </a:rPr>
              <a:t>Bydd</a:t>
            </a:r>
            <a:r>
              <a:rPr lang="en-US" b="1" dirty="0"/>
              <a:t> y </a:t>
            </a:r>
            <a:r>
              <a:rPr lang="en-US" b="1" dirty="0" err="1"/>
              <a:t>cyngerdd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gorffen</a:t>
            </a:r>
            <a:r>
              <a:rPr lang="en-US" b="1" dirty="0"/>
              <a:t> 							am </a:t>
            </a:r>
            <a:r>
              <a:rPr lang="en-US" b="1" dirty="0" err="1"/>
              <a:t>wyth</a:t>
            </a:r>
            <a:r>
              <a:rPr lang="en-US" b="1" dirty="0"/>
              <a:t> </a:t>
            </a:r>
            <a:r>
              <a:rPr lang="en-US" b="1" dirty="0" err="1"/>
              <a:t>o’r</a:t>
            </a:r>
            <a:r>
              <a:rPr lang="en-US" b="1" dirty="0"/>
              <a:t> </a:t>
            </a:r>
            <a:r>
              <a:rPr lang="en-US" b="1" dirty="0" err="1"/>
              <a:t>gloch</a:t>
            </a:r>
            <a:r>
              <a:rPr lang="en-US" b="1" dirty="0"/>
              <a:t>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90656DA-AE00-DD43-89A6-486C841A720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5690386"/>
            <a:ext cx="9144000" cy="640697"/>
          </a:xfrm>
          <a:prstGeom prst="rect">
            <a:avLst/>
          </a:prstGeom>
        </p:spPr>
      </p:pic>
      <p:sp>
        <p:nvSpPr>
          <p:cNvPr id="5" name="Left Arrow 4">
            <a:extLst>
              <a:ext uri="{FF2B5EF4-FFF2-40B4-BE49-F238E27FC236}">
                <a16:creationId xmlns:a16="http://schemas.microsoft.com/office/drawing/2014/main" id="{656A7CC3-DFE8-7F41-8F27-E2FA82FFDE6E}"/>
              </a:ext>
            </a:extLst>
          </p:cNvPr>
          <p:cNvSpPr/>
          <p:nvPr/>
        </p:nvSpPr>
        <p:spPr>
          <a:xfrm rot="1308889">
            <a:off x="5875970" y="727580"/>
            <a:ext cx="2306098" cy="874060"/>
          </a:xfrm>
          <a:prstGeom prst="leftArrow">
            <a:avLst/>
          </a:prstGeom>
          <a:solidFill>
            <a:srgbClr val="00B050"/>
          </a:solidFill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b="1" dirty="0">
                <a:solidFill>
                  <a:schemeClr val="tx1"/>
                </a:solidFill>
              </a:rPr>
              <a:t>Y </a:t>
            </a:r>
            <a:r>
              <a:rPr lang="en-US" sz="1350" b="1" dirty="0" err="1">
                <a:solidFill>
                  <a:schemeClr val="tx1"/>
                </a:solidFill>
              </a:rPr>
              <a:t>dyfodol</a:t>
            </a:r>
            <a:endParaRPr lang="en-US" sz="1350" b="1" dirty="0">
              <a:solidFill>
                <a:schemeClr val="tx1"/>
              </a:solidFill>
            </a:endParaRPr>
          </a:p>
          <a:p>
            <a:pPr algn="ctr"/>
            <a:r>
              <a:rPr lang="en-US" sz="1350" b="1" i="1" dirty="0">
                <a:solidFill>
                  <a:schemeClr val="tx1"/>
                </a:solidFill>
              </a:rPr>
              <a:t>Future tense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5A7C46D-E46B-7C45-B1E6-AACF507478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524328" y="181052"/>
            <a:ext cx="1023842" cy="1023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54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05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500CB47-42B2-744D-91C6-9313D49892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946" y="0"/>
            <a:ext cx="9135173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0EF344A-47B2-584A-AB8F-FFED43331E08}"/>
              </a:ext>
            </a:extLst>
          </p:cNvPr>
          <p:cNvSpPr txBox="1"/>
          <p:nvPr/>
        </p:nvSpPr>
        <p:spPr>
          <a:xfrm>
            <a:off x="842228" y="2996952"/>
            <a:ext cx="7416824" cy="11079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Faint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o’r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gloch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6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66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hi?</a:t>
            </a:r>
          </a:p>
        </p:txBody>
      </p:sp>
    </p:spTree>
    <p:extLst>
      <p:ext uri="{BB962C8B-B14F-4D97-AF65-F5344CB8AC3E}">
        <p14:creationId xmlns:p14="http://schemas.microsoft.com/office/powerpoint/2010/main" val="20493766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1034</TotalTime>
  <Words>619</Words>
  <Application>Microsoft Macintosh PowerPoint</Application>
  <PresentationFormat>On-screen Show (4:3)</PresentationFormat>
  <Paragraphs>117</Paragraphs>
  <Slides>14</Slides>
  <Notes>5</Notes>
  <HiddenSlides>0</HiddenSlides>
  <MMClips>12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Calibri</vt:lpstr>
      <vt:lpstr>Candara</vt:lpstr>
      <vt:lpstr>Comic Sans MS</vt:lpstr>
      <vt:lpstr>Noteworthy Light</vt:lpstr>
      <vt:lpstr>Symbol</vt:lpstr>
      <vt:lpstr>Waveform</vt:lpstr>
      <vt:lpstr>PowerPoint Presentation</vt:lpstr>
      <vt:lpstr>PowerPoint Presentation</vt:lpstr>
      <vt:lpstr>PowerPoint Presentation</vt:lpstr>
      <vt:lpstr>PowerPoint Presentation</vt:lpstr>
      <vt:lpstr>Pryd wyt ti'n …...? When do you …?</vt:lpstr>
      <vt:lpstr>Pryd mae Rhys yn …...? When does Rhys  …?</vt:lpstr>
      <vt:lpstr>PowerPoint Presentation</vt:lpstr>
      <vt:lpstr>Eich tro chi ……</vt:lpstr>
      <vt:lpstr>Eich tro chi ……</vt:lpstr>
      <vt:lpstr>Eich tro chi ……</vt:lpstr>
      <vt:lpstr>Eich tro chi ……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AMSER</dc:title>
  <dc:creator>Eleri Jenkins</dc:creator>
  <cp:lastModifiedBy>Catrin Evans-Thomas</cp:lastModifiedBy>
  <cp:revision>137</cp:revision>
  <dcterms:created xsi:type="dcterms:W3CDTF">2017-04-24T21:13:08Z</dcterms:created>
  <dcterms:modified xsi:type="dcterms:W3CDTF">2022-10-17T14:17:01Z</dcterms:modified>
</cp:coreProperties>
</file>